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111"/>
  </p:notesMasterIdLst>
  <p:handoutMasterIdLst>
    <p:handoutMasterId r:id="rId112"/>
  </p:handoutMasterIdLst>
  <p:sldIdLst>
    <p:sldId id="486" r:id="rId2"/>
    <p:sldId id="5547" r:id="rId3"/>
    <p:sldId id="5984" r:id="rId4"/>
    <p:sldId id="5851" r:id="rId5"/>
    <p:sldId id="5891" r:id="rId6"/>
    <p:sldId id="5777" r:id="rId7"/>
    <p:sldId id="5763" r:id="rId8"/>
    <p:sldId id="655" r:id="rId9"/>
    <p:sldId id="4336" r:id="rId10"/>
    <p:sldId id="4345" r:id="rId11"/>
    <p:sldId id="5985" r:id="rId12"/>
    <p:sldId id="5757" r:id="rId13"/>
    <p:sldId id="5767" r:id="rId14"/>
    <p:sldId id="5902" r:id="rId15"/>
    <p:sldId id="799" r:id="rId16"/>
    <p:sldId id="5665" r:id="rId17"/>
    <p:sldId id="5713" r:id="rId18"/>
    <p:sldId id="5989" r:id="rId19"/>
    <p:sldId id="5739" r:id="rId20"/>
    <p:sldId id="5903" r:id="rId21"/>
    <p:sldId id="5756" r:id="rId22"/>
    <p:sldId id="5904" r:id="rId23"/>
    <p:sldId id="5750" r:id="rId24"/>
    <p:sldId id="5752" r:id="rId25"/>
    <p:sldId id="5905" r:id="rId26"/>
    <p:sldId id="5753" r:id="rId27"/>
    <p:sldId id="5758" r:id="rId28"/>
    <p:sldId id="6018" r:id="rId29"/>
    <p:sldId id="4518" r:id="rId30"/>
    <p:sldId id="5818" r:id="rId31"/>
    <p:sldId id="5986" r:id="rId32"/>
    <p:sldId id="5987" r:id="rId33"/>
    <p:sldId id="5754" r:id="rId34"/>
    <p:sldId id="5759" r:id="rId35"/>
    <p:sldId id="665" r:id="rId36"/>
    <p:sldId id="5751" r:id="rId37"/>
    <p:sldId id="5760" r:id="rId38"/>
    <p:sldId id="5768" r:id="rId39"/>
    <p:sldId id="5906" r:id="rId40"/>
    <p:sldId id="5769" r:id="rId41"/>
    <p:sldId id="5770" r:id="rId42"/>
    <p:sldId id="5907" r:id="rId43"/>
    <p:sldId id="5983" r:id="rId44"/>
    <p:sldId id="5908" r:id="rId45"/>
    <p:sldId id="5909" r:id="rId46"/>
    <p:sldId id="5910" r:id="rId47"/>
    <p:sldId id="5988" r:id="rId48"/>
    <p:sldId id="5911" r:id="rId49"/>
    <p:sldId id="5913" r:id="rId50"/>
    <p:sldId id="5912" r:id="rId51"/>
    <p:sldId id="5914" r:id="rId52"/>
    <p:sldId id="5915" r:id="rId53"/>
    <p:sldId id="5916" r:id="rId54"/>
    <p:sldId id="5919" r:id="rId55"/>
    <p:sldId id="5917" r:id="rId56"/>
    <p:sldId id="5918" r:id="rId57"/>
    <p:sldId id="5920" r:id="rId58"/>
    <p:sldId id="5921" r:id="rId59"/>
    <p:sldId id="5924" r:id="rId60"/>
    <p:sldId id="5925" r:id="rId61"/>
    <p:sldId id="5990" r:id="rId62"/>
    <p:sldId id="5991" r:id="rId63"/>
    <p:sldId id="5992" r:id="rId64"/>
    <p:sldId id="5993" r:id="rId65"/>
    <p:sldId id="5994" r:id="rId66"/>
    <p:sldId id="5996" r:id="rId67"/>
    <p:sldId id="5995" r:id="rId68"/>
    <p:sldId id="5997" r:id="rId69"/>
    <p:sldId id="5998" r:id="rId70"/>
    <p:sldId id="5849" r:id="rId71"/>
    <p:sldId id="5834" r:id="rId72"/>
    <p:sldId id="5773" r:id="rId73"/>
    <p:sldId id="5839" r:id="rId74"/>
    <p:sldId id="5835" r:id="rId75"/>
    <p:sldId id="5838" r:id="rId76"/>
    <p:sldId id="5837" r:id="rId77"/>
    <p:sldId id="5923" r:id="rId78"/>
    <p:sldId id="5836" r:id="rId79"/>
    <p:sldId id="5841" r:id="rId80"/>
    <p:sldId id="5842" r:id="rId81"/>
    <p:sldId id="5843" r:id="rId82"/>
    <p:sldId id="5844" r:id="rId83"/>
    <p:sldId id="5846" r:id="rId84"/>
    <p:sldId id="5847" r:id="rId85"/>
    <p:sldId id="5848" r:id="rId86"/>
    <p:sldId id="5845" r:id="rId87"/>
    <p:sldId id="5926" r:id="rId88"/>
    <p:sldId id="5927" r:id="rId89"/>
    <p:sldId id="6017" r:id="rId90"/>
    <p:sldId id="5928" r:id="rId91"/>
    <p:sldId id="5929" r:id="rId92"/>
    <p:sldId id="5930" r:id="rId93"/>
    <p:sldId id="5931" r:id="rId94"/>
    <p:sldId id="5780" r:id="rId95"/>
    <p:sldId id="5933" r:id="rId96"/>
    <p:sldId id="5934" r:id="rId97"/>
    <p:sldId id="5935" r:id="rId98"/>
    <p:sldId id="5936" r:id="rId99"/>
    <p:sldId id="5937" r:id="rId100"/>
    <p:sldId id="5938" r:id="rId101"/>
    <p:sldId id="5941" r:id="rId102"/>
    <p:sldId id="5943" r:id="rId103"/>
    <p:sldId id="5942" r:id="rId104"/>
    <p:sldId id="5944" r:id="rId105"/>
    <p:sldId id="5945" r:id="rId106"/>
    <p:sldId id="5946" r:id="rId107"/>
    <p:sldId id="5947" r:id="rId108"/>
    <p:sldId id="6015" r:id="rId109"/>
    <p:sldId id="6016" r:id="rId110"/>
  </p:sldIdLst>
  <p:sldSz cx="17376775" cy="9774238"/>
  <p:notesSz cx="6858000" cy="9874250"/>
  <p:defaultTextStyle>
    <a:defPPr>
      <a:defRPr lang="ja-JP"/>
    </a:defPPr>
    <a:lvl1pPr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p:defaultTextStyle>
  <p:extLst>
    <p:ext uri="{521415D9-36F7-43E2-AB2F-B90AF26B5E84}">
      <p14:sectionLst xmlns:p14="http://schemas.microsoft.com/office/powerpoint/2010/main">
        <p14:section name="タイトル" id="{46C88E58-CAE3-422D-A0D3-5CDD04638C7C}">
          <p14:sldIdLst>
            <p14:sldId id="486"/>
          </p14:sldIdLst>
        </p14:section>
        <p14:section name="作業環境の確認" id="{6F688318-D96B-404B-869E-3E2A470F276B}">
          <p14:sldIdLst>
            <p14:sldId id="5547"/>
            <p14:sldId id="5984"/>
            <p14:sldId id="5851"/>
            <p14:sldId id="5891"/>
          </p14:sldIdLst>
        </p14:section>
        <p14:section name="Matplotlib を用いたデータ可視化" id="{AA5E75BC-529C-4BD9-9FA4-3F0DBE3E0F76}">
          <p14:sldIdLst>
            <p14:sldId id="5777"/>
            <p14:sldId id="5763"/>
            <p14:sldId id="655"/>
            <p14:sldId id="4336"/>
            <p14:sldId id="4345"/>
            <p14:sldId id="5985"/>
            <p14:sldId id="5757"/>
            <p14:sldId id="5767"/>
            <p14:sldId id="5902"/>
            <p14:sldId id="799"/>
            <p14:sldId id="5665"/>
            <p14:sldId id="5713"/>
            <p14:sldId id="5989"/>
            <p14:sldId id="5739"/>
            <p14:sldId id="5903"/>
            <p14:sldId id="5756"/>
            <p14:sldId id="5904"/>
            <p14:sldId id="5750"/>
            <p14:sldId id="5752"/>
            <p14:sldId id="5905"/>
            <p14:sldId id="5753"/>
            <p14:sldId id="5758"/>
            <p14:sldId id="6018"/>
            <p14:sldId id="4518"/>
            <p14:sldId id="5818"/>
            <p14:sldId id="5986"/>
            <p14:sldId id="5987"/>
            <p14:sldId id="5754"/>
            <p14:sldId id="5759"/>
            <p14:sldId id="665"/>
            <p14:sldId id="5751"/>
            <p14:sldId id="5760"/>
            <p14:sldId id="5768"/>
            <p14:sldId id="5906"/>
            <p14:sldId id="5769"/>
            <p14:sldId id="5770"/>
            <p14:sldId id="5907"/>
            <p14:sldId id="5983"/>
            <p14:sldId id="5908"/>
            <p14:sldId id="5909"/>
            <p14:sldId id="5910"/>
            <p14:sldId id="5988"/>
            <p14:sldId id="5911"/>
            <p14:sldId id="5913"/>
            <p14:sldId id="5912"/>
            <p14:sldId id="5914"/>
            <p14:sldId id="5915"/>
            <p14:sldId id="5916"/>
            <p14:sldId id="5919"/>
            <p14:sldId id="5917"/>
            <p14:sldId id="5918"/>
            <p14:sldId id="5920"/>
            <p14:sldId id="5921"/>
          </p14:sldIdLst>
        </p14:section>
        <p14:section name="課題1" id="{B83EF6AF-312F-4C3A-BD1E-7386173E73BB}">
          <p14:sldIdLst>
            <p14:sldId id="5924"/>
            <p14:sldId id="5925"/>
            <p14:sldId id="5990"/>
            <p14:sldId id="5991"/>
            <p14:sldId id="5992"/>
            <p14:sldId id="5993"/>
            <p14:sldId id="5994"/>
            <p14:sldId id="5996"/>
            <p14:sldId id="5995"/>
            <p14:sldId id="5997"/>
            <p14:sldId id="5998"/>
          </p14:sldIdLst>
        </p14:section>
        <p14:section name="Pandasで簡易グラフ" id="{CDEFDADF-1A89-4D15-BB64-52ED707F1975}">
          <p14:sldIdLst>
            <p14:sldId id="5849"/>
            <p14:sldId id="5834"/>
            <p14:sldId id="5773"/>
            <p14:sldId id="5839"/>
            <p14:sldId id="5835"/>
            <p14:sldId id="5838"/>
            <p14:sldId id="5837"/>
          </p14:sldIdLst>
        </p14:section>
        <p14:section name="課題2" id="{E20E2A25-B067-453B-8AB7-51C69F65210D}">
          <p14:sldIdLst>
            <p14:sldId id="5923"/>
            <p14:sldId id="5836"/>
            <p14:sldId id="5841"/>
          </p14:sldIdLst>
        </p14:section>
        <p14:section name="季節性除去" id="{D70EFC01-739F-42B1-BB6A-7A5D4AD6B2F0}">
          <p14:sldIdLst>
            <p14:sldId id="5842"/>
            <p14:sldId id="5843"/>
            <p14:sldId id="5844"/>
            <p14:sldId id="5846"/>
            <p14:sldId id="5847"/>
            <p14:sldId id="5848"/>
            <p14:sldId id="5845"/>
          </p14:sldIdLst>
        </p14:section>
        <p14:section name="課題3" id="{B010194F-BE17-44EF-A42E-D8DC935ABEA9}">
          <p14:sldIdLst>
            <p14:sldId id="5926"/>
            <p14:sldId id="5927"/>
            <p14:sldId id="6017"/>
          </p14:sldIdLst>
        </p14:section>
        <p14:section name="PPM分析とバブルチャート" id="{B98FBF3D-5AE9-40BF-B0B1-27B223F31404}">
          <p14:sldIdLst>
            <p14:sldId id="5928"/>
            <p14:sldId id="5929"/>
            <p14:sldId id="5930"/>
            <p14:sldId id="5931"/>
            <p14:sldId id="5780"/>
            <p14:sldId id="5933"/>
            <p14:sldId id="5934"/>
            <p14:sldId id="5935"/>
            <p14:sldId id="5936"/>
            <p14:sldId id="5937"/>
            <p14:sldId id="5938"/>
          </p14:sldIdLst>
        </p14:section>
        <p14:section name="動くグラフの描画" id="{B1F2C8CF-8FEA-4E0E-9721-9405B44EE86E}">
          <p14:sldIdLst>
            <p14:sldId id="5941"/>
            <p14:sldId id="5943"/>
            <p14:sldId id="5942"/>
            <p14:sldId id="5944"/>
            <p14:sldId id="5945"/>
            <p14:sldId id="5946"/>
            <p14:sldId id="5947"/>
          </p14:sldIdLst>
        </p14:section>
        <p14:section name="Mini Quiz" id="{4248CA0E-2683-5B40-A488-BFB2272CED67}">
          <p14:sldIdLst>
            <p14:sldId id="6015"/>
            <p14:sldId id="6016"/>
          </p14:sldIdLst>
        </p14:section>
      </p14:sectionLst>
    </p:ext>
    <p:ext uri="{EFAFB233-063F-42B5-8137-9DF3F51BA10A}">
      <p15:sldGuideLst xmlns:p15="http://schemas.microsoft.com/office/powerpoint/2012/main">
        <p15:guide id="1" orient="horz" pos="3283" userDrawn="1">
          <p15:clr>
            <a:srgbClr val="A4A3A4"/>
          </p15:clr>
        </p15:guide>
        <p15:guide id="2" pos="5473" userDrawn="1">
          <p15:clr>
            <a:srgbClr val="A4A3A4"/>
          </p15:clr>
        </p15:guide>
      </p15:sldGuideLst>
    </p:ext>
    <p:ext uri="{2D200454-40CA-4A62-9FC3-DE9A4176ACB9}">
      <p15:notesGuideLst xmlns:p15="http://schemas.microsoft.com/office/powerpoint/2012/main">
        <p15:guide id="1" orient="horz" pos="2124" userDrawn="1">
          <p15:clr>
            <a:srgbClr val="A4A3A4"/>
          </p15:clr>
        </p15:guide>
        <p15:guide id="2" pos="3162" userDrawn="1">
          <p15:clr>
            <a:srgbClr val="A4A3A4"/>
          </p15:clr>
        </p15:guide>
        <p15:guide id="3" orient="horz" pos="3111" userDrawn="1">
          <p15:clr>
            <a:srgbClr val="A4A3A4"/>
          </p15:clr>
        </p15:guide>
        <p15:guide id="4" pos="215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n" initials="J" lastIdx="1" clrIdx="0"/>
  <p:cmAuthor id="1" name="いしかわちあき" initials="い" lastIdx="1" clrIdx="1"/>
  <p:cmAuthor id="2" name="Jun YAMADA" initials="JY"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FFFFFF"/>
    <a:srgbClr val="5FB8E4"/>
    <a:srgbClr val="002060"/>
    <a:srgbClr val="00CCFF"/>
    <a:srgbClr val="41A476"/>
    <a:srgbClr val="99CCFF"/>
    <a:srgbClr val="7F7F7F"/>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29" autoAdjust="0"/>
    <p:restoredTop sz="93333" autoAdjust="0"/>
  </p:normalViewPr>
  <p:slideViewPr>
    <p:cSldViewPr showGuides="1">
      <p:cViewPr varScale="1">
        <p:scale>
          <a:sx n="47" d="100"/>
          <a:sy n="47" d="100"/>
        </p:scale>
        <p:origin x="92" y="84"/>
      </p:cViewPr>
      <p:guideLst>
        <p:guide orient="horz" pos="3283"/>
        <p:guide pos="5473"/>
      </p:guideLst>
    </p:cSldViewPr>
  </p:slideViewPr>
  <p:outlineViewPr>
    <p:cViewPr>
      <p:scale>
        <a:sx n="33" d="100"/>
        <a:sy n="33" d="100"/>
      </p:scale>
      <p:origin x="0" y="-55179"/>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66" d="100"/>
          <a:sy n="66" d="100"/>
        </p:scale>
        <p:origin x="1668" y="32"/>
      </p:cViewPr>
      <p:guideLst>
        <p:guide orient="horz" pos="2124"/>
        <p:guide pos="3162"/>
        <p:guide orient="horz" pos="3111"/>
        <p:guide pos="2158"/>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0273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4" y="6"/>
            <a:ext cx="2972119" cy="492390"/>
          </a:xfrm>
          <a:prstGeom prst="rect">
            <a:avLst/>
          </a:prstGeom>
          <a:noFill/>
          <a:ln w="9525">
            <a:noFill/>
            <a:miter lim="800000"/>
            <a:headEnd/>
            <a:tailEnd/>
          </a:ln>
          <a:effectLst/>
        </p:spPr>
        <p:txBody>
          <a:bodyPr vert="horz" wrap="square" lIns="95574" tIns="47787" rIns="95574" bIns="47787" numCol="1" anchor="t" anchorCtr="0" compatLnSpc="1">
            <a:prstTxWarp prst="textNoShape">
              <a:avLst/>
            </a:prstTxWarp>
          </a:bodyPr>
          <a:lstStyle>
            <a:lvl1pPr defTabSz="956055">
              <a:defRPr sz="1200">
                <a:latin typeface="Arial" charset="0"/>
                <a:ea typeface="ＭＳ Ｐゴシック" pitchFamily="50" charset="-128"/>
              </a:defRPr>
            </a:lvl1pPr>
          </a:lstStyle>
          <a:p>
            <a:pPr>
              <a:defRPr/>
            </a:pPr>
            <a:endParaRPr lang="en-US" altLang="ja-JP"/>
          </a:p>
        </p:txBody>
      </p:sp>
      <p:sp>
        <p:nvSpPr>
          <p:cNvPr id="20483" name="Rectangle 3"/>
          <p:cNvSpPr>
            <a:spLocks noGrp="1" noChangeArrowheads="1"/>
          </p:cNvSpPr>
          <p:nvPr>
            <p:ph type="dt" idx="1"/>
          </p:nvPr>
        </p:nvSpPr>
        <p:spPr bwMode="auto">
          <a:xfrm>
            <a:off x="3884821" y="6"/>
            <a:ext cx="2972119" cy="492390"/>
          </a:xfrm>
          <a:prstGeom prst="rect">
            <a:avLst/>
          </a:prstGeom>
          <a:noFill/>
          <a:ln w="9525">
            <a:noFill/>
            <a:miter lim="800000"/>
            <a:headEnd/>
            <a:tailEnd/>
          </a:ln>
          <a:effectLst/>
        </p:spPr>
        <p:txBody>
          <a:bodyPr vert="horz" wrap="square" lIns="95574" tIns="47787" rIns="95574" bIns="47787" numCol="1" anchor="t" anchorCtr="0" compatLnSpc="1">
            <a:prstTxWarp prst="textNoShape">
              <a:avLst/>
            </a:prstTxWarp>
          </a:bodyPr>
          <a:lstStyle>
            <a:lvl1pPr algn="r" defTabSz="956055">
              <a:defRPr sz="1200">
                <a:latin typeface="Arial" charset="0"/>
                <a:ea typeface="ＭＳ Ｐゴシック" pitchFamily="50" charset="-128"/>
              </a:defRPr>
            </a:lvl1pPr>
          </a:lstStyle>
          <a:p>
            <a:pPr>
              <a:defRPr/>
            </a:pPr>
            <a:endParaRPr lang="en-US" altLang="ja-JP"/>
          </a:p>
        </p:txBody>
      </p:sp>
      <p:sp>
        <p:nvSpPr>
          <p:cNvPr id="192516" name="Rectangle 4"/>
          <p:cNvSpPr>
            <a:spLocks noGrp="1" noRot="1" noChangeAspect="1" noChangeArrowheads="1" noTextEdit="1"/>
          </p:cNvSpPr>
          <p:nvPr>
            <p:ph type="sldImg" idx="2"/>
          </p:nvPr>
        </p:nvSpPr>
        <p:spPr bwMode="auto">
          <a:xfrm>
            <a:off x="142875" y="741363"/>
            <a:ext cx="6577013" cy="3698875"/>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5060" y="4689834"/>
            <a:ext cx="5487889" cy="4442530"/>
          </a:xfrm>
          <a:prstGeom prst="rect">
            <a:avLst/>
          </a:prstGeom>
          <a:noFill/>
          <a:ln w="9525">
            <a:noFill/>
            <a:miter lim="800000"/>
            <a:headEnd/>
            <a:tailEnd/>
          </a:ln>
          <a:effectLst/>
        </p:spPr>
        <p:txBody>
          <a:bodyPr vert="horz" wrap="square" lIns="95574" tIns="47787" rIns="95574" bIns="4778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0486" name="Rectangle 6"/>
          <p:cNvSpPr>
            <a:spLocks noGrp="1" noChangeArrowheads="1"/>
          </p:cNvSpPr>
          <p:nvPr>
            <p:ph type="ftr" sz="quarter" idx="4"/>
          </p:nvPr>
        </p:nvSpPr>
        <p:spPr bwMode="auto">
          <a:xfrm>
            <a:off x="4" y="9379662"/>
            <a:ext cx="2972119" cy="492390"/>
          </a:xfrm>
          <a:prstGeom prst="rect">
            <a:avLst/>
          </a:prstGeom>
          <a:noFill/>
          <a:ln w="9525">
            <a:noFill/>
            <a:miter lim="800000"/>
            <a:headEnd/>
            <a:tailEnd/>
          </a:ln>
          <a:effectLst/>
        </p:spPr>
        <p:txBody>
          <a:bodyPr vert="horz" wrap="square" lIns="95574" tIns="47787" rIns="95574" bIns="47787" numCol="1" anchor="b" anchorCtr="0" compatLnSpc="1">
            <a:prstTxWarp prst="textNoShape">
              <a:avLst/>
            </a:prstTxWarp>
          </a:bodyPr>
          <a:lstStyle>
            <a:lvl1pPr defTabSz="956055">
              <a:defRPr sz="1200">
                <a:latin typeface="Arial" charset="0"/>
                <a:ea typeface="ＭＳ Ｐゴシック" pitchFamily="50" charset="-128"/>
              </a:defRPr>
            </a:lvl1pPr>
          </a:lstStyle>
          <a:p>
            <a:pPr>
              <a:defRPr/>
            </a:pPr>
            <a:r>
              <a:rPr lang="en-US" altLang="ja-JP"/>
              <a:t>Copyright © 2013 by Ken Sakamura, T-Engine Forum</a:t>
            </a:r>
          </a:p>
        </p:txBody>
      </p:sp>
      <p:sp>
        <p:nvSpPr>
          <p:cNvPr id="20487" name="Rectangle 7"/>
          <p:cNvSpPr>
            <a:spLocks noGrp="1" noChangeArrowheads="1"/>
          </p:cNvSpPr>
          <p:nvPr>
            <p:ph type="sldNum" sz="quarter" idx="5"/>
          </p:nvPr>
        </p:nvSpPr>
        <p:spPr bwMode="auto">
          <a:xfrm>
            <a:off x="3884821" y="9379662"/>
            <a:ext cx="2972119" cy="492390"/>
          </a:xfrm>
          <a:prstGeom prst="rect">
            <a:avLst/>
          </a:prstGeom>
          <a:noFill/>
          <a:ln w="9525">
            <a:noFill/>
            <a:miter lim="800000"/>
            <a:headEnd/>
            <a:tailEnd/>
          </a:ln>
          <a:effectLst/>
        </p:spPr>
        <p:txBody>
          <a:bodyPr vert="horz" wrap="square" lIns="95574" tIns="47787" rIns="95574" bIns="47787" numCol="1" anchor="b" anchorCtr="0" compatLnSpc="1">
            <a:prstTxWarp prst="textNoShape">
              <a:avLst/>
            </a:prstTxWarp>
          </a:bodyPr>
          <a:lstStyle>
            <a:lvl1pPr algn="r" defTabSz="956055">
              <a:defRPr sz="1200">
                <a:latin typeface="Arial" charset="0"/>
                <a:ea typeface="ＭＳ Ｐゴシック" pitchFamily="50" charset="-128"/>
              </a:defRPr>
            </a:lvl1pPr>
          </a:lstStyle>
          <a:p>
            <a:pPr>
              <a:defRPr/>
            </a:pPr>
            <a:fld id="{18FE81F1-A864-4B73-9B63-723A1D5A68C1}" type="slidenum">
              <a:rPr lang="en-US" altLang="ja-JP"/>
              <a:pPr>
                <a:defRPr/>
              </a:pPr>
              <a:t>‹#›</a:t>
            </a:fld>
            <a:endParaRPr lang="en-US" altLang="ja-JP"/>
          </a:p>
        </p:txBody>
      </p:sp>
    </p:spTree>
    <p:extLst>
      <p:ext uri="{BB962C8B-B14F-4D97-AF65-F5344CB8AC3E}">
        <p14:creationId xmlns:p14="http://schemas.microsoft.com/office/powerpoint/2010/main" val="27456016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1pPr>
    <a:lvl2pPr marL="456724"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2pPr>
    <a:lvl3pPr marL="913451"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3pPr>
    <a:lvl4pPr marL="137017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4pPr>
    <a:lvl5pPr marL="182690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5pPr>
    <a:lvl6pPr marL="2283625" algn="l" defTabSz="913451" rtl="0" eaLnBrk="1" latinLnBrk="0" hangingPunct="1">
      <a:defRPr kumimoji="1" sz="1100" kern="1200">
        <a:solidFill>
          <a:schemeClr val="tx1"/>
        </a:solidFill>
        <a:latin typeface="+mn-lt"/>
        <a:ea typeface="+mn-ea"/>
        <a:cs typeface="+mn-cs"/>
      </a:defRPr>
    </a:lvl6pPr>
    <a:lvl7pPr marL="2740353" algn="l" defTabSz="913451" rtl="0" eaLnBrk="1" latinLnBrk="0" hangingPunct="1">
      <a:defRPr kumimoji="1" sz="1100" kern="1200">
        <a:solidFill>
          <a:schemeClr val="tx1"/>
        </a:solidFill>
        <a:latin typeface="+mn-lt"/>
        <a:ea typeface="+mn-ea"/>
        <a:cs typeface="+mn-cs"/>
      </a:defRPr>
    </a:lvl7pPr>
    <a:lvl8pPr marL="3197077" algn="l" defTabSz="913451" rtl="0" eaLnBrk="1" latinLnBrk="0" hangingPunct="1">
      <a:defRPr kumimoji="1" sz="1100" kern="1200">
        <a:solidFill>
          <a:schemeClr val="tx1"/>
        </a:solidFill>
        <a:latin typeface="+mn-lt"/>
        <a:ea typeface="+mn-ea"/>
        <a:cs typeface="+mn-cs"/>
      </a:defRPr>
    </a:lvl8pPr>
    <a:lvl9pPr marL="3653806" algn="l" defTabSz="913451" rtl="0" eaLnBrk="1" latinLnBrk="0" hangingPunct="1">
      <a:defRPr kumimoji="1"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42875" y="741363"/>
            <a:ext cx="6577013" cy="36988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dirty="0"/>
              <a:t>WG022-091023-001</a:t>
            </a:r>
            <a:endParaRPr lang="ja-JP" altLang="en-US"/>
          </a:p>
        </p:txBody>
      </p:sp>
      <p:sp>
        <p:nvSpPr>
          <p:cNvPr id="5" name="スライド番号プレースホルダー 4"/>
          <p:cNvSpPr>
            <a:spLocks noGrp="1"/>
          </p:cNvSpPr>
          <p:nvPr>
            <p:ph type="sldNum" sz="quarter" idx="11"/>
          </p:nvPr>
        </p:nvSpPr>
        <p:spPr/>
        <p:txBody>
          <a:bodyPr/>
          <a:lstStyle/>
          <a:p>
            <a:pPr>
              <a:defRPr/>
            </a:pPr>
            <a:fld id="{7CD35D8A-1E8B-4C2B-811E-877C1394B20F}" type="slidenum">
              <a:rPr lang="en-US" altLang="ja-JP" smtClean="0"/>
              <a:pPr>
                <a:defRPr/>
              </a:pPr>
              <a:t>1</a:t>
            </a:fld>
            <a:endParaRPr lang="en-US" altLang="ja-JP" dirty="0"/>
          </a:p>
        </p:txBody>
      </p:sp>
    </p:spTree>
    <p:extLst>
      <p:ext uri="{BB962C8B-B14F-4D97-AF65-F5344CB8AC3E}">
        <p14:creationId xmlns:p14="http://schemas.microsoft.com/office/powerpoint/2010/main" val="396398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pPr>
              <a:defRPr/>
            </a:pPr>
            <a:r>
              <a:rPr lang="en-US" altLang="ja-JP" dirty="0"/>
              <a:t>Copyright © 2013 by Ken </a:t>
            </a:r>
            <a:r>
              <a:rPr lang="en-US" altLang="ja-JP" dirty="0" err="1"/>
              <a:t>Sakamura</a:t>
            </a:r>
            <a:r>
              <a:rPr lang="en-US" altLang="ja-JP"/>
              <a:t>, T-Engine Forum</a:t>
            </a:r>
          </a:p>
        </p:txBody>
      </p:sp>
      <p:sp>
        <p:nvSpPr>
          <p:cNvPr id="5" name="スライド番号プレースホルダー 4"/>
          <p:cNvSpPr>
            <a:spLocks noGrp="1"/>
          </p:cNvSpPr>
          <p:nvPr>
            <p:ph type="sldNum" sz="quarter" idx="5"/>
          </p:nvPr>
        </p:nvSpPr>
        <p:spPr/>
        <p:txBody>
          <a:bodyPr/>
          <a:lstStyle/>
          <a:p>
            <a:pPr>
              <a:defRPr/>
            </a:pPr>
            <a:fld id="{18FE81F1-A864-4B73-9B63-723A1D5A68C1}" type="slidenum">
              <a:rPr lang="en-US" altLang="ja-JP" smtClean="0"/>
              <a:pPr>
                <a:defRPr/>
              </a:pPr>
              <a:t>3</a:t>
            </a:fld>
            <a:endParaRPr lang="en-US" altLang="ja-JP"/>
          </a:p>
        </p:txBody>
      </p:sp>
    </p:spTree>
    <p:extLst>
      <p:ext uri="{BB962C8B-B14F-4D97-AF65-F5344CB8AC3E}">
        <p14:creationId xmlns:p14="http://schemas.microsoft.com/office/powerpoint/2010/main" val="3930815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pPr>
              <a:defRPr/>
            </a:pPr>
            <a:r>
              <a:rPr lang="en-US" altLang="ja-JP"/>
              <a:t>Copyright © 2013 by Ken Sakamura, T-Engine Forum</a:t>
            </a:r>
          </a:p>
        </p:txBody>
      </p:sp>
      <p:sp>
        <p:nvSpPr>
          <p:cNvPr id="5" name="スライド番号プレースホルダー 4"/>
          <p:cNvSpPr>
            <a:spLocks noGrp="1"/>
          </p:cNvSpPr>
          <p:nvPr>
            <p:ph type="sldNum" sz="quarter" idx="5"/>
          </p:nvPr>
        </p:nvSpPr>
        <p:spPr/>
        <p:txBody>
          <a:bodyPr/>
          <a:lstStyle/>
          <a:p>
            <a:pPr>
              <a:defRPr/>
            </a:pPr>
            <a:fld id="{18FE81F1-A864-4B73-9B63-723A1D5A68C1}" type="slidenum">
              <a:rPr lang="en-US" altLang="ja-JP" smtClean="0"/>
              <a:pPr>
                <a:defRPr/>
              </a:pPr>
              <a:t>4</a:t>
            </a:fld>
            <a:endParaRPr lang="en-US" altLang="ja-JP"/>
          </a:p>
        </p:txBody>
      </p:sp>
    </p:spTree>
    <p:extLst>
      <p:ext uri="{BB962C8B-B14F-4D97-AF65-F5344CB8AC3E}">
        <p14:creationId xmlns:p14="http://schemas.microsoft.com/office/powerpoint/2010/main" val="21872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「ビジネスへの応用」のイメージ図があれば入れる</a:t>
            </a:r>
            <a:endParaRPr kumimoji="1" lang="en-US" altLang="ja-JP" dirty="0"/>
          </a:p>
        </p:txBody>
      </p:sp>
      <p:sp>
        <p:nvSpPr>
          <p:cNvPr id="4" name="フッター プレースホルダー 3"/>
          <p:cNvSpPr>
            <a:spLocks noGrp="1"/>
          </p:cNvSpPr>
          <p:nvPr>
            <p:ph type="ftr" sz="quarter" idx="10"/>
          </p:nvPr>
        </p:nvSpPr>
        <p:spPr/>
        <p:txBody>
          <a:bodyPr/>
          <a:lstStyle/>
          <a:p>
            <a:pPr>
              <a:defRPr/>
            </a:pPr>
            <a:r>
              <a:rPr lang="en-US" altLang="ja-JP"/>
              <a:t>Copyright © 2013 by Ken Sakamura, T-Engine Forum</a:t>
            </a:r>
          </a:p>
        </p:txBody>
      </p:sp>
      <p:sp>
        <p:nvSpPr>
          <p:cNvPr id="5" name="スライド番号プレースホルダー 4"/>
          <p:cNvSpPr>
            <a:spLocks noGrp="1"/>
          </p:cNvSpPr>
          <p:nvPr>
            <p:ph type="sldNum" sz="quarter" idx="11"/>
          </p:nvPr>
        </p:nvSpPr>
        <p:spPr/>
        <p:txBody>
          <a:bodyPr/>
          <a:lstStyle/>
          <a:p>
            <a:pPr>
              <a:defRPr/>
            </a:pPr>
            <a:fld id="{18FE81F1-A864-4B73-9B63-723A1D5A68C1}" type="slidenum">
              <a:rPr lang="en-US" altLang="ja-JP" smtClean="0"/>
              <a:pPr>
                <a:defRPr/>
              </a:pPr>
              <a:t>8</a:t>
            </a:fld>
            <a:endParaRPr lang="en-US" altLang="ja-JP"/>
          </a:p>
        </p:txBody>
      </p:sp>
    </p:spTree>
    <p:extLst>
      <p:ext uri="{BB962C8B-B14F-4D97-AF65-F5344CB8AC3E}">
        <p14:creationId xmlns:p14="http://schemas.microsoft.com/office/powerpoint/2010/main" val="52172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a:t>Copyright © 2013 by Ken Sakamura, T-Engine Forum</a:t>
            </a:r>
          </a:p>
        </p:txBody>
      </p:sp>
      <p:sp>
        <p:nvSpPr>
          <p:cNvPr id="5" name="スライド番号プレースホルダー 4"/>
          <p:cNvSpPr>
            <a:spLocks noGrp="1"/>
          </p:cNvSpPr>
          <p:nvPr>
            <p:ph type="sldNum" sz="quarter" idx="11"/>
          </p:nvPr>
        </p:nvSpPr>
        <p:spPr/>
        <p:txBody>
          <a:bodyPr/>
          <a:lstStyle/>
          <a:p>
            <a:pPr>
              <a:defRPr/>
            </a:pPr>
            <a:fld id="{18FE81F1-A864-4B73-9B63-723A1D5A68C1}" type="slidenum">
              <a:rPr lang="en-US" altLang="ja-JP" smtClean="0"/>
              <a:pPr>
                <a:defRPr/>
              </a:pPr>
              <a:t>29</a:t>
            </a:fld>
            <a:endParaRPr lang="en-US" altLang="ja-JP"/>
          </a:p>
        </p:txBody>
      </p:sp>
    </p:spTree>
    <p:extLst>
      <p:ext uri="{BB962C8B-B14F-4D97-AF65-F5344CB8AC3E}">
        <p14:creationId xmlns:p14="http://schemas.microsoft.com/office/powerpoint/2010/main" val="27022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a:t>Copyright © 2013 by Ken Sakamura, T-Engine Forum</a:t>
            </a:r>
          </a:p>
        </p:txBody>
      </p:sp>
      <p:sp>
        <p:nvSpPr>
          <p:cNvPr id="5" name="スライド番号プレースホルダー 4"/>
          <p:cNvSpPr>
            <a:spLocks noGrp="1"/>
          </p:cNvSpPr>
          <p:nvPr>
            <p:ph type="sldNum" sz="quarter" idx="11"/>
          </p:nvPr>
        </p:nvSpPr>
        <p:spPr/>
        <p:txBody>
          <a:bodyPr/>
          <a:lstStyle/>
          <a:p>
            <a:pPr>
              <a:defRPr/>
            </a:pPr>
            <a:fld id="{18FE81F1-A864-4B73-9B63-723A1D5A68C1}" type="slidenum">
              <a:rPr lang="en-US" altLang="ja-JP" smtClean="0"/>
              <a:pPr>
                <a:defRPr/>
              </a:pPr>
              <a:t>35</a:t>
            </a:fld>
            <a:endParaRPr lang="en-US" altLang="ja-JP"/>
          </a:p>
        </p:txBody>
      </p:sp>
    </p:spTree>
    <p:extLst>
      <p:ext uri="{BB962C8B-B14F-4D97-AF65-F5344CB8AC3E}">
        <p14:creationId xmlns:p14="http://schemas.microsoft.com/office/powerpoint/2010/main" val="157266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278403" name="Rectangle 3"/>
          <p:cNvSpPr>
            <a:spLocks noGrp="1" noChangeArrowheads="1"/>
          </p:cNvSpPr>
          <p:nvPr>
            <p:ph type="ctrTitle" sz="quarter"/>
          </p:nvPr>
        </p:nvSpPr>
        <p:spPr>
          <a:xfrm>
            <a:off x="461800" y="1142703"/>
            <a:ext cx="16461649" cy="4248473"/>
          </a:xfrm>
          <a:effectLst/>
        </p:spPr>
        <p:txBody>
          <a:bodyPr anchor="b" anchorCtr="1">
            <a:normAutofit/>
          </a:bodyPr>
          <a:lstStyle>
            <a:lvl1pPr algn="ctr">
              <a:defRPr sz="12600" spc="-100" baseline="0">
                <a:solidFill>
                  <a:schemeClr val="tx1"/>
                </a:solidFill>
                <a:effectLst>
                  <a:outerShdw blurRad="38100" dist="38100" dir="2700000" algn="tl">
                    <a:srgbClr val="000000">
                      <a:alpha val="43137"/>
                    </a:srgbClr>
                  </a:outerShdw>
                </a:effectLst>
                <a:latin typeface="+mj-lt"/>
                <a:ea typeface="+mj-ea"/>
              </a:defRPr>
            </a:lvl1pPr>
          </a:lstStyle>
          <a:p>
            <a:r>
              <a:rPr lang="ja-JP" altLang="en-US" dirty="0"/>
              <a:t>マスター タイトルの書式設定</a:t>
            </a:r>
          </a:p>
        </p:txBody>
      </p:sp>
      <p:sp>
        <p:nvSpPr>
          <p:cNvPr id="10" name="Line 4"/>
          <p:cNvSpPr>
            <a:spLocks noChangeShapeType="1"/>
          </p:cNvSpPr>
          <p:nvPr userDrawn="1"/>
        </p:nvSpPr>
        <p:spPr bwMode="auto">
          <a:xfrm>
            <a:off x="3480442" y="783944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1" name="Line 5"/>
          <p:cNvSpPr>
            <a:spLocks noChangeShapeType="1"/>
          </p:cNvSpPr>
          <p:nvPr userDrawn="1"/>
        </p:nvSpPr>
        <p:spPr bwMode="auto">
          <a:xfrm>
            <a:off x="3480442" y="855952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2" name="Line 12"/>
          <p:cNvSpPr>
            <a:spLocks noChangeShapeType="1"/>
          </p:cNvSpPr>
          <p:nvPr userDrawn="1"/>
        </p:nvSpPr>
        <p:spPr bwMode="auto">
          <a:xfrm>
            <a:off x="3484598" y="711936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2278404" name="Rectangle 4"/>
          <p:cNvSpPr>
            <a:spLocks noGrp="1" noChangeArrowheads="1"/>
          </p:cNvSpPr>
          <p:nvPr>
            <p:ph type="subTitle" sz="quarter" idx="1" hasCustomPrompt="1"/>
          </p:nvPr>
        </p:nvSpPr>
        <p:spPr>
          <a:xfrm>
            <a:off x="452270" y="6543303"/>
            <a:ext cx="16480716" cy="3234296"/>
          </a:xfrm>
          <a:ln algn="ctr"/>
          <a:effectLst/>
        </p:spPr>
        <p:txBody>
          <a:bodyPr anchor="t" anchorCtr="1"/>
          <a:lstStyle>
            <a:lvl1pPr marL="0" indent="0" algn="ctr" fontAlgn="b">
              <a:lnSpc>
                <a:spcPts val="5100"/>
              </a:lnSpc>
              <a:spcBef>
                <a:spcPct val="0"/>
              </a:spcBef>
              <a:buClr>
                <a:srgbClr val="FF7068"/>
              </a:buClr>
              <a:buFont typeface="Times" charset="0"/>
              <a:buNone/>
              <a:defRPr kumimoji="1" lang="ja-JP" altLang="en-US" sz="3600" b="1" spc="-100" baseline="0" dirty="0" smtClean="0">
                <a:solidFill>
                  <a:srgbClr val="002060"/>
                </a:solidFill>
                <a:effectLst/>
                <a:latin typeface="+mj-ea"/>
                <a:ea typeface="+mj-ea"/>
                <a:cs typeface="+mn-cs"/>
              </a:defRPr>
            </a:lvl1pPr>
            <a:lvl2pPr marL="0" indent="0" algn="ctr" fontAlgn="b">
              <a:lnSpc>
                <a:spcPts val="5100"/>
              </a:lnSpc>
              <a:buFontTx/>
              <a:buNone/>
              <a:defRPr kumimoji="1" lang="ja-JP" altLang="en-US" sz="2400" b="0" kern="1200" spc="-100" baseline="0" dirty="0" smtClean="0">
                <a:solidFill>
                  <a:schemeClr val="tx1"/>
                </a:solidFill>
                <a:effectLst/>
                <a:latin typeface="+mj-ea"/>
                <a:ea typeface="+mj-ea"/>
                <a:cs typeface="+mn-cs"/>
              </a:defRPr>
            </a:lvl2pPr>
            <a:lvl3pPr marL="0" indent="0" algn="ctr">
              <a:buFontTx/>
              <a:buNone/>
              <a:defRPr/>
            </a:lvl3pPr>
          </a:lstStyle>
          <a:p>
            <a:pPr marL="0" lvl="0" indent="0" algn="ctr" defTabSz="797041" rtl="0" eaLnBrk="1" fontAlgn="b" hangingPunct="1">
              <a:lnSpc>
                <a:spcPts val="5597"/>
              </a:lnSpc>
              <a:spcBef>
                <a:spcPct val="0"/>
              </a:spcBef>
              <a:spcAft>
                <a:spcPct val="0"/>
              </a:spcAft>
              <a:buClr>
                <a:srgbClr val="FF7068"/>
              </a:buClr>
              <a:buFont typeface="Times" charset="0"/>
              <a:buNone/>
            </a:pPr>
            <a:r>
              <a:rPr lang="ja-JP" altLang="en-US" dirty="0"/>
              <a:t>マスタ テキストの書式設定</a:t>
            </a:r>
          </a:p>
          <a:p>
            <a:pPr lvl="1"/>
            <a:r>
              <a:rPr lang="ja-JP" altLang="en-US" dirty="0"/>
              <a:t>第 </a:t>
            </a:r>
            <a:r>
              <a:rPr lang="en-US" altLang="ja-JP" dirty="0"/>
              <a:t>2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a:t>Copyright © 2023 by INIAD</a:t>
            </a:r>
            <a:endParaRPr lang="en-US" altLang="en-US" dirty="0"/>
          </a:p>
        </p:txBody>
      </p:sp>
    </p:spTree>
    <p:extLst>
      <p:ext uri="{BB962C8B-B14F-4D97-AF65-F5344CB8AC3E}">
        <p14:creationId xmlns:p14="http://schemas.microsoft.com/office/powerpoint/2010/main" val="75861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テキストな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フッター プレースホルダー 2"/>
          <p:cNvSpPr>
            <a:spLocks noGrp="1"/>
          </p:cNvSpPr>
          <p:nvPr>
            <p:ph type="ftr" sz="quarter" idx="10"/>
          </p:nvPr>
        </p:nvSpPr>
        <p:spPr>
          <a:xfrm>
            <a:off x="401724" y="9279607"/>
            <a:ext cx="16502080" cy="468052"/>
          </a:xfrm>
        </p:spPr>
        <p:txBody>
          <a:bodyPr/>
          <a:lstStyle/>
          <a:p>
            <a:r>
              <a:rPr lang="en-US" altLang="ja-JP"/>
              <a:t>Copyright © 2023 by INIAD</a:t>
            </a:r>
            <a:endParaRPr lang="en-US" altLang="en-US" dirty="0"/>
          </a:p>
        </p:txBody>
      </p:sp>
      <p:sp>
        <p:nvSpPr>
          <p:cNvPr id="4" name="スライド番号プレースホルダー 3"/>
          <p:cNvSpPr>
            <a:spLocks noGrp="1"/>
          </p:cNvSpPr>
          <p:nvPr>
            <p:ph type="sldNum" sz="quarter" idx="11"/>
          </p:nvPr>
        </p:nvSpPr>
        <p:spPr>
          <a:noFill/>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93397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a:xfrm>
            <a:off x="376891" y="1538746"/>
            <a:ext cx="16556097" cy="6228693"/>
          </a:xfrm>
          <a:noFill/>
          <a:ln w="9525">
            <a:noFill/>
            <a:miter lim="800000"/>
            <a:headEnd/>
            <a:tailEnd/>
          </a:ln>
          <a:effectLst/>
        </p:spPr>
        <p:txBody>
          <a:bodyPr vert="horz" wrap="square" lIns="0" tIns="0" rIns="0" bIns="0" numCol="1" anchor="ctr" anchorCtr="1" compatLnSpc="1">
            <a:prstTxWarp prst="textNoShape">
              <a:avLst/>
            </a:prstTxWarp>
            <a:normAutofit/>
          </a:bodyPr>
          <a:lstStyle>
            <a:lvl1pPr marL="541338" indent="-541338">
              <a:defRPr lang="ja-JP" altLang="en-US" dirty="0" smtClean="0"/>
            </a:lvl1pPr>
            <a:lvl2pPr marL="1339850" indent="-627063">
              <a:defRPr lang="ja-JP" altLang="en-US" sz="4000" dirty="0" smtClean="0">
                <a:latin typeface="+mn-ea"/>
                <a:ea typeface="+mn-ea"/>
              </a:defRPr>
            </a:lvl2pPr>
            <a:lvl3pPr marL="1604020" indent="-457200">
              <a:defRPr kumimoji="1" lang="ja-JP" altLang="en-US" sz="2800" dirty="0">
                <a:solidFill>
                  <a:schemeClr val="tx1"/>
                </a:solidFill>
                <a:latin typeface="+mn-lt"/>
                <a:ea typeface="+mn-ea"/>
              </a:defRPr>
            </a:lvl3pPr>
            <a:lvl4pPr>
              <a:defRPr lang="ja-JP" altLang="en-US" dirty="0" smtClean="0">
                <a:latin typeface="+mn-ea"/>
                <a:ea typeface="+mn-ea"/>
              </a:defRPr>
            </a:lvl4pPr>
            <a:lvl5pPr>
              <a:defRPr lang="ja-JP" altLang="en-US" dirty="0">
                <a:latin typeface="+mn-ea"/>
                <a:ea typeface="+mn-ea"/>
              </a:defRPr>
            </a:lvl5pPr>
          </a:lstStyle>
          <a:p>
            <a:pPr lvl="0"/>
            <a:r>
              <a:rPr lang="ja-JP" altLang="en-US" dirty="0"/>
              <a:t>マスタ テキストの書式設定</a:t>
            </a:r>
          </a:p>
          <a:p>
            <a:pPr marL="1075445" lvl="1" indent="-363239"/>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a:r>
              <a:rPr lang="ja-JP" altLang="en-US" dirty="0"/>
              <a:t>第 </a:t>
            </a:r>
            <a:r>
              <a:rPr lang="en-US" altLang="ja-JP" dirty="0"/>
              <a:t>4 </a:t>
            </a:r>
            <a:r>
              <a:rPr lang="ja-JP" altLang="en-US" dirty="0"/>
              <a:t>レベル</a:t>
            </a:r>
          </a:p>
          <a:p>
            <a:pPr lvl="4" indent="3175"/>
            <a:r>
              <a:rPr lang="ja-JP" altLang="en-US" dirty="0"/>
              <a:t>第 </a:t>
            </a:r>
            <a:r>
              <a:rPr lang="en-US" altLang="ja-JP" dirty="0"/>
              <a:t>5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a:t>Copyright © 2023 by INIAD</a:t>
            </a:r>
            <a:endParaRPr lang="en-US" altLang="en-US" dirty="0"/>
          </a:p>
        </p:txBody>
      </p:sp>
      <p:sp>
        <p:nvSpPr>
          <p:cNvPr id="8"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1655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丸数字セクション見出し">
    <p:spTree>
      <p:nvGrpSpPr>
        <p:cNvPr id="1" name=""/>
        <p:cNvGrpSpPr/>
        <p:nvPr/>
      </p:nvGrpSpPr>
      <p:grpSpPr>
        <a:xfrm>
          <a:off x="0" y="0"/>
          <a:ext cx="0" cy="0"/>
          <a:chOff x="0" y="0"/>
          <a:chExt cx="0" cy="0"/>
        </a:xfrm>
      </p:grpSpPr>
      <p:sp>
        <p:nvSpPr>
          <p:cNvPr id="7" name="Line 7"/>
          <p:cNvSpPr>
            <a:spLocks noChangeShapeType="1"/>
          </p:cNvSpPr>
          <p:nvPr/>
        </p:nvSpPr>
        <p:spPr bwMode="auto">
          <a:xfrm>
            <a:off x="2355891" y="5351608"/>
            <a:ext cx="14574998" cy="0"/>
          </a:xfrm>
          <a:prstGeom prst="line">
            <a:avLst/>
          </a:prstGeom>
          <a:noFill/>
          <a:ln w="38100">
            <a:solidFill>
              <a:schemeClr val="tx1"/>
            </a:solidFill>
            <a:round/>
            <a:headEnd/>
            <a:tailEnd/>
          </a:ln>
          <a:effectLst/>
        </p:spPr>
        <p:txBody>
          <a:bodyPr lIns="91345" tIns="45672" rIns="91345" bIns="45672"/>
          <a:lstStyle/>
          <a:p>
            <a:pPr>
              <a:defRPr/>
            </a:pPr>
            <a:endParaRPr lang="ja-JP" altLang="en-US" sz="1800"/>
          </a:p>
        </p:txBody>
      </p:sp>
      <p:sp>
        <p:nvSpPr>
          <p:cNvPr id="4" name="フッター プレースホルダー 3"/>
          <p:cNvSpPr>
            <a:spLocks noGrp="1"/>
          </p:cNvSpPr>
          <p:nvPr>
            <p:ph type="ftr" sz="quarter" idx="10"/>
          </p:nvPr>
        </p:nvSpPr>
        <p:spPr/>
        <p:txBody>
          <a:bodyPr/>
          <a:lstStyle/>
          <a:p>
            <a:r>
              <a:rPr lang="en-US" altLang="ja-JP"/>
              <a:t>Copyright © 2023 by INIAD</a:t>
            </a:r>
            <a:endParaRPr lang="en-US" dirty="0"/>
          </a:p>
        </p:txBody>
      </p:sp>
      <p:sp>
        <p:nvSpPr>
          <p:cNvPr id="10" name="タイトル 1"/>
          <p:cNvSpPr>
            <a:spLocks noGrp="1"/>
          </p:cNvSpPr>
          <p:nvPr>
            <p:ph type="title"/>
          </p:nvPr>
        </p:nvSpPr>
        <p:spPr>
          <a:xfrm>
            <a:off x="3719835" y="952361"/>
            <a:ext cx="13199873" cy="4366830"/>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1136872" rtl="0" eaLnBrk="0" fontAlgn="base" hangingPunct="0">
              <a:spcBef>
                <a:spcPct val="0"/>
              </a:spcBef>
              <a:spcAft>
                <a:spcPct val="0"/>
              </a:spcAft>
              <a:defRPr kumimoji="1" lang="ja-JP" altLang="en-US" sz="10498" baseline="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a:t>マスター タイトルの書式設定</a:t>
            </a:r>
            <a:endParaRPr lang="ja-JP" altLang="en-US" dirty="0"/>
          </a:p>
        </p:txBody>
      </p:sp>
      <p:sp>
        <p:nvSpPr>
          <p:cNvPr id="11" name="テキスト プレースホルダー 2"/>
          <p:cNvSpPr>
            <a:spLocks noGrp="1"/>
          </p:cNvSpPr>
          <p:nvPr>
            <p:ph type="body" sz="quarter" idx="12"/>
          </p:nvPr>
        </p:nvSpPr>
        <p:spPr>
          <a:xfrm>
            <a:off x="3719836" y="5980388"/>
            <a:ext cx="13199895" cy="3317165"/>
          </a:xfrm>
          <a:prstGeom prst="rect">
            <a:avLst/>
          </a:prstGeom>
        </p:spPr>
        <p:txBody>
          <a:bodyPr vert="horz" lIns="0" tIns="0" rIns="0" bIns="0" rtlCol="0" anchor="t" anchorCtr="0">
            <a:normAutofit/>
          </a:bodyPr>
          <a:lstStyle>
            <a:lvl1pPr marL="0" indent="0">
              <a:buNone/>
              <a:defRPr lang="ja-JP" altLang="en-US" b="0" smtClean="0"/>
            </a:lvl1pPr>
            <a:lvl2pPr marL="0" indent="0">
              <a:buNone/>
              <a:defRPr lang="ja-JP" altLang="en-US" smtClean="0"/>
            </a:lvl2pPr>
            <a:lvl3pPr>
              <a:defRPr lang="ja-JP" altLang="en-US" smtClean="0"/>
            </a:lvl3pPr>
            <a:lvl4pPr>
              <a:defRPr lang="ja-JP" altLang="en-US" smtClean="0"/>
            </a:lvl4pPr>
            <a:lvl5pPr>
              <a:defRPr lang="ja-JP" altLang="en-US" dirty="0"/>
            </a:lvl5pPr>
          </a:lstStyle>
          <a:p>
            <a:pPr marL="766929" lvl="0" indent="-766929"/>
            <a:r>
              <a:rPr kumimoji="1" lang="ja-JP" altLang="en-US" dirty="0"/>
              <a:t>マスター テキストの書式設定</a:t>
            </a:r>
          </a:p>
          <a:p>
            <a:pPr marL="488701" lvl="1" indent="-488701"/>
            <a:r>
              <a:rPr kumimoji="1" lang="ja-JP" altLang="en-US" dirty="0"/>
              <a:t>第 </a:t>
            </a:r>
            <a:r>
              <a:rPr kumimoji="1" lang="en-US" altLang="ja-JP" dirty="0"/>
              <a:t>2 </a:t>
            </a:r>
            <a:r>
              <a:rPr kumimoji="1" lang="ja-JP" altLang="en-US" dirty="0"/>
              <a:t>レベル</a:t>
            </a:r>
          </a:p>
          <a:p>
            <a:pPr marL="0" lvl="2" indent="0">
              <a:buFontTx/>
              <a:buNone/>
            </a:pPr>
            <a:r>
              <a:rPr kumimoji="1" lang="ja-JP" altLang="en-US" dirty="0"/>
              <a:t>第 </a:t>
            </a:r>
            <a:r>
              <a:rPr kumimoji="1" lang="en-US" altLang="ja-JP" dirty="0"/>
              <a:t>3 </a:t>
            </a:r>
            <a:r>
              <a:rPr kumimoji="1" lang="ja-JP" altLang="en-US" dirty="0"/>
              <a:t>レベル</a:t>
            </a:r>
          </a:p>
          <a:p>
            <a:pPr marL="0" lvl="3" indent="0">
              <a:buFontTx/>
              <a:buNone/>
            </a:pPr>
            <a:r>
              <a:rPr kumimoji="1" lang="ja-JP" altLang="en-US" dirty="0"/>
              <a:t>第 </a:t>
            </a:r>
            <a:r>
              <a:rPr kumimoji="1" lang="en-US" altLang="ja-JP" dirty="0"/>
              <a:t>4 </a:t>
            </a:r>
            <a:r>
              <a:rPr kumimoji="1" lang="ja-JP" altLang="en-US" dirty="0"/>
              <a:t>レベル</a:t>
            </a:r>
          </a:p>
          <a:p>
            <a:pPr marL="0" lvl="4" indent="0">
              <a:buFontTx/>
              <a:buNone/>
            </a:pPr>
            <a:r>
              <a:rPr kumimoji="1" lang="ja-JP" altLang="en-US" dirty="0"/>
              <a:t>第 </a:t>
            </a:r>
            <a:r>
              <a:rPr kumimoji="1" lang="en-US" altLang="ja-JP" dirty="0"/>
              <a:t>5 </a:t>
            </a:r>
            <a:r>
              <a:rPr kumimoji="1" lang="ja-JP" altLang="en-US" dirty="0"/>
              <a:t>レベル</a:t>
            </a:r>
          </a:p>
        </p:txBody>
      </p:sp>
      <p:sp>
        <p:nvSpPr>
          <p:cNvPr id="8" name="テキスト プレースホルダー 5"/>
          <p:cNvSpPr>
            <a:spLocks noGrp="1"/>
          </p:cNvSpPr>
          <p:nvPr>
            <p:ph type="body" sz="quarter" idx="13" hasCustomPrompt="1"/>
          </p:nvPr>
        </p:nvSpPr>
        <p:spPr>
          <a:xfrm>
            <a:off x="191443" y="3831590"/>
            <a:ext cx="2642320" cy="2747717"/>
          </a:xfrm>
          <a:prstGeom prst="rect">
            <a:avLst/>
          </a:prstGeom>
        </p:spPr>
        <p:txBody>
          <a:bodyPr lIns="180000" tIns="0" rIns="0" bIns="0" anchor="ctr" anchorCtr="0">
            <a:normAutofit/>
          </a:bodyPr>
          <a:lstStyle>
            <a:lvl1pPr marL="0" indent="0">
              <a:buClrTx/>
              <a:buFontTx/>
              <a:buNone/>
              <a:defRPr kumimoji="1" lang="ja-JP" altLang="en-US" sz="14300" dirty="0">
                <a:solidFill>
                  <a:srgbClr val="002060"/>
                </a:solidFill>
                <a:effectLst/>
                <a:latin typeface="ＤＦＧ華康ゴシック体W2" panose="020B0400000000000000" pitchFamily="50" charset="-128"/>
                <a:ea typeface="ＤＦＧ華康ゴシック体W2" panose="020B0400000000000000" pitchFamily="50" charset="-128"/>
                <a:cs typeface="M+ 1c thin" panose="020B0203020204020204" pitchFamily="50" charset="-128"/>
              </a:defRPr>
            </a:lvl1pPr>
          </a:lstStyle>
          <a:p>
            <a:pPr marL="0" lvl="0" indent="0" algn="l" defTabSz="1136872" rtl="0" eaLnBrk="1" fontAlgn="base" hangingPunct="1">
              <a:spcBef>
                <a:spcPct val="50000"/>
              </a:spcBef>
              <a:spcAft>
                <a:spcPct val="0"/>
              </a:spcAft>
              <a:buClrTx/>
              <a:buFontTx/>
              <a:buNone/>
            </a:pPr>
            <a:r>
              <a:rPr kumimoji="1" lang="ja-JP" altLang="en-US" dirty="0"/>
              <a:t>①</a:t>
            </a:r>
            <a:r>
              <a:rPr kumimoji="1" lang="en-US" altLang="ja-JP" dirty="0"/>
              <a:t> </a:t>
            </a:r>
            <a:endParaRPr kumimoji="1" lang="ja-JP" altLang="en-US" dirty="0"/>
          </a:p>
        </p:txBody>
      </p:sp>
      <p:sp>
        <p:nvSpPr>
          <p:cNvPr id="2" name="スライド番号プレースホルダー 1"/>
          <p:cNvSpPr>
            <a:spLocks noGrp="1"/>
          </p:cNvSpPr>
          <p:nvPr>
            <p:ph type="sldNum" sz="quarter" idx="14"/>
          </p:nvPr>
        </p:nvSpPr>
        <p:spPr/>
        <p:txBody>
          <a:bodyPr/>
          <a:lstStyle/>
          <a:p>
            <a:fld id="{1410E4D4-1F7B-497D-B418-CA5AF125A282}" type="slidenum">
              <a:rPr kumimoji="1" lang="ja-JP" altLang="en-US" smtClean="0"/>
              <a:t>‹#›</a:t>
            </a:fld>
            <a:endParaRPr kumimoji="1" lang="ja-JP" altLang="en-US"/>
          </a:p>
        </p:txBody>
      </p:sp>
    </p:spTree>
    <p:extLst>
      <p:ext uri="{BB962C8B-B14F-4D97-AF65-F5344CB8AC3E}">
        <p14:creationId xmlns:p14="http://schemas.microsoft.com/office/powerpoint/2010/main" val="357350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見出し">
    <p:spTree>
      <p:nvGrpSpPr>
        <p:cNvPr id="1" name=""/>
        <p:cNvGrpSpPr/>
        <p:nvPr/>
      </p:nvGrpSpPr>
      <p:grpSpPr>
        <a:xfrm>
          <a:off x="0" y="0"/>
          <a:ext cx="0" cy="0"/>
          <a:chOff x="0" y="0"/>
          <a:chExt cx="0" cy="0"/>
        </a:xfrm>
      </p:grpSpPr>
      <p:sp>
        <p:nvSpPr>
          <p:cNvPr id="7" name="Line 7"/>
          <p:cNvSpPr>
            <a:spLocks noChangeShapeType="1"/>
          </p:cNvSpPr>
          <p:nvPr/>
        </p:nvSpPr>
        <p:spPr bwMode="auto">
          <a:xfrm>
            <a:off x="4228350" y="5351608"/>
            <a:ext cx="12702538" cy="0"/>
          </a:xfrm>
          <a:prstGeom prst="line">
            <a:avLst/>
          </a:prstGeom>
          <a:noFill/>
          <a:ln w="76200" cap="sq">
            <a:solidFill>
              <a:srgbClr val="5FB8E4"/>
            </a:solidFill>
            <a:round/>
            <a:headEnd type="oval" w="med" len="med"/>
            <a:tailEnd type="oval" w="med" len="med"/>
          </a:ln>
        </p:spPr>
        <p:txBody>
          <a:bodyPr wrap="none" lIns="91381" tIns="45691" rIns="91381" bIns="45691" anchor="ctr"/>
          <a:lstStyle/>
          <a:p>
            <a:pPr lvl="0"/>
            <a:endParaRPr lang="ja-JP" altLang="en-US">
              <a:ln w="3175">
                <a:solidFill>
                  <a:sysClr val="windowText" lastClr="000000"/>
                </a:solidFill>
              </a:ln>
            </a:endParaRPr>
          </a:p>
        </p:txBody>
      </p:sp>
      <p:sp>
        <p:nvSpPr>
          <p:cNvPr id="4" name="フッター プレースホルダー 3"/>
          <p:cNvSpPr>
            <a:spLocks noGrp="1"/>
          </p:cNvSpPr>
          <p:nvPr>
            <p:ph type="ftr" sz="quarter" idx="10"/>
          </p:nvPr>
        </p:nvSpPr>
        <p:spPr/>
        <p:txBody>
          <a:bodyPr/>
          <a:lstStyle/>
          <a:p>
            <a:r>
              <a:rPr lang="en-US" altLang="ja-JP"/>
              <a:t>Copyright © 2023 by INIAD</a:t>
            </a:r>
            <a:endParaRPr lang="ja-JP" altLang="en-US" dirty="0"/>
          </a:p>
        </p:txBody>
      </p:sp>
      <p:sp>
        <p:nvSpPr>
          <p:cNvPr id="8" name="スライド番号プレースホルダー 7"/>
          <p:cNvSpPr>
            <a:spLocks noGrp="1"/>
          </p:cNvSpPr>
          <p:nvPr>
            <p:ph type="sldNum" sz="quarter" idx="11"/>
          </p:nvPr>
        </p:nvSpPr>
        <p:spPr/>
        <p:txBody>
          <a:bodyPr/>
          <a:lstStyle/>
          <a:p>
            <a:fld id="{78EBD8ED-4D7B-4A10-BDB7-C9C15E292BAA}" type="slidenum">
              <a:rPr kumimoji="1" lang="ja-JP" altLang="en-US" smtClean="0"/>
              <a:t>‹#›</a:t>
            </a:fld>
            <a:endParaRPr kumimoji="1" lang="ja-JP" altLang="en-US"/>
          </a:p>
        </p:txBody>
      </p:sp>
      <p:sp>
        <p:nvSpPr>
          <p:cNvPr id="10" name="タイトル 1"/>
          <p:cNvSpPr>
            <a:spLocks noGrp="1"/>
          </p:cNvSpPr>
          <p:nvPr>
            <p:ph type="title"/>
          </p:nvPr>
        </p:nvSpPr>
        <p:spPr>
          <a:xfrm>
            <a:off x="4228348" y="492334"/>
            <a:ext cx="12691360" cy="4826859"/>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852083" rtl="0" eaLnBrk="0" fontAlgn="base" hangingPunct="0">
              <a:spcBef>
                <a:spcPct val="0"/>
              </a:spcBef>
              <a:spcAft>
                <a:spcPct val="0"/>
              </a:spcAft>
              <a:defRPr kumimoji="1" lang="ja-JP" altLang="en-US" sz="9600">
                <a:solidFill>
                  <a:schemeClr val="tx1"/>
                </a:solidFill>
                <a:latin typeface="+mj-lt"/>
                <a:ea typeface="+mj-ea"/>
                <a:cs typeface="+mj-cs"/>
              </a:defRPr>
            </a:lvl1pPr>
          </a:lstStyle>
          <a:p>
            <a:r>
              <a:rPr lang="ja-JP" altLang="en-US" dirty="0"/>
              <a:t>マスター タイトルの書式設定</a:t>
            </a:r>
          </a:p>
        </p:txBody>
      </p:sp>
      <p:sp>
        <p:nvSpPr>
          <p:cNvPr id="11" name="テキスト プレースホルダー 2"/>
          <p:cNvSpPr>
            <a:spLocks noGrp="1"/>
          </p:cNvSpPr>
          <p:nvPr>
            <p:ph type="body" sz="quarter" idx="12"/>
          </p:nvPr>
        </p:nvSpPr>
        <p:spPr>
          <a:xfrm>
            <a:off x="4228349" y="5980388"/>
            <a:ext cx="12691381" cy="3277657"/>
          </a:xfrm>
          <a:prstGeom prst="rect">
            <a:avLst/>
          </a:prstGeom>
        </p:spPr>
        <p:txBody>
          <a:bodyPr lIns="36000" anchor="t" anchorCtr="0"/>
          <a:lstStyle>
            <a:lvl1pPr marL="0" indent="0">
              <a:buFontTx/>
              <a:buNone/>
              <a:defRPr b="0">
                <a:latin typeface="+mn-lt"/>
              </a:defRPr>
            </a:lvl1pPr>
            <a:lvl2pPr marL="0" indent="0">
              <a:buFontTx/>
              <a:buNone/>
              <a:defRPr sz="3600">
                <a:latin typeface="+mn-lt"/>
              </a:defRPr>
            </a:lvl2pPr>
            <a:lvl3pPr marL="379816" indent="0">
              <a:buFontTx/>
              <a:buNone/>
              <a:defRPr>
                <a:latin typeface="+mn-lt"/>
              </a:defRPr>
            </a:lvl3pPr>
            <a:lvl4pPr marL="379816" indent="0">
              <a:buFontTx/>
              <a:buNone/>
              <a:defRPr>
                <a:latin typeface="+mn-lt"/>
              </a:defRPr>
            </a:lvl4pPr>
            <a:lvl5pPr marL="379816" indent="0">
              <a:buFontTx/>
              <a:buNone/>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212959"/>
      </p:ext>
    </p:extLst>
  </p:cSld>
  <p:clrMapOvr>
    <a:masterClrMapping/>
  </p:clrMapOvr>
  <p:extLst>
    <p:ext uri="{DCECCB84-F9BA-43D5-87BE-67443E8EF086}">
      <p15:sldGuideLst xmlns:p15="http://schemas.microsoft.com/office/powerpoint/2012/main">
        <p15:guide id="1" orient="horz" pos="2205">
          <p15:clr>
            <a:srgbClr val="FBAE40"/>
          </p15:clr>
        </p15:guide>
        <p15:guide id="2" pos="51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7510"/>
          </a:xfrm>
          <a:noFill/>
          <a:ln w="9525">
            <a:noFill/>
            <a:miter lim="800000"/>
            <a:headEnd/>
            <a:tailEnd/>
          </a:ln>
          <a:effectLst/>
        </p:spPr>
        <p:txBody>
          <a:bodyPr vert="horz" wrap="square" lIns="0" tIns="0" rIns="0" bIns="0"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6"/>
            <a:ext cx="16496714" cy="3952800"/>
          </a:xfrm>
          <a:effectLst/>
        </p:spPr>
        <p:txBody>
          <a:bodyPr anchor="ctr" anchorCtr="0">
            <a:normAutofit/>
          </a:bodyPr>
          <a:lstStyle>
            <a:lvl1pPr marL="0" indent="0" algn="ctr">
              <a:lnSpc>
                <a:spcPct val="90000"/>
              </a:lnSpc>
              <a:buNone/>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solidFill>
                  <a:schemeClr val="tx1"/>
                </a:solidFill>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solidFill>
                  <a:schemeClr val="tx1"/>
                </a:solidFill>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7" name="Line 7"/>
          <p:cNvSpPr>
            <a:spLocks noChangeShapeType="1"/>
          </p:cNvSpPr>
          <p:nvPr/>
        </p:nvSpPr>
        <p:spPr bwMode="auto">
          <a:xfrm>
            <a:off x="445935" y="5351608"/>
            <a:ext cx="1648495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endParaRP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a:t>Copyright © 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3955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大文字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9199"/>
          </a:xfrm>
          <a:noFill/>
          <a:ln w="9525">
            <a:noFill/>
            <a:miter lim="800000"/>
            <a:headEnd/>
            <a:tailEnd/>
          </a:ln>
          <a:effectLst/>
        </p:spPr>
        <p:txBody>
          <a:bodyPr vert="horz" wrap="square" lIns="0" tIns="57243" rIns="0" bIns="57243"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1"/>
            <a:ext cx="16496714" cy="3951043"/>
          </a:xfrm>
          <a:effectLst/>
        </p:spPr>
        <p:txBody>
          <a:bodyPr anchor="ctr" anchorCtr="0">
            <a:normAutofit/>
          </a:bodyPr>
          <a:lstStyle>
            <a:lvl1pPr marL="0" indent="0" algn="ctr">
              <a:lnSpc>
                <a:spcPct val="90000"/>
              </a:lnSpc>
              <a:spcBef>
                <a:spcPts val="1200"/>
              </a:spcBef>
              <a:buNone/>
              <a:tabLst>
                <a:tab pos="1619132" algn="l"/>
              </a:tabLst>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a:t>Copyright © 2023 by INIAD</a:t>
            </a:r>
            <a:endParaRPr lang="en-US"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944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テキスト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1332371" y="530635"/>
            <a:ext cx="14712041" cy="1404156"/>
          </a:xfrm>
          <a:noFill/>
          <a:ln w="9525">
            <a:noFill/>
            <a:miter lim="800000"/>
            <a:headEnd/>
            <a:tailEnd/>
          </a:ln>
          <a:effectLst/>
        </p:spPr>
        <p:txBody>
          <a:bodyPr vert="horz" wrap="square" lIns="0" tIns="57243" rIns="0" bIns="57243" numCol="1" anchor="t" anchorCtr="0" compatLnSpc="1">
            <a:prstTxWarp prst="textNoShape">
              <a:avLst/>
            </a:prstTxWarp>
            <a:normAutofit/>
          </a:bodyPr>
          <a:lstStyle>
            <a:lvl1pPr algn="ctr" defTabSz="1137053" rtl="0" eaLnBrk="1" fontAlgn="base" hangingPunct="1">
              <a:spcBef>
                <a:spcPct val="0"/>
              </a:spcBef>
              <a:spcAft>
                <a:spcPct val="0"/>
              </a:spcAft>
              <a:defRPr kumimoji="1" lang="ja-JP" altLang="en-US" sz="4800" kern="1200" spc="-300" baseline="0" dirty="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1945646"/>
            <a:ext cx="16496714" cy="7432585"/>
          </a:xfrm>
          <a:effectLst/>
        </p:spPr>
        <p:txBody>
          <a:bodyPr anchor="ctr" anchorCtr="0">
            <a:normAutofit/>
          </a:bodyPr>
          <a:lstStyle>
            <a:lvl1pPr marL="0" indent="0" algn="ctr">
              <a:lnSpc>
                <a:spcPct val="90000"/>
              </a:lnSpc>
              <a:spcBef>
                <a:spcPts val="1200"/>
              </a:spcBef>
              <a:buNone/>
              <a:tabLst>
                <a:tab pos="1619132" algn="l"/>
              </a:tabLst>
              <a:defRPr kumimoji="1" lang="ja-JP" altLang="en-US" sz="7200" dirty="0" smtClean="0">
                <a:solidFill>
                  <a:schemeClr val="tx1"/>
                </a:solidFill>
                <a:latin typeface="+mn-lt"/>
                <a:ea typeface="+mj-ea"/>
                <a:cs typeface="+mn-cs"/>
              </a:defRPr>
            </a:lvl1pPr>
            <a:lvl2pPr marL="4758" indent="0" algn="ctr">
              <a:lnSpc>
                <a:spcPct val="90000"/>
              </a:lnSpc>
              <a:buNone/>
              <a:defRPr sz="5400">
                <a:latin typeface="+mn-lt"/>
                <a:ea typeface="+mn-ea"/>
              </a:defRPr>
            </a:lvl2pPr>
            <a:lvl3pPr marL="0" indent="0" algn="ctr">
              <a:lnSpc>
                <a:spcPct val="90000"/>
              </a:lnSpc>
              <a:buNone/>
              <a:tabLst/>
              <a:defRPr sz="4000">
                <a:latin typeface="+mn-lt"/>
                <a:ea typeface="+mn-ea"/>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a:t>Copyright © 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92367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90"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4" name="コンテンツ プレースホルダ 3"/>
          <p:cNvSpPr>
            <a:spLocks noGrp="1"/>
          </p:cNvSpPr>
          <p:nvPr>
            <p:ph sz="half" idx="2"/>
          </p:nvPr>
        </p:nvSpPr>
        <p:spPr>
          <a:xfrm>
            <a:off x="8785382"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dirty="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a:t>Copyright © 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3886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89" y="1898788"/>
            <a:ext cx="971565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a:t>Copyright © 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t>Copyright © 2023 by INIAD</a:t>
            </a:r>
            <a:endParaRPr lang="ja-JP" altLang="en-US" dirty="0"/>
          </a:p>
        </p:txBody>
      </p:sp>
      <p:sp>
        <p:nvSpPr>
          <p:cNvPr id="2277380" name="Rectangle 4"/>
          <p:cNvSpPr>
            <a:spLocks noGrp="1" noChangeArrowheads="1"/>
          </p:cNvSpPr>
          <p:nvPr>
            <p:ph type="body" idx="1"/>
          </p:nvPr>
        </p:nvSpPr>
        <p:spPr bwMode="auto">
          <a:xfrm>
            <a:off x="376891" y="1919173"/>
            <a:ext cx="16556097" cy="7360434"/>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p>
            <a:pPr lvl="0"/>
            <a:r>
              <a:rPr lang="ja-JP" altLang="en-US" dirty="0"/>
              <a:t>マスタ テキストの書式設定</a:t>
            </a:r>
          </a:p>
          <a:p>
            <a:pPr marL="1075445" lvl="1" indent="-363239" algn="l" defTabSz="1137053" rtl="0" eaLnBrk="1" fontAlgn="base" hangingPunct="1">
              <a:spcBef>
                <a:spcPct val="20000"/>
              </a:spcBef>
              <a:spcAft>
                <a:spcPct val="0"/>
              </a:spcAft>
              <a:buClr>
                <a:schemeClr val="accent5"/>
              </a:buClr>
              <a:buFont typeface="ＤＦＧ平成ゴシック体W5" panose="020B0400000000000000" pitchFamily="50" charset="-128"/>
              <a:buChar char="■"/>
            </a:pPr>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12"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
        <p:nvSpPr>
          <p:cNvPr id="10" name="Line 7"/>
          <p:cNvSpPr>
            <a:spLocks noChangeShapeType="1"/>
          </p:cNvSpPr>
          <p:nvPr/>
        </p:nvSpPr>
        <p:spPr bwMode="auto">
          <a:xfrm>
            <a:off x="445919" y="505658"/>
            <a:ext cx="1583332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a:ln w="9525">
                <a:solidFill>
                  <a:schemeClr val="tx1"/>
                </a:solidFill>
              </a:ln>
              <a:solidFill>
                <a:schemeClr val="bg1">
                  <a:lumMod val="75000"/>
                </a:schemeClr>
              </a:solidFill>
            </a:endParaRPr>
          </a:p>
        </p:txBody>
      </p:sp>
      <p:pic>
        <p:nvPicPr>
          <p:cNvPr id="18" name="図 17" descr="C:\Users\Jun\SkyDrive\Documents\プロジェクト\東洋大学\学部名検討\応用情報連携学部ロゴ.bmp"/>
          <p:cNvPicPr/>
          <p:nvPr/>
        </p:nvPicPr>
        <p:blipFill rotWithShape="1">
          <a:blip r:embed="rId12" cstate="print">
            <a:clrChange>
              <a:clrFrom>
                <a:srgbClr val="FFFFFF"/>
              </a:clrFrom>
              <a:clrTo>
                <a:srgbClr val="FFFFFF">
                  <a:alpha val="0"/>
                </a:srgbClr>
              </a:clrTo>
            </a:clrChange>
            <a:duotone>
              <a:prstClr val="black"/>
              <a:srgbClr val="00B0F0">
                <a:tint val="45000"/>
                <a:satMod val="400000"/>
              </a:srgbClr>
            </a:duotone>
            <a:extLst>
              <a:ext uri="{28A0092B-C50C-407E-A947-70E740481C1C}">
                <a14:useLocalDpi xmlns:a14="http://schemas.microsoft.com/office/drawing/2010/main"/>
              </a:ext>
            </a:extLst>
          </a:blip>
          <a:srcRect/>
          <a:stretch/>
        </p:blipFill>
        <p:spPr bwMode="auto">
          <a:xfrm>
            <a:off x="14160995" y="62583"/>
            <a:ext cx="2119848" cy="365314"/>
          </a:xfrm>
          <a:prstGeom prst="rect">
            <a:avLst/>
          </a:prstGeom>
          <a:noFill/>
          <a:ln>
            <a:noFill/>
          </a:ln>
        </p:spPr>
      </p:pic>
      <p:pic>
        <p:nvPicPr>
          <p:cNvPr id="11" name="図 10"/>
          <p:cNvPicPr>
            <a:picLocks noChangeAspect="1"/>
          </p:cNvPicPr>
          <p:nvPr userDrawn="1"/>
        </p:nvPicPr>
        <p:blipFill rotWithShape="1">
          <a:blip r:embed="rId13" cstate="print">
            <a:extLst>
              <a:ext uri="{28A0092B-C50C-407E-A947-70E740481C1C}">
                <a14:useLocalDpi xmlns:a14="http://schemas.microsoft.com/office/drawing/2010/main"/>
              </a:ext>
            </a:extLst>
          </a:blip>
          <a:srcRect/>
          <a:stretch/>
        </p:blipFill>
        <p:spPr>
          <a:xfrm>
            <a:off x="16516583" y="85802"/>
            <a:ext cx="719592" cy="1056901"/>
          </a:xfrm>
          <a:prstGeom prst="rect">
            <a:avLst/>
          </a:prstGeom>
        </p:spPr>
      </p:pic>
      <p:sp>
        <p:nvSpPr>
          <p:cNvPr id="13" name="Line 33"/>
          <p:cNvSpPr>
            <a:spLocks noChangeShapeType="1"/>
          </p:cNvSpPr>
          <p:nvPr/>
        </p:nvSpPr>
        <p:spPr bwMode="auto">
          <a:xfrm>
            <a:off x="562428" y="9279607"/>
            <a:ext cx="16370560"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solidFill>
                <a:schemeClr val="bg1">
                  <a:lumMod val="75000"/>
                </a:schemeClr>
              </a:solidFill>
            </a:endParaRPr>
          </a:p>
        </p:txBody>
      </p:sp>
      <p:sp>
        <p:nvSpPr>
          <p:cNvPr id="2277379" name="Rectangle 3"/>
          <p:cNvSpPr>
            <a:spLocks noGrp="1" noChangeArrowheads="1"/>
          </p:cNvSpPr>
          <p:nvPr>
            <p:ph type="title"/>
          </p:nvPr>
        </p:nvSpPr>
        <p:spPr bwMode="auto">
          <a:xfrm>
            <a:off x="376888" y="485274"/>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ja-JP" altLang="en-US" dirty="0"/>
              <a:t>マスタ タイトルの書式設定</a:t>
            </a:r>
          </a:p>
        </p:txBody>
      </p:sp>
    </p:spTree>
    <p:extLst>
      <p:ext uri="{BB962C8B-B14F-4D97-AF65-F5344CB8AC3E}">
        <p14:creationId xmlns:p14="http://schemas.microsoft.com/office/powerpoint/2010/main" val="261048669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60" r:id="rId3"/>
    <p:sldLayoutId id="2147483959" r:id="rId4"/>
    <p:sldLayoutId id="2147483940" r:id="rId5"/>
    <p:sldLayoutId id="2147483941" r:id="rId6"/>
    <p:sldLayoutId id="2147483936" r:id="rId7"/>
    <p:sldLayoutId id="2147483942" r:id="rId8"/>
    <p:sldLayoutId id="2147483961" r:id="rId9"/>
    <p:sldLayoutId id="2147483943" r:id="rId10"/>
  </p:sldLayoutIdLst>
  <p:hf hdr="0" dt="0"/>
  <p:txStyles>
    <p:title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p:titleStyle>
    <p:body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sz="4800">
          <a:solidFill>
            <a:schemeClr val="tx1"/>
          </a:solidFill>
          <a:effectLst/>
          <a:latin typeface="+mn-ea"/>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ea"/>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smtClean="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smtClean="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p:bodyStyle>
    <p:otherStyle>
      <a:defPPr>
        <a:defRPr lang="ja-JP"/>
      </a:defPPr>
      <a:lvl1pPr marL="0" algn="l" defTabSz="913451" rtl="0" eaLnBrk="1" latinLnBrk="0" hangingPunct="1">
        <a:defRPr kumimoji="1" sz="1900" kern="1200">
          <a:solidFill>
            <a:schemeClr val="tx1"/>
          </a:solidFill>
          <a:latin typeface="+mn-lt"/>
          <a:ea typeface="+mn-ea"/>
          <a:cs typeface="+mn-cs"/>
        </a:defRPr>
      </a:lvl1pPr>
      <a:lvl2pPr marL="456724" algn="l" defTabSz="913451" rtl="0" eaLnBrk="1" latinLnBrk="0" hangingPunct="1">
        <a:defRPr kumimoji="1" sz="1900" kern="1200">
          <a:solidFill>
            <a:schemeClr val="tx1"/>
          </a:solidFill>
          <a:latin typeface="+mn-lt"/>
          <a:ea typeface="+mn-ea"/>
          <a:cs typeface="+mn-cs"/>
        </a:defRPr>
      </a:lvl2pPr>
      <a:lvl3pPr marL="913451" algn="l" defTabSz="913451" rtl="0" eaLnBrk="1" latinLnBrk="0" hangingPunct="1">
        <a:defRPr kumimoji="1" sz="1900" kern="1200">
          <a:solidFill>
            <a:schemeClr val="tx1"/>
          </a:solidFill>
          <a:latin typeface="+mn-lt"/>
          <a:ea typeface="+mn-ea"/>
          <a:cs typeface="+mn-cs"/>
        </a:defRPr>
      </a:lvl3pPr>
      <a:lvl4pPr marL="1370173" algn="l" defTabSz="913451" rtl="0" eaLnBrk="1" latinLnBrk="0" hangingPunct="1">
        <a:defRPr kumimoji="1" sz="1900" kern="1200">
          <a:solidFill>
            <a:schemeClr val="tx1"/>
          </a:solidFill>
          <a:latin typeface="+mn-lt"/>
          <a:ea typeface="+mn-ea"/>
          <a:cs typeface="+mn-cs"/>
        </a:defRPr>
      </a:lvl4pPr>
      <a:lvl5pPr marL="1826903" algn="l" defTabSz="913451" rtl="0" eaLnBrk="1" latinLnBrk="0" hangingPunct="1">
        <a:defRPr kumimoji="1" sz="1900" kern="1200">
          <a:solidFill>
            <a:schemeClr val="tx1"/>
          </a:solidFill>
          <a:latin typeface="+mn-lt"/>
          <a:ea typeface="+mn-ea"/>
          <a:cs typeface="+mn-cs"/>
        </a:defRPr>
      </a:lvl5pPr>
      <a:lvl6pPr marL="2283625" algn="l" defTabSz="913451" rtl="0" eaLnBrk="1" latinLnBrk="0" hangingPunct="1">
        <a:defRPr kumimoji="1" sz="1900" kern="1200">
          <a:solidFill>
            <a:schemeClr val="tx1"/>
          </a:solidFill>
          <a:latin typeface="+mn-lt"/>
          <a:ea typeface="+mn-ea"/>
          <a:cs typeface="+mn-cs"/>
        </a:defRPr>
      </a:lvl6pPr>
      <a:lvl7pPr marL="2740353" algn="l" defTabSz="913451" rtl="0" eaLnBrk="1" latinLnBrk="0" hangingPunct="1">
        <a:defRPr kumimoji="1" sz="1900" kern="1200">
          <a:solidFill>
            <a:schemeClr val="tx1"/>
          </a:solidFill>
          <a:latin typeface="+mn-lt"/>
          <a:ea typeface="+mn-ea"/>
          <a:cs typeface="+mn-cs"/>
        </a:defRPr>
      </a:lvl7pPr>
      <a:lvl8pPr marL="3197077" algn="l" defTabSz="913451" rtl="0" eaLnBrk="1" latinLnBrk="0" hangingPunct="1">
        <a:defRPr kumimoji="1" sz="1900" kern="1200">
          <a:solidFill>
            <a:schemeClr val="tx1"/>
          </a:solidFill>
          <a:latin typeface="+mn-lt"/>
          <a:ea typeface="+mn-ea"/>
          <a:cs typeface="+mn-cs"/>
        </a:defRPr>
      </a:lvl8pPr>
      <a:lvl9pPr marL="3653806" algn="l" defTabSz="913451"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atplotlib.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matplotlib.org/stable/api/animation_api.html"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chive.ics.uci.edu/ml/datasets/Wholesale+custome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buoji3.com/stoc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0.xml"/><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hyperlink" Target="https://matplotlib.org/stable/api/_as_gen/matplotlib.pyplot.plot.html" TargetMode="Externa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hyperlink" Target="https://matplotlib.org/stable/api/markers_api.html" TargetMode="Externa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matplotlib.org/stable/gallery/color/colormap_reference.html"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xkcd.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5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pandas.pydata.org/pandas-docs/stable/reference/api/pandas.Series.plot.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www.statsmodels.org/dev/generated/statsmodels.tsa.seasonal.seasonal_decompose.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sz="quarter"/>
          </p:nvPr>
        </p:nvSpPr>
        <p:spPr/>
        <p:txBody>
          <a:bodyPr>
            <a:normAutofit/>
          </a:bodyPr>
          <a:lstStyle/>
          <a:p>
            <a:r>
              <a:rPr lang="en-US" altLang="ja-JP" sz="4000" dirty="0"/>
              <a:t>Data Mining Theory</a:t>
            </a:r>
            <a:br>
              <a:rPr lang="en-US" altLang="ja-JP" sz="4000" dirty="0"/>
            </a:br>
            <a:r>
              <a:rPr lang="en-US" altLang="ja-JP" sz="4000" dirty="0"/>
              <a:t/>
            </a:r>
            <a:br>
              <a:rPr lang="en-US" altLang="ja-JP" sz="4000" dirty="0"/>
            </a:br>
            <a:r>
              <a:rPr lang="en-US" altLang="ja-JP" sz="7200" dirty="0" smtClean="0"/>
              <a:t>dm-03: </a:t>
            </a:r>
            <a:r>
              <a:rPr lang="ja-JP" altLang="en-US" sz="7200" dirty="0"/>
              <a:t>可視化</a:t>
            </a:r>
          </a:p>
        </p:txBody>
      </p:sp>
      <p:sp>
        <p:nvSpPr>
          <p:cNvPr id="4" name="サブタイトル 3"/>
          <p:cNvSpPr>
            <a:spLocks noGrp="1"/>
          </p:cNvSpPr>
          <p:nvPr>
            <p:ph type="subTitle" sz="quarter" idx="1"/>
          </p:nvPr>
        </p:nvSpPr>
        <p:spPr/>
        <p:txBody>
          <a:bodyPr/>
          <a:lstStyle/>
          <a:p>
            <a:endParaRPr kumimoji="1" lang="ja-JP" altLang="en-US" dirty="0">
              <a:solidFill>
                <a:schemeClr val="tx1"/>
              </a:solidFill>
            </a:endParaRPr>
          </a:p>
        </p:txBody>
      </p:sp>
    </p:spTree>
    <p:extLst>
      <p:ext uri="{BB962C8B-B14F-4D97-AF65-F5344CB8AC3E}">
        <p14:creationId xmlns:p14="http://schemas.microsoft.com/office/powerpoint/2010/main" val="795456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E25EDAC-95CB-46EC-B881-260E32847D5F}"/>
              </a:ext>
            </a:extLst>
          </p:cNvPr>
          <p:cNvSpPr>
            <a:spLocks noGrp="1"/>
          </p:cNvSpPr>
          <p:nvPr>
            <p:ph type="title"/>
          </p:nvPr>
        </p:nvSpPr>
        <p:spPr/>
        <p:txBody>
          <a:bodyPr/>
          <a:lstStyle/>
          <a:p>
            <a:r>
              <a:rPr kumimoji="1" lang="ja-JP" altLang="en-US" dirty="0"/>
              <a:t>グラフ描画に便利なライブラリ</a:t>
            </a:r>
          </a:p>
        </p:txBody>
      </p:sp>
      <p:sp>
        <p:nvSpPr>
          <p:cNvPr id="3" name="コンテンツ プレースホルダー 2">
            <a:extLst>
              <a:ext uri="{FF2B5EF4-FFF2-40B4-BE49-F238E27FC236}">
                <a16:creationId xmlns="" xmlns:a16="http://schemas.microsoft.com/office/drawing/2014/main" id="{4B6734FB-CB59-4B0B-B16A-3E6A3EBEE350}"/>
              </a:ext>
            </a:extLst>
          </p:cNvPr>
          <p:cNvSpPr>
            <a:spLocks noGrp="1"/>
          </p:cNvSpPr>
          <p:nvPr>
            <p:ph idx="1"/>
          </p:nvPr>
        </p:nvSpPr>
        <p:spPr>
          <a:xfrm>
            <a:off x="623491" y="1705444"/>
            <a:ext cx="12526975" cy="3514725"/>
          </a:xfrm>
        </p:spPr>
        <p:txBody>
          <a:bodyPr>
            <a:normAutofit fontScale="92500" lnSpcReduction="10000"/>
          </a:bodyPr>
          <a:lstStyle/>
          <a:p>
            <a:pPr>
              <a:lnSpc>
                <a:spcPct val="110000"/>
              </a:lnSpc>
            </a:pPr>
            <a:r>
              <a:rPr lang="en-US" altLang="ja-JP" sz="3500" dirty="0"/>
              <a:t>Python</a:t>
            </a:r>
            <a:r>
              <a:rPr lang="ja-JP" altLang="en-US" sz="3500" dirty="0"/>
              <a:t>では、</a:t>
            </a:r>
            <a:r>
              <a:rPr lang="en-US" altLang="ja-JP" sz="3500" dirty="0"/>
              <a:t>Matplotlib </a:t>
            </a:r>
            <a:r>
              <a:rPr lang="ja-JP" altLang="en-US" sz="3500" dirty="0"/>
              <a:t>が非常によく使われる。</a:t>
            </a:r>
            <a:endParaRPr lang="en-US" altLang="ja-JP" sz="3500" dirty="0"/>
          </a:p>
          <a:p>
            <a:pPr>
              <a:lnSpc>
                <a:spcPct val="110000"/>
              </a:lnSpc>
            </a:pPr>
            <a:r>
              <a:rPr kumimoji="1" lang="ja-JP" altLang="en-US" sz="3500" dirty="0"/>
              <a:t>多種多様な可視化処理を行うことができる。</a:t>
            </a:r>
            <a:endParaRPr kumimoji="1" lang="en-US" altLang="ja-JP" sz="3500" dirty="0"/>
          </a:p>
          <a:p>
            <a:pPr>
              <a:lnSpc>
                <a:spcPct val="110000"/>
              </a:lnSpc>
            </a:pPr>
            <a:r>
              <a:rPr lang="ja-JP" altLang="en-US" sz="3500" dirty="0"/>
              <a:t>公式マニュアル</a:t>
            </a:r>
            <a:r>
              <a:rPr lang="en-US" altLang="ja-JP" sz="3500" dirty="0"/>
              <a:t>: </a:t>
            </a:r>
            <a:r>
              <a:rPr lang="en-US" altLang="ja-JP" sz="3500" dirty="0">
                <a:hlinkClick r:id="rId2"/>
              </a:rPr>
              <a:t>https://matplotlib.org/</a:t>
            </a:r>
            <a:r>
              <a:rPr lang="en-US" altLang="ja-JP" sz="3500" dirty="0"/>
              <a:t> </a:t>
            </a:r>
          </a:p>
          <a:p>
            <a:pPr marL="788943" lvl="1" indent="-171450">
              <a:lnSpc>
                <a:spcPct val="110000"/>
              </a:lnSpc>
            </a:pPr>
            <a:r>
              <a:rPr lang="ja-JP" altLang="en-US" sz="3000" dirty="0"/>
              <a:t>講義で説明しきれない事柄についてはこちらを参照</a:t>
            </a:r>
            <a:endParaRPr lang="en-US" altLang="ja-JP" sz="3000" dirty="0"/>
          </a:p>
          <a:p>
            <a:pPr marL="788943" lvl="1" indent="-171450">
              <a:lnSpc>
                <a:spcPct val="110000"/>
              </a:lnSpc>
            </a:pPr>
            <a:r>
              <a:rPr lang="ja-JP" altLang="en-US" sz="3200" dirty="0"/>
              <a:t>特に </a:t>
            </a:r>
            <a:r>
              <a:rPr lang="en-US" altLang="ja-JP" sz="3200" dirty="0"/>
              <a:t>examples </a:t>
            </a:r>
            <a:r>
              <a:rPr lang="ja-JP" altLang="en-US" sz="3200" dirty="0"/>
              <a:t>メニューにあるギャラリーは、やりたいことを探す上でとても役に立つ</a:t>
            </a:r>
            <a:endParaRPr lang="en-US" altLang="ja-JP" sz="3200" dirty="0"/>
          </a:p>
        </p:txBody>
      </p:sp>
      <p:sp>
        <p:nvSpPr>
          <p:cNvPr id="4" name="スライド番号プレースホルダー 3">
            <a:extLst>
              <a:ext uri="{FF2B5EF4-FFF2-40B4-BE49-F238E27FC236}">
                <a16:creationId xmlns="" xmlns:a16="http://schemas.microsoft.com/office/drawing/2014/main" id="{9BA65C60-7D45-4CEC-9EF6-9AC820300ABC}"/>
              </a:ext>
            </a:extLst>
          </p:cNvPr>
          <p:cNvSpPr>
            <a:spLocks noGrp="1"/>
          </p:cNvSpPr>
          <p:nvPr>
            <p:ph type="sldNum" sz="quarter" idx="4"/>
          </p:nvPr>
        </p:nvSpPr>
        <p:spPr/>
        <p:txBody>
          <a:bodyPr/>
          <a:lstStyle/>
          <a:p>
            <a:pPr>
              <a:defRPr/>
            </a:pPr>
            <a:fld id="{E62AD30C-4FD0-4E41-9633-AA73C86D07D0}" type="slidenum">
              <a:rPr lang="ja-JP" altLang="en-US" smtClean="0"/>
              <a:pPr>
                <a:defRPr/>
              </a:pPr>
              <a:t>10</a:t>
            </a:fld>
            <a:endParaRPr lang="en-US" altLang="ja-JP" dirty="0"/>
          </a:p>
        </p:txBody>
      </p:sp>
      <p:sp>
        <p:nvSpPr>
          <p:cNvPr id="5" name="フッター プレースホルダー 4">
            <a:extLst>
              <a:ext uri="{FF2B5EF4-FFF2-40B4-BE49-F238E27FC236}">
                <a16:creationId xmlns="" xmlns:a16="http://schemas.microsoft.com/office/drawing/2014/main" id="{5677C8C9-E9E0-4B49-A276-1F83A4CD41F4}"/>
              </a:ext>
            </a:extLst>
          </p:cNvPr>
          <p:cNvSpPr>
            <a:spLocks noGrp="1"/>
          </p:cNvSpPr>
          <p:nvPr>
            <p:ph type="ftr" sz="quarter" idx="10"/>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pic>
        <p:nvPicPr>
          <p:cNvPr id="6" name="図 5">
            <a:extLst>
              <a:ext uri="{FF2B5EF4-FFF2-40B4-BE49-F238E27FC236}">
                <a16:creationId xmlns="" xmlns:a16="http://schemas.microsoft.com/office/drawing/2014/main" id="{8999C94D-6573-4F1A-ABB1-37E96131DA22}"/>
              </a:ext>
            </a:extLst>
          </p:cNvPr>
          <p:cNvPicPr>
            <a:picLocks noChangeAspect="1"/>
          </p:cNvPicPr>
          <p:nvPr/>
        </p:nvPicPr>
        <p:blipFill>
          <a:blip r:embed="rId3"/>
          <a:stretch>
            <a:fillRect/>
          </a:stretch>
        </p:blipFill>
        <p:spPr>
          <a:xfrm>
            <a:off x="629311" y="5578448"/>
            <a:ext cx="7800975" cy="3514725"/>
          </a:xfrm>
          <a:prstGeom prst="rect">
            <a:avLst/>
          </a:prstGeom>
          <a:ln>
            <a:solidFill>
              <a:schemeClr val="tx1"/>
            </a:solidFill>
          </a:ln>
        </p:spPr>
      </p:pic>
      <p:pic>
        <p:nvPicPr>
          <p:cNvPr id="9" name="図 8">
            <a:extLst>
              <a:ext uri="{FF2B5EF4-FFF2-40B4-BE49-F238E27FC236}">
                <a16:creationId xmlns="" xmlns:a16="http://schemas.microsoft.com/office/drawing/2014/main" id="{284507D8-F5A9-42F1-AC43-981052B733F9}"/>
              </a:ext>
            </a:extLst>
          </p:cNvPr>
          <p:cNvPicPr>
            <a:picLocks noChangeAspect="1"/>
          </p:cNvPicPr>
          <p:nvPr/>
        </p:nvPicPr>
        <p:blipFill>
          <a:blip r:embed="rId4"/>
          <a:stretch>
            <a:fillRect/>
          </a:stretch>
        </p:blipFill>
        <p:spPr>
          <a:xfrm>
            <a:off x="8688387" y="5575459"/>
            <a:ext cx="8076320" cy="3517714"/>
          </a:xfrm>
          <a:prstGeom prst="rect">
            <a:avLst/>
          </a:prstGeom>
          <a:ln>
            <a:solidFill>
              <a:schemeClr val="tx1"/>
            </a:solidFill>
          </a:ln>
        </p:spPr>
      </p:pic>
    </p:spTree>
    <p:extLst>
      <p:ext uri="{BB962C8B-B14F-4D97-AF65-F5344CB8AC3E}">
        <p14:creationId xmlns:p14="http://schemas.microsoft.com/office/powerpoint/2010/main" val="25996700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5B1A19F8-DB5A-4308-842F-D897901D9662}"/>
              </a:ext>
            </a:extLst>
          </p:cNvPr>
          <p:cNvSpPr>
            <a:spLocks noGrp="1"/>
          </p:cNvSpPr>
          <p:nvPr>
            <p:ph type="ftr" sz="quarter" idx="10"/>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14900F83-F625-4D19-A533-A0EDC2150DE8}"/>
              </a:ext>
            </a:extLst>
          </p:cNvPr>
          <p:cNvSpPr>
            <a:spLocks noGrp="1"/>
          </p:cNvSpPr>
          <p:nvPr>
            <p:ph type="sldNum" sz="quarter" idx="11"/>
          </p:nvPr>
        </p:nvSpPr>
        <p:spPr/>
        <p:txBody>
          <a:bodyPr/>
          <a:lstStyle/>
          <a:p>
            <a:pPr>
              <a:defRPr/>
            </a:pPr>
            <a:fld id="{E62AD30C-4FD0-4E41-9633-AA73C86D07D0}" type="slidenum">
              <a:rPr lang="ja-JP" altLang="en-US" smtClean="0"/>
              <a:pPr>
                <a:defRPr/>
              </a:pPr>
              <a:t>100</a:t>
            </a:fld>
            <a:endParaRPr lang="en-US" altLang="ja-JP" dirty="0"/>
          </a:p>
        </p:txBody>
      </p:sp>
      <p:pic>
        <p:nvPicPr>
          <p:cNvPr id="7" name="図 6">
            <a:extLst>
              <a:ext uri="{FF2B5EF4-FFF2-40B4-BE49-F238E27FC236}">
                <a16:creationId xmlns="" xmlns:a16="http://schemas.microsoft.com/office/drawing/2014/main" id="{22678A13-E811-4D16-9337-B5F41AD48EC0}"/>
              </a:ext>
            </a:extLst>
          </p:cNvPr>
          <p:cNvPicPr>
            <a:picLocks noChangeAspect="1"/>
          </p:cNvPicPr>
          <p:nvPr/>
        </p:nvPicPr>
        <p:blipFill>
          <a:blip r:embed="rId2"/>
          <a:stretch>
            <a:fillRect/>
          </a:stretch>
        </p:blipFill>
        <p:spPr>
          <a:xfrm>
            <a:off x="3635735" y="2258420"/>
            <a:ext cx="8151216" cy="5690875"/>
          </a:xfrm>
          <a:prstGeom prst="rect">
            <a:avLst/>
          </a:prstGeom>
        </p:spPr>
      </p:pic>
    </p:spTree>
    <p:extLst>
      <p:ext uri="{BB962C8B-B14F-4D97-AF65-F5344CB8AC3E}">
        <p14:creationId xmlns:p14="http://schemas.microsoft.com/office/powerpoint/2010/main" val="8263727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F09AA657-FD3D-4912-BD02-6DF68BF91F0C}"/>
              </a:ext>
            </a:extLst>
          </p:cNvPr>
          <p:cNvSpPr>
            <a:spLocks noGrp="1"/>
          </p:cNvSpPr>
          <p:nvPr>
            <p:ph type="title"/>
          </p:nvPr>
        </p:nvSpPr>
        <p:spPr/>
        <p:txBody>
          <a:bodyPr>
            <a:normAutofit/>
          </a:bodyPr>
          <a:lstStyle/>
          <a:p>
            <a:r>
              <a:rPr kumimoji="1" lang="en-US" altLang="ja-JP" sz="8000" dirty="0">
                <a:latin typeface="+mj-ea"/>
              </a:rPr>
              <a:t>(</a:t>
            </a:r>
            <a:r>
              <a:rPr kumimoji="1" lang="ja-JP" altLang="en-US" sz="8000" dirty="0">
                <a:latin typeface="+mj-ea"/>
              </a:rPr>
              <a:t>発展</a:t>
            </a:r>
            <a:r>
              <a:rPr kumimoji="1" lang="en-US" altLang="ja-JP" sz="8000" dirty="0">
                <a:latin typeface="+mj-ea"/>
              </a:rPr>
              <a:t>) </a:t>
            </a:r>
            <a:r>
              <a:rPr kumimoji="1" lang="ja-JP" altLang="en-US" sz="8000" dirty="0">
                <a:latin typeface="+mj-ea"/>
              </a:rPr>
              <a:t>動くグラフの描画</a:t>
            </a:r>
          </a:p>
        </p:txBody>
      </p:sp>
      <p:sp>
        <p:nvSpPr>
          <p:cNvPr id="7" name="テキスト プレースホルダー 6">
            <a:extLst>
              <a:ext uri="{FF2B5EF4-FFF2-40B4-BE49-F238E27FC236}">
                <a16:creationId xmlns="" xmlns:a16="http://schemas.microsoft.com/office/drawing/2014/main" id="{77209820-C910-49ED-A487-AB5566232EE2}"/>
              </a:ext>
            </a:extLst>
          </p:cNvPr>
          <p:cNvSpPr>
            <a:spLocks noGrp="1"/>
          </p:cNvSpPr>
          <p:nvPr>
            <p:ph type="body" idx="1"/>
          </p:nvPr>
        </p:nvSpPr>
        <p:spPr/>
        <p:txBody>
          <a:bodyPr>
            <a:normAutofit/>
          </a:bodyPr>
          <a:lstStyle/>
          <a:p>
            <a:endParaRPr lang="en-US" altLang="ja-JP" sz="4800" dirty="0"/>
          </a:p>
        </p:txBody>
      </p:sp>
      <p:sp>
        <p:nvSpPr>
          <p:cNvPr id="4" name="スライド番号プレースホルダー 3">
            <a:extLst>
              <a:ext uri="{FF2B5EF4-FFF2-40B4-BE49-F238E27FC236}">
                <a16:creationId xmlns="" xmlns:a16="http://schemas.microsoft.com/office/drawing/2014/main" id="{C65DD2E3-4F6A-4D2B-8282-8BA23063D49E}"/>
              </a:ext>
            </a:extLst>
          </p:cNvPr>
          <p:cNvSpPr>
            <a:spLocks noGrp="1"/>
          </p:cNvSpPr>
          <p:nvPr>
            <p:ph type="sldNum" sz="quarter" idx="11"/>
          </p:nvPr>
        </p:nvSpPr>
        <p:spPr/>
        <p:txBody>
          <a:bodyPr/>
          <a:lstStyle/>
          <a:p>
            <a:pPr>
              <a:defRPr/>
            </a:pPr>
            <a:fld id="{E62AD30C-4FD0-4E41-9633-AA73C86D07D0}" type="slidenum">
              <a:rPr lang="ja-JP" altLang="en-US" smtClean="0"/>
              <a:pPr>
                <a:defRPr/>
              </a:pPr>
              <a:t>101</a:t>
            </a:fld>
            <a:endParaRPr lang="en-US" altLang="ja-JP" dirty="0"/>
          </a:p>
        </p:txBody>
      </p:sp>
      <p:sp>
        <p:nvSpPr>
          <p:cNvPr id="5" name="フッター プレースホルダー 4">
            <a:extLst>
              <a:ext uri="{FF2B5EF4-FFF2-40B4-BE49-F238E27FC236}">
                <a16:creationId xmlns="" xmlns:a16="http://schemas.microsoft.com/office/drawing/2014/main" id="{FDEAED59-F4A9-4552-BC9D-6479C6FCDD18}"/>
              </a:ext>
            </a:extLst>
          </p:cNvPr>
          <p:cNvSpPr>
            <a:spLocks noGrp="1"/>
          </p:cNvSpPr>
          <p:nvPr>
            <p:ph type="ftr" sz="quarter" idx="4294967295"/>
          </p:nvPr>
        </p:nvSpPr>
        <p:spPr>
          <a:xfrm>
            <a:off x="0" y="9485313"/>
            <a:ext cx="16502063" cy="227012"/>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Tree>
    <p:extLst>
      <p:ext uri="{BB962C8B-B14F-4D97-AF65-F5344CB8AC3E}">
        <p14:creationId xmlns:p14="http://schemas.microsoft.com/office/powerpoint/2010/main" val="935532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 xmlns:a16="http://schemas.microsoft.com/office/drawing/2014/main" id="{FDEAED59-F4A9-4552-BC9D-6479C6FCDD18}"/>
              </a:ext>
            </a:extLst>
          </p:cNvPr>
          <p:cNvSpPr>
            <a:spLocks noGrp="1"/>
          </p:cNvSpPr>
          <p:nvPr>
            <p:ph type="ftr" sz="quarter" idx="10"/>
          </p:nvPr>
        </p:nvSpPr>
        <p:spPr>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a:t>Copyright © 2023 by INIAD</a:t>
            </a:r>
            <a:endParaRPr kumimoji="1" lang="ja-JP" altLang="en-US" sz="1400" b="1" i="0" u="none" strike="noStrike" kern="1200" cap="none" spc="0" normalizeH="0" baseline="0" noProof="0" dirty="0">
              <a:ln>
                <a:noFill/>
              </a:ln>
              <a:solidFill>
                <a:srgbClr val="FFFFFF">
                  <a:lumMod val="75000"/>
                </a:srgbClr>
              </a:solidFill>
              <a:effectLst/>
              <a:uLnTx/>
              <a:uFillTx/>
              <a:latin typeface="Arial Black" pitchFamily="34" charset="0"/>
              <a:ea typeface="ＤＦＧ平成ゴシック体W7" pitchFamily="50" charset="-128"/>
              <a:cs typeface="+mn-cs"/>
            </a:endParaRPr>
          </a:p>
        </p:txBody>
      </p:sp>
      <p:sp>
        <p:nvSpPr>
          <p:cNvPr id="4" name="スライド番号プレースホルダー 3">
            <a:extLst>
              <a:ext uri="{FF2B5EF4-FFF2-40B4-BE49-F238E27FC236}">
                <a16:creationId xmlns="" xmlns:a16="http://schemas.microsoft.com/office/drawing/2014/main" id="{C65DD2E3-4F6A-4D2B-8282-8BA23063D49E}"/>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62AD30C-4FD0-4E41-9633-AA73C86D07D0}" type="slidenum">
              <a:rPr kumimoji="1" lang="ja-JP" altLang="en-US" sz="1400" b="1" i="0" u="none" strike="noStrike" kern="1200" cap="none" spc="0" normalizeH="0" baseline="0" noProof="0" smtClean="0">
                <a:ln>
                  <a:noFill/>
                </a:ln>
                <a:solidFill>
                  <a:srgbClr val="FFFFFF">
                    <a:lumMod val="75000"/>
                  </a:srgbClr>
                </a:solidFill>
                <a:effectLst/>
                <a:uLnTx/>
                <a:uFillTx/>
                <a:latin typeface="Arial Black" pitchFamily="34" charset="0"/>
                <a:ea typeface="ＤＦＧ平成ゴシック体W7"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1" lang="en-US" altLang="ja-JP" sz="1400" b="1" i="0" u="none" strike="noStrike" kern="1200" cap="none" spc="0" normalizeH="0" baseline="0" noProof="0" dirty="0">
              <a:ln>
                <a:noFill/>
              </a:ln>
              <a:solidFill>
                <a:srgbClr val="FFFFFF">
                  <a:lumMod val="75000"/>
                </a:srgbClr>
              </a:solidFill>
              <a:effectLst/>
              <a:uLnTx/>
              <a:uFillTx/>
              <a:latin typeface="Arial Black" pitchFamily="34" charset="0"/>
              <a:ea typeface="ＤＦＧ平成ゴシック体W7" pitchFamily="50" charset="-128"/>
              <a:cs typeface="+mn-cs"/>
            </a:endParaRPr>
          </a:p>
        </p:txBody>
      </p:sp>
      <p:sp>
        <p:nvSpPr>
          <p:cNvPr id="6" name="タイトル 5">
            <a:extLst>
              <a:ext uri="{FF2B5EF4-FFF2-40B4-BE49-F238E27FC236}">
                <a16:creationId xmlns="" xmlns:a16="http://schemas.microsoft.com/office/drawing/2014/main" id="{F09AA657-FD3D-4912-BD02-6DF68BF91F0C}"/>
              </a:ext>
            </a:extLst>
          </p:cNvPr>
          <p:cNvSpPr>
            <a:spLocks noGrp="1"/>
          </p:cNvSpPr>
          <p:nvPr>
            <p:ph type="title"/>
          </p:nvPr>
        </p:nvSpPr>
        <p:spPr/>
        <p:txBody>
          <a:bodyPr>
            <a:normAutofit/>
          </a:bodyPr>
          <a:lstStyle/>
          <a:p>
            <a:r>
              <a:rPr lang="en-US" altLang="ja-JP" sz="7200" dirty="0" err="1">
                <a:latin typeface="+mj-ea"/>
              </a:rPr>
              <a:t>realtime_plot</a:t>
            </a:r>
            <a:r>
              <a:rPr kumimoji="1" lang="en-US" altLang="ja-JP" sz="7200" dirty="0" err="1">
                <a:latin typeface="+mj-ea"/>
              </a:rPr>
              <a:t>.ipynb</a:t>
            </a:r>
            <a:r>
              <a:rPr kumimoji="1" lang="en-US" altLang="ja-JP" sz="7200" dirty="0">
                <a:latin typeface="+mj-ea"/>
              </a:rPr>
              <a:t> </a:t>
            </a:r>
            <a:endParaRPr kumimoji="1" lang="ja-JP" altLang="en-US" sz="7200" dirty="0">
              <a:latin typeface="+mj-ea"/>
            </a:endParaRPr>
          </a:p>
        </p:txBody>
      </p:sp>
      <p:sp>
        <p:nvSpPr>
          <p:cNvPr id="2" name="テキスト プレースホルダー 1">
            <a:extLst>
              <a:ext uri="{FF2B5EF4-FFF2-40B4-BE49-F238E27FC236}">
                <a16:creationId xmlns="" xmlns:a16="http://schemas.microsoft.com/office/drawing/2014/main" id="{8E12D1A6-1F2B-4D5A-98DF-01EF0C74E52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39501860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083BB8E6-9B14-435C-837E-D7E9D1E9D2F0}"/>
              </a:ext>
            </a:extLst>
          </p:cNvPr>
          <p:cNvSpPr>
            <a:spLocks noGrp="1"/>
          </p:cNvSpPr>
          <p:nvPr>
            <p:ph type="title"/>
          </p:nvPr>
        </p:nvSpPr>
        <p:spPr/>
        <p:txBody>
          <a:bodyPr/>
          <a:lstStyle/>
          <a:p>
            <a:r>
              <a:rPr kumimoji="1" lang="ja-JP" altLang="en-US" dirty="0"/>
              <a:t>ライブラリの</a:t>
            </a:r>
            <a:r>
              <a:rPr kumimoji="1" lang="en-US" altLang="ja-JP" dirty="0"/>
              <a:t>import</a:t>
            </a:r>
            <a:endParaRPr kumimoji="1" lang="ja-JP" altLang="en-US" dirty="0"/>
          </a:p>
        </p:txBody>
      </p:sp>
      <p:sp>
        <p:nvSpPr>
          <p:cNvPr id="4" name="フッター プレースホルダー 3">
            <a:extLst>
              <a:ext uri="{FF2B5EF4-FFF2-40B4-BE49-F238E27FC236}">
                <a16:creationId xmlns="" xmlns:a16="http://schemas.microsoft.com/office/drawing/2014/main" id="{E0493300-6A56-461F-BBA9-B6CA00FF063E}"/>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0B550D29-6D0B-4BDC-A4E6-8B7A0FA07BEA}"/>
              </a:ext>
            </a:extLst>
          </p:cNvPr>
          <p:cNvSpPr>
            <a:spLocks noGrp="1"/>
          </p:cNvSpPr>
          <p:nvPr>
            <p:ph type="sldNum" sz="quarter" idx="4"/>
          </p:nvPr>
        </p:nvSpPr>
        <p:spPr/>
        <p:txBody>
          <a:bodyPr/>
          <a:lstStyle/>
          <a:p>
            <a:pPr>
              <a:defRPr/>
            </a:pPr>
            <a:fld id="{E62AD30C-4FD0-4E41-9633-AA73C86D07D0}" type="slidenum">
              <a:rPr lang="ja-JP" altLang="en-US" smtClean="0"/>
              <a:pPr>
                <a:defRPr/>
              </a:pPr>
              <a:t>103</a:t>
            </a:fld>
            <a:endParaRPr lang="en-US" altLang="ja-JP" dirty="0"/>
          </a:p>
        </p:txBody>
      </p:sp>
      <p:sp>
        <p:nvSpPr>
          <p:cNvPr id="8" name="テキスト ボックス 7">
            <a:extLst>
              <a:ext uri="{FF2B5EF4-FFF2-40B4-BE49-F238E27FC236}">
                <a16:creationId xmlns="" xmlns:a16="http://schemas.microsoft.com/office/drawing/2014/main" id="{AFCA9B3A-8458-4315-8F19-D46856BCD091}"/>
              </a:ext>
            </a:extLst>
          </p:cNvPr>
          <p:cNvSpPr txBox="1"/>
          <p:nvPr/>
        </p:nvSpPr>
        <p:spPr>
          <a:xfrm>
            <a:off x="815603" y="2424083"/>
            <a:ext cx="11183574" cy="2308324"/>
          </a:xfrm>
          <a:prstGeom prst="rect">
            <a:avLst/>
          </a:prstGeom>
          <a:solidFill>
            <a:schemeClr val="bg1"/>
          </a:solidFill>
          <a:ln>
            <a:solidFill>
              <a:schemeClr val="tx1"/>
            </a:solidFill>
          </a:ln>
        </p:spPr>
        <p:txBody>
          <a:bodyPr wrap="none" rtlCol="0">
            <a:spAutoFit/>
          </a:bodyPr>
          <a:lstStyle/>
          <a:p>
            <a:r>
              <a:rPr lang="en-US" altLang="ja-JP" sz="3600" dirty="0">
                <a:latin typeface="+mn-ea"/>
                <a:ea typeface="+mn-ea"/>
              </a:rPr>
              <a:t>import </a:t>
            </a:r>
            <a:r>
              <a:rPr lang="en-US" altLang="ja-JP" sz="3600" dirty="0" err="1">
                <a:latin typeface="+mn-ea"/>
                <a:ea typeface="+mn-ea"/>
              </a:rPr>
              <a:t>numpy</a:t>
            </a:r>
            <a:r>
              <a:rPr lang="en-US" altLang="ja-JP" sz="3600" dirty="0">
                <a:latin typeface="+mn-ea"/>
                <a:ea typeface="+mn-ea"/>
              </a:rPr>
              <a:t> as np</a:t>
            </a:r>
          </a:p>
          <a:p>
            <a:r>
              <a:rPr lang="en-US" altLang="ja-JP" sz="3600" dirty="0">
                <a:latin typeface="+mn-ea"/>
                <a:ea typeface="+mn-ea"/>
              </a:rPr>
              <a:t>import </a:t>
            </a:r>
            <a:r>
              <a:rPr lang="en-US" altLang="ja-JP" sz="3600" dirty="0" err="1">
                <a:latin typeface="+mn-ea"/>
                <a:ea typeface="+mn-ea"/>
              </a:rPr>
              <a:t>matplotlib.pyplot</a:t>
            </a:r>
            <a:r>
              <a:rPr lang="en-US" altLang="ja-JP" sz="3600" dirty="0">
                <a:latin typeface="+mn-ea"/>
                <a:ea typeface="+mn-ea"/>
              </a:rPr>
              <a:t> as </a:t>
            </a:r>
            <a:r>
              <a:rPr lang="en-US" altLang="ja-JP" sz="3600" dirty="0" err="1">
                <a:latin typeface="+mn-ea"/>
                <a:ea typeface="+mn-ea"/>
              </a:rPr>
              <a:t>plt</a:t>
            </a:r>
            <a:endParaRPr lang="en-US" altLang="ja-JP" sz="3600" dirty="0">
              <a:latin typeface="+mn-ea"/>
              <a:ea typeface="+mn-ea"/>
            </a:endParaRPr>
          </a:p>
          <a:p>
            <a:r>
              <a:rPr lang="en-US" altLang="ja-JP" sz="3600" dirty="0">
                <a:solidFill>
                  <a:srgbClr val="0000FF"/>
                </a:solidFill>
                <a:latin typeface="+mn-ea"/>
                <a:ea typeface="+mn-ea"/>
              </a:rPr>
              <a:t>from </a:t>
            </a:r>
            <a:r>
              <a:rPr lang="en-US" altLang="ja-JP" sz="3600" dirty="0" err="1">
                <a:solidFill>
                  <a:srgbClr val="0000FF"/>
                </a:solidFill>
                <a:latin typeface="+mn-ea"/>
                <a:ea typeface="+mn-ea"/>
              </a:rPr>
              <a:t>matplotlib.animation</a:t>
            </a:r>
            <a:r>
              <a:rPr lang="en-US" altLang="ja-JP" sz="3600" dirty="0">
                <a:solidFill>
                  <a:srgbClr val="0000FF"/>
                </a:solidFill>
                <a:latin typeface="+mn-ea"/>
                <a:ea typeface="+mn-ea"/>
              </a:rPr>
              <a:t> import </a:t>
            </a:r>
            <a:r>
              <a:rPr lang="en-US" altLang="ja-JP" sz="3600" dirty="0" err="1">
                <a:solidFill>
                  <a:srgbClr val="0000FF"/>
                </a:solidFill>
                <a:latin typeface="+mn-ea"/>
                <a:ea typeface="+mn-ea"/>
              </a:rPr>
              <a:t>FuncAnimation</a:t>
            </a:r>
            <a:endParaRPr lang="en-US" altLang="ja-JP" sz="3600" dirty="0">
              <a:solidFill>
                <a:srgbClr val="0000FF"/>
              </a:solidFill>
              <a:latin typeface="+mn-ea"/>
              <a:ea typeface="+mn-ea"/>
            </a:endParaRPr>
          </a:p>
          <a:p>
            <a:r>
              <a:rPr lang="en-US" altLang="ja-JP" sz="3600" dirty="0">
                <a:solidFill>
                  <a:srgbClr val="0000FF"/>
                </a:solidFill>
                <a:latin typeface="+mn-ea"/>
                <a:ea typeface="+mn-ea"/>
              </a:rPr>
              <a:t>from </a:t>
            </a:r>
            <a:r>
              <a:rPr lang="en-US" altLang="ja-JP" sz="3600" dirty="0" err="1">
                <a:solidFill>
                  <a:srgbClr val="0000FF"/>
                </a:solidFill>
                <a:latin typeface="+mn-ea"/>
                <a:ea typeface="+mn-ea"/>
              </a:rPr>
              <a:t>IPython.display</a:t>
            </a:r>
            <a:r>
              <a:rPr lang="en-US" altLang="ja-JP" sz="3600" dirty="0">
                <a:solidFill>
                  <a:srgbClr val="0000FF"/>
                </a:solidFill>
                <a:latin typeface="+mn-ea"/>
                <a:ea typeface="+mn-ea"/>
              </a:rPr>
              <a:t> import HTML</a:t>
            </a:r>
            <a:endParaRPr kumimoji="1" lang="ja-JP" altLang="en-US" sz="3600" dirty="0">
              <a:solidFill>
                <a:srgbClr val="0000FF"/>
              </a:solidFill>
              <a:latin typeface="+mn-ea"/>
              <a:ea typeface="+mn-ea"/>
            </a:endParaRPr>
          </a:p>
        </p:txBody>
      </p:sp>
    </p:spTree>
    <p:extLst>
      <p:ext uri="{BB962C8B-B14F-4D97-AF65-F5344CB8AC3E}">
        <p14:creationId xmlns:p14="http://schemas.microsoft.com/office/powerpoint/2010/main" val="36641132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F3B6152-6349-4448-B2E5-7C022A0888C8}"/>
              </a:ext>
            </a:extLst>
          </p:cNvPr>
          <p:cNvSpPr>
            <a:spLocks noGrp="1"/>
          </p:cNvSpPr>
          <p:nvPr>
            <p:ph type="title"/>
          </p:nvPr>
        </p:nvSpPr>
        <p:spPr/>
        <p:txBody>
          <a:bodyPr/>
          <a:lstStyle/>
          <a:p>
            <a:r>
              <a:rPr kumimoji="1" lang="ja-JP" altLang="en-US" dirty="0"/>
              <a:t>公式ページの方法</a:t>
            </a:r>
          </a:p>
        </p:txBody>
      </p:sp>
      <p:sp>
        <p:nvSpPr>
          <p:cNvPr id="4" name="フッター プレースホルダー 3">
            <a:extLst>
              <a:ext uri="{FF2B5EF4-FFF2-40B4-BE49-F238E27FC236}">
                <a16:creationId xmlns="" xmlns:a16="http://schemas.microsoft.com/office/drawing/2014/main" id="{A54C4EB8-0B04-413D-B53D-284012A2CF75}"/>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2087275B-45F3-442E-9FC0-9A5BC88B0340}"/>
              </a:ext>
            </a:extLst>
          </p:cNvPr>
          <p:cNvSpPr>
            <a:spLocks noGrp="1"/>
          </p:cNvSpPr>
          <p:nvPr>
            <p:ph type="sldNum" sz="quarter" idx="4"/>
          </p:nvPr>
        </p:nvSpPr>
        <p:spPr/>
        <p:txBody>
          <a:bodyPr/>
          <a:lstStyle/>
          <a:p>
            <a:pPr>
              <a:defRPr/>
            </a:pPr>
            <a:fld id="{E62AD30C-4FD0-4E41-9633-AA73C86D07D0}" type="slidenum">
              <a:rPr lang="ja-JP" altLang="en-US" smtClean="0"/>
              <a:pPr>
                <a:defRPr/>
              </a:pPr>
              <a:t>104</a:t>
            </a:fld>
            <a:endParaRPr lang="en-US" altLang="ja-JP" dirty="0"/>
          </a:p>
        </p:txBody>
      </p:sp>
      <p:sp>
        <p:nvSpPr>
          <p:cNvPr id="6" name="テキスト ボックス 5">
            <a:extLst>
              <a:ext uri="{FF2B5EF4-FFF2-40B4-BE49-F238E27FC236}">
                <a16:creationId xmlns="" xmlns:a16="http://schemas.microsoft.com/office/drawing/2014/main" id="{6BE5339E-535F-4FC4-B8C1-B7C3E53E9A21}"/>
              </a:ext>
            </a:extLst>
          </p:cNvPr>
          <p:cNvSpPr txBox="1"/>
          <p:nvPr/>
        </p:nvSpPr>
        <p:spPr>
          <a:xfrm>
            <a:off x="904819" y="1568937"/>
            <a:ext cx="10991086" cy="584775"/>
          </a:xfrm>
          <a:prstGeom prst="rect">
            <a:avLst/>
          </a:prstGeom>
          <a:solidFill>
            <a:schemeClr val="bg1"/>
          </a:solidFill>
        </p:spPr>
        <p:txBody>
          <a:bodyPr wrap="none" rtlCol="0">
            <a:spAutoFit/>
          </a:bodyPr>
          <a:lstStyle/>
          <a:p>
            <a:r>
              <a:rPr lang="en-US" altLang="ja-JP" sz="3200" dirty="0">
                <a:latin typeface="+mn-ea"/>
                <a:ea typeface="+mn-ea"/>
                <a:hlinkClick r:id="rId2"/>
              </a:rPr>
              <a:t>https://matplotlib.org/stable/api/animation_api.html</a:t>
            </a:r>
            <a:r>
              <a:rPr lang="en-US" altLang="ja-JP" sz="3200" dirty="0">
                <a:latin typeface="+mn-ea"/>
                <a:ea typeface="+mn-ea"/>
              </a:rPr>
              <a:t> </a:t>
            </a:r>
            <a:endParaRPr kumimoji="1" lang="ja-JP" altLang="en-US" sz="4400" dirty="0">
              <a:latin typeface="+mn-ea"/>
              <a:ea typeface="+mn-ea"/>
            </a:endParaRPr>
          </a:p>
        </p:txBody>
      </p:sp>
      <p:sp>
        <p:nvSpPr>
          <p:cNvPr id="7" name="テキスト ボックス 6">
            <a:extLst>
              <a:ext uri="{FF2B5EF4-FFF2-40B4-BE49-F238E27FC236}">
                <a16:creationId xmlns="" xmlns:a16="http://schemas.microsoft.com/office/drawing/2014/main" id="{2C773B1D-BBB2-4816-B134-B14FEA16DD02}"/>
              </a:ext>
            </a:extLst>
          </p:cNvPr>
          <p:cNvSpPr txBox="1"/>
          <p:nvPr/>
        </p:nvSpPr>
        <p:spPr>
          <a:xfrm>
            <a:off x="356272" y="2622898"/>
            <a:ext cx="6647269" cy="6001643"/>
          </a:xfrm>
          <a:prstGeom prst="rect">
            <a:avLst/>
          </a:prstGeom>
          <a:solidFill>
            <a:schemeClr val="bg1"/>
          </a:solidFill>
          <a:ln>
            <a:solidFill>
              <a:schemeClr val="tx1"/>
            </a:solidFill>
          </a:ln>
        </p:spPr>
        <p:txBody>
          <a:bodyPr wrap="none" rtlCol="0">
            <a:spAutoFit/>
          </a:bodyPr>
          <a:lstStyle/>
          <a:p>
            <a:r>
              <a:rPr lang="en-US" altLang="ja-JP" dirty="0">
                <a:latin typeface="+mn-ea"/>
                <a:ea typeface="+mn-ea"/>
              </a:rPr>
              <a:t>fig, ax = </a:t>
            </a:r>
            <a:r>
              <a:rPr lang="en-US" altLang="ja-JP" dirty="0" err="1">
                <a:latin typeface="+mn-ea"/>
                <a:ea typeface="+mn-ea"/>
              </a:rPr>
              <a:t>plt.subplots</a:t>
            </a:r>
            <a:r>
              <a:rPr lang="en-US" altLang="ja-JP" dirty="0">
                <a:latin typeface="+mn-ea"/>
                <a:ea typeface="+mn-ea"/>
              </a:rPr>
              <a:t>()</a:t>
            </a:r>
          </a:p>
          <a:p>
            <a:r>
              <a:rPr lang="en-US" altLang="ja-JP" dirty="0" err="1">
                <a:latin typeface="+mn-ea"/>
                <a:ea typeface="+mn-ea"/>
              </a:rPr>
              <a:t>xdata</a:t>
            </a:r>
            <a:r>
              <a:rPr lang="en-US" altLang="ja-JP" dirty="0">
                <a:latin typeface="+mn-ea"/>
                <a:ea typeface="+mn-ea"/>
              </a:rPr>
              <a:t>, </a:t>
            </a:r>
            <a:r>
              <a:rPr lang="en-US" altLang="ja-JP" dirty="0" err="1">
                <a:latin typeface="+mn-ea"/>
                <a:ea typeface="+mn-ea"/>
              </a:rPr>
              <a:t>ydata</a:t>
            </a:r>
            <a:r>
              <a:rPr lang="en-US" altLang="ja-JP" dirty="0">
                <a:latin typeface="+mn-ea"/>
                <a:ea typeface="+mn-ea"/>
              </a:rPr>
              <a:t> = [], []</a:t>
            </a:r>
          </a:p>
          <a:p>
            <a:r>
              <a:rPr lang="en-US" altLang="ja-JP" dirty="0">
                <a:latin typeface="+mn-ea"/>
                <a:ea typeface="+mn-ea"/>
              </a:rPr>
              <a:t>line, = </a:t>
            </a:r>
            <a:r>
              <a:rPr lang="en-US" altLang="ja-JP" dirty="0" err="1">
                <a:latin typeface="+mn-ea"/>
                <a:ea typeface="+mn-ea"/>
              </a:rPr>
              <a:t>plt.plot</a:t>
            </a:r>
            <a:r>
              <a:rPr lang="en-US" altLang="ja-JP" dirty="0">
                <a:latin typeface="+mn-ea"/>
                <a:ea typeface="+mn-ea"/>
              </a:rPr>
              <a:t>([], [], '</a:t>
            </a:r>
            <a:r>
              <a:rPr lang="en-US" altLang="ja-JP" dirty="0" err="1">
                <a:latin typeface="+mn-ea"/>
                <a:ea typeface="+mn-ea"/>
              </a:rPr>
              <a:t>rx</a:t>
            </a:r>
            <a:r>
              <a:rPr lang="en-US" altLang="ja-JP" dirty="0">
                <a:latin typeface="+mn-ea"/>
                <a:ea typeface="+mn-ea"/>
              </a:rPr>
              <a:t>-', animated=True)</a:t>
            </a:r>
          </a:p>
          <a:p>
            <a:r>
              <a:rPr lang="en-US" altLang="ja-JP" dirty="0" err="1">
                <a:latin typeface="+mn-ea"/>
                <a:ea typeface="+mn-ea"/>
              </a:rPr>
              <a:t>plt.close</a:t>
            </a:r>
            <a:r>
              <a:rPr lang="en-US" altLang="ja-JP" dirty="0">
                <a:latin typeface="+mn-ea"/>
                <a:ea typeface="+mn-ea"/>
              </a:rPr>
              <a:t>()</a:t>
            </a:r>
          </a:p>
          <a:p>
            <a:endParaRPr lang="en-US" altLang="ja-JP" dirty="0">
              <a:latin typeface="+mn-ea"/>
              <a:ea typeface="+mn-ea"/>
            </a:endParaRPr>
          </a:p>
          <a:p>
            <a:r>
              <a:rPr lang="en-US" altLang="ja-JP" dirty="0">
                <a:latin typeface="+mn-ea"/>
                <a:ea typeface="+mn-ea"/>
              </a:rPr>
              <a:t>def </a:t>
            </a:r>
            <a:r>
              <a:rPr lang="en-US" altLang="ja-JP" dirty="0" err="1">
                <a:latin typeface="+mn-ea"/>
                <a:ea typeface="+mn-ea"/>
              </a:rPr>
              <a:t>init</a:t>
            </a:r>
            <a:r>
              <a:rPr lang="en-US" altLang="ja-JP" dirty="0">
                <a:latin typeface="+mn-ea"/>
                <a:ea typeface="+mn-ea"/>
              </a:rPr>
              <a:t>():</a:t>
            </a:r>
          </a:p>
          <a:p>
            <a:r>
              <a:rPr lang="en-US" altLang="ja-JP" dirty="0">
                <a:latin typeface="+mn-ea"/>
                <a:ea typeface="+mn-ea"/>
              </a:rPr>
              <a:t>    </a:t>
            </a:r>
            <a:r>
              <a:rPr lang="en-US" altLang="ja-JP" dirty="0" err="1">
                <a:latin typeface="+mn-ea"/>
                <a:ea typeface="+mn-ea"/>
              </a:rPr>
              <a:t>ax.set_xlim</a:t>
            </a:r>
            <a:r>
              <a:rPr lang="en-US" altLang="ja-JP" dirty="0">
                <a:latin typeface="+mn-ea"/>
                <a:ea typeface="+mn-ea"/>
              </a:rPr>
              <a:t>(0, 2*</a:t>
            </a:r>
            <a:r>
              <a:rPr lang="en-US" altLang="ja-JP" dirty="0" err="1">
                <a:latin typeface="+mn-ea"/>
                <a:ea typeface="+mn-ea"/>
              </a:rPr>
              <a:t>np.pi</a:t>
            </a:r>
            <a:r>
              <a:rPr lang="en-US" altLang="ja-JP" dirty="0">
                <a:latin typeface="+mn-ea"/>
                <a:ea typeface="+mn-ea"/>
              </a:rPr>
              <a:t>)</a:t>
            </a:r>
          </a:p>
          <a:p>
            <a:r>
              <a:rPr lang="en-US" altLang="ja-JP" dirty="0">
                <a:latin typeface="+mn-ea"/>
                <a:ea typeface="+mn-ea"/>
              </a:rPr>
              <a:t>    </a:t>
            </a:r>
            <a:r>
              <a:rPr lang="en-US" altLang="ja-JP" dirty="0" err="1">
                <a:latin typeface="+mn-ea"/>
                <a:ea typeface="+mn-ea"/>
              </a:rPr>
              <a:t>ax.set_ylim</a:t>
            </a:r>
            <a:r>
              <a:rPr lang="en-US" altLang="ja-JP" dirty="0">
                <a:latin typeface="+mn-ea"/>
                <a:ea typeface="+mn-ea"/>
              </a:rPr>
              <a:t>(-1, 1)</a:t>
            </a:r>
          </a:p>
          <a:p>
            <a:r>
              <a:rPr lang="en-US" altLang="ja-JP" dirty="0">
                <a:latin typeface="+mn-ea"/>
                <a:ea typeface="+mn-ea"/>
              </a:rPr>
              <a:t>    return line,</a:t>
            </a:r>
          </a:p>
          <a:p>
            <a:endParaRPr lang="en-US" altLang="ja-JP" dirty="0">
              <a:latin typeface="+mn-ea"/>
              <a:ea typeface="+mn-ea"/>
            </a:endParaRPr>
          </a:p>
          <a:p>
            <a:r>
              <a:rPr lang="en-US" altLang="ja-JP" dirty="0">
                <a:latin typeface="+mn-ea"/>
                <a:ea typeface="+mn-ea"/>
              </a:rPr>
              <a:t>def update(frame):</a:t>
            </a:r>
          </a:p>
          <a:p>
            <a:r>
              <a:rPr lang="en-US" altLang="ja-JP" dirty="0">
                <a:latin typeface="+mn-ea"/>
                <a:ea typeface="+mn-ea"/>
              </a:rPr>
              <a:t>    </a:t>
            </a:r>
            <a:r>
              <a:rPr lang="en-US" altLang="ja-JP" dirty="0" err="1">
                <a:latin typeface="+mn-ea"/>
                <a:ea typeface="+mn-ea"/>
              </a:rPr>
              <a:t>xdata.append</a:t>
            </a:r>
            <a:r>
              <a:rPr lang="en-US" altLang="ja-JP" dirty="0">
                <a:latin typeface="+mn-ea"/>
                <a:ea typeface="+mn-ea"/>
              </a:rPr>
              <a:t>(frame)</a:t>
            </a:r>
          </a:p>
          <a:p>
            <a:r>
              <a:rPr lang="en-US" altLang="ja-JP" dirty="0">
                <a:latin typeface="+mn-ea"/>
                <a:ea typeface="+mn-ea"/>
              </a:rPr>
              <a:t>    </a:t>
            </a:r>
            <a:r>
              <a:rPr lang="en-US" altLang="ja-JP" dirty="0" err="1">
                <a:latin typeface="+mn-ea"/>
                <a:ea typeface="+mn-ea"/>
              </a:rPr>
              <a:t>ydata.append</a:t>
            </a:r>
            <a:r>
              <a:rPr lang="en-US" altLang="ja-JP" dirty="0">
                <a:latin typeface="+mn-ea"/>
                <a:ea typeface="+mn-ea"/>
              </a:rPr>
              <a:t>(</a:t>
            </a:r>
            <a:r>
              <a:rPr lang="en-US" altLang="ja-JP" dirty="0" err="1">
                <a:latin typeface="+mn-ea"/>
                <a:ea typeface="+mn-ea"/>
              </a:rPr>
              <a:t>np.sin</a:t>
            </a:r>
            <a:r>
              <a:rPr lang="en-US" altLang="ja-JP" dirty="0">
                <a:latin typeface="+mn-ea"/>
                <a:ea typeface="+mn-ea"/>
              </a:rPr>
              <a:t>(frame))</a:t>
            </a:r>
          </a:p>
          <a:p>
            <a:r>
              <a:rPr lang="en-US" altLang="ja-JP" dirty="0">
                <a:latin typeface="+mn-ea"/>
                <a:ea typeface="+mn-ea"/>
              </a:rPr>
              <a:t>    </a:t>
            </a:r>
            <a:r>
              <a:rPr lang="en-US" altLang="ja-JP" dirty="0" err="1">
                <a:latin typeface="+mn-ea"/>
                <a:ea typeface="+mn-ea"/>
              </a:rPr>
              <a:t>line.set_data</a:t>
            </a:r>
            <a:r>
              <a:rPr lang="en-US" altLang="ja-JP" dirty="0">
                <a:latin typeface="+mn-ea"/>
                <a:ea typeface="+mn-ea"/>
              </a:rPr>
              <a:t>(</a:t>
            </a:r>
            <a:r>
              <a:rPr lang="en-US" altLang="ja-JP" dirty="0" err="1">
                <a:latin typeface="+mn-ea"/>
                <a:ea typeface="+mn-ea"/>
              </a:rPr>
              <a:t>xdata</a:t>
            </a:r>
            <a:r>
              <a:rPr lang="en-US" altLang="ja-JP" dirty="0">
                <a:latin typeface="+mn-ea"/>
                <a:ea typeface="+mn-ea"/>
              </a:rPr>
              <a:t>, </a:t>
            </a:r>
            <a:r>
              <a:rPr lang="en-US" altLang="ja-JP" dirty="0" err="1">
                <a:latin typeface="+mn-ea"/>
                <a:ea typeface="+mn-ea"/>
              </a:rPr>
              <a:t>ydata</a:t>
            </a:r>
            <a:r>
              <a:rPr lang="en-US" altLang="ja-JP" dirty="0">
                <a:latin typeface="+mn-ea"/>
                <a:ea typeface="+mn-ea"/>
              </a:rPr>
              <a:t>)</a:t>
            </a:r>
          </a:p>
          <a:p>
            <a:r>
              <a:rPr lang="en-US" altLang="ja-JP" dirty="0">
                <a:latin typeface="+mn-ea"/>
                <a:ea typeface="+mn-ea"/>
              </a:rPr>
              <a:t>    </a:t>
            </a:r>
            <a:r>
              <a:rPr lang="en-US" altLang="ja-JP" dirty="0" err="1">
                <a:latin typeface="+mn-ea"/>
                <a:ea typeface="+mn-ea"/>
              </a:rPr>
              <a:t>fig.suptitle</a:t>
            </a:r>
            <a:r>
              <a:rPr lang="en-US" altLang="ja-JP" dirty="0">
                <a:latin typeface="+mn-ea"/>
                <a:ea typeface="+mn-ea"/>
              </a:rPr>
              <a:t>('</a:t>
            </a:r>
            <a:r>
              <a:rPr lang="en-US" altLang="ja-JP" dirty="0" err="1">
                <a:latin typeface="+mn-ea"/>
                <a:ea typeface="+mn-ea"/>
              </a:rPr>
              <a:t>i</a:t>
            </a:r>
            <a:r>
              <a:rPr lang="en-US" altLang="ja-JP" dirty="0">
                <a:latin typeface="+mn-ea"/>
                <a:ea typeface="+mn-ea"/>
              </a:rPr>
              <a:t>={}'.format(</a:t>
            </a:r>
            <a:r>
              <a:rPr lang="en-US" altLang="ja-JP" dirty="0" err="1">
                <a:latin typeface="+mn-ea"/>
                <a:ea typeface="+mn-ea"/>
              </a:rPr>
              <a:t>len</a:t>
            </a:r>
            <a:r>
              <a:rPr lang="en-US" altLang="ja-JP" dirty="0">
                <a:latin typeface="+mn-ea"/>
                <a:ea typeface="+mn-ea"/>
              </a:rPr>
              <a:t>(</a:t>
            </a:r>
            <a:r>
              <a:rPr lang="en-US" altLang="ja-JP" dirty="0" err="1">
                <a:latin typeface="+mn-ea"/>
                <a:ea typeface="+mn-ea"/>
              </a:rPr>
              <a:t>xdata</a:t>
            </a:r>
            <a:r>
              <a:rPr lang="en-US" altLang="ja-JP" dirty="0">
                <a:latin typeface="+mn-ea"/>
                <a:ea typeface="+mn-ea"/>
              </a:rPr>
              <a:t>)))</a:t>
            </a:r>
          </a:p>
          <a:p>
            <a:r>
              <a:rPr lang="en-US" altLang="ja-JP" dirty="0">
                <a:latin typeface="+mn-ea"/>
                <a:ea typeface="+mn-ea"/>
              </a:rPr>
              <a:t>    return line,</a:t>
            </a:r>
          </a:p>
        </p:txBody>
      </p:sp>
      <p:sp>
        <p:nvSpPr>
          <p:cNvPr id="9" name="テキスト ボックス 8">
            <a:extLst>
              <a:ext uri="{FF2B5EF4-FFF2-40B4-BE49-F238E27FC236}">
                <a16:creationId xmlns="" xmlns:a16="http://schemas.microsoft.com/office/drawing/2014/main" id="{22795691-A647-4F50-B77E-0C2923D3605A}"/>
              </a:ext>
            </a:extLst>
          </p:cNvPr>
          <p:cNvSpPr txBox="1"/>
          <p:nvPr/>
        </p:nvSpPr>
        <p:spPr>
          <a:xfrm>
            <a:off x="7496656" y="3048867"/>
            <a:ext cx="7571303" cy="584775"/>
          </a:xfrm>
          <a:prstGeom prst="rect">
            <a:avLst/>
          </a:prstGeom>
          <a:solidFill>
            <a:schemeClr val="bg1"/>
          </a:solidFill>
        </p:spPr>
        <p:txBody>
          <a:bodyPr wrap="none" rtlCol="0">
            <a:spAutoFit/>
          </a:bodyPr>
          <a:lstStyle/>
          <a:p>
            <a:pPr algn="l"/>
            <a:r>
              <a:rPr kumimoji="1" lang="ja-JP" altLang="en-US" sz="3200" dirty="0">
                <a:solidFill>
                  <a:srgbClr val="0000FF"/>
                </a:solidFill>
                <a:latin typeface="+mn-ea"/>
                <a:ea typeface="+mn-ea"/>
              </a:rPr>
              <a:t>データのないグラフの外枠のみ定義する</a:t>
            </a:r>
          </a:p>
        </p:txBody>
      </p:sp>
      <p:sp>
        <p:nvSpPr>
          <p:cNvPr id="10" name="右中かっこ 9">
            <a:extLst>
              <a:ext uri="{FF2B5EF4-FFF2-40B4-BE49-F238E27FC236}">
                <a16:creationId xmlns="" xmlns:a16="http://schemas.microsoft.com/office/drawing/2014/main" id="{F3A32AA8-F39A-4F4A-81EE-0E2FBCA8DF49}"/>
              </a:ext>
            </a:extLst>
          </p:cNvPr>
          <p:cNvSpPr/>
          <p:nvPr/>
        </p:nvSpPr>
        <p:spPr bwMode="auto">
          <a:xfrm>
            <a:off x="7120273" y="2604334"/>
            <a:ext cx="280690" cy="1260140"/>
          </a:xfrm>
          <a:prstGeom prst="rightBrace">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1" name="テキスト ボックス 10">
            <a:extLst>
              <a:ext uri="{FF2B5EF4-FFF2-40B4-BE49-F238E27FC236}">
                <a16:creationId xmlns="" xmlns:a16="http://schemas.microsoft.com/office/drawing/2014/main" id="{F08EEDF7-FE8F-4014-B674-17E60F87919A}"/>
              </a:ext>
            </a:extLst>
          </p:cNvPr>
          <p:cNvSpPr txBox="1"/>
          <p:nvPr/>
        </p:nvSpPr>
        <p:spPr>
          <a:xfrm>
            <a:off x="7104307" y="4543684"/>
            <a:ext cx="5774338" cy="1077218"/>
          </a:xfrm>
          <a:prstGeom prst="rect">
            <a:avLst/>
          </a:prstGeom>
          <a:solidFill>
            <a:schemeClr val="bg1"/>
          </a:solidFill>
        </p:spPr>
        <p:txBody>
          <a:bodyPr wrap="none" rtlCol="0">
            <a:spAutoFit/>
          </a:bodyPr>
          <a:lstStyle/>
          <a:p>
            <a:pPr algn="l"/>
            <a:r>
              <a:rPr kumimoji="1" lang="ja-JP" altLang="en-US" sz="3200" dirty="0">
                <a:solidFill>
                  <a:srgbClr val="0000FF"/>
                </a:solidFill>
                <a:latin typeface="+mn-ea"/>
                <a:ea typeface="+mn-ea"/>
              </a:rPr>
              <a:t>最初に</a:t>
            </a:r>
            <a:r>
              <a:rPr kumimoji="1" lang="en-US" altLang="ja-JP" sz="3200" dirty="0">
                <a:solidFill>
                  <a:srgbClr val="0000FF"/>
                </a:solidFill>
                <a:latin typeface="+mn-ea"/>
                <a:ea typeface="+mn-ea"/>
              </a:rPr>
              <a:t>1</a:t>
            </a:r>
            <a:r>
              <a:rPr kumimoji="1" lang="ja-JP" altLang="en-US" sz="3200" dirty="0">
                <a:solidFill>
                  <a:srgbClr val="0000FF"/>
                </a:solidFill>
                <a:latin typeface="+mn-ea"/>
                <a:ea typeface="+mn-ea"/>
              </a:rPr>
              <a:t>回だけ呼ばれる関数。</a:t>
            </a:r>
            <a:endParaRPr kumimoji="1" lang="en-US" altLang="ja-JP" sz="3200" dirty="0">
              <a:solidFill>
                <a:srgbClr val="0000FF"/>
              </a:solidFill>
              <a:latin typeface="+mn-ea"/>
              <a:ea typeface="+mn-ea"/>
            </a:endParaRPr>
          </a:p>
          <a:p>
            <a:pPr algn="l"/>
            <a:r>
              <a:rPr kumimoji="1" lang="ja-JP" altLang="en-US" sz="3200" dirty="0">
                <a:solidFill>
                  <a:srgbClr val="0000FF"/>
                </a:solidFill>
                <a:latin typeface="+mn-ea"/>
                <a:ea typeface="+mn-ea"/>
              </a:rPr>
              <a:t>表示範囲を定義している</a:t>
            </a:r>
            <a:endParaRPr kumimoji="1" lang="en-US" altLang="ja-JP" sz="3200" dirty="0">
              <a:solidFill>
                <a:srgbClr val="0000FF"/>
              </a:solidFill>
              <a:latin typeface="+mn-ea"/>
              <a:ea typeface="+mn-ea"/>
            </a:endParaRPr>
          </a:p>
        </p:txBody>
      </p:sp>
      <p:sp>
        <p:nvSpPr>
          <p:cNvPr id="12" name="テキスト ボックス 11">
            <a:extLst>
              <a:ext uri="{FF2B5EF4-FFF2-40B4-BE49-F238E27FC236}">
                <a16:creationId xmlns="" xmlns:a16="http://schemas.microsoft.com/office/drawing/2014/main" id="{1DCE4AEA-5DBE-42A4-89CD-15E3D1B22CE9}"/>
              </a:ext>
            </a:extLst>
          </p:cNvPr>
          <p:cNvSpPr txBox="1"/>
          <p:nvPr/>
        </p:nvSpPr>
        <p:spPr>
          <a:xfrm>
            <a:off x="7101064" y="6408153"/>
            <a:ext cx="9344225" cy="2677656"/>
          </a:xfrm>
          <a:prstGeom prst="rect">
            <a:avLst/>
          </a:prstGeom>
          <a:solidFill>
            <a:schemeClr val="bg1"/>
          </a:solidFill>
        </p:spPr>
        <p:txBody>
          <a:bodyPr wrap="none" rtlCol="0">
            <a:spAutoFit/>
          </a:bodyPr>
          <a:lstStyle/>
          <a:p>
            <a:pPr algn="l"/>
            <a:r>
              <a:rPr kumimoji="1" lang="en-US" altLang="ja-JP" sz="2800" dirty="0" err="1">
                <a:solidFill>
                  <a:srgbClr val="0000FF"/>
                </a:solidFill>
                <a:latin typeface="+mn-ea"/>
                <a:ea typeface="+mn-ea"/>
              </a:rPr>
              <a:t>FuncAnimation</a:t>
            </a:r>
            <a:r>
              <a:rPr kumimoji="1" lang="en-US" altLang="ja-JP" sz="2800" dirty="0">
                <a:solidFill>
                  <a:srgbClr val="0000FF"/>
                </a:solidFill>
                <a:latin typeface="+mn-ea"/>
                <a:ea typeface="+mn-ea"/>
              </a:rPr>
              <a:t>()</a:t>
            </a:r>
            <a:r>
              <a:rPr kumimoji="1" lang="ja-JP" altLang="en-US" sz="2800" dirty="0">
                <a:solidFill>
                  <a:srgbClr val="0000FF"/>
                </a:solidFill>
                <a:latin typeface="+mn-ea"/>
                <a:ea typeface="+mn-ea"/>
              </a:rPr>
              <a:t>の</a:t>
            </a:r>
            <a:r>
              <a:rPr kumimoji="1" lang="en-US" altLang="ja-JP" sz="2800" dirty="0">
                <a:solidFill>
                  <a:srgbClr val="0000FF"/>
                </a:solidFill>
                <a:latin typeface="+mn-ea"/>
                <a:ea typeface="+mn-ea"/>
              </a:rPr>
              <a:t>frame=</a:t>
            </a:r>
            <a:r>
              <a:rPr kumimoji="1" lang="ja-JP" altLang="en-US" sz="2800" dirty="0">
                <a:solidFill>
                  <a:srgbClr val="0000FF"/>
                </a:solidFill>
                <a:latin typeface="+mn-ea"/>
                <a:ea typeface="+mn-ea"/>
              </a:rPr>
              <a:t>に配列を指定すると、</a:t>
            </a:r>
            <a:endParaRPr kumimoji="1" lang="en-US" altLang="ja-JP" sz="2800" dirty="0">
              <a:solidFill>
                <a:srgbClr val="0000FF"/>
              </a:solidFill>
              <a:latin typeface="+mn-ea"/>
              <a:ea typeface="+mn-ea"/>
            </a:endParaRPr>
          </a:p>
          <a:p>
            <a:pPr algn="l"/>
            <a:r>
              <a:rPr kumimoji="1" lang="ja-JP" altLang="en-US" sz="2800" dirty="0">
                <a:solidFill>
                  <a:srgbClr val="0000FF"/>
                </a:solidFill>
                <a:latin typeface="+mn-ea"/>
                <a:ea typeface="+mn-ea"/>
              </a:rPr>
              <a:t>引数</a:t>
            </a:r>
            <a:r>
              <a:rPr kumimoji="1" lang="en-US" altLang="ja-JP" sz="2800" dirty="0">
                <a:solidFill>
                  <a:srgbClr val="0000FF"/>
                </a:solidFill>
                <a:latin typeface="+mn-ea"/>
                <a:ea typeface="+mn-ea"/>
              </a:rPr>
              <a:t>frame</a:t>
            </a:r>
            <a:r>
              <a:rPr kumimoji="1" lang="ja-JP" altLang="en-US" sz="2800" dirty="0">
                <a:solidFill>
                  <a:srgbClr val="0000FF"/>
                </a:solidFill>
                <a:latin typeface="+mn-ea"/>
                <a:ea typeface="+mn-ea"/>
              </a:rPr>
              <a:t>にその配列の各要素が順に代入されて、</a:t>
            </a:r>
            <a:endParaRPr kumimoji="1" lang="en-US" altLang="ja-JP" sz="2800" dirty="0">
              <a:solidFill>
                <a:srgbClr val="0000FF"/>
              </a:solidFill>
              <a:latin typeface="+mn-ea"/>
              <a:ea typeface="+mn-ea"/>
            </a:endParaRPr>
          </a:p>
          <a:p>
            <a:pPr algn="l"/>
            <a:r>
              <a:rPr kumimoji="1" lang="ja-JP" altLang="en-US" sz="2800" dirty="0">
                <a:solidFill>
                  <a:srgbClr val="0000FF"/>
                </a:solidFill>
                <a:latin typeface="+mn-ea"/>
                <a:ea typeface="+mn-ea"/>
              </a:rPr>
              <a:t>この</a:t>
            </a:r>
            <a:r>
              <a:rPr kumimoji="1" lang="en-US" altLang="ja-JP" sz="2800" dirty="0">
                <a:solidFill>
                  <a:srgbClr val="0000FF"/>
                </a:solidFill>
                <a:latin typeface="+mn-ea"/>
                <a:ea typeface="+mn-ea"/>
              </a:rPr>
              <a:t>update</a:t>
            </a:r>
            <a:r>
              <a:rPr kumimoji="1" lang="ja-JP" altLang="en-US" sz="2800" dirty="0">
                <a:solidFill>
                  <a:srgbClr val="0000FF"/>
                </a:solidFill>
                <a:latin typeface="+mn-ea"/>
                <a:ea typeface="+mn-ea"/>
              </a:rPr>
              <a:t>関数が繰り返し呼び出される。</a:t>
            </a:r>
            <a:endParaRPr kumimoji="1" lang="en-US" altLang="ja-JP" sz="2800" dirty="0">
              <a:solidFill>
                <a:srgbClr val="0000FF"/>
              </a:solidFill>
              <a:latin typeface="+mn-ea"/>
              <a:ea typeface="+mn-ea"/>
            </a:endParaRPr>
          </a:p>
          <a:p>
            <a:pPr algn="l"/>
            <a:r>
              <a:rPr kumimoji="1" lang="en-US" altLang="ja-JP" sz="2800" dirty="0" err="1">
                <a:solidFill>
                  <a:srgbClr val="0000FF"/>
                </a:solidFill>
                <a:latin typeface="+mn-ea"/>
                <a:ea typeface="+mn-ea"/>
              </a:rPr>
              <a:t>xdata</a:t>
            </a:r>
            <a:r>
              <a:rPr kumimoji="1" lang="ja-JP" altLang="en-US" sz="2800" dirty="0" err="1">
                <a:solidFill>
                  <a:srgbClr val="0000FF"/>
                </a:solidFill>
                <a:latin typeface="+mn-ea"/>
                <a:ea typeface="+mn-ea"/>
              </a:rPr>
              <a:t>には</a:t>
            </a:r>
            <a:r>
              <a:rPr kumimoji="1" lang="en-US" altLang="ja-JP" sz="2800" dirty="0">
                <a:solidFill>
                  <a:srgbClr val="0000FF"/>
                </a:solidFill>
                <a:latin typeface="+mn-ea"/>
                <a:ea typeface="+mn-ea"/>
              </a:rPr>
              <a:t>x</a:t>
            </a:r>
            <a:r>
              <a:rPr kumimoji="1" lang="ja-JP" altLang="en-US" sz="2800" dirty="0">
                <a:solidFill>
                  <a:srgbClr val="0000FF"/>
                </a:solidFill>
                <a:latin typeface="+mn-ea"/>
                <a:ea typeface="+mn-ea"/>
              </a:rPr>
              <a:t>座標が入っているので、それをもとに</a:t>
            </a:r>
            <a:endParaRPr kumimoji="1" lang="en-US" altLang="ja-JP" sz="2800" dirty="0">
              <a:solidFill>
                <a:srgbClr val="0000FF"/>
              </a:solidFill>
              <a:latin typeface="+mn-ea"/>
              <a:ea typeface="+mn-ea"/>
            </a:endParaRPr>
          </a:p>
          <a:p>
            <a:pPr algn="l"/>
            <a:r>
              <a:rPr kumimoji="1" lang="ja-JP" altLang="en-US" sz="2800" dirty="0">
                <a:solidFill>
                  <a:srgbClr val="0000FF"/>
                </a:solidFill>
                <a:latin typeface="+mn-ea"/>
                <a:ea typeface="+mn-ea"/>
              </a:rPr>
              <a:t>グラフにデータ</a:t>
            </a:r>
            <a:r>
              <a:rPr kumimoji="1" lang="en-US" altLang="ja-JP" sz="2800" dirty="0">
                <a:solidFill>
                  <a:srgbClr val="0000FF"/>
                </a:solidFill>
                <a:latin typeface="+mn-ea"/>
                <a:ea typeface="+mn-ea"/>
              </a:rPr>
              <a:t>(x, sin(x))</a:t>
            </a:r>
            <a:r>
              <a:rPr kumimoji="1" lang="ja-JP" altLang="en-US" sz="2800" dirty="0">
                <a:solidFill>
                  <a:srgbClr val="0000FF"/>
                </a:solidFill>
                <a:latin typeface="+mn-ea"/>
                <a:ea typeface="+mn-ea"/>
              </a:rPr>
              <a:t>を</a:t>
            </a:r>
            <a:r>
              <a:rPr kumimoji="1" lang="en-US" altLang="ja-JP" sz="2800" dirty="0">
                <a:solidFill>
                  <a:srgbClr val="0000FF"/>
                </a:solidFill>
                <a:latin typeface="+mn-ea"/>
                <a:ea typeface="+mn-ea"/>
              </a:rPr>
              <a:t>append</a:t>
            </a:r>
            <a:r>
              <a:rPr kumimoji="1" lang="ja-JP" altLang="en-US" sz="2800" dirty="0">
                <a:solidFill>
                  <a:srgbClr val="0000FF"/>
                </a:solidFill>
                <a:latin typeface="+mn-ea"/>
                <a:ea typeface="+mn-ea"/>
              </a:rPr>
              <a:t>で順次追加し、また</a:t>
            </a:r>
            <a:endParaRPr kumimoji="1" lang="en-US" altLang="ja-JP" sz="2800" dirty="0">
              <a:solidFill>
                <a:srgbClr val="0000FF"/>
              </a:solidFill>
              <a:latin typeface="+mn-ea"/>
              <a:ea typeface="+mn-ea"/>
            </a:endParaRPr>
          </a:p>
          <a:p>
            <a:pPr algn="l"/>
            <a:r>
              <a:rPr kumimoji="1" lang="ja-JP" altLang="en-US" sz="2800" dirty="0">
                <a:solidFill>
                  <a:srgbClr val="0000FF"/>
                </a:solidFill>
                <a:latin typeface="+mn-ea"/>
                <a:ea typeface="+mn-ea"/>
              </a:rPr>
              <a:t>タイトルをセット。</a:t>
            </a:r>
            <a:endParaRPr kumimoji="1" lang="en-US" altLang="ja-JP" sz="2800" dirty="0">
              <a:solidFill>
                <a:srgbClr val="0000FF"/>
              </a:solidFill>
              <a:latin typeface="+mn-ea"/>
              <a:ea typeface="+mn-ea"/>
            </a:endParaRPr>
          </a:p>
        </p:txBody>
      </p:sp>
    </p:spTree>
    <p:extLst>
      <p:ext uri="{BB962C8B-B14F-4D97-AF65-F5344CB8AC3E}">
        <p14:creationId xmlns:p14="http://schemas.microsoft.com/office/powerpoint/2010/main" val="30764191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A54C4EB8-0B04-413D-B53D-284012A2CF75}"/>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2087275B-45F3-442E-9FC0-9A5BC88B0340}"/>
              </a:ext>
            </a:extLst>
          </p:cNvPr>
          <p:cNvSpPr>
            <a:spLocks noGrp="1"/>
          </p:cNvSpPr>
          <p:nvPr>
            <p:ph type="sldNum" sz="quarter" idx="4"/>
          </p:nvPr>
        </p:nvSpPr>
        <p:spPr/>
        <p:txBody>
          <a:bodyPr/>
          <a:lstStyle/>
          <a:p>
            <a:pPr>
              <a:defRPr/>
            </a:pPr>
            <a:fld id="{E62AD30C-4FD0-4E41-9633-AA73C86D07D0}" type="slidenum">
              <a:rPr lang="ja-JP" altLang="en-US" smtClean="0"/>
              <a:pPr>
                <a:defRPr/>
              </a:pPr>
              <a:t>105</a:t>
            </a:fld>
            <a:endParaRPr lang="en-US" altLang="ja-JP" dirty="0"/>
          </a:p>
        </p:txBody>
      </p:sp>
      <p:sp>
        <p:nvSpPr>
          <p:cNvPr id="8" name="テキスト ボックス 7">
            <a:extLst>
              <a:ext uri="{FF2B5EF4-FFF2-40B4-BE49-F238E27FC236}">
                <a16:creationId xmlns="" xmlns:a16="http://schemas.microsoft.com/office/drawing/2014/main" id="{B984F2C7-ADC1-4FE5-B14B-A649E3D75D80}"/>
              </a:ext>
            </a:extLst>
          </p:cNvPr>
          <p:cNvSpPr txBox="1"/>
          <p:nvPr/>
        </p:nvSpPr>
        <p:spPr>
          <a:xfrm>
            <a:off x="435068" y="853355"/>
            <a:ext cx="7196585" cy="2677656"/>
          </a:xfrm>
          <a:prstGeom prst="rect">
            <a:avLst/>
          </a:prstGeom>
          <a:solidFill>
            <a:schemeClr val="bg1"/>
          </a:solidFill>
          <a:ln>
            <a:solidFill>
              <a:schemeClr val="tx1"/>
            </a:solidFill>
          </a:ln>
        </p:spPr>
        <p:txBody>
          <a:bodyPr wrap="none" rtlCol="0">
            <a:spAutoFit/>
          </a:bodyPr>
          <a:lstStyle/>
          <a:p>
            <a:r>
              <a:rPr lang="en-US" altLang="ja-JP" dirty="0">
                <a:latin typeface="+mn-ea"/>
              </a:rPr>
              <a:t>n = 32</a:t>
            </a:r>
          </a:p>
          <a:p>
            <a:r>
              <a:rPr lang="en-US" altLang="ja-JP" dirty="0" err="1">
                <a:latin typeface="+mn-ea"/>
              </a:rPr>
              <a:t>frm</a:t>
            </a:r>
            <a:r>
              <a:rPr lang="en-US" altLang="ja-JP" dirty="0">
                <a:latin typeface="+mn-ea"/>
              </a:rPr>
              <a:t> = </a:t>
            </a:r>
            <a:r>
              <a:rPr lang="en-US" altLang="ja-JP" dirty="0" err="1">
                <a:latin typeface="+mn-ea"/>
              </a:rPr>
              <a:t>np.linspace</a:t>
            </a:r>
            <a:r>
              <a:rPr lang="en-US" altLang="ja-JP" dirty="0">
                <a:latin typeface="+mn-ea"/>
              </a:rPr>
              <a:t>(0, 2*</a:t>
            </a:r>
            <a:r>
              <a:rPr lang="en-US" altLang="ja-JP" dirty="0" err="1">
                <a:latin typeface="+mn-ea"/>
              </a:rPr>
              <a:t>np.pi</a:t>
            </a:r>
            <a:r>
              <a:rPr lang="en-US" altLang="ja-JP" dirty="0">
                <a:latin typeface="+mn-ea"/>
              </a:rPr>
              <a:t>, n)</a:t>
            </a:r>
          </a:p>
          <a:p>
            <a:r>
              <a:rPr lang="en-US" altLang="ja-JP" dirty="0">
                <a:latin typeface="+mn-ea"/>
              </a:rPr>
              <a:t>ani = </a:t>
            </a:r>
            <a:r>
              <a:rPr lang="en-US" altLang="ja-JP" dirty="0" err="1">
                <a:latin typeface="+mn-ea"/>
              </a:rPr>
              <a:t>FuncAnimation</a:t>
            </a:r>
            <a:r>
              <a:rPr lang="en-US" altLang="ja-JP" dirty="0">
                <a:latin typeface="+mn-ea"/>
              </a:rPr>
              <a:t>(fig, update, frames=</a:t>
            </a:r>
            <a:r>
              <a:rPr lang="en-US" altLang="ja-JP" dirty="0" err="1">
                <a:latin typeface="+mn-ea"/>
              </a:rPr>
              <a:t>frm</a:t>
            </a:r>
            <a:r>
              <a:rPr lang="en-US" altLang="ja-JP" dirty="0">
                <a:latin typeface="+mn-ea"/>
              </a:rPr>
              <a:t>,</a:t>
            </a:r>
          </a:p>
          <a:p>
            <a:r>
              <a:rPr lang="en-US" altLang="ja-JP" dirty="0">
                <a:latin typeface="+mn-ea"/>
              </a:rPr>
              <a:t>                    </a:t>
            </a:r>
            <a:r>
              <a:rPr lang="en-US" altLang="ja-JP" dirty="0" err="1">
                <a:latin typeface="+mn-ea"/>
              </a:rPr>
              <a:t>init_func</a:t>
            </a:r>
            <a:r>
              <a:rPr lang="en-US" altLang="ja-JP" dirty="0">
                <a:latin typeface="+mn-ea"/>
              </a:rPr>
              <a:t>=</a:t>
            </a:r>
            <a:r>
              <a:rPr lang="en-US" altLang="ja-JP" dirty="0" err="1">
                <a:latin typeface="+mn-ea"/>
              </a:rPr>
              <a:t>init</a:t>
            </a:r>
            <a:r>
              <a:rPr lang="en-US" altLang="ja-JP" dirty="0">
                <a:latin typeface="+mn-ea"/>
              </a:rPr>
              <a:t>, interval=100,</a:t>
            </a:r>
          </a:p>
          <a:p>
            <a:r>
              <a:rPr lang="en-US" altLang="ja-JP" dirty="0">
                <a:latin typeface="+mn-ea"/>
              </a:rPr>
              <a:t>                    </a:t>
            </a:r>
            <a:r>
              <a:rPr lang="en-US" altLang="ja-JP" dirty="0" err="1">
                <a:latin typeface="+mn-ea"/>
              </a:rPr>
              <a:t>blit</a:t>
            </a:r>
            <a:r>
              <a:rPr lang="en-US" altLang="ja-JP" dirty="0">
                <a:latin typeface="+mn-ea"/>
              </a:rPr>
              <a:t>=True)</a:t>
            </a:r>
          </a:p>
          <a:p>
            <a:endParaRPr lang="en-US" altLang="ja-JP" dirty="0">
              <a:latin typeface="+mn-ea"/>
            </a:endParaRPr>
          </a:p>
          <a:p>
            <a:r>
              <a:rPr lang="en-US" altLang="ja-JP" dirty="0">
                <a:latin typeface="+mn-ea"/>
              </a:rPr>
              <a:t>HTML(</a:t>
            </a:r>
            <a:r>
              <a:rPr lang="en-US" altLang="ja-JP" dirty="0" err="1">
                <a:latin typeface="+mn-ea"/>
              </a:rPr>
              <a:t>ani.to_jshtml</a:t>
            </a:r>
            <a:r>
              <a:rPr lang="en-US" altLang="ja-JP" dirty="0">
                <a:latin typeface="+mn-ea"/>
              </a:rPr>
              <a:t>())</a:t>
            </a:r>
            <a:endParaRPr kumimoji="1" lang="ja-JP" altLang="en-US" dirty="0">
              <a:latin typeface="+mn-ea"/>
              <a:ea typeface="+mn-ea"/>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 xmlns:a16="http://schemas.microsoft.com/office/drawing/2014/main" id="{C40CFC79-84F9-4D10-84D5-BF9C622F62F3}"/>
                  </a:ext>
                </a:extLst>
              </p:cNvPr>
              <p:cNvSpPr txBox="1"/>
              <p:nvPr/>
            </p:nvSpPr>
            <p:spPr>
              <a:xfrm>
                <a:off x="7879276" y="1038485"/>
                <a:ext cx="9114854" cy="2677656"/>
              </a:xfrm>
              <a:prstGeom prst="rect">
                <a:avLst/>
              </a:prstGeom>
              <a:solidFill>
                <a:schemeClr val="bg1"/>
              </a:solidFill>
            </p:spPr>
            <p:txBody>
              <a:bodyPr wrap="square" rtlCol="0">
                <a:spAutoFit/>
              </a:bodyPr>
              <a:lstStyle/>
              <a:p>
                <a:pPr algn="l"/>
                <a:r>
                  <a:rPr kumimoji="1" lang="en-US" altLang="ja-JP" sz="2800" dirty="0">
                    <a:solidFill>
                      <a:srgbClr val="0000FF"/>
                    </a:solidFill>
                    <a:latin typeface="+mn-ea"/>
                    <a:ea typeface="+mn-ea"/>
                  </a:rPr>
                  <a:t>0</a:t>
                </a:r>
                <a:r>
                  <a:rPr kumimoji="1" lang="ja-JP" altLang="en-US" sz="2800" dirty="0">
                    <a:solidFill>
                      <a:srgbClr val="0000FF"/>
                    </a:solidFill>
                    <a:latin typeface="+mn-ea"/>
                    <a:ea typeface="+mn-ea"/>
                  </a:rPr>
                  <a:t>から</a:t>
                </a:r>
                <a:r>
                  <a:rPr kumimoji="1" lang="en-US" altLang="ja-JP" sz="2800" dirty="0">
                    <a:solidFill>
                      <a:srgbClr val="0000FF"/>
                    </a:solidFill>
                    <a:latin typeface="+mn-ea"/>
                    <a:ea typeface="+mn-ea"/>
                  </a:rPr>
                  <a:t>2</a:t>
                </a:r>
                <a14:m>
                  <m:oMath xmlns:m="http://schemas.openxmlformats.org/officeDocument/2006/math">
                    <m:r>
                      <a:rPr kumimoji="1" lang="el-GR" altLang="ja-JP" sz="2800" i="1" smtClean="0">
                        <a:solidFill>
                          <a:srgbClr val="0000FF"/>
                        </a:solidFill>
                        <a:latin typeface="Cambria Math" panose="02040503050406030204" pitchFamily="18" charset="0"/>
                        <a:ea typeface="+mn-ea"/>
                      </a:rPr>
                      <m:t>𝜋</m:t>
                    </m:r>
                  </m:oMath>
                </a14:m>
                <a:r>
                  <a:rPr kumimoji="1" lang="ja-JP" altLang="en-US" sz="2800" b="0" dirty="0" err="1">
                    <a:solidFill>
                      <a:srgbClr val="0000FF"/>
                    </a:solidFill>
                    <a:latin typeface="+mn-ea"/>
                    <a:ea typeface="+mn-ea"/>
                  </a:rPr>
                  <a:t>までを</a:t>
                </a:r>
                <a:r>
                  <a:rPr kumimoji="1" lang="en-US" altLang="ja-JP" sz="2800" b="0" dirty="0">
                    <a:solidFill>
                      <a:srgbClr val="0000FF"/>
                    </a:solidFill>
                    <a:latin typeface="+mn-ea"/>
                    <a:ea typeface="+mn-ea"/>
                  </a:rPr>
                  <a:t>32</a:t>
                </a:r>
                <a:r>
                  <a:rPr kumimoji="1" lang="ja-JP" altLang="en-US" sz="2800" b="0" dirty="0">
                    <a:solidFill>
                      <a:srgbClr val="0000FF"/>
                    </a:solidFill>
                    <a:latin typeface="+mn-ea"/>
                    <a:ea typeface="+mn-ea"/>
                  </a:rPr>
                  <a:t>分割した</a:t>
                </a:r>
                <a:r>
                  <a:rPr kumimoji="1" lang="en-US" altLang="ja-JP" sz="2800" b="0" dirty="0">
                    <a:solidFill>
                      <a:srgbClr val="0000FF"/>
                    </a:solidFill>
                    <a:latin typeface="+mn-ea"/>
                    <a:ea typeface="+mn-ea"/>
                  </a:rPr>
                  <a:t>x</a:t>
                </a:r>
                <a:r>
                  <a:rPr kumimoji="1" lang="ja-JP" altLang="en-US" sz="2800" b="0" dirty="0">
                    <a:solidFill>
                      <a:srgbClr val="0000FF"/>
                    </a:solidFill>
                    <a:latin typeface="+mn-ea"/>
                    <a:ea typeface="+mn-ea"/>
                  </a:rPr>
                  <a:t>座標配列を</a:t>
                </a:r>
                <a:r>
                  <a:rPr kumimoji="1" lang="en-US" altLang="ja-JP" sz="2800" b="0" dirty="0" err="1">
                    <a:solidFill>
                      <a:srgbClr val="0000FF"/>
                    </a:solidFill>
                    <a:latin typeface="+mn-ea"/>
                    <a:ea typeface="+mn-ea"/>
                  </a:rPr>
                  <a:t>frm</a:t>
                </a:r>
                <a:r>
                  <a:rPr kumimoji="1" lang="ja-JP" altLang="en-US" sz="2800" b="0" dirty="0">
                    <a:solidFill>
                      <a:srgbClr val="0000FF"/>
                    </a:solidFill>
                    <a:latin typeface="+mn-ea"/>
                    <a:ea typeface="+mn-ea"/>
                  </a:rPr>
                  <a:t>に作成。</a:t>
                </a:r>
                <a:endParaRPr kumimoji="1" lang="en-US" altLang="ja-JP" sz="2800" b="0" dirty="0">
                  <a:solidFill>
                    <a:srgbClr val="0000FF"/>
                  </a:solidFill>
                  <a:latin typeface="+mn-ea"/>
                  <a:ea typeface="+mn-ea"/>
                </a:endParaRPr>
              </a:p>
              <a:p>
                <a:pPr algn="l"/>
                <a:r>
                  <a:rPr kumimoji="1" lang="ja-JP" altLang="en-US" sz="2800" b="0" dirty="0">
                    <a:solidFill>
                      <a:srgbClr val="0000FF"/>
                    </a:solidFill>
                    <a:latin typeface="+mn-ea"/>
                    <a:ea typeface="+mn-ea"/>
                  </a:rPr>
                  <a:t>グラフオブジェクト</a:t>
                </a:r>
                <a:r>
                  <a:rPr kumimoji="1" lang="en-US" altLang="ja-JP" sz="2800" b="0" dirty="0">
                    <a:solidFill>
                      <a:srgbClr val="0000FF"/>
                    </a:solidFill>
                    <a:latin typeface="+mn-ea"/>
                    <a:ea typeface="+mn-ea"/>
                  </a:rPr>
                  <a:t>(fig)</a:t>
                </a:r>
                <a:r>
                  <a:rPr kumimoji="1" lang="ja-JP" altLang="en-US" sz="2800" b="0" dirty="0" err="1">
                    <a:solidFill>
                      <a:srgbClr val="0000FF"/>
                    </a:solidFill>
                    <a:latin typeface="+mn-ea"/>
                    <a:ea typeface="+mn-ea"/>
                  </a:rPr>
                  <a:t>、</a:t>
                </a:r>
                <a:r>
                  <a:rPr kumimoji="1" lang="ja-JP" altLang="en-US" sz="2800" b="0" dirty="0">
                    <a:solidFill>
                      <a:srgbClr val="0000FF"/>
                    </a:solidFill>
                    <a:latin typeface="+mn-ea"/>
                    <a:ea typeface="+mn-ea"/>
                  </a:rPr>
                  <a:t>繰り返し呼び出されるコールバック関数</a:t>
                </a:r>
                <a:r>
                  <a:rPr kumimoji="1" lang="en-US" altLang="ja-JP" sz="2800" b="0" dirty="0">
                    <a:solidFill>
                      <a:srgbClr val="0000FF"/>
                    </a:solidFill>
                    <a:latin typeface="+mn-ea"/>
                    <a:ea typeface="+mn-ea"/>
                  </a:rPr>
                  <a:t>(update)</a:t>
                </a:r>
                <a:r>
                  <a:rPr kumimoji="1" lang="ja-JP" altLang="en-US" sz="2800" b="0" dirty="0" err="1">
                    <a:solidFill>
                      <a:srgbClr val="0000FF"/>
                    </a:solidFill>
                    <a:latin typeface="+mn-ea"/>
                    <a:ea typeface="+mn-ea"/>
                  </a:rPr>
                  <a:t>、</a:t>
                </a:r>
                <a:r>
                  <a:rPr kumimoji="1" lang="en-US" altLang="ja-JP" sz="2800" b="0" dirty="0">
                    <a:solidFill>
                      <a:srgbClr val="0000FF"/>
                    </a:solidFill>
                    <a:latin typeface="+mn-ea"/>
                    <a:ea typeface="+mn-ea"/>
                  </a:rPr>
                  <a:t>update</a:t>
                </a:r>
                <a:r>
                  <a:rPr kumimoji="1" lang="ja-JP" altLang="en-US" sz="2800" b="0" dirty="0">
                    <a:solidFill>
                      <a:srgbClr val="0000FF"/>
                    </a:solidFill>
                    <a:latin typeface="+mn-ea"/>
                    <a:ea typeface="+mn-ea"/>
                  </a:rPr>
                  <a:t>の引数になる配列</a:t>
                </a:r>
                <a:r>
                  <a:rPr kumimoji="1" lang="en-US" altLang="ja-JP" sz="2800" b="0" dirty="0">
                    <a:solidFill>
                      <a:srgbClr val="0000FF"/>
                    </a:solidFill>
                    <a:latin typeface="+mn-ea"/>
                    <a:ea typeface="+mn-ea"/>
                  </a:rPr>
                  <a:t>(</a:t>
                </a:r>
                <a:r>
                  <a:rPr kumimoji="1" lang="en-US" altLang="ja-JP" sz="2800" b="0" dirty="0" err="1">
                    <a:solidFill>
                      <a:srgbClr val="0000FF"/>
                    </a:solidFill>
                    <a:latin typeface="+mn-ea"/>
                    <a:ea typeface="+mn-ea"/>
                  </a:rPr>
                  <a:t>frm</a:t>
                </a:r>
                <a:r>
                  <a:rPr kumimoji="1" lang="en-US" altLang="ja-JP" sz="2800" b="0" dirty="0">
                    <a:solidFill>
                      <a:srgbClr val="0000FF"/>
                    </a:solidFill>
                    <a:latin typeface="+mn-ea"/>
                    <a:ea typeface="+mn-ea"/>
                  </a:rPr>
                  <a:t>)</a:t>
                </a:r>
                <a:r>
                  <a:rPr kumimoji="1" lang="ja-JP" altLang="en-US" sz="2800" b="0" dirty="0" err="1">
                    <a:solidFill>
                      <a:srgbClr val="0000FF"/>
                    </a:solidFill>
                    <a:latin typeface="+mn-ea"/>
                    <a:ea typeface="+mn-ea"/>
                  </a:rPr>
                  <a:t>、</a:t>
                </a:r>
                <a:endParaRPr kumimoji="1" lang="en-US" altLang="ja-JP" sz="2800" b="0" dirty="0">
                  <a:solidFill>
                    <a:srgbClr val="0000FF"/>
                  </a:solidFill>
                  <a:latin typeface="+mn-ea"/>
                  <a:ea typeface="+mn-ea"/>
                </a:endParaRPr>
              </a:p>
              <a:p>
                <a:pPr algn="l"/>
                <a:r>
                  <a:rPr kumimoji="1" lang="ja-JP" altLang="en-US" sz="2800" b="0" dirty="0">
                    <a:solidFill>
                      <a:srgbClr val="0000FF"/>
                    </a:solidFill>
                    <a:latin typeface="+mn-ea"/>
                    <a:ea typeface="+mn-ea"/>
                  </a:rPr>
                  <a:t>最初に</a:t>
                </a:r>
                <a:r>
                  <a:rPr kumimoji="1" lang="en-US" altLang="ja-JP" sz="2800" b="0" dirty="0">
                    <a:solidFill>
                      <a:srgbClr val="0000FF"/>
                    </a:solidFill>
                    <a:latin typeface="+mn-ea"/>
                    <a:ea typeface="+mn-ea"/>
                  </a:rPr>
                  <a:t>1</a:t>
                </a:r>
                <a:r>
                  <a:rPr kumimoji="1" lang="ja-JP" altLang="en-US" sz="2800" b="0" dirty="0">
                    <a:solidFill>
                      <a:srgbClr val="0000FF"/>
                    </a:solidFill>
                    <a:latin typeface="+mn-ea"/>
                    <a:ea typeface="+mn-ea"/>
                  </a:rPr>
                  <a:t>回だけ呼び出される関数</a:t>
                </a:r>
                <a:r>
                  <a:rPr kumimoji="1" lang="en-US" altLang="ja-JP" sz="2800" b="0" dirty="0">
                    <a:solidFill>
                      <a:srgbClr val="0000FF"/>
                    </a:solidFill>
                    <a:latin typeface="+mn-ea"/>
                    <a:ea typeface="+mn-ea"/>
                  </a:rPr>
                  <a:t>(</a:t>
                </a:r>
                <a:r>
                  <a:rPr kumimoji="1" lang="en-US" altLang="ja-JP" sz="2800" b="0" dirty="0" err="1">
                    <a:solidFill>
                      <a:srgbClr val="0000FF"/>
                    </a:solidFill>
                    <a:latin typeface="+mn-ea"/>
                    <a:ea typeface="+mn-ea"/>
                  </a:rPr>
                  <a:t>init</a:t>
                </a:r>
                <a:r>
                  <a:rPr kumimoji="1" lang="en-US" altLang="ja-JP" sz="2800" b="0" dirty="0">
                    <a:solidFill>
                      <a:srgbClr val="0000FF"/>
                    </a:solidFill>
                    <a:latin typeface="+mn-ea"/>
                    <a:ea typeface="+mn-ea"/>
                  </a:rPr>
                  <a:t>)</a:t>
                </a:r>
                <a:r>
                  <a:rPr kumimoji="1" lang="ja-JP" altLang="en-US" sz="2800" b="0" dirty="0" err="1">
                    <a:solidFill>
                      <a:srgbClr val="0000FF"/>
                    </a:solidFill>
                    <a:latin typeface="+mn-ea"/>
                    <a:ea typeface="+mn-ea"/>
                  </a:rPr>
                  <a:t>、</a:t>
                </a:r>
                <a:r>
                  <a:rPr kumimoji="1" lang="ja-JP" altLang="en-US" sz="2800" b="0" dirty="0">
                    <a:solidFill>
                      <a:srgbClr val="0000FF"/>
                    </a:solidFill>
                    <a:latin typeface="+mn-ea"/>
                    <a:ea typeface="+mn-ea"/>
                  </a:rPr>
                  <a:t>描画更新間隔</a:t>
                </a:r>
                <a:r>
                  <a:rPr kumimoji="1" lang="en-US" altLang="ja-JP" sz="2800" b="0" dirty="0">
                    <a:solidFill>
                      <a:srgbClr val="0000FF"/>
                    </a:solidFill>
                    <a:latin typeface="+mn-ea"/>
                    <a:ea typeface="+mn-ea"/>
                  </a:rPr>
                  <a:t>(interval, </a:t>
                </a:r>
                <a:r>
                  <a:rPr kumimoji="1" lang="ja-JP" altLang="en-US" sz="2800" b="0" dirty="0">
                    <a:solidFill>
                      <a:srgbClr val="0000FF"/>
                    </a:solidFill>
                    <a:latin typeface="+mn-ea"/>
                    <a:ea typeface="+mn-ea"/>
                  </a:rPr>
                  <a:t>ミリ秒</a:t>
                </a:r>
                <a:r>
                  <a:rPr kumimoji="1" lang="en-US" altLang="ja-JP" sz="2800" b="0" dirty="0">
                    <a:solidFill>
                      <a:srgbClr val="0000FF"/>
                    </a:solidFill>
                    <a:latin typeface="+mn-ea"/>
                    <a:ea typeface="+mn-ea"/>
                  </a:rPr>
                  <a:t>)</a:t>
                </a:r>
                <a:r>
                  <a:rPr kumimoji="1" lang="ja-JP" altLang="en-US" sz="2800" b="0" dirty="0" err="1">
                    <a:solidFill>
                      <a:srgbClr val="0000FF"/>
                    </a:solidFill>
                    <a:latin typeface="+mn-ea"/>
                    <a:ea typeface="+mn-ea"/>
                  </a:rPr>
                  <a:t>、</a:t>
                </a:r>
                <a:r>
                  <a:rPr kumimoji="1" lang="ja-JP" altLang="en-US" sz="2800" b="0" dirty="0">
                    <a:solidFill>
                      <a:srgbClr val="0000FF"/>
                    </a:solidFill>
                    <a:latin typeface="+mn-ea"/>
                    <a:ea typeface="+mn-ea"/>
                  </a:rPr>
                  <a:t>動画用最適化オプション</a:t>
                </a:r>
                <a:r>
                  <a:rPr kumimoji="1" lang="en-US" altLang="ja-JP" sz="2800" b="0" dirty="0">
                    <a:solidFill>
                      <a:srgbClr val="0000FF"/>
                    </a:solidFill>
                    <a:latin typeface="+mn-ea"/>
                    <a:ea typeface="+mn-ea"/>
                  </a:rPr>
                  <a:t>(</a:t>
                </a:r>
                <a:r>
                  <a:rPr kumimoji="1" lang="en-US" altLang="ja-JP" sz="2800" b="0" dirty="0" err="1">
                    <a:solidFill>
                      <a:srgbClr val="0000FF"/>
                    </a:solidFill>
                    <a:latin typeface="+mn-ea"/>
                    <a:ea typeface="+mn-ea"/>
                  </a:rPr>
                  <a:t>blit</a:t>
                </a:r>
                <a:r>
                  <a:rPr kumimoji="1" lang="en-US" altLang="ja-JP" sz="2800" b="0" dirty="0">
                    <a:solidFill>
                      <a:srgbClr val="0000FF"/>
                    </a:solidFill>
                    <a:latin typeface="+mn-ea"/>
                    <a:ea typeface="+mn-ea"/>
                  </a:rPr>
                  <a:t>)</a:t>
                </a:r>
                <a:r>
                  <a:rPr kumimoji="1" lang="ja-JP" altLang="en-US" sz="2800" b="0" dirty="0">
                    <a:solidFill>
                      <a:srgbClr val="0000FF"/>
                    </a:solidFill>
                    <a:latin typeface="+mn-ea"/>
                    <a:ea typeface="+mn-ea"/>
                  </a:rPr>
                  <a:t>を指定。</a:t>
                </a:r>
                <a:endParaRPr kumimoji="1" lang="en-US" altLang="ja-JP" sz="2800" b="0" dirty="0">
                  <a:solidFill>
                    <a:srgbClr val="0000FF"/>
                  </a:solidFill>
                  <a:latin typeface="+mn-ea"/>
                  <a:ea typeface="+mn-ea"/>
                </a:endParaRPr>
              </a:p>
            </p:txBody>
          </p:sp>
        </mc:Choice>
        <mc:Fallback xmlns="">
          <p:sp>
            <p:nvSpPr>
              <p:cNvPr id="10" name="テキスト ボックス 9">
                <a:extLst>
                  <a:ext uri="{FF2B5EF4-FFF2-40B4-BE49-F238E27FC236}">
                    <a16:creationId xmlns:a16="http://schemas.microsoft.com/office/drawing/2014/main" id="{C40CFC79-84F9-4D10-84D5-BF9C622F62F3}"/>
                  </a:ext>
                </a:extLst>
              </p:cNvPr>
              <p:cNvSpPr txBox="1">
                <a:spLocks noRot="1" noChangeAspect="1" noMove="1" noResize="1" noEditPoints="1" noAdjustHandles="1" noChangeArrowheads="1" noChangeShapeType="1" noTextEdit="1"/>
              </p:cNvSpPr>
              <p:nvPr/>
            </p:nvSpPr>
            <p:spPr>
              <a:xfrm>
                <a:off x="7879276" y="1038485"/>
                <a:ext cx="9114854" cy="2677656"/>
              </a:xfrm>
              <a:prstGeom prst="rect">
                <a:avLst/>
              </a:prstGeom>
              <a:blipFill>
                <a:blip r:embed="rId2"/>
                <a:stretch>
                  <a:fillRect l="-1405" t="-1818" r="-1672" b="-5227"/>
                </a:stretch>
              </a:blipFill>
            </p:spPr>
            <p:txBody>
              <a:bodyPr/>
              <a:lstStyle/>
              <a:p>
                <a:r>
                  <a:rPr lang="ja-JP" altLang="en-US">
                    <a:noFill/>
                  </a:rPr>
                  <a:t> </a:t>
                </a:r>
              </a:p>
            </p:txBody>
          </p:sp>
        </mc:Fallback>
      </mc:AlternateContent>
      <p:sp>
        <p:nvSpPr>
          <p:cNvPr id="11" name="テキスト ボックス 10">
            <a:extLst>
              <a:ext uri="{FF2B5EF4-FFF2-40B4-BE49-F238E27FC236}">
                <a16:creationId xmlns="" xmlns:a16="http://schemas.microsoft.com/office/drawing/2014/main" id="{D88C518E-8EA4-4C38-B6ED-2214C5CA0E2B}"/>
              </a:ext>
            </a:extLst>
          </p:cNvPr>
          <p:cNvSpPr txBox="1"/>
          <p:nvPr/>
        </p:nvSpPr>
        <p:spPr>
          <a:xfrm>
            <a:off x="541378" y="3622800"/>
            <a:ext cx="8291337" cy="1384995"/>
          </a:xfrm>
          <a:prstGeom prst="rect">
            <a:avLst/>
          </a:prstGeom>
          <a:solidFill>
            <a:schemeClr val="bg1"/>
          </a:solidFill>
        </p:spPr>
        <p:txBody>
          <a:bodyPr wrap="square" rtlCol="0">
            <a:spAutoFit/>
          </a:bodyPr>
          <a:lstStyle/>
          <a:p>
            <a:r>
              <a:rPr lang="ja-JP" altLang="en-US" sz="2800" dirty="0">
                <a:solidFill>
                  <a:srgbClr val="0000FF"/>
                </a:solidFill>
                <a:latin typeface="+mn-ea"/>
                <a:ea typeface="+mn-ea"/>
              </a:rPr>
              <a:t>アニメーションオブジェクト</a:t>
            </a:r>
            <a:r>
              <a:rPr lang="en-US" altLang="ja-JP" sz="2800" dirty="0">
                <a:solidFill>
                  <a:srgbClr val="0000FF"/>
                </a:solidFill>
                <a:latin typeface="+mn-ea"/>
                <a:ea typeface="+mn-ea"/>
              </a:rPr>
              <a:t>(ani)</a:t>
            </a:r>
            <a:r>
              <a:rPr lang="ja-JP" altLang="en-US" sz="2800" dirty="0">
                <a:solidFill>
                  <a:srgbClr val="0000FF"/>
                </a:solidFill>
                <a:latin typeface="+mn-ea"/>
                <a:ea typeface="+mn-ea"/>
              </a:rPr>
              <a:t>から</a:t>
            </a:r>
            <a:endParaRPr lang="en-US" altLang="ja-JP" sz="2800" dirty="0">
              <a:solidFill>
                <a:srgbClr val="0000FF"/>
              </a:solidFill>
              <a:latin typeface="+mn-ea"/>
              <a:ea typeface="+mn-ea"/>
            </a:endParaRPr>
          </a:p>
          <a:p>
            <a:r>
              <a:rPr kumimoji="1" lang="en-US" altLang="ja-JP" sz="2800" dirty="0" err="1">
                <a:solidFill>
                  <a:srgbClr val="0000FF"/>
                </a:solidFill>
                <a:latin typeface="+mn-ea"/>
                <a:ea typeface="+mn-ea"/>
              </a:rPr>
              <a:t>to_jshtml</a:t>
            </a:r>
            <a:r>
              <a:rPr kumimoji="1" lang="ja-JP" altLang="en-US" sz="2800" dirty="0">
                <a:solidFill>
                  <a:srgbClr val="0000FF"/>
                </a:solidFill>
                <a:latin typeface="+mn-ea"/>
                <a:ea typeface="+mn-ea"/>
              </a:rPr>
              <a:t>メソッドで</a:t>
            </a:r>
            <a:r>
              <a:rPr kumimoji="1" lang="en-US" altLang="ja-JP" sz="2800" dirty="0" err="1">
                <a:solidFill>
                  <a:srgbClr val="0000FF"/>
                </a:solidFill>
                <a:latin typeface="+mn-ea"/>
                <a:ea typeface="+mn-ea"/>
              </a:rPr>
              <a:t>javascript</a:t>
            </a:r>
            <a:r>
              <a:rPr kumimoji="1" lang="ja-JP" altLang="en-US" sz="2800" dirty="0">
                <a:solidFill>
                  <a:srgbClr val="0000FF"/>
                </a:solidFill>
                <a:latin typeface="+mn-ea"/>
                <a:ea typeface="+mn-ea"/>
              </a:rPr>
              <a:t>アニメーションの</a:t>
            </a:r>
            <a:r>
              <a:rPr kumimoji="1" lang="en-US" altLang="ja-JP" sz="2800" dirty="0">
                <a:solidFill>
                  <a:srgbClr val="0000FF"/>
                </a:solidFill>
                <a:latin typeface="+mn-ea"/>
                <a:ea typeface="+mn-ea"/>
              </a:rPr>
              <a:t>HTML</a:t>
            </a:r>
            <a:r>
              <a:rPr kumimoji="1" lang="ja-JP" altLang="en-US" sz="2800" dirty="0">
                <a:solidFill>
                  <a:srgbClr val="0000FF"/>
                </a:solidFill>
                <a:latin typeface="+mn-ea"/>
                <a:ea typeface="+mn-ea"/>
              </a:rPr>
              <a:t>要素を生成し、</a:t>
            </a:r>
            <a:r>
              <a:rPr kumimoji="1" lang="en-US" altLang="ja-JP" sz="2800" dirty="0">
                <a:solidFill>
                  <a:srgbClr val="0000FF"/>
                </a:solidFill>
                <a:latin typeface="+mn-ea"/>
                <a:ea typeface="+mn-ea"/>
              </a:rPr>
              <a:t>HTML</a:t>
            </a:r>
            <a:r>
              <a:rPr kumimoji="1" lang="ja-JP" altLang="en-US" sz="2800" dirty="0">
                <a:solidFill>
                  <a:srgbClr val="0000FF"/>
                </a:solidFill>
                <a:latin typeface="+mn-ea"/>
                <a:ea typeface="+mn-ea"/>
              </a:rPr>
              <a:t>関数に</a:t>
            </a:r>
            <a:r>
              <a:rPr kumimoji="1" lang="ja-JP" altLang="en-US" sz="2800" dirty="0" err="1">
                <a:solidFill>
                  <a:srgbClr val="0000FF"/>
                </a:solidFill>
                <a:latin typeface="+mn-ea"/>
                <a:ea typeface="+mn-ea"/>
              </a:rPr>
              <a:t>を</a:t>
            </a:r>
            <a:r>
              <a:rPr kumimoji="1" lang="ja-JP" altLang="en-US" sz="2800" dirty="0">
                <a:solidFill>
                  <a:srgbClr val="0000FF"/>
                </a:solidFill>
                <a:latin typeface="+mn-ea"/>
                <a:ea typeface="+mn-ea"/>
              </a:rPr>
              <a:t>渡す。</a:t>
            </a:r>
            <a:endParaRPr kumimoji="1" lang="en-US" altLang="ja-JP" sz="2800" b="0" dirty="0">
              <a:solidFill>
                <a:srgbClr val="0000FF"/>
              </a:solidFill>
              <a:latin typeface="+mn-ea"/>
              <a:ea typeface="+mn-ea"/>
            </a:endParaRPr>
          </a:p>
        </p:txBody>
      </p:sp>
      <p:pic>
        <p:nvPicPr>
          <p:cNvPr id="12" name="図 11">
            <a:extLst>
              <a:ext uri="{FF2B5EF4-FFF2-40B4-BE49-F238E27FC236}">
                <a16:creationId xmlns="" xmlns:a16="http://schemas.microsoft.com/office/drawing/2014/main" id="{2F97FDAA-D2A5-4548-A40A-C354127EDE25}"/>
              </a:ext>
            </a:extLst>
          </p:cNvPr>
          <p:cNvPicPr>
            <a:picLocks noChangeAspect="1"/>
          </p:cNvPicPr>
          <p:nvPr/>
        </p:nvPicPr>
        <p:blipFill>
          <a:blip r:embed="rId3"/>
          <a:stretch>
            <a:fillRect/>
          </a:stretch>
        </p:blipFill>
        <p:spPr>
          <a:xfrm>
            <a:off x="9776769" y="3499407"/>
            <a:ext cx="6048258" cy="5301205"/>
          </a:xfrm>
          <a:prstGeom prst="rect">
            <a:avLst/>
          </a:prstGeom>
        </p:spPr>
      </p:pic>
    </p:spTree>
    <p:extLst>
      <p:ext uri="{BB962C8B-B14F-4D97-AF65-F5344CB8AC3E}">
        <p14:creationId xmlns:p14="http://schemas.microsoft.com/office/powerpoint/2010/main" val="42541515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F3B6152-6349-4448-B2E5-7C022A0888C8}"/>
              </a:ext>
            </a:extLst>
          </p:cNvPr>
          <p:cNvSpPr>
            <a:spLocks noGrp="1"/>
          </p:cNvSpPr>
          <p:nvPr>
            <p:ph type="title"/>
          </p:nvPr>
        </p:nvSpPr>
        <p:spPr>
          <a:xfrm>
            <a:off x="248054" y="522575"/>
            <a:ext cx="15902353" cy="1413515"/>
          </a:xfrm>
        </p:spPr>
        <p:txBody>
          <a:bodyPr/>
          <a:lstStyle/>
          <a:p>
            <a:r>
              <a:rPr kumimoji="1" lang="ja-JP" altLang="en-US" dirty="0"/>
              <a:t>別の方法</a:t>
            </a:r>
          </a:p>
        </p:txBody>
      </p:sp>
      <p:sp>
        <p:nvSpPr>
          <p:cNvPr id="4" name="フッター プレースホルダー 3">
            <a:extLst>
              <a:ext uri="{FF2B5EF4-FFF2-40B4-BE49-F238E27FC236}">
                <a16:creationId xmlns="" xmlns:a16="http://schemas.microsoft.com/office/drawing/2014/main" id="{A54C4EB8-0B04-413D-B53D-284012A2CF75}"/>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2087275B-45F3-442E-9FC0-9A5BC88B0340}"/>
              </a:ext>
            </a:extLst>
          </p:cNvPr>
          <p:cNvSpPr>
            <a:spLocks noGrp="1"/>
          </p:cNvSpPr>
          <p:nvPr>
            <p:ph type="sldNum" sz="quarter" idx="4"/>
          </p:nvPr>
        </p:nvSpPr>
        <p:spPr/>
        <p:txBody>
          <a:bodyPr/>
          <a:lstStyle/>
          <a:p>
            <a:pPr>
              <a:defRPr/>
            </a:pPr>
            <a:fld id="{E62AD30C-4FD0-4E41-9633-AA73C86D07D0}" type="slidenum">
              <a:rPr lang="ja-JP" altLang="en-US" smtClean="0"/>
              <a:pPr>
                <a:defRPr/>
              </a:pPr>
              <a:t>106</a:t>
            </a:fld>
            <a:endParaRPr lang="en-US" altLang="ja-JP" dirty="0"/>
          </a:p>
        </p:txBody>
      </p:sp>
      <p:sp>
        <p:nvSpPr>
          <p:cNvPr id="7" name="テキスト ボックス 6">
            <a:extLst>
              <a:ext uri="{FF2B5EF4-FFF2-40B4-BE49-F238E27FC236}">
                <a16:creationId xmlns="" xmlns:a16="http://schemas.microsoft.com/office/drawing/2014/main" id="{2C773B1D-BBB2-4816-B134-B14FEA16DD02}"/>
              </a:ext>
            </a:extLst>
          </p:cNvPr>
          <p:cNvSpPr txBox="1"/>
          <p:nvPr/>
        </p:nvSpPr>
        <p:spPr>
          <a:xfrm>
            <a:off x="395183" y="1491142"/>
            <a:ext cx="7682296" cy="6370975"/>
          </a:xfrm>
          <a:prstGeom prst="rect">
            <a:avLst/>
          </a:prstGeom>
          <a:solidFill>
            <a:schemeClr val="bg1"/>
          </a:solidFill>
          <a:ln>
            <a:solidFill>
              <a:schemeClr val="tx1"/>
            </a:solidFill>
          </a:ln>
        </p:spPr>
        <p:txBody>
          <a:bodyPr wrap="none" rtlCol="0">
            <a:spAutoFit/>
          </a:bodyPr>
          <a:lstStyle/>
          <a:p>
            <a:r>
              <a:rPr lang="en-US" altLang="ja-JP" dirty="0">
                <a:latin typeface="+mn-ea"/>
                <a:ea typeface="+mn-ea"/>
              </a:rPr>
              <a:t>%%capture</a:t>
            </a:r>
          </a:p>
          <a:p>
            <a:r>
              <a:rPr lang="en-US" altLang="ja-JP" dirty="0" err="1">
                <a:latin typeface="+mn-ea"/>
                <a:ea typeface="+mn-ea"/>
              </a:rPr>
              <a:t>plt.rcParams</a:t>
            </a:r>
            <a:r>
              <a:rPr lang="en-US" altLang="ja-JP" dirty="0">
                <a:latin typeface="+mn-ea"/>
                <a:ea typeface="+mn-ea"/>
              </a:rPr>
              <a:t>["animation.html"] = "</a:t>
            </a:r>
            <a:r>
              <a:rPr lang="en-US" altLang="ja-JP" dirty="0" err="1">
                <a:latin typeface="+mn-ea"/>
                <a:ea typeface="+mn-ea"/>
              </a:rPr>
              <a:t>jshtml</a:t>
            </a:r>
            <a:r>
              <a:rPr lang="en-US" altLang="ja-JP" dirty="0">
                <a:latin typeface="+mn-ea"/>
                <a:ea typeface="+mn-ea"/>
              </a:rPr>
              <a:t>"</a:t>
            </a:r>
          </a:p>
          <a:p>
            <a:endParaRPr lang="en-US" altLang="ja-JP" dirty="0">
              <a:latin typeface="+mn-ea"/>
              <a:ea typeface="+mn-ea"/>
            </a:endParaRPr>
          </a:p>
          <a:p>
            <a:r>
              <a:rPr lang="en-US" altLang="ja-JP" dirty="0">
                <a:latin typeface="+mn-ea"/>
                <a:ea typeface="+mn-ea"/>
              </a:rPr>
              <a:t>t = </a:t>
            </a:r>
            <a:r>
              <a:rPr lang="en-US" altLang="ja-JP" dirty="0" err="1">
                <a:latin typeface="+mn-ea"/>
                <a:ea typeface="+mn-ea"/>
              </a:rPr>
              <a:t>np.linspace</a:t>
            </a:r>
            <a:r>
              <a:rPr lang="en-US" altLang="ja-JP" dirty="0">
                <a:latin typeface="+mn-ea"/>
                <a:ea typeface="+mn-ea"/>
              </a:rPr>
              <a:t>(0, 2*</a:t>
            </a:r>
            <a:r>
              <a:rPr lang="en-US" altLang="ja-JP" dirty="0" err="1">
                <a:latin typeface="+mn-ea"/>
                <a:ea typeface="+mn-ea"/>
              </a:rPr>
              <a:t>np.pi</a:t>
            </a:r>
            <a:r>
              <a:rPr lang="en-US" altLang="ja-JP" dirty="0">
                <a:latin typeface="+mn-ea"/>
                <a:ea typeface="+mn-ea"/>
              </a:rPr>
              <a:t>, num=100)</a:t>
            </a:r>
          </a:p>
          <a:p>
            <a:r>
              <a:rPr lang="en-US" altLang="ja-JP" dirty="0">
                <a:latin typeface="+mn-ea"/>
                <a:ea typeface="+mn-ea"/>
              </a:rPr>
              <a:t>x = </a:t>
            </a:r>
            <a:r>
              <a:rPr lang="en-US" altLang="ja-JP" dirty="0" err="1">
                <a:latin typeface="+mn-ea"/>
                <a:ea typeface="+mn-ea"/>
              </a:rPr>
              <a:t>np.sin</a:t>
            </a:r>
            <a:r>
              <a:rPr lang="en-US" altLang="ja-JP" dirty="0">
                <a:latin typeface="+mn-ea"/>
                <a:ea typeface="+mn-ea"/>
              </a:rPr>
              <a:t>(t)</a:t>
            </a:r>
          </a:p>
          <a:p>
            <a:endParaRPr lang="en-US" altLang="ja-JP" dirty="0">
              <a:latin typeface="+mn-ea"/>
              <a:ea typeface="+mn-ea"/>
            </a:endParaRPr>
          </a:p>
          <a:p>
            <a:r>
              <a:rPr lang="en-US" altLang="ja-JP" dirty="0">
                <a:latin typeface="+mn-ea"/>
                <a:ea typeface="+mn-ea"/>
              </a:rPr>
              <a:t>fig, ax = </a:t>
            </a:r>
            <a:r>
              <a:rPr lang="en-US" altLang="ja-JP" dirty="0" err="1">
                <a:latin typeface="+mn-ea"/>
                <a:ea typeface="+mn-ea"/>
              </a:rPr>
              <a:t>plt.subplots</a:t>
            </a:r>
            <a:r>
              <a:rPr lang="en-US" altLang="ja-JP" dirty="0">
                <a:latin typeface="+mn-ea"/>
                <a:ea typeface="+mn-ea"/>
              </a:rPr>
              <a:t>()</a:t>
            </a:r>
          </a:p>
          <a:p>
            <a:r>
              <a:rPr lang="en-US" altLang="ja-JP" dirty="0">
                <a:latin typeface="+mn-ea"/>
                <a:ea typeface="+mn-ea"/>
              </a:rPr>
              <a:t>h = </a:t>
            </a:r>
            <a:r>
              <a:rPr lang="en-US" altLang="ja-JP" dirty="0" err="1">
                <a:latin typeface="+mn-ea"/>
                <a:ea typeface="+mn-ea"/>
              </a:rPr>
              <a:t>ax.axis</a:t>
            </a:r>
            <a:r>
              <a:rPr lang="en-US" altLang="ja-JP" dirty="0">
                <a:latin typeface="+mn-ea"/>
                <a:ea typeface="+mn-ea"/>
              </a:rPr>
              <a:t>([0, 2*</a:t>
            </a:r>
            <a:r>
              <a:rPr lang="en-US" altLang="ja-JP" dirty="0" err="1">
                <a:latin typeface="+mn-ea"/>
                <a:ea typeface="+mn-ea"/>
              </a:rPr>
              <a:t>np.pi</a:t>
            </a:r>
            <a:r>
              <a:rPr lang="en-US" altLang="ja-JP" dirty="0">
                <a:latin typeface="+mn-ea"/>
                <a:ea typeface="+mn-ea"/>
              </a:rPr>
              <a:t>, -1, 1])</a:t>
            </a:r>
          </a:p>
          <a:p>
            <a:r>
              <a:rPr lang="en-US" altLang="ja-JP" dirty="0">
                <a:latin typeface="+mn-ea"/>
                <a:ea typeface="+mn-ea"/>
              </a:rPr>
              <a:t>l, = </a:t>
            </a:r>
            <a:r>
              <a:rPr lang="en-US" altLang="ja-JP" dirty="0" err="1">
                <a:latin typeface="+mn-ea"/>
                <a:ea typeface="+mn-ea"/>
              </a:rPr>
              <a:t>ax.plot</a:t>
            </a:r>
            <a:r>
              <a:rPr lang="en-US" altLang="ja-JP" dirty="0">
                <a:latin typeface="+mn-ea"/>
                <a:ea typeface="+mn-ea"/>
              </a:rPr>
              <a:t>([], [])</a:t>
            </a:r>
          </a:p>
          <a:p>
            <a:endParaRPr lang="en-US" altLang="ja-JP" dirty="0">
              <a:latin typeface="+mn-ea"/>
              <a:ea typeface="+mn-ea"/>
            </a:endParaRPr>
          </a:p>
          <a:p>
            <a:r>
              <a:rPr lang="en-US" altLang="ja-JP" dirty="0">
                <a:latin typeface="+mn-ea"/>
                <a:ea typeface="+mn-ea"/>
              </a:rPr>
              <a:t>def animate(</a:t>
            </a:r>
            <a:r>
              <a:rPr lang="en-US" altLang="ja-JP" dirty="0" err="1">
                <a:latin typeface="+mn-ea"/>
                <a:ea typeface="+mn-ea"/>
              </a:rPr>
              <a:t>i</a:t>
            </a:r>
            <a:r>
              <a:rPr lang="en-US" altLang="ja-JP" dirty="0">
                <a:latin typeface="+mn-ea"/>
                <a:ea typeface="+mn-ea"/>
              </a:rPr>
              <a:t>):</a:t>
            </a:r>
          </a:p>
          <a:p>
            <a:r>
              <a:rPr lang="en-US" altLang="ja-JP" dirty="0">
                <a:latin typeface="+mn-ea"/>
                <a:ea typeface="+mn-ea"/>
              </a:rPr>
              <a:t>    title = '</a:t>
            </a:r>
            <a:r>
              <a:rPr lang="en-US" altLang="ja-JP" dirty="0" err="1">
                <a:latin typeface="+mn-ea"/>
                <a:ea typeface="+mn-ea"/>
              </a:rPr>
              <a:t>i</a:t>
            </a:r>
            <a:r>
              <a:rPr lang="en-US" altLang="ja-JP" dirty="0">
                <a:latin typeface="+mn-ea"/>
                <a:ea typeface="+mn-ea"/>
              </a:rPr>
              <a:t> = {}'.format(</a:t>
            </a:r>
            <a:r>
              <a:rPr lang="en-US" altLang="ja-JP" dirty="0" err="1">
                <a:latin typeface="+mn-ea"/>
                <a:ea typeface="+mn-ea"/>
              </a:rPr>
              <a:t>i</a:t>
            </a:r>
            <a:r>
              <a:rPr lang="en-US" altLang="ja-JP" dirty="0">
                <a:latin typeface="+mn-ea"/>
                <a:ea typeface="+mn-ea"/>
              </a:rPr>
              <a:t>)</a:t>
            </a:r>
          </a:p>
          <a:p>
            <a:r>
              <a:rPr lang="en-US" altLang="ja-JP" dirty="0">
                <a:latin typeface="+mn-ea"/>
                <a:ea typeface="+mn-ea"/>
              </a:rPr>
              <a:t>    </a:t>
            </a:r>
            <a:r>
              <a:rPr lang="en-US" altLang="ja-JP" dirty="0" err="1">
                <a:latin typeface="+mn-ea"/>
                <a:ea typeface="+mn-ea"/>
              </a:rPr>
              <a:t>fig.suptitle</a:t>
            </a:r>
            <a:r>
              <a:rPr lang="en-US" altLang="ja-JP" dirty="0">
                <a:latin typeface="+mn-ea"/>
                <a:ea typeface="+mn-ea"/>
              </a:rPr>
              <a:t>(title)</a:t>
            </a:r>
          </a:p>
          <a:p>
            <a:r>
              <a:rPr lang="en-US" altLang="ja-JP" dirty="0">
                <a:latin typeface="+mn-ea"/>
                <a:ea typeface="+mn-ea"/>
              </a:rPr>
              <a:t>    </a:t>
            </a:r>
            <a:r>
              <a:rPr lang="en-US" altLang="ja-JP" dirty="0" err="1">
                <a:latin typeface="+mn-ea"/>
                <a:ea typeface="+mn-ea"/>
              </a:rPr>
              <a:t>l.set_data</a:t>
            </a:r>
            <a:r>
              <a:rPr lang="en-US" altLang="ja-JP" dirty="0">
                <a:latin typeface="+mn-ea"/>
                <a:ea typeface="+mn-ea"/>
              </a:rPr>
              <a:t>(t[:</a:t>
            </a:r>
            <a:r>
              <a:rPr lang="en-US" altLang="ja-JP" dirty="0" err="1">
                <a:latin typeface="+mn-ea"/>
                <a:ea typeface="+mn-ea"/>
              </a:rPr>
              <a:t>i</a:t>
            </a:r>
            <a:r>
              <a:rPr lang="en-US" altLang="ja-JP" dirty="0">
                <a:latin typeface="+mn-ea"/>
                <a:ea typeface="+mn-ea"/>
              </a:rPr>
              <a:t>], x[:</a:t>
            </a:r>
            <a:r>
              <a:rPr lang="en-US" altLang="ja-JP" dirty="0" err="1">
                <a:latin typeface="+mn-ea"/>
                <a:ea typeface="+mn-ea"/>
              </a:rPr>
              <a:t>i</a:t>
            </a:r>
            <a:r>
              <a:rPr lang="en-US" altLang="ja-JP" dirty="0">
                <a:latin typeface="+mn-ea"/>
                <a:ea typeface="+mn-ea"/>
              </a:rPr>
              <a:t>])</a:t>
            </a:r>
          </a:p>
          <a:p>
            <a:endParaRPr lang="en-US" altLang="ja-JP" dirty="0">
              <a:latin typeface="+mn-ea"/>
              <a:ea typeface="+mn-ea"/>
            </a:endParaRPr>
          </a:p>
          <a:p>
            <a:r>
              <a:rPr lang="en-US" altLang="ja-JP" dirty="0">
                <a:latin typeface="+mn-ea"/>
                <a:ea typeface="+mn-ea"/>
              </a:rPr>
              <a:t>ani = </a:t>
            </a:r>
            <a:r>
              <a:rPr lang="en-US" altLang="ja-JP" dirty="0" err="1">
                <a:latin typeface="+mn-ea"/>
                <a:ea typeface="+mn-ea"/>
              </a:rPr>
              <a:t>FuncAnimation</a:t>
            </a:r>
            <a:r>
              <a:rPr lang="en-US" altLang="ja-JP" dirty="0">
                <a:latin typeface="+mn-ea"/>
                <a:ea typeface="+mn-ea"/>
              </a:rPr>
              <a:t>(fig, animate, frames=</a:t>
            </a:r>
            <a:r>
              <a:rPr lang="en-US" altLang="ja-JP" dirty="0" err="1">
                <a:latin typeface="+mn-ea"/>
                <a:ea typeface="+mn-ea"/>
              </a:rPr>
              <a:t>len</a:t>
            </a:r>
            <a:r>
              <a:rPr lang="en-US" altLang="ja-JP" dirty="0">
                <a:latin typeface="+mn-ea"/>
                <a:ea typeface="+mn-ea"/>
              </a:rPr>
              <a:t>(t),</a:t>
            </a:r>
          </a:p>
          <a:p>
            <a:r>
              <a:rPr lang="en-US" altLang="ja-JP" dirty="0">
                <a:latin typeface="+mn-ea"/>
                <a:ea typeface="+mn-ea"/>
              </a:rPr>
              <a:t>                   </a:t>
            </a:r>
            <a:r>
              <a:rPr lang="ja-JP" altLang="en-US" dirty="0">
                <a:latin typeface="+mn-ea"/>
                <a:ea typeface="+mn-ea"/>
              </a:rPr>
              <a:t>           </a:t>
            </a:r>
            <a:r>
              <a:rPr lang="en-US" altLang="ja-JP" dirty="0">
                <a:latin typeface="+mn-ea"/>
                <a:ea typeface="+mn-ea"/>
              </a:rPr>
              <a:t> interval = 100)</a:t>
            </a:r>
          </a:p>
        </p:txBody>
      </p:sp>
      <p:sp>
        <p:nvSpPr>
          <p:cNvPr id="9" name="テキスト ボックス 8">
            <a:extLst>
              <a:ext uri="{FF2B5EF4-FFF2-40B4-BE49-F238E27FC236}">
                <a16:creationId xmlns="" xmlns:a16="http://schemas.microsoft.com/office/drawing/2014/main" id="{22795691-A647-4F50-B77E-0C2923D3605A}"/>
              </a:ext>
            </a:extLst>
          </p:cNvPr>
          <p:cNvSpPr txBox="1"/>
          <p:nvPr/>
        </p:nvSpPr>
        <p:spPr>
          <a:xfrm>
            <a:off x="6679533" y="2601394"/>
            <a:ext cx="9549409" cy="584775"/>
          </a:xfrm>
          <a:prstGeom prst="rect">
            <a:avLst/>
          </a:prstGeom>
          <a:solidFill>
            <a:schemeClr val="bg1"/>
          </a:solidFill>
        </p:spPr>
        <p:txBody>
          <a:bodyPr wrap="none" rtlCol="0">
            <a:spAutoFit/>
          </a:bodyPr>
          <a:lstStyle/>
          <a:p>
            <a:pPr algn="l"/>
            <a:r>
              <a:rPr kumimoji="1" lang="en-US" altLang="ja-JP" sz="3200" dirty="0">
                <a:solidFill>
                  <a:srgbClr val="0000FF"/>
                </a:solidFill>
                <a:latin typeface="+mn-ea"/>
                <a:ea typeface="+mn-ea"/>
              </a:rPr>
              <a:t>x</a:t>
            </a:r>
            <a:r>
              <a:rPr kumimoji="1" lang="ja-JP" altLang="en-US" sz="3200" dirty="0">
                <a:solidFill>
                  <a:srgbClr val="0000FF"/>
                </a:solidFill>
                <a:latin typeface="+mn-ea"/>
                <a:ea typeface="+mn-ea"/>
              </a:rPr>
              <a:t>座標データ</a:t>
            </a:r>
            <a:r>
              <a:rPr kumimoji="1" lang="en-US" altLang="ja-JP" sz="3200" dirty="0">
                <a:solidFill>
                  <a:srgbClr val="0000FF"/>
                </a:solidFill>
                <a:latin typeface="+mn-ea"/>
                <a:ea typeface="+mn-ea"/>
              </a:rPr>
              <a:t>(t)</a:t>
            </a:r>
            <a:r>
              <a:rPr kumimoji="1" lang="ja-JP" altLang="en-US" sz="3200" dirty="0" err="1">
                <a:solidFill>
                  <a:srgbClr val="0000FF"/>
                </a:solidFill>
                <a:latin typeface="+mn-ea"/>
                <a:ea typeface="+mn-ea"/>
              </a:rPr>
              <a:t>、</a:t>
            </a:r>
            <a:r>
              <a:rPr kumimoji="1" lang="en-US" altLang="ja-JP" sz="3200" dirty="0">
                <a:solidFill>
                  <a:srgbClr val="0000FF"/>
                </a:solidFill>
                <a:latin typeface="+mn-ea"/>
                <a:ea typeface="+mn-ea"/>
              </a:rPr>
              <a:t>y</a:t>
            </a:r>
            <a:r>
              <a:rPr kumimoji="1" lang="ja-JP" altLang="en-US" sz="3200" dirty="0">
                <a:solidFill>
                  <a:srgbClr val="0000FF"/>
                </a:solidFill>
                <a:latin typeface="+mn-ea"/>
                <a:ea typeface="+mn-ea"/>
              </a:rPr>
              <a:t>座標データ</a:t>
            </a:r>
            <a:r>
              <a:rPr kumimoji="1" lang="en-US" altLang="ja-JP" sz="3200" dirty="0">
                <a:solidFill>
                  <a:srgbClr val="0000FF"/>
                </a:solidFill>
                <a:latin typeface="+mn-ea"/>
                <a:ea typeface="+mn-ea"/>
              </a:rPr>
              <a:t>(x)</a:t>
            </a:r>
            <a:r>
              <a:rPr kumimoji="1" lang="ja-JP" altLang="en-US" sz="3200" dirty="0">
                <a:solidFill>
                  <a:srgbClr val="0000FF"/>
                </a:solidFill>
                <a:latin typeface="+mn-ea"/>
                <a:ea typeface="+mn-ea"/>
              </a:rPr>
              <a:t>をあらかじめ作成</a:t>
            </a:r>
          </a:p>
        </p:txBody>
      </p:sp>
      <p:sp>
        <p:nvSpPr>
          <p:cNvPr id="10" name="右中かっこ 9">
            <a:extLst>
              <a:ext uri="{FF2B5EF4-FFF2-40B4-BE49-F238E27FC236}">
                <a16:creationId xmlns="" xmlns:a16="http://schemas.microsoft.com/office/drawing/2014/main" id="{F3A32AA8-F39A-4F4A-81EE-0E2FBCA8DF49}"/>
              </a:ext>
            </a:extLst>
          </p:cNvPr>
          <p:cNvSpPr/>
          <p:nvPr/>
        </p:nvSpPr>
        <p:spPr bwMode="auto">
          <a:xfrm>
            <a:off x="6361516" y="2545968"/>
            <a:ext cx="194927" cy="664160"/>
          </a:xfrm>
          <a:prstGeom prst="rightBrace">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2" name="テキスト ボックス 11">
            <a:extLst>
              <a:ext uri="{FF2B5EF4-FFF2-40B4-BE49-F238E27FC236}">
                <a16:creationId xmlns="" xmlns:a16="http://schemas.microsoft.com/office/drawing/2014/main" id="{1DCE4AEA-5DBE-42A4-89CD-15E3D1B22CE9}"/>
              </a:ext>
            </a:extLst>
          </p:cNvPr>
          <p:cNvSpPr txBox="1"/>
          <p:nvPr/>
        </p:nvSpPr>
        <p:spPr>
          <a:xfrm>
            <a:off x="4766426" y="4676630"/>
            <a:ext cx="12215166" cy="2246769"/>
          </a:xfrm>
          <a:prstGeom prst="rect">
            <a:avLst/>
          </a:prstGeom>
          <a:solidFill>
            <a:schemeClr val="bg1"/>
          </a:solidFill>
        </p:spPr>
        <p:txBody>
          <a:bodyPr wrap="square" rtlCol="0">
            <a:spAutoFit/>
          </a:bodyPr>
          <a:lstStyle/>
          <a:p>
            <a:pPr algn="l"/>
            <a:r>
              <a:rPr kumimoji="1" lang="en-US" altLang="ja-JP" sz="2800" dirty="0" err="1">
                <a:solidFill>
                  <a:srgbClr val="0000FF"/>
                </a:solidFill>
                <a:latin typeface="+mn-ea"/>
                <a:ea typeface="+mn-ea"/>
              </a:rPr>
              <a:t>FuncAnimation</a:t>
            </a:r>
            <a:r>
              <a:rPr kumimoji="1" lang="en-US" altLang="ja-JP" sz="2800" dirty="0">
                <a:solidFill>
                  <a:srgbClr val="0000FF"/>
                </a:solidFill>
                <a:latin typeface="+mn-ea"/>
                <a:ea typeface="+mn-ea"/>
              </a:rPr>
              <a:t>()</a:t>
            </a:r>
            <a:r>
              <a:rPr kumimoji="1" lang="ja-JP" altLang="en-US" sz="2800" dirty="0">
                <a:solidFill>
                  <a:srgbClr val="0000FF"/>
                </a:solidFill>
                <a:latin typeface="+mn-ea"/>
                <a:ea typeface="+mn-ea"/>
              </a:rPr>
              <a:t>の</a:t>
            </a:r>
            <a:r>
              <a:rPr kumimoji="1" lang="en-US" altLang="ja-JP" sz="2800" dirty="0">
                <a:solidFill>
                  <a:srgbClr val="0000FF"/>
                </a:solidFill>
                <a:latin typeface="+mn-ea"/>
                <a:ea typeface="+mn-ea"/>
              </a:rPr>
              <a:t>frame=</a:t>
            </a:r>
            <a:r>
              <a:rPr kumimoji="1" lang="ja-JP" altLang="en-US" sz="2800" dirty="0">
                <a:solidFill>
                  <a:srgbClr val="0000FF"/>
                </a:solidFill>
                <a:latin typeface="+mn-ea"/>
                <a:ea typeface="+mn-ea"/>
              </a:rPr>
              <a:t>に数を指定すると、</a:t>
            </a:r>
            <a:endParaRPr kumimoji="1" lang="en-US" altLang="ja-JP" sz="2800" dirty="0">
              <a:solidFill>
                <a:srgbClr val="0000FF"/>
              </a:solidFill>
              <a:latin typeface="+mn-ea"/>
              <a:ea typeface="+mn-ea"/>
            </a:endParaRPr>
          </a:p>
          <a:p>
            <a:pPr algn="l"/>
            <a:r>
              <a:rPr kumimoji="1" lang="ja-JP" altLang="en-US" sz="2800" dirty="0">
                <a:solidFill>
                  <a:srgbClr val="0000FF"/>
                </a:solidFill>
                <a:latin typeface="+mn-ea"/>
                <a:ea typeface="+mn-ea"/>
              </a:rPr>
              <a:t>引数 </a:t>
            </a:r>
            <a:r>
              <a:rPr kumimoji="1" lang="en-US" altLang="ja-JP" sz="2800" dirty="0" err="1">
                <a:solidFill>
                  <a:srgbClr val="0000FF"/>
                </a:solidFill>
                <a:latin typeface="+mn-ea"/>
                <a:ea typeface="+mn-ea"/>
              </a:rPr>
              <a:t>i</a:t>
            </a:r>
            <a:r>
              <a:rPr kumimoji="1" lang="en-US" altLang="ja-JP" sz="2800" dirty="0">
                <a:solidFill>
                  <a:srgbClr val="0000FF"/>
                </a:solidFill>
                <a:latin typeface="+mn-ea"/>
                <a:ea typeface="+mn-ea"/>
              </a:rPr>
              <a:t> </a:t>
            </a:r>
            <a:r>
              <a:rPr kumimoji="1" lang="ja-JP" altLang="en-US" sz="2800" dirty="0">
                <a:solidFill>
                  <a:srgbClr val="0000FF"/>
                </a:solidFill>
                <a:latin typeface="+mn-ea"/>
                <a:ea typeface="+mn-ea"/>
              </a:rPr>
              <a:t>に</a:t>
            </a:r>
            <a:r>
              <a:rPr kumimoji="1" lang="en-US" altLang="ja-JP" sz="2800" dirty="0">
                <a:solidFill>
                  <a:srgbClr val="0000FF"/>
                </a:solidFill>
                <a:latin typeface="+mn-ea"/>
                <a:ea typeface="+mn-ea"/>
              </a:rPr>
              <a:t>0</a:t>
            </a:r>
            <a:r>
              <a:rPr kumimoji="1" lang="ja-JP" altLang="en-US" sz="2800" dirty="0">
                <a:solidFill>
                  <a:srgbClr val="0000FF"/>
                </a:solidFill>
                <a:latin typeface="+mn-ea"/>
                <a:ea typeface="+mn-ea"/>
              </a:rPr>
              <a:t>からその数だけ連番</a:t>
            </a:r>
            <a:r>
              <a:rPr kumimoji="1" lang="en-US" altLang="ja-JP" sz="2800" dirty="0">
                <a:solidFill>
                  <a:srgbClr val="0000FF"/>
                </a:solidFill>
                <a:latin typeface="+mn-ea"/>
                <a:ea typeface="+mn-ea"/>
              </a:rPr>
              <a:t>(</a:t>
            </a:r>
            <a:r>
              <a:rPr kumimoji="1" lang="ja-JP" altLang="en-US" sz="2800" dirty="0">
                <a:solidFill>
                  <a:srgbClr val="0000FF"/>
                </a:solidFill>
                <a:latin typeface="+mn-ea"/>
                <a:ea typeface="+mn-ea"/>
              </a:rPr>
              <a:t>動画のフレーム番号</a:t>
            </a:r>
            <a:r>
              <a:rPr kumimoji="1" lang="en-US" altLang="ja-JP" sz="2800" dirty="0">
                <a:solidFill>
                  <a:srgbClr val="0000FF"/>
                </a:solidFill>
                <a:latin typeface="+mn-ea"/>
                <a:ea typeface="+mn-ea"/>
              </a:rPr>
              <a:t>)</a:t>
            </a:r>
            <a:r>
              <a:rPr kumimoji="1" lang="ja-JP" altLang="en-US" sz="2800" dirty="0">
                <a:solidFill>
                  <a:srgbClr val="0000FF"/>
                </a:solidFill>
                <a:latin typeface="+mn-ea"/>
                <a:ea typeface="+mn-ea"/>
              </a:rPr>
              <a:t>が順に代入されて、</a:t>
            </a:r>
            <a:endParaRPr kumimoji="1" lang="en-US" altLang="ja-JP" sz="2800" dirty="0">
              <a:solidFill>
                <a:srgbClr val="0000FF"/>
              </a:solidFill>
              <a:latin typeface="+mn-ea"/>
              <a:ea typeface="+mn-ea"/>
            </a:endParaRPr>
          </a:p>
          <a:p>
            <a:r>
              <a:rPr kumimoji="1" lang="ja-JP" altLang="en-US" sz="2800" dirty="0">
                <a:solidFill>
                  <a:srgbClr val="0000FF"/>
                </a:solidFill>
                <a:latin typeface="+mn-ea"/>
                <a:ea typeface="+mn-ea"/>
              </a:rPr>
              <a:t>この</a:t>
            </a:r>
            <a:r>
              <a:rPr kumimoji="1" lang="en-US" altLang="ja-JP" sz="2800" dirty="0">
                <a:solidFill>
                  <a:srgbClr val="0000FF"/>
                </a:solidFill>
                <a:latin typeface="+mn-ea"/>
                <a:ea typeface="+mn-ea"/>
              </a:rPr>
              <a:t>animate</a:t>
            </a:r>
            <a:r>
              <a:rPr kumimoji="1" lang="ja-JP" altLang="en-US" sz="2800" dirty="0">
                <a:solidFill>
                  <a:srgbClr val="0000FF"/>
                </a:solidFill>
                <a:latin typeface="+mn-ea"/>
                <a:ea typeface="+mn-ea"/>
              </a:rPr>
              <a:t>関数が繰り返し呼び出される。それをもとに、タイトルとグラフに設定する</a:t>
            </a:r>
            <a:r>
              <a:rPr kumimoji="1" lang="en-US" altLang="ja-JP" sz="2800" dirty="0" err="1">
                <a:solidFill>
                  <a:srgbClr val="0000FF"/>
                </a:solidFill>
                <a:latin typeface="+mn-ea"/>
                <a:ea typeface="+mn-ea"/>
              </a:rPr>
              <a:t>x,y</a:t>
            </a:r>
            <a:r>
              <a:rPr kumimoji="1" lang="ja-JP" altLang="en-US" sz="2800" dirty="0">
                <a:solidFill>
                  <a:srgbClr val="0000FF"/>
                </a:solidFill>
                <a:latin typeface="+mn-ea"/>
                <a:ea typeface="+mn-ea"/>
              </a:rPr>
              <a:t>座標を設定</a:t>
            </a:r>
            <a:r>
              <a:rPr lang="en-US" altLang="ja-JP" sz="2800" dirty="0">
                <a:solidFill>
                  <a:srgbClr val="0000FF"/>
                </a:solidFill>
                <a:latin typeface="+mn-ea"/>
                <a:ea typeface="+mn-ea"/>
              </a:rPr>
              <a:t>(x</a:t>
            </a:r>
            <a:r>
              <a:rPr lang="ja-JP" altLang="en-US" sz="2800" dirty="0">
                <a:solidFill>
                  <a:srgbClr val="0000FF"/>
                </a:solidFill>
                <a:latin typeface="+mn-ea"/>
                <a:ea typeface="+mn-ea"/>
              </a:rPr>
              <a:t>座標データ</a:t>
            </a:r>
            <a:r>
              <a:rPr lang="en-US" altLang="ja-JP" sz="2800" dirty="0">
                <a:solidFill>
                  <a:srgbClr val="0000FF"/>
                </a:solidFill>
                <a:latin typeface="+mn-ea"/>
                <a:ea typeface="+mn-ea"/>
              </a:rPr>
              <a:t>t</a:t>
            </a:r>
            <a:r>
              <a:rPr lang="ja-JP" altLang="en-US" sz="2800" dirty="0">
                <a:solidFill>
                  <a:srgbClr val="0000FF"/>
                </a:solidFill>
                <a:latin typeface="+mn-ea"/>
                <a:ea typeface="+mn-ea"/>
              </a:rPr>
              <a:t>と</a:t>
            </a:r>
            <a:r>
              <a:rPr lang="en-US" altLang="ja-JP" sz="2800" dirty="0">
                <a:solidFill>
                  <a:srgbClr val="0000FF"/>
                </a:solidFill>
                <a:latin typeface="+mn-ea"/>
                <a:ea typeface="+mn-ea"/>
              </a:rPr>
              <a:t>y</a:t>
            </a:r>
            <a:r>
              <a:rPr lang="ja-JP" altLang="en-US" sz="2800" dirty="0">
                <a:solidFill>
                  <a:srgbClr val="0000FF"/>
                </a:solidFill>
                <a:latin typeface="+mn-ea"/>
                <a:ea typeface="+mn-ea"/>
              </a:rPr>
              <a:t>座標データ</a:t>
            </a:r>
            <a:r>
              <a:rPr lang="en-US" altLang="ja-JP" sz="2800" dirty="0">
                <a:solidFill>
                  <a:srgbClr val="0000FF"/>
                </a:solidFill>
                <a:latin typeface="+mn-ea"/>
                <a:ea typeface="+mn-ea"/>
              </a:rPr>
              <a:t>x</a:t>
            </a:r>
            <a:r>
              <a:rPr lang="ja-JP" altLang="en-US" sz="2800" dirty="0">
                <a:solidFill>
                  <a:srgbClr val="0000FF"/>
                </a:solidFill>
                <a:latin typeface="+mn-ea"/>
                <a:ea typeface="+mn-ea"/>
              </a:rPr>
              <a:t>に対してスライスで範囲指定</a:t>
            </a:r>
            <a:r>
              <a:rPr lang="en-US" altLang="ja-JP" sz="2800" dirty="0">
                <a:solidFill>
                  <a:srgbClr val="0000FF"/>
                </a:solidFill>
                <a:latin typeface="+mn-ea"/>
                <a:ea typeface="+mn-ea"/>
              </a:rPr>
              <a:t>)</a:t>
            </a:r>
            <a:r>
              <a:rPr kumimoji="1" lang="ja-JP" altLang="en-US" sz="2800" dirty="0" err="1">
                <a:solidFill>
                  <a:srgbClr val="0000FF"/>
                </a:solidFill>
                <a:latin typeface="+mn-ea"/>
                <a:ea typeface="+mn-ea"/>
              </a:rPr>
              <a:t>。</a:t>
            </a:r>
            <a:endParaRPr kumimoji="1" lang="en-US" altLang="ja-JP" sz="2800" dirty="0">
              <a:solidFill>
                <a:srgbClr val="0000FF"/>
              </a:solidFill>
              <a:latin typeface="+mn-ea"/>
              <a:ea typeface="+mn-ea"/>
            </a:endParaRPr>
          </a:p>
        </p:txBody>
      </p:sp>
      <p:sp>
        <p:nvSpPr>
          <p:cNvPr id="13" name="テキスト ボックス 12">
            <a:extLst>
              <a:ext uri="{FF2B5EF4-FFF2-40B4-BE49-F238E27FC236}">
                <a16:creationId xmlns="" xmlns:a16="http://schemas.microsoft.com/office/drawing/2014/main" id="{3D002C3C-8C71-43E9-8A93-906D239B52EE}"/>
              </a:ext>
            </a:extLst>
          </p:cNvPr>
          <p:cNvSpPr txBox="1"/>
          <p:nvPr/>
        </p:nvSpPr>
        <p:spPr>
          <a:xfrm>
            <a:off x="5298205" y="3982722"/>
            <a:ext cx="7571303" cy="584775"/>
          </a:xfrm>
          <a:prstGeom prst="rect">
            <a:avLst/>
          </a:prstGeom>
          <a:solidFill>
            <a:schemeClr val="bg1"/>
          </a:solidFill>
        </p:spPr>
        <p:txBody>
          <a:bodyPr wrap="none" rtlCol="0">
            <a:spAutoFit/>
          </a:bodyPr>
          <a:lstStyle/>
          <a:p>
            <a:pPr algn="l"/>
            <a:r>
              <a:rPr kumimoji="1" lang="ja-JP" altLang="en-US" sz="3200" dirty="0">
                <a:solidFill>
                  <a:srgbClr val="0000FF"/>
                </a:solidFill>
                <a:latin typeface="+mn-ea"/>
                <a:ea typeface="+mn-ea"/>
              </a:rPr>
              <a:t>データのないグラフの外枠のみ定義する</a:t>
            </a:r>
          </a:p>
        </p:txBody>
      </p:sp>
      <p:sp>
        <p:nvSpPr>
          <p:cNvPr id="3" name="テキスト ボックス 2">
            <a:extLst>
              <a:ext uri="{FF2B5EF4-FFF2-40B4-BE49-F238E27FC236}">
                <a16:creationId xmlns="" xmlns:a16="http://schemas.microsoft.com/office/drawing/2014/main" id="{2C8B8DF7-0845-4506-A62A-C478DA14E733}"/>
              </a:ext>
            </a:extLst>
          </p:cNvPr>
          <p:cNvSpPr txBox="1"/>
          <p:nvPr/>
        </p:nvSpPr>
        <p:spPr>
          <a:xfrm>
            <a:off x="373478" y="8072020"/>
            <a:ext cx="631904" cy="461665"/>
          </a:xfrm>
          <a:prstGeom prst="rect">
            <a:avLst/>
          </a:prstGeom>
          <a:solidFill>
            <a:schemeClr val="bg1"/>
          </a:solidFill>
          <a:ln>
            <a:solidFill>
              <a:schemeClr val="tx1"/>
            </a:solidFill>
          </a:ln>
        </p:spPr>
        <p:txBody>
          <a:bodyPr wrap="none" rtlCol="0">
            <a:spAutoFit/>
          </a:bodyPr>
          <a:lstStyle/>
          <a:p>
            <a:r>
              <a:rPr lang="en-US" altLang="ja-JP" dirty="0">
                <a:latin typeface="+mn-ea"/>
                <a:ea typeface="+mn-ea"/>
              </a:rPr>
              <a:t>ani</a:t>
            </a:r>
            <a:endParaRPr kumimoji="1" lang="ja-JP" altLang="en-US" dirty="0">
              <a:latin typeface="+mn-ea"/>
              <a:ea typeface="+mn-ea"/>
            </a:endParaRPr>
          </a:p>
        </p:txBody>
      </p:sp>
      <p:sp>
        <p:nvSpPr>
          <p:cNvPr id="14" name="テキスト ボックス 13">
            <a:extLst>
              <a:ext uri="{FF2B5EF4-FFF2-40B4-BE49-F238E27FC236}">
                <a16:creationId xmlns="" xmlns:a16="http://schemas.microsoft.com/office/drawing/2014/main" id="{F42A06BB-08E7-4ED5-81E8-2A66D688B5A3}"/>
              </a:ext>
            </a:extLst>
          </p:cNvPr>
          <p:cNvSpPr txBox="1"/>
          <p:nvPr/>
        </p:nvSpPr>
        <p:spPr>
          <a:xfrm>
            <a:off x="1287167" y="8045641"/>
            <a:ext cx="3467616" cy="584775"/>
          </a:xfrm>
          <a:prstGeom prst="rect">
            <a:avLst/>
          </a:prstGeom>
          <a:solidFill>
            <a:schemeClr val="bg1"/>
          </a:solidFill>
        </p:spPr>
        <p:txBody>
          <a:bodyPr wrap="none" rtlCol="0">
            <a:spAutoFit/>
          </a:bodyPr>
          <a:lstStyle/>
          <a:p>
            <a:pPr algn="l"/>
            <a:r>
              <a:rPr kumimoji="1" lang="ja-JP" altLang="en-US" sz="3200" dirty="0">
                <a:solidFill>
                  <a:srgbClr val="0000FF"/>
                </a:solidFill>
                <a:latin typeface="+mn-ea"/>
                <a:ea typeface="+mn-ea"/>
              </a:rPr>
              <a:t>別セルで呼び出す</a:t>
            </a:r>
          </a:p>
        </p:txBody>
      </p:sp>
      <p:pic>
        <p:nvPicPr>
          <p:cNvPr id="8" name="図 7">
            <a:extLst>
              <a:ext uri="{FF2B5EF4-FFF2-40B4-BE49-F238E27FC236}">
                <a16:creationId xmlns="" xmlns:a16="http://schemas.microsoft.com/office/drawing/2014/main" id="{07C357DF-8B0C-4AD7-9682-1030F67285E9}"/>
              </a:ext>
            </a:extLst>
          </p:cNvPr>
          <p:cNvPicPr>
            <a:picLocks noChangeAspect="1"/>
          </p:cNvPicPr>
          <p:nvPr/>
        </p:nvPicPr>
        <p:blipFill>
          <a:blip r:embed="rId2"/>
          <a:stretch>
            <a:fillRect/>
          </a:stretch>
        </p:blipFill>
        <p:spPr>
          <a:xfrm>
            <a:off x="8544371" y="6509229"/>
            <a:ext cx="2749068" cy="2705776"/>
          </a:xfrm>
          <a:prstGeom prst="rect">
            <a:avLst/>
          </a:prstGeom>
        </p:spPr>
      </p:pic>
    </p:spTree>
    <p:extLst>
      <p:ext uri="{BB962C8B-B14F-4D97-AF65-F5344CB8AC3E}">
        <p14:creationId xmlns:p14="http://schemas.microsoft.com/office/powerpoint/2010/main" val="20842524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A54C4EB8-0B04-413D-B53D-284012A2CF75}"/>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2087275B-45F3-442E-9FC0-9A5BC88B0340}"/>
              </a:ext>
            </a:extLst>
          </p:cNvPr>
          <p:cNvSpPr>
            <a:spLocks noGrp="1"/>
          </p:cNvSpPr>
          <p:nvPr>
            <p:ph type="sldNum" sz="quarter" idx="4"/>
          </p:nvPr>
        </p:nvSpPr>
        <p:spPr/>
        <p:txBody>
          <a:bodyPr/>
          <a:lstStyle/>
          <a:p>
            <a:pPr>
              <a:defRPr/>
            </a:pPr>
            <a:fld id="{E62AD30C-4FD0-4E41-9633-AA73C86D07D0}" type="slidenum">
              <a:rPr lang="ja-JP" altLang="en-US" smtClean="0"/>
              <a:pPr>
                <a:defRPr/>
              </a:pPr>
              <a:t>107</a:t>
            </a:fld>
            <a:endParaRPr lang="en-US" altLang="ja-JP" dirty="0"/>
          </a:p>
        </p:txBody>
      </p:sp>
      <p:sp>
        <p:nvSpPr>
          <p:cNvPr id="9" name="タイトル 1">
            <a:extLst>
              <a:ext uri="{FF2B5EF4-FFF2-40B4-BE49-F238E27FC236}">
                <a16:creationId xmlns="" xmlns:a16="http://schemas.microsoft.com/office/drawing/2014/main" id="{18640778-DDA2-4DB7-90C0-679A5C854EEC}"/>
              </a:ext>
            </a:extLst>
          </p:cNvPr>
          <p:cNvSpPr>
            <a:spLocks noGrp="1"/>
          </p:cNvSpPr>
          <p:nvPr>
            <p:ph type="title"/>
          </p:nvPr>
        </p:nvSpPr>
        <p:spPr>
          <a:xfrm>
            <a:off x="248054" y="522575"/>
            <a:ext cx="15902353" cy="1413515"/>
          </a:xfrm>
        </p:spPr>
        <p:txBody>
          <a:bodyPr/>
          <a:lstStyle/>
          <a:p>
            <a:r>
              <a:rPr kumimoji="1" lang="ja-JP" altLang="en-US" dirty="0"/>
              <a:t>グラフ全体が動くように見せる場合</a:t>
            </a:r>
          </a:p>
        </p:txBody>
      </p:sp>
      <p:sp>
        <p:nvSpPr>
          <p:cNvPr id="13" name="テキスト ボックス 12">
            <a:extLst>
              <a:ext uri="{FF2B5EF4-FFF2-40B4-BE49-F238E27FC236}">
                <a16:creationId xmlns="" xmlns:a16="http://schemas.microsoft.com/office/drawing/2014/main" id="{04B9BCE3-8D4E-43EC-82E4-4F2F35A5AB53}"/>
              </a:ext>
            </a:extLst>
          </p:cNvPr>
          <p:cNvSpPr txBox="1"/>
          <p:nvPr/>
        </p:nvSpPr>
        <p:spPr>
          <a:xfrm>
            <a:off x="395183" y="1491142"/>
            <a:ext cx="7682296" cy="6740307"/>
          </a:xfrm>
          <a:prstGeom prst="rect">
            <a:avLst/>
          </a:prstGeom>
          <a:solidFill>
            <a:schemeClr val="bg1"/>
          </a:solidFill>
          <a:ln>
            <a:solidFill>
              <a:schemeClr val="tx1"/>
            </a:solidFill>
          </a:ln>
        </p:spPr>
        <p:txBody>
          <a:bodyPr wrap="none" rtlCol="0">
            <a:spAutoFit/>
          </a:bodyPr>
          <a:lstStyle/>
          <a:p>
            <a:r>
              <a:rPr lang="en-US" altLang="ja-JP" dirty="0">
                <a:latin typeface="+mn-ea"/>
                <a:ea typeface="+mn-ea"/>
              </a:rPr>
              <a:t>%%capture</a:t>
            </a:r>
          </a:p>
          <a:p>
            <a:r>
              <a:rPr lang="en-US" altLang="ja-JP" dirty="0" err="1">
                <a:latin typeface="+mn-ea"/>
                <a:ea typeface="+mn-ea"/>
              </a:rPr>
              <a:t>plt.rcParams</a:t>
            </a:r>
            <a:r>
              <a:rPr lang="en-US" altLang="ja-JP" dirty="0">
                <a:latin typeface="+mn-ea"/>
                <a:ea typeface="+mn-ea"/>
              </a:rPr>
              <a:t>["animation.html"] = "</a:t>
            </a:r>
            <a:r>
              <a:rPr lang="en-US" altLang="ja-JP" dirty="0" err="1">
                <a:latin typeface="+mn-ea"/>
                <a:ea typeface="+mn-ea"/>
              </a:rPr>
              <a:t>jshtml</a:t>
            </a:r>
            <a:r>
              <a:rPr lang="en-US" altLang="ja-JP" dirty="0">
                <a:latin typeface="+mn-ea"/>
                <a:ea typeface="+mn-ea"/>
              </a:rPr>
              <a:t>"</a:t>
            </a:r>
          </a:p>
          <a:p>
            <a:endParaRPr lang="en-US" altLang="ja-JP" dirty="0">
              <a:latin typeface="+mn-ea"/>
              <a:ea typeface="+mn-ea"/>
            </a:endParaRPr>
          </a:p>
          <a:p>
            <a:r>
              <a:rPr lang="en-US" altLang="ja-JP" dirty="0">
                <a:latin typeface="+mn-ea"/>
                <a:ea typeface="+mn-ea"/>
              </a:rPr>
              <a:t>t = </a:t>
            </a:r>
            <a:r>
              <a:rPr lang="en-US" altLang="ja-JP" dirty="0" err="1">
                <a:latin typeface="+mn-ea"/>
                <a:ea typeface="+mn-ea"/>
              </a:rPr>
              <a:t>np.linspace</a:t>
            </a:r>
            <a:r>
              <a:rPr lang="en-US" altLang="ja-JP" dirty="0">
                <a:latin typeface="+mn-ea"/>
                <a:ea typeface="+mn-ea"/>
              </a:rPr>
              <a:t>(0, 2*</a:t>
            </a:r>
            <a:r>
              <a:rPr lang="en-US" altLang="ja-JP" dirty="0" err="1">
                <a:latin typeface="+mn-ea"/>
                <a:ea typeface="+mn-ea"/>
              </a:rPr>
              <a:t>np.pi</a:t>
            </a:r>
            <a:r>
              <a:rPr lang="en-US" altLang="ja-JP" dirty="0">
                <a:latin typeface="+mn-ea"/>
                <a:ea typeface="+mn-ea"/>
              </a:rPr>
              <a:t>, num=100)</a:t>
            </a:r>
          </a:p>
          <a:p>
            <a:r>
              <a:rPr lang="en-US" altLang="ja-JP" dirty="0">
                <a:latin typeface="+mn-ea"/>
                <a:ea typeface="+mn-ea"/>
              </a:rPr>
              <a:t>x = </a:t>
            </a:r>
            <a:r>
              <a:rPr lang="en-US" altLang="ja-JP" dirty="0" err="1">
                <a:latin typeface="+mn-ea"/>
                <a:ea typeface="+mn-ea"/>
              </a:rPr>
              <a:t>np.sin</a:t>
            </a:r>
            <a:r>
              <a:rPr lang="en-US" altLang="ja-JP" dirty="0">
                <a:latin typeface="+mn-ea"/>
                <a:ea typeface="+mn-ea"/>
              </a:rPr>
              <a:t>(t)</a:t>
            </a:r>
          </a:p>
          <a:p>
            <a:endParaRPr lang="en-US" altLang="ja-JP" dirty="0">
              <a:latin typeface="+mn-ea"/>
              <a:ea typeface="+mn-ea"/>
            </a:endParaRPr>
          </a:p>
          <a:p>
            <a:r>
              <a:rPr lang="en-US" altLang="ja-JP" dirty="0">
                <a:latin typeface="+mn-ea"/>
                <a:ea typeface="+mn-ea"/>
              </a:rPr>
              <a:t>fig, ax = </a:t>
            </a:r>
            <a:r>
              <a:rPr lang="en-US" altLang="ja-JP" dirty="0" err="1">
                <a:latin typeface="+mn-ea"/>
                <a:ea typeface="+mn-ea"/>
              </a:rPr>
              <a:t>plt.subplots</a:t>
            </a:r>
            <a:r>
              <a:rPr lang="en-US" altLang="ja-JP" dirty="0">
                <a:latin typeface="+mn-ea"/>
                <a:ea typeface="+mn-ea"/>
              </a:rPr>
              <a:t>()</a:t>
            </a:r>
          </a:p>
          <a:p>
            <a:r>
              <a:rPr lang="en-US" altLang="ja-JP" dirty="0">
                <a:latin typeface="+mn-ea"/>
                <a:ea typeface="+mn-ea"/>
              </a:rPr>
              <a:t>h = </a:t>
            </a:r>
            <a:r>
              <a:rPr lang="en-US" altLang="ja-JP" dirty="0" err="1">
                <a:latin typeface="+mn-ea"/>
                <a:ea typeface="+mn-ea"/>
              </a:rPr>
              <a:t>ax.axis</a:t>
            </a:r>
            <a:r>
              <a:rPr lang="en-US" altLang="ja-JP" dirty="0">
                <a:latin typeface="+mn-ea"/>
                <a:ea typeface="+mn-ea"/>
              </a:rPr>
              <a:t>([0, 2*</a:t>
            </a:r>
            <a:r>
              <a:rPr lang="en-US" altLang="ja-JP" dirty="0" err="1">
                <a:latin typeface="+mn-ea"/>
                <a:ea typeface="+mn-ea"/>
              </a:rPr>
              <a:t>np.pi</a:t>
            </a:r>
            <a:r>
              <a:rPr lang="en-US" altLang="ja-JP" dirty="0">
                <a:latin typeface="+mn-ea"/>
                <a:ea typeface="+mn-ea"/>
              </a:rPr>
              <a:t>, -1, 1])</a:t>
            </a:r>
          </a:p>
          <a:p>
            <a:r>
              <a:rPr lang="en-US" altLang="ja-JP" dirty="0">
                <a:latin typeface="+mn-ea"/>
                <a:ea typeface="+mn-ea"/>
              </a:rPr>
              <a:t>l, = </a:t>
            </a:r>
            <a:r>
              <a:rPr lang="en-US" altLang="ja-JP" dirty="0" err="1">
                <a:latin typeface="+mn-ea"/>
                <a:ea typeface="+mn-ea"/>
              </a:rPr>
              <a:t>ax.plot</a:t>
            </a:r>
            <a:r>
              <a:rPr lang="en-US" altLang="ja-JP" dirty="0">
                <a:latin typeface="+mn-ea"/>
                <a:ea typeface="+mn-ea"/>
              </a:rPr>
              <a:t>([], [])</a:t>
            </a:r>
          </a:p>
          <a:p>
            <a:endParaRPr lang="en-US" altLang="ja-JP" dirty="0">
              <a:latin typeface="+mn-ea"/>
              <a:ea typeface="+mn-ea"/>
            </a:endParaRPr>
          </a:p>
          <a:p>
            <a:r>
              <a:rPr lang="en-US" altLang="ja-JP" dirty="0">
                <a:latin typeface="+mn-ea"/>
                <a:ea typeface="+mn-ea"/>
              </a:rPr>
              <a:t>def animate(</a:t>
            </a:r>
            <a:r>
              <a:rPr lang="en-US" altLang="ja-JP" dirty="0" err="1">
                <a:latin typeface="+mn-ea"/>
                <a:ea typeface="+mn-ea"/>
              </a:rPr>
              <a:t>i</a:t>
            </a:r>
            <a:r>
              <a:rPr lang="en-US" altLang="ja-JP" dirty="0">
                <a:latin typeface="+mn-ea"/>
                <a:ea typeface="+mn-ea"/>
              </a:rPr>
              <a:t>):</a:t>
            </a:r>
          </a:p>
          <a:p>
            <a:r>
              <a:rPr lang="en-US" altLang="ja-JP" dirty="0">
                <a:latin typeface="+mn-ea"/>
                <a:ea typeface="+mn-ea"/>
              </a:rPr>
              <a:t>    title = '</a:t>
            </a:r>
            <a:r>
              <a:rPr lang="en-US" altLang="ja-JP" dirty="0" err="1">
                <a:latin typeface="+mn-ea"/>
                <a:ea typeface="+mn-ea"/>
              </a:rPr>
              <a:t>i</a:t>
            </a:r>
            <a:r>
              <a:rPr lang="en-US" altLang="ja-JP" dirty="0">
                <a:latin typeface="+mn-ea"/>
                <a:ea typeface="+mn-ea"/>
              </a:rPr>
              <a:t> = {}'.format(</a:t>
            </a:r>
            <a:r>
              <a:rPr lang="en-US" altLang="ja-JP" dirty="0" err="1">
                <a:latin typeface="+mn-ea"/>
                <a:ea typeface="+mn-ea"/>
              </a:rPr>
              <a:t>i</a:t>
            </a:r>
            <a:r>
              <a:rPr lang="en-US" altLang="ja-JP" dirty="0">
                <a:latin typeface="+mn-ea"/>
                <a:ea typeface="+mn-ea"/>
              </a:rPr>
              <a:t>)</a:t>
            </a:r>
          </a:p>
          <a:p>
            <a:r>
              <a:rPr lang="en-US" altLang="ja-JP" dirty="0">
                <a:latin typeface="+mn-ea"/>
                <a:ea typeface="+mn-ea"/>
              </a:rPr>
              <a:t>    </a:t>
            </a:r>
            <a:r>
              <a:rPr lang="en-US" altLang="ja-JP" dirty="0" err="1">
                <a:latin typeface="+mn-ea"/>
                <a:ea typeface="+mn-ea"/>
              </a:rPr>
              <a:t>fig.suptitle</a:t>
            </a:r>
            <a:r>
              <a:rPr lang="en-US" altLang="ja-JP" dirty="0">
                <a:latin typeface="+mn-ea"/>
                <a:ea typeface="+mn-ea"/>
              </a:rPr>
              <a:t>(title)</a:t>
            </a:r>
          </a:p>
          <a:p>
            <a:r>
              <a:rPr lang="en-US" altLang="ja-JP" dirty="0">
                <a:latin typeface="+mn-ea"/>
                <a:ea typeface="+mn-ea"/>
              </a:rPr>
              <a:t>    x = </a:t>
            </a:r>
            <a:r>
              <a:rPr lang="en-US" altLang="ja-JP" dirty="0" err="1">
                <a:latin typeface="+mn-ea"/>
                <a:ea typeface="+mn-ea"/>
              </a:rPr>
              <a:t>np.sin</a:t>
            </a:r>
            <a:r>
              <a:rPr lang="en-US" altLang="ja-JP" dirty="0">
                <a:latin typeface="+mn-ea"/>
                <a:ea typeface="+mn-ea"/>
              </a:rPr>
              <a:t>(2 * </a:t>
            </a:r>
            <a:r>
              <a:rPr lang="en-US" altLang="ja-JP" dirty="0" err="1">
                <a:latin typeface="+mn-ea"/>
                <a:ea typeface="+mn-ea"/>
              </a:rPr>
              <a:t>np.pi</a:t>
            </a:r>
            <a:r>
              <a:rPr lang="en-US" altLang="ja-JP" dirty="0">
                <a:latin typeface="+mn-ea"/>
                <a:ea typeface="+mn-ea"/>
              </a:rPr>
              <a:t> * (t - 0.1 * </a:t>
            </a:r>
            <a:r>
              <a:rPr lang="en-US" altLang="ja-JP" dirty="0" err="1">
                <a:latin typeface="+mn-ea"/>
                <a:ea typeface="+mn-ea"/>
              </a:rPr>
              <a:t>i</a:t>
            </a:r>
            <a:r>
              <a:rPr lang="en-US" altLang="ja-JP" dirty="0">
                <a:latin typeface="+mn-ea"/>
                <a:ea typeface="+mn-ea"/>
              </a:rPr>
              <a:t>))</a:t>
            </a:r>
          </a:p>
          <a:p>
            <a:r>
              <a:rPr lang="en-US" altLang="ja-JP" dirty="0">
                <a:latin typeface="+mn-ea"/>
                <a:ea typeface="+mn-ea"/>
              </a:rPr>
              <a:t>    </a:t>
            </a:r>
            <a:r>
              <a:rPr lang="en-US" altLang="ja-JP" dirty="0" err="1">
                <a:latin typeface="+mn-ea"/>
                <a:ea typeface="+mn-ea"/>
              </a:rPr>
              <a:t>l.set_data</a:t>
            </a:r>
            <a:r>
              <a:rPr lang="en-US" altLang="ja-JP" dirty="0">
                <a:latin typeface="+mn-ea"/>
                <a:ea typeface="+mn-ea"/>
              </a:rPr>
              <a:t>(t, x)</a:t>
            </a:r>
          </a:p>
          <a:p>
            <a:endParaRPr lang="en-US" altLang="ja-JP" dirty="0">
              <a:latin typeface="+mn-ea"/>
              <a:ea typeface="+mn-ea"/>
            </a:endParaRPr>
          </a:p>
          <a:p>
            <a:r>
              <a:rPr lang="en-US" altLang="ja-JP" dirty="0">
                <a:latin typeface="+mn-ea"/>
                <a:ea typeface="+mn-ea"/>
              </a:rPr>
              <a:t>ani = </a:t>
            </a:r>
            <a:r>
              <a:rPr lang="en-US" altLang="ja-JP" dirty="0" err="1">
                <a:latin typeface="+mn-ea"/>
                <a:ea typeface="+mn-ea"/>
              </a:rPr>
              <a:t>FuncAnimation</a:t>
            </a:r>
            <a:r>
              <a:rPr lang="en-US" altLang="ja-JP" dirty="0">
                <a:latin typeface="+mn-ea"/>
                <a:ea typeface="+mn-ea"/>
              </a:rPr>
              <a:t>(fig, animate, frames=</a:t>
            </a:r>
            <a:r>
              <a:rPr lang="en-US" altLang="ja-JP" dirty="0" err="1">
                <a:latin typeface="+mn-ea"/>
                <a:ea typeface="+mn-ea"/>
              </a:rPr>
              <a:t>len</a:t>
            </a:r>
            <a:r>
              <a:rPr lang="en-US" altLang="ja-JP" dirty="0">
                <a:latin typeface="+mn-ea"/>
                <a:ea typeface="+mn-ea"/>
              </a:rPr>
              <a:t>(t),</a:t>
            </a:r>
          </a:p>
          <a:p>
            <a:r>
              <a:rPr lang="en-US" altLang="ja-JP" dirty="0">
                <a:latin typeface="+mn-ea"/>
                <a:ea typeface="+mn-ea"/>
              </a:rPr>
              <a:t>                   </a:t>
            </a:r>
            <a:r>
              <a:rPr lang="ja-JP" altLang="en-US" dirty="0">
                <a:latin typeface="+mn-ea"/>
                <a:ea typeface="+mn-ea"/>
              </a:rPr>
              <a:t>            </a:t>
            </a:r>
            <a:r>
              <a:rPr lang="en-US" altLang="ja-JP" dirty="0">
                <a:latin typeface="+mn-ea"/>
                <a:ea typeface="+mn-ea"/>
              </a:rPr>
              <a:t> interval = 100)</a:t>
            </a:r>
          </a:p>
        </p:txBody>
      </p:sp>
      <p:sp>
        <p:nvSpPr>
          <p:cNvPr id="14" name="テキスト ボックス 13">
            <a:extLst>
              <a:ext uri="{FF2B5EF4-FFF2-40B4-BE49-F238E27FC236}">
                <a16:creationId xmlns="" xmlns:a16="http://schemas.microsoft.com/office/drawing/2014/main" id="{BE827D73-54C4-453A-A8C5-9379B1E30578}"/>
              </a:ext>
            </a:extLst>
          </p:cNvPr>
          <p:cNvSpPr txBox="1"/>
          <p:nvPr/>
        </p:nvSpPr>
        <p:spPr>
          <a:xfrm>
            <a:off x="6290426" y="6220084"/>
            <a:ext cx="7855035" cy="1077218"/>
          </a:xfrm>
          <a:prstGeom prst="rect">
            <a:avLst/>
          </a:prstGeom>
          <a:solidFill>
            <a:schemeClr val="bg1"/>
          </a:solidFill>
        </p:spPr>
        <p:txBody>
          <a:bodyPr wrap="none" rtlCol="0">
            <a:spAutoFit/>
          </a:bodyPr>
          <a:lstStyle/>
          <a:p>
            <a:pPr algn="l"/>
            <a:r>
              <a:rPr kumimoji="1" lang="ja-JP" altLang="en-US" sz="3200" dirty="0">
                <a:solidFill>
                  <a:srgbClr val="0000FF"/>
                </a:solidFill>
                <a:latin typeface="+mn-ea"/>
                <a:ea typeface="+mn-ea"/>
              </a:rPr>
              <a:t>←フレーム番号</a:t>
            </a:r>
            <a:r>
              <a:rPr kumimoji="1" lang="en-US" altLang="ja-JP" sz="3200" dirty="0">
                <a:solidFill>
                  <a:srgbClr val="0000FF"/>
                </a:solidFill>
                <a:latin typeface="+mn-ea"/>
                <a:ea typeface="+mn-ea"/>
              </a:rPr>
              <a:t>(</a:t>
            </a:r>
            <a:r>
              <a:rPr kumimoji="1" lang="en-US" altLang="ja-JP" sz="3200" dirty="0" err="1">
                <a:solidFill>
                  <a:srgbClr val="0000FF"/>
                </a:solidFill>
                <a:latin typeface="+mn-ea"/>
                <a:ea typeface="+mn-ea"/>
              </a:rPr>
              <a:t>i</a:t>
            </a:r>
            <a:r>
              <a:rPr kumimoji="1" lang="en-US" altLang="ja-JP" sz="3200" dirty="0">
                <a:solidFill>
                  <a:srgbClr val="0000FF"/>
                </a:solidFill>
                <a:latin typeface="+mn-ea"/>
                <a:ea typeface="+mn-ea"/>
              </a:rPr>
              <a:t>)</a:t>
            </a:r>
            <a:r>
              <a:rPr kumimoji="1" lang="ja-JP" altLang="en-US" sz="3200" dirty="0">
                <a:solidFill>
                  <a:srgbClr val="0000FF"/>
                </a:solidFill>
                <a:latin typeface="+mn-ea"/>
                <a:ea typeface="+mn-ea"/>
              </a:rPr>
              <a:t>を使って</a:t>
            </a:r>
            <a:r>
              <a:rPr kumimoji="1" lang="en-US" altLang="ja-JP" sz="3200" dirty="0">
                <a:solidFill>
                  <a:srgbClr val="0000FF"/>
                </a:solidFill>
                <a:latin typeface="+mn-ea"/>
                <a:ea typeface="+mn-ea"/>
              </a:rPr>
              <a:t>x</a:t>
            </a:r>
            <a:r>
              <a:rPr kumimoji="1" lang="ja-JP" altLang="en-US" sz="3200" dirty="0">
                <a:solidFill>
                  <a:srgbClr val="0000FF"/>
                </a:solidFill>
                <a:latin typeface="+mn-ea"/>
                <a:ea typeface="+mn-ea"/>
              </a:rPr>
              <a:t>全体を再計算</a:t>
            </a:r>
            <a:endParaRPr kumimoji="1" lang="en-US" altLang="ja-JP" sz="3200" dirty="0">
              <a:solidFill>
                <a:srgbClr val="0000FF"/>
              </a:solidFill>
              <a:latin typeface="+mn-ea"/>
              <a:ea typeface="+mn-ea"/>
            </a:endParaRPr>
          </a:p>
          <a:p>
            <a:pPr algn="l"/>
            <a:r>
              <a:rPr kumimoji="1" lang="en-US" altLang="ja-JP" sz="3200" dirty="0">
                <a:solidFill>
                  <a:srgbClr val="0000FF"/>
                </a:solidFill>
                <a:latin typeface="+mn-ea"/>
                <a:ea typeface="+mn-ea"/>
              </a:rPr>
              <a:t>    (</a:t>
            </a:r>
            <a:r>
              <a:rPr kumimoji="1" lang="ja-JP" altLang="en-US" sz="3200" dirty="0">
                <a:solidFill>
                  <a:srgbClr val="0000FF"/>
                </a:solidFill>
                <a:latin typeface="+mn-ea"/>
                <a:ea typeface="+mn-ea"/>
              </a:rPr>
              <a:t>位相をずらす</a:t>
            </a:r>
            <a:r>
              <a:rPr kumimoji="1" lang="en-US" altLang="ja-JP" sz="3200" dirty="0">
                <a:solidFill>
                  <a:srgbClr val="0000FF"/>
                </a:solidFill>
                <a:latin typeface="+mn-ea"/>
                <a:ea typeface="+mn-ea"/>
              </a:rPr>
              <a:t>)</a:t>
            </a:r>
          </a:p>
        </p:txBody>
      </p:sp>
      <p:pic>
        <p:nvPicPr>
          <p:cNvPr id="2" name="図 1">
            <a:extLst>
              <a:ext uri="{FF2B5EF4-FFF2-40B4-BE49-F238E27FC236}">
                <a16:creationId xmlns="" xmlns:a16="http://schemas.microsoft.com/office/drawing/2014/main" id="{7E930A3E-B469-4961-AD05-DC915A2DC0DD}"/>
              </a:ext>
            </a:extLst>
          </p:cNvPr>
          <p:cNvPicPr>
            <a:picLocks noChangeAspect="1"/>
          </p:cNvPicPr>
          <p:nvPr/>
        </p:nvPicPr>
        <p:blipFill>
          <a:blip r:embed="rId2"/>
          <a:stretch>
            <a:fillRect/>
          </a:stretch>
        </p:blipFill>
        <p:spPr>
          <a:xfrm>
            <a:off x="9459101" y="1628149"/>
            <a:ext cx="4686359" cy="4409333"/>
          </a:xfrm>
          <a:prstGeom prst="rect">
            <a:avLst/>
          </a:prstGeom>
        </p:spPr>
      </p:pic>
    </p:spTree>
    <p:extLst>
      <p:ext uri="{BB962C8B-B14F-4D97-AF65-F5344CB8AC3E}">
        <p14:creationId xmlns:p14="http://schemas.microsoft.com/office/powerpoint/2010/main" val="11092802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B1D3AAB-C871-E341-B19F-59E3EF60C4F1}"/>
              </a:ext>
            </a:extLst>
          </p:cNvPr>
          <p:cNvSpPr>
            <a:spLocks noGrp="1"/>
          </p:cNvSpPr>
          <p:nvPr>
            <p:ph type="title"/>
          </p:nvPr>
        </p:nvSpPr>
        <p:spPr/>
        <p:txBody>
          <a:bodyPr/>
          <a:lstStyle/>
          <a:p>
            <a:r>
              <a:rPr kumimoji="1" lang="en-US" altLang="ja-JP" dirty="0"/>
              <a:t>Mini Quiz 1</a:t>
            </a:r>
            <a:endParaRPr kumimoji="1" lang="ja-JP" altLang="en-US" dirty="0"/>
          </a:p>
        </p:txBody>
      </p:sp>
      <p:sp>
        <p:nvSpPr>
          <p:cNvPr id="3" name="コンテンツ プレースホルダー 2">
            <a:extLst>
              <a:ext uri="{FF2B5EF4-FFF2-40B4-BE49-F238E27FC236}">
                <a16:creationId xmlns="" xmlns:a16="http://schemas.microsoft.com/office/drawing/2014/main" id="{94AC110E-8B9A-EA4D-802F-9E9D8221EEB8}"/>
              </a:ext>
            </a:extLst>
          </p:cNvPr>
          <p:cNvSpPr>
            <a:spLocks noGrp="1"/>
          </p:cNvSpPr>
          <p:nvPr>
            <p:ph idx="1"/>
          </p:nvPr>
        </p:nvSpPr>
        <p:spPr>
          <a:xfrm>
            <a:off x="376891" y="1538746"/>
            <a:ext cx="16556097" cy="2232249"/>
          </a:xfrm>
        </p:spPr>
        <p:txBody>
          <a:bodyPr/>
          <a:lstStyle/>
          <a:p>
            <a:r>
              <a:rPr kumimoji="1" lang="en-US" altLang="ja-JP" dirty="0" err="1"/>
              <a:t>matplotlib.ipynb</a:t>
            </a:r>
            <a:r>
              <a:rPr kumimoji="1" lang="en-US" altLang="ja-JP" dirty="0"/>
              <a:t> </a:t>
            </a:r>
            <a:r>
              <a:rPr kumimoji="1" lang="ja-JP" altLang="en-US"/>
              <a:t>において、</a:t>
            </a:r>
            <a:r>
              <a:rPr lang="ja-JP" altLang="en-US"/>
              <a:t>株価データ</a:t>
            </a:r>
            <a:r>
              <a:rPr lang="en-US" altLang="ja-JP" dirty="0"/>
              <a:t>(df2)</a:t>
            </a:r>
            <a:r>
              <a:rPr lang="ja-JP" altLang="en-US"/>
              <a:t>の終値</a:t>
            </a:r>
            <a:r>
              <a:rPr lang="en-US" altLang="ja-JP" dirty="0"/>
              <a:t>(Close</a:t>
            </a:r>
            <a:r>
              <a:rPr lang="ja-JP" altLang="en-US"/>
              <a:t>列</a:t>
            </a:r>
            <a:r>
              <a:rPr lang="en-US" altLang="ja-JP" dirty="0"/>
              <a:t>)</a:t>
            </a:r>
            <a:r>
              <a:rPr lang="ja-JP" altLang="en-US"/>
              <a:t>の箱ひげ図を書くコードを書け</a:t>
            </a:r>
            <a:endParaRPr kumimoji="1" lang="ja-JP" altLang="en-US"/>
          </a:p>
        </p:txBody>
      </p:sp>
      <p:sp>
        <p:nvSpPr>
          <p:cNvPr id="4" name="フッター プレースホルダー 3">
            <a:extLst>
              <a:ext uri="{FF2B5EF4-FFF2-40B4-BE49-F238E27FC236}">
                <a16:creationId xmlns="" xmlns:a16="http://schemas.microsoft.com/office/drawing/2014/main" id="{96AEECD6-6DB3-3641-8E05-DCF34D13A65F}"/>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43703514-F9EB-FD41-AFFB-8A9DB5A9C5E2}"/>
              </a:ext>
            </a:extLst>
          </p:cNvPr>
          <p:cNvSpPr>
            <a:spLocks noGrp="1"/>
          </p:cNvSpPr>
          <p:nvPr>
            <p:ph type="sldNum" sz="quarter" idx="4"/>
          </p:nvPr>
        </p:nvSpPr>
        <p:spPr/>
        <p:txBody>
          <a:bodyPr/>
          <a:lstStyle/>
          <a:p>
            <a:pPr>
              <a:defRPr/>
            </a:pPr>
            <a:fld id="{E62AD30C-4FD0-4E41-9633-AA73C86D07D0}" type="slidenum">
              <a:rPr lang="ja-JP" altLang="en-US" smtClean="0"/>
              <a:pPr>
                <a:defRPr/>
              </a:pPr>
              <a:t>108</a:t>
            </a:fld>
            <a:endParaRPr lang="en-US" altLang="ja-JP" dirty="0"/>
          </a:p>
        </p:txBody>
      </p:sp>
      <p:pic>
        <p:nvPicPr>
          <p:cNvPr id="6" name="図 5">
            <a:extLst>
              <a:ext uri="{FF2B5EF4-FFF2-40B4-BE49-F238E27FC236}">
                <a16:creationId xmlns="" xmlns:a16="http://schemas.microsoft.com/office/drawing/2014/main" id="{410ED6FA-A655-CD4E-A4AA-6A8FF9A9D75A}"/>
              </a:ext>
            </a:extLst>
          </p:cNvPr>
          <p:cNvPicPr>
            <a:picLocks noChangeAspect="1"/>
          </p:cNvPicPr>
          <p:nvPr/>
        </p:nvPicPr>
        <p:blipFill>
          <a:blip r:embed="rId2"/>
          <a:stretch>
            <a:fillRect/>
          </a:stretch>
        </p:blipFill>
        <p:spPr>
          <a:xfrm>
            <a:off x="4109172" y="3871206"/>
            <a:ext cx="7358230" cy="4247149"/>
          </a:xfrm>
          <a:prstGeom prst="rect">
            <a:avLst/>
          </a:prstGeom>
        </p:spPr>
      </p:pic>
      <p:sp>
        <p:nvSpPr>
          <p:cNvPr id="7" name="テキスト ボックス 6">
            <a:extLst>
              <a:ext uri="{FF2B5EF4-FFF2-40B4-BE49-F238E27FC236}">
                <a16:creationId xmlns="" xmlns:a16="http://schemas.microsoft.com/office/drawing/2014/main" id="{948FE97C-B4AF-A042-A678-2F789398D6CA}"/>
              </a:ext>
            </a:extLst>
          </p:cNvPr>
          <p:cNvSpPr txBox="1"/>
          <p:nvPr/>
        </p:nvSpPr>
        <p:spPr>
          <a:xfrm>
            <a:off x="11233490" y="6786612"/>
            <a:ext cx="4223649" cy="523220"/>
          </a:xfrm>
          <a:prstGeom prst="rect">
            <a:avLst/>
          </a:prstGeom>
          <a:solidFill>
            <a:schemeClr val="bg1"/>
          </a:solidFill>
        </p:spPr>
        <p:txBody>
          <a:bodyPr wrap="square" rtlCol="0">
            <a:spAutoFit/>
          </a:bodyPr>
          <a:lstStyle/>
          <a:p>
            <a:pPr algn="l"/>
            <a:r>
              <a:rPr kumimoji="1" lang="en-US" altLang="ja-JP" sz="2800" dirty="0">
                <a:latin typeface="+mn-ea"/>
                <a:ea typeface="+mn-ea"/>
              </a:rPr>
              <a:t>※</a:t>
            </a:r>
            <a:r>
              <a:rPr kumimoji="1" lang="ja-JP" altLang="en-US" sz="2800">
                <a:latin typeface="+mn-ea"/>
                <a:ea typeface="+mn-ea"/>
              </a:rPr>
              <a:t>ラベルはなくてもよい</a:t>
            </a:r>
            <a:endParaRPr kumimoji="1" lang="ja-JP" altLang="en-US" sz="2800" dirty="0">
              <a:latin typeface="+mn-ea"/>
              <a:ea typeface="+mn-ea"/>
            </a:endParaRPr>
          </a:p>
        </p:txBody>
      </p:sp>
    </p:spTree>
    <p:extLst>
      <p:ext uri="{BB962C8B-B14F-4D97-AF65-F5344CB8AC3E}">
        <p14:creationId xmlns:p14="http://schemas.microsoft.com/office/powerpoint/2010/main" val="36747578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A9FF66C-6D27-674D-A33E-D5C74FC15231}"/>
              </a:ext>
            </a:extLst>
          </p:cNvPr>
          <p:cNvSpPr>
            <a:spLocks noGrp="1"/>
          </p:cNvSpPr>
          <p:nvPr>
            <p:ph type="title"/>
          </p:nvPr>
        </p:nvSpPr>
        <p:spPr/>
        <p:txBody>
          <a:bodyPr/>
          <a:lstStyle/>
          <a:p>
            <a:r>
              <a:rPr kumimoji="1" lang="en-US" altLang="ja-JP" dirty="0"/>
              <a:t>Ans. </a:t>
            </a:r>
            <a:r>
              <a:rPr lang="en-US" altLang="ja-JP" dirty="0"/>
              <a:t>of Mini Quiz 1</a:t>
            </a:r>
            <a:endParaRPr kumimoji="1" lang="ja-JP" altLang="en-US" dirty="0"/>
          </a:p>
        </p:txBody>
      </p:sp>
      <p:sp>
        <p:nvSpPr>
          <p:cNvPr id="4" name="フッター プレースホルダー 3">
            <a:extLst>
              <a:ext uri="{FF2B5EF4-FFF2-40B4-BE49-F238E27FC236}">
                <a16:creationId xmlns="" xmlns:a16="http://schemas.microsoft.com/office/drawing/2014/main" id="{0AD28F51-E755-244D-BA9F-5FB312729A4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61A33682-81C4-3E40-97EF-DFEA04AD9575}"/>
              </a:ext>
            </a:extLst>
          </p:cNvPr>
          <p:cNvSpPr>
            <a:spLocks noGrp="1"/>
          </p:cNvSpPr>
          <p:nvPr>
            <p:ph type="sldNum" sz="quarter" idx="4"/>
          </p:nvPr>
        </p:nvSpPr>
        <p:spPr/>
        <p:txBody>
          <a:bodyPr/>
          <a:lstStyle/>
          <a:p>
            <a:pPr>
              <a:defRPr/>
            </a:pPr>
            <a:fld id="{E62AD30C-4FD0-4E41-9633-AA73C86D07D0}" type="slidenum">
              <a:rPr lang="ja-JP" altLang="en-US" smtClean="0"/>
              <a:pPr>
                <a:defRPr/>
              </a:pPr>
              <a:t>109</a:t>
            </a:fld>
            <a:endParaRPr lang="en-US" altLang="ja-JP" dirty="0"/>
          </a:p>
        </p:txBody>
      </p:sp>
      <p:sp>
        <p:nvSpPr>
          <p:cNvPr id="9" name="テキスト ボックス 8">
            <a:extLst>
              <a:ext uri="{FF2B5EF4-FFF2-40B4-BE49-F238E27FC236}">
                <a16:creationId xmlns="" xmlns:a16="http://schemas.microsoft.com/office/drawing/2014/main" id="{58B60970-67F2-C741-8B19-64AE5A80DEBF}"/>
              </a:ext>
            </a:extLst>
          </p:cNvPr>
          <p:cNvSpPr txBox="1"/>
          <p:nvPr/>
        </p:nvSpPr>
        <p:spPr>
          <a:xfrm>
            <a:off x="3107767" y="4240788"/>
            <a:ext cx="8280920" cy="646331"/>
          </a:xfrm>
          <a:prstGeom prst="rect">
            <a:avLst/>
          </a:prstGeom>
          <a:solidFill>
            <a:schemeClr val="bg1"/>
          </a:solidFill>
        </p:spPr>
        <p:txBody>
          <a:bodyPr wrap="square" rtlCol="0">
            <a:spAutoFit/>
          </a:bodyPr>
          <a:lstStyle/>
          <a:p>
            <a:pPr algn="l"/>
            <a:r>
              <a:rPr kumimoji="1" lang="en-US" altLang="ja-JP" sz="3600" dirty="0">
                <a:latin typeface="+mn-ea"/>
                <a:ea typeface="+mn-ea"/>
              </a:rPr>
              <a:t>※</a:t>
            </a:r>
            <a:r>
              <a:rPr kumimoji="1" lang="ja-JP" altLang="en-US" sz="3600" dirty="0">
                <a:latin typeface="+mn-ea"/>
                <a:ea typeface="+mn-ea"/>
              </a:rPr>
              <a:t> </a:t>
            </a:r>
            <a:r>
              <a:rPr kumimoji="1" lang="en-US" altLang="ja-JP" sz="3600" dirty="0">
                <a:latin typeface="+mn-ea"/>
                <a:ea typeface="+mn-ea"/>
              </a:rPr>
              <a:t>labels</a:t>
            </a:r>
            <a:r>
              <a:rPr kumimoji="1" lang="ja-JP" altLang="en-US" sz="3600" dirty="0">
                <a:latin typeface="+mn-ea"/>
                <a:ea typeface="+mn-ea"/>
              </a:rPr>
              <a:t>オプションはなくても可</a:t>
            </a:r>
          </a:p>
        </p:txBody>
      </p:sp>
      <p:sp>
        <p:nvSpPr>
          <p:cNvPr id="3" name="テキスト ボックス 2">
            <a:extLst>
              <a:ext uri="{FF2B5EF4-FFF2-40B4-BE49-F238E27FC236}">
                <a16:creationId xmlns="" xmlns:a16="http://schemas.microsoft.com/office/drawing/2014/main" id="{D4BCC241-6A4D-2176-C4C2-4507F69C434C}"/>
              </a:ext>
            </a:extLst>
          </p:cNvPr>
          <p:cNvSpPr txBox="1"/>
          <p:nvPr/>
        </p:nvSpPr>
        <p:spPr>
          <a:xfrm>
            <a:off x="1559595" y="2880616"/>
            <a:ext cx="12424620" cy="830997"/>
          </a:xfrm>
          <a:prstGeom prst="rect">
            <a:avLst/>
          </a:prstGeom>
          <a:solidFill>
            <a:schemeClr val="bg1"/>
          </a:solidFill>
          <a:ln>
            <a:solidFill>
              <a:schemeClr val="tx1"/>
            </a:solidFill>
          </a:ln>
        </p:spPr>
        <p:txBody>
          <a:bodyPr wrap="none" rtlCol="0">
            <a:spAutoFit/>
          </a:bodyPr>
          <a:lstStyle/>
          <a:p>
            <a:pPr algn="l"/>
            <a:r>
              <a:rPr lang="en-US" altLang="ja-JP" sz="4800" dirty="0" err="1">
                <a:latin typeface="+mn-ea"/>
                <a:ea typeface="+mn-ea"/>
              </a:rPr>
              <a:t>p</a:t>
            </a:r>
            <a:r>
              <a:rPr kumimoji="1" lang="en-US" altLang="ja-JP" sz="4800" dirty="0" err="1">
                <a:latin typeface="+mn-ea"/>
                <a:ea typeface="+mn-ea"/>
              </a:rPr>
              <a:t>lt.boxplot</a:t>
            </a:r>
            <a:r>
              <a:rPr kumimoji="1" lang="en-US" altLang="ja-JP" sz="4800" dirty="0">
                <a:latin typeface="+mn-ea"/>
                <a:ea typeface="+mn-ea"/>
              </a:rPr>
              <a:t>(df2[</a:t>
            </a:r>
            <a:r>
              <a:rPr lang="en-US" altLang="ja-JP" sz="4800" dirty="0">
                <a:latin typeface="+mn-ea"/>
                <a:ea typeface="+mn-ea"/>
              </a:rPr>
              <a:t>'</a:t>
            </a:r>
            <a:r>
              <a:rPr kumimoji="1" lang="en-US" altLang="ja-JP" sz="4800" dirty="0">
                <a:latin typeface="+mn-ea"/>
                <a:ea typeface="+mn-ea"/>
              </a:rPr>
              <a:t>Close</a:t>
            </a:r>
            <a:r>
              <a:rPr lang="en-US" altLang="ja-JP" sz="4800" dirty="0">
                <a:latin typeface="+mn-ea"/>
                <a:ea typeface="+mn-ea"/>
              </a:rPr>
              <a:t>'</a:t>
            </a:r>
            <a:r>
              <a:rPr kumimoji="1" lang="en-US" altLang="ja-JP" sz="4800" dirty="0">
                <a:latin typeface="+mn-ea"/>
                <a:ea typeface="+mn-ea"/>
              </a:rPr>
              <a:t>], labels=[</a:t>
            </a:r>
            <a:r>
              <a:rPr lang="en-US" altLang="ja-JP" sz="4800" dirty="0">
                <a:latin typeface="+mn-ea"/>
                <a:ea typeface="+mn-ea"/>
              </a:rPr>
              <a:t>'</a:t>
            </a:r>
            <a:r>
              <a:rPr kumimoji="1" lang="en-US" altLang="ja-JP" sz="4800" dirty="0">
                <a:latin typeface="+mn-ea"/>
                <a:ea typeface="+mn-ea"/>
              </a:rPr>
              <a:t>Close</a:t>
            </a:r>
            <a:r>
              <a:rPr lang="en-US" altLang="ja-JP" sz="4800" dirty="0">
                <a:latin typeface="+mn-ea"/>
                <a:ea typeface="+mn-ea"/>
              </a:rPr>
              <a:t>'</a:t>
            </a:r>
            <a:r>
              <a:rPr kumimoji="1" lang="en-US" altLang="ja-JP" sz="4800" dirty="0">
                <a:latin typeface="+mn-ea"/>
                <a:ea typeface="+mn-ea"/>
              </a:rPr>
              <a:t>])</a:t>
            </a:r>
            <a:endParaRPr kumimoji="1" lang="ja-JP" altLang="en-US" sz="4800" dirty="0">
              <a:latin typeface="+mn-ea"/>
              <a:ea typeface="+mn-ea"/>
            </a:endParaRPr>
          </a:p>
        </p:txBody>
      </p:sp>
    </p:spTree>
    <p:extLst>
      <p:ext uri="{BB962C8B-B14F-4D97-AF65-F5344CB8AC3E}">
        <p14:creationId xmlns:p14="http://schemas.microsoft.com/office/powerpoint/2010/main" val="274280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41795B-41EB-491D-BD07-F0125C01AA25}"/>
              </a:ext>
            </a:extLst>
          </p:cNvPr>
          <p:cNvSpPr>
            <a:spLocks noGrp="1"/>
          </p:cNvSpPr>
          <p:nvPr>
            <p:ph type="title"/>
          </p:nvPr>
        </p:nvSpPr>
        <p:spPr/>
        <p:txBody>
          <a:bodyPr>
            <a:normAutofit/>
          </a:bodyPr>
          <a:lstStyle/>
          <a:p>
            <a:r>
              <a:rPr kumimoji="1" lang="en-US" altLang="ja-JP" dirty="0"/>
              <a:t>numpy / pandas </a:t>
            </a:r>
            <a:r>
              <a:rPr kumimoji="1" lang="ja-JP" altLang="en-US" dirty="0"/>
              <a:t>によるデータ処理も必要</a:t>
            </a:r>
          </a:p>
        </p:txBody>
      </p:sp>
      <p:sp>
        <p:nvSpPr>
          <p:cNvPr id="3" name="コンテンツ プレースホルダー 2">
            <a:extLst>
              <a:ext uri="{FF2B5EF4-FFF2-40B4-BE49-F238E27FC236}">
                <a16:creationId xmlns="" xmlns:a16="http://schemas.microsoft.com/office/drawing/2014/main" id="{F8E27B5B-0A56-4C67-99FE-5F08F47BF1C5}"/>
              </a:ext>
            </a:extLst>
          </p:cNvPr>
          <p:cNvSpPr>
            <a:spLocks noGrp="1"/>
          </p:cNvSpPr>
          <p:nvPr>
            <p:ph idx="1"/>
          </p:nvPr>
        </p:nvSpPr>
        <p:spPr>
          <a:xfrm>
            <a:off x="376891" y="1538746"/>
            <a:ext cx="16556097" cy="6516725"/>
          </a:xfrm>
        </p:spPr>
        <p:txBody>
          <a:bodyPr>
            <a:normAutofit/>
          </a:bodyPr>
          <a:lstStyle/>
          <a:p>
            <a:r>
              <a:rPr kumimoji="1" lang="ja-JP" altLang="en-US" dirty="0"/>
              <a:t>データを可視化する前には、前処理をする必要がある</a:t>
            </a:r>
            <a:endParaRPr kumimoji="1" lang="en-US" altLang="ja-JP" dirty="0"/>
          </a:p>
          <a:p>
            <a:r>
              <a:rPr kumimoji="1" lang="ja-JP" altLang="en-US" dirty="0"/>
              <a:t>このため、</a:t>
            </a:r>
            <a:r>
              <a:rPr kumimoji="1" lang="en-US" altLang="ja-JP" dirty="0"/>
              <a:t>numpy / pandas </a:t>
            </a:r>
            <a:r>
              <a:rPr kumimoji="1" lang="ja-JP" altLang="en-US" dirty="0"/>
              <a:t>の使い方にも習熟しておくこと</a:t>
            </a:r>
            <a:endParaRPr kumimoji="1" lang="en-US" altLang="ja-JP" dirty="0"/>
          </a:p>
          <a:p>
            <a:pPr lvl="1"/>
            <a:r>
              <a:rPr lang="en-US" altLang="ja-JP" dirty="0"/>
              <a:t>MOOCs</a:t>
            </a:r>
            <a:r>
              <a:rPr lang="ja-JP" altLang="en-US" dirty="0"/>
              <a:t>「人工知能」</a:t>
            </a:r>
            <a:r>
              <a:rPr lang="en-US" altLang="ja-JP" dirty="0"/>
              <a:t>AI-01, AI-02 </a:t>
            </a:r>
            <a:r>
              <a:rPr lang="ja-JP" altLang="en-US" dirty="0"/>
              <a:t>を参照</a:t>
            </a:r>
            <a:endParaRPr lang="en-US" altLang="ja-JP" dirty="0"/>
          </a:p>
          <a:p>
            <a:pPr lvl="1"/>
            <a:r>
              <a:rPr lang="en-US" altLang="ja-JP" dirty="0"/>
              <a:t>[</a:t>
            </a:r>
            <a:r>
              <a:rPr lang="ja-JP" altLang="en-US" dirty="0"/>
              <a:t>受講生</a:t>
            </a:r>
            <a:r>
              <a:rPr lang="en-US" altLang="ja-JP" dirty="0"/>
              <a:t>]2023_</a:t>
            </a:r>
            <a:r>
              <a:rPr lang="ja-JP" altLang="en-US" dirty="0"/>
              <a:t>人工知能</a:t>
            </a:r>
            <a:r>
              <a:rPr lang="en-US" altLang="ja-JP" dirty="0"/>
              <a:t>_Artificial Intelligence </a:t>
            </a:r>
            <a:r>
              <a:rPr lang="ja-JP" altLang="en-US" dirty="0"/>
              <a:t>フォルダの下の </a:t>
            </a:r>
            <a:r>
              <a:rPr lang="en-US" altLang="ja-JP"/>
              <a:t>AI-02</a:t>
            </a:r>
            <a:r>
              <a:rPr lang="ja-JP" altLang="en-US"/>
              <a:t>フォルダ</a:t>
            </a:r>
            <a:r>
              <a:rPr lang="ja-JP" altLang="en-US" dirty="0"/>
              <a:t>に置いてある「</a:t>
            </a:r>
            <a:r>
              <a:rPr lang="en-US" altLang="ja-JP" dirty="0"/>
              <a:t>numpy_pandas.pdf</a:t>
            </a:r>
            <a:r>
              <a:rPr lang="ja-JP" altLang="en-US" dirty="0"/>
              <a:t>」も、必要に応じて活用すること</a:t>
            </a:r>
            <a:endParaRPr lang="en-US" altLang="ja-JP" dirty="0"/>
          </a:p>
        </p:txBody>
      </p:sp>
      <p:sp>
        <p:nvSpPr>
          <p:cNvPr id="4" name="フッター プレースホルダー 3">
            <a:extLst>
              <a:ext uri="{FF2B5EF4-FFF2-40B4-BE49-F238E27FC236}">
                <a16:creationId xmlns="" xmlns:a16="http://schemas.microsoft.com/office/drawing/2014/main" id="{D7E92201-FA6A-4C27-A4C9-386DC14C8871}"/>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54661FA4-1257-46C4-9213-26F7B50F142B}"/>
              </a:ext>
            </a:extLst>
          </p:cNvPr>
          <p:cNvSpPr>
            <a:spLocks noGrp="1"/>
          </p:cNvSpPr>
          <p:nvPr>
            <p:ph type="sldNum" sz="quarter" idx="4"/>
          </p:nvPr>
        </p:nvSpPr>
        <p:spPr/>
        <p:txBody>
          <a:bodyPr/>
          <a:lstStyle/>
          <a:p>
            <a:pPr>
              <a:defRPr/>
            </a:pPr>
            <a:fld id="{E62AD30C-4FD0-4E41-9633-AA73C86D07D0}" type="slidenum">
              <a:rPr lang="ja-JP" altLang="en-US" smtClean="0"/>
              <a:pPr>
                <a:defRPr/>
              </a:pPr>
              <a:t>11</a:t>
            </a:fld>
            <a:endParaRPr lang="en-US" altLang="ja-JP" dirty="0"/>
          </a:p>
        </p:txBody>
      </p:sp>
    </p:spTree>
    <p:extLst>
      <p:ext uri="{BB962C8B-B14F-4D97-AF65-F5344CB8AC3E}">
        <p14:creationId xmlns:p14="http://schemas.microsoft.com/office/powerpoint/2010/main" val="214765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B0B2ADC-7111-4ED8-9011-97A9D5D33178}"/>
              </a:ext>
            </a:extLst>
          </p:cNvPr>
          <p:cNvSpPr>
            <a:spLocks noGrp="1"/>
          </p:cNvSpPr>
          <p:nvPr>
            <p:ph type="title"/>
          </p:nvPr>
        </p:nvSpPr>
        <p:spPr/>
        <p:txBody>
          <a:bodyPr/>
          <a:lstStyle/>
          <a:p>
            <a:r>
              <a:rPr kumimoji="1" lang="en-US" altLang="ja-JP" dirty="0"/>
              <a:t>Matplotlib</a:t>
            </a:r>
            <a:r>
              <a:rPr kumimoji="1" lang="ja-JP" altLang="en-US" dirty="0"/>
              <a:t>の描画の基本</a:t>
            </a:r>
          </a:p>
        </p:txBody>
      </p:sp>
      <p:sp>
        <p:nvSpPr>
          <p:cNvPr id="4" name="スライド番号プレースホルダー 3">
            <a:extLst>
              <a:ext uri="{FF2B5EF4-FFF2-40B4-BE49-F238E27FC236}">
                <a16:creationId xmlns="" xmlns:a16="http://schemas.microsoft.com/office/drawing/2014/main" id="{216C3525-F2F2-4933-8023-35000771F76B}"/>
              </a:ext>
            </a:extLst>
          </p:cNvPr>
          <p:cNvSpPr>
            <a:spLocks noGrp="1"/>
          </p:cNvSpPr>
          <p:nvPr>
            <p:ph type="sldNum" sz="quarter" idx="4"/>
          </p:nvPr>
        </p:nvSpPr>
        <p:spPr/>
        <p:txBody>
          <a:bodyPr/>
          <a:lstStyle/>
          <a:p>
            <a:pPr>
              <a:defRPr/>
            </a:pPr>
            <a:fld id="{E62AD30C-4FD0-4E41-9633-AA73C86D07D0}" type="slidenum">
              <a:rPr lang="ja-JP" altLang="en-US" smtClean="0"/>
              <a:pPr>
                <a:defRPr/>
              </a:pPr>
              <a:t>12</a:t>
            </a:fld>
            <a:endParaRPr lang="en-US" altLang="ja-JP" dirty="0"/>
          </a:p>
        </p:txBody>
      </p:sp>
      <p:sp>
        <p:nvSpPr>
          <p:cNvPr id="5" name="フッター プレースホルダー 4">
            <a:extLst>
              <a:ext uri="{FF2B5EF4-FFF2-40B4-BE49-F238E27FC236}">
                <a16:creationId xmlns="" xmlns:a16="http://schemas.microsoft.com/office/drawing/2014/main" id="{D02DA9B9-BF87-4C10-928E-A1592C8A4368}"/>
              </a:ext>
            </a:extLst>
          </p:cNvPr>
          <p:cNvSpPr>
            <a:spLocks noGrp="1"/>
          </p:cNvSpPr>
          <p:nvPr>
            <p:ph type="ftr" sz="quarter" idx="10"/>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6" name="テキスト ボックス 5">
            <a:extLst>
              <a:ext uri="{FF2B5EF4-FFF2-40B4-BE49-F238E27FC236}">
                <a16:creationId xmlns="" xmlns:a16="http://schemas.microsoft.com/office/drawing/2014/main" id="{091B3408-36E0-4DF2-8F34-1E51DD8FD8A3}"/>
              </a:ext>
            </a:extLst>
          </p:cNvPr>
          <p:cNvSpPr txBox="1"/>
          <p:nvPr/>
        </p:nvSpPr>
        <p:spPr>
          <a:xfrm>
            <a:off x="589403" y="3086919"/>
            <a:ext cx="8392490" cy="6186309"/>
          </a:xfrm>
          <a:prstGeom prst="rect">
            <a:avLst/>
          </a:prstGeom>
          <a:noFill/>
          <a:ln>
            <a:solidFill>
              <a:schemeClr val="tx1"/>
            </a:solidFill>
          </a:ln>
        </p:spPr>
        <p:txBody>
          <a:bodyPr wrap="none" rtlCol="0">
            <a:spAutoFit/>
          </a:bodyPr>
          <a:lstStyle/>
          <a:p>
            <a:r>
              <a:rPr lang="en-US" altLang="ja-JP" sz="4400" dirty="0" err="1">
                <a:latin typeface="+mn-ea"/>
                <a:ea typeface="+mn-ea"/>
              </a:rPr>
              <a:t>plt</a:t>
            </a:r>
            <a:r>
              <a:rPr lang="en-US" altLang="ja-JP" sz="4400" dirty="0">
                <a:latin typeface="+mn-ea"/>
                <a:ea typeface="+mn-ea"/>
              </a:rPr>
              <a:t>.</a:t>
            </a:r>
            <a:r>
              <a:rPr lang="ja-JP" altLang="en-US" sz="4400" b="1" dirty="0">
                <a:solidFill>
                  <a:srgbClr val="FF0000"/>
                </a:solidFill>
                <a:latin typeface="+mn-ea"/>
                <a:ea typeface="+mn-ea"/>
              </a:rPr>
              <a:t>描画用関数</a:t>
            </a:r>
            <a:r>
              <a:rPr lang="en-US" altLang="ja-JP" sz="4400" b="1" dirty="0">
                <a:solidFill>
                  <a:srgbClr val="FF0000"/>
                </a:solidFill>
                <a:latin typeface="+mn-ea"/>
                <a:ea typeface="+mn-ea"/>
              </a:rPr>
              <a:t>(</a:t>
            </a:r>
            <a:r>
              <a:rPr lang="ja-JP" altLang="en-US" sz="4400" b="1" dirty="0">
                <a:solidFill>
                  <a:schemeClr val="accent1">
                    <a:lumMod val="75000"/>
                  </a:schemeClr>
                </a:solidFill>
                <a:latin typeface="+mn-ea"/>
                <a:ea typeface="+mn-ea"/>
              </a:rPr>
              <a:t>データ</a:t>
            </a:r>
            <a:r>
              <a:rPr lang="ja-JP" altLang="en-US" sz="4400" dirty="0">
                <a:latin typeface="+mn-ea"/>
                <a:ea typeface="+mn-ea"/>
              </a:rPr>
              <a:t>など</a:t>
            </a:r>
            <a:r>
              <a:rPr lang="en-US" altLang="ja-JP" sz="4400" b="1" dirty="0">
                <a:solidFill>
                  <a:srgbClr val="FF0000"/>
                </a:solidFill>
                <a:latin typeface="+mn-ea"/>
                <a:ea typeface="+mn-ea"/>
              </a:rPr>
              <a:t>)</a:t>
            </a:r>
            <a:endParaRPr lang="ja-JP" altLang="en-US" sz="4400" b="1" dirty="0">
              <a:solidFill>
                <a:srgbClr val="FF0000"/>
              </a:solidFill>
              <a:latin typeface="+mn-ea"/>
              <a:ea typeface="+mn-ea"/>
            </a:endParaRPr>
          </a:p>
          <a:p>
            <a:r>
              <a:rPr kumimoji="1" lang="en-US" altLang="ja-JP" sz="4400" dirty="0" err="1">
                <a:latin typeface="+mn-ea"/>
                <a:ea typeface="+mn-ea"/>
              </a:rPr>
              <a:t>plt.title</a:t>
            </a:r>
            <a:r>
              <a:rPr kumimoji="1" lang="en-US" altLang="ja-JP" sz="4400" dirty="0">
                <a:latin typeface="+mn-ea"/>
                <a:ea typeface="+mn-ea"/>
              </a:rPr>
              <a:t>('</a:t>
            </a:r>
            <a:r>
              <a:rPr kumimoji="1" lang="ja-JP" altLang="en-US" sz="4400" dirty="0">
                <a:latin typeface="+mn-ea"/>
                <a:ea typeface="+mn-ea"/>
              </a:rPr>
              <a:t>タイトル</a:t>
            </a:r>
            <a:r>
              <a:rPr kumimoji="1" lang="en-US" altLang="ja-JP" sz="4400" dirty="0">
                <a:latin typeface="+mn-ea"/>
                <a:ea typeface="+mn-ea"/>
              </a:rPr>
              <a:t>')</a:t>
            </a:r>
          </a:p>
          <a:p>
            <a:r>
              <a:rPr lang="en-US" altLang="ja-JP" sz="4400" dirty="0" err="1">
                <a:latin typeface="+mn-ea"/>
                <a:ea typeface="+mn-ea"/>
              </a:rPr>
              <a:t>plt.xlabel</a:t>
            </a:r>
            <a:r>
              <a:rPr lang="en-US" altLang="ja-JP" sz="4400" dirty="0">
                <a:latin typeface="+mn-ea"/>
                <a:ea typeface="+mn-ea"/>
              </a:rPr>
              <a:t>('x</a:t>
            </a:r>
            <a:r>
              <a:rPr lang="ja-JP" altLang="en-US" sz="4400" dirty="0">
                <a:latin typeface="+mn-ea"/>
                <a:ea typeface="+mn-ea"/>
              </a:rPr>
              <a:t>軸ラベル</a:t>
            </a:r>
            <a:r>
              <a:rPr lang="en-US" altLang="ja-JP" sz="4400" dirty="0">
                <a:latin typeface="+mn-ea"/>
                <a:ea typeface="+mn-ea"/>
              </a:rPr>
              <a:t>')</a:t>
            </a:r>
          </a:p>
          <a:p>
            <a:r>
              <a:rPr kumimoji="1" lang="en-US" altLang="ja-JP" sz="4400" dirty="0" err="1">
                <a:latin typeface="+mn-ea"/>
                <a:ea typeface="+mn-ea"/>
              </a:rPr>
              <a:t>plt.ylabel</a:t>
            </a:r>
            <a:r>
              <a:rPr kumimoji="1" lang="en-US" altLang="ja-JP" sz="4400" dirty="0">
                <a:latin typeface="+mn-ea"/>
                <a:ea typeface="+mn-ea"/>
              </a:rPr>
              <a:t>('y</a:t>
            </a:r>
            <a:r>
              <a:rPr kumimoji="1" lang="ja-JP" altLang="en-US" sz="4400" dirty="0">
                <a:latin typeface="+mn-ea"/>
                <a:ea typeface="+mn-ea"/>
              </a:rPr>
              <a:t>軸ラベル</a:t>
            </a:r>
            <a:r>
              <a:rPr kumimoji="1" lang="en-US" altLang="ja-JP" sz="4400" dirty="0">
                <a:latin typeface="+mn-ea"/>
                <a:ea typeface="+mn-ea"/>
              </a:rPr>
              <a:t>')</a:t>
            </a:r>
          </a:p>
          <a:p>
            <a:r>
              <a:rPr lang="en-US" altLang="ja-JP" sz="4400" dirty="0" err="1">
                <a:latin typeface="+mn-ea"/>
                <a:ea typeface="+mn-ea"/>
              </a:rPr>
              <a:t>plt.legend</a:t>
            </a:r>
            <a:r>
              <a:rPr lang="en-US" altLang="ja-JP" sz="4400" dirty="0">
                <a:latin typeface="+mn-ea"/>
                <a:ea typeface="+mn-ea"/>
              </a:rPr>
              <a:t>()</a:t>
            </a:r>
          </a:p>
          <a:p>
            <a:r>
              <a:rPr lang="en-US" altLang="ja-JP" sz="4400" dirty="0" err="1">
                <a:latin typeface="+mn-ea"/>
                <a:ea typeface="+mn-ea"/>
              </a:rPr>
              <a:t>plt.tick_params</a:t>
            </a:r>
            <a:r>
              <a:rPr lang="en-US" altLang="ja-JP" sz="4400" dirty="0">
                <a:latin typeface="+mn-ea"/>
                <a:ea typeface="+mn-ea"/>
              </a:rPr>
              <a:t>(</a:t>
            </a:r>
            <a:r>
              <a:rPr lang="en-US" altLang="ja-JP" sz="4400" dirty="0" err="1">
                <a:latin typeface="+mn-ea"/>
                <a:ea typeface="+mn-ea"/>
              </a:rPr>
              <a:t>labelsize</a:t>
            </a:r>
            <a:r>
              <a:rPr lang="en-US" altLang="ja-JP" sz="4400" dirty="0">
                <a:latin typeface="+mn-ea"/>
                <a:ea typeface="+mn-ea"/>
              </a:rPr>
              <a:t>=10)</a:t>
            </a:r>
          </a:p>
          <a:p>
            <a:r>
              <a:rPr lang="en-US" altLang="ja-JP" sz="4400" dirty="0" err="1">
                <a:latin typeface="+mn-ea"/>
                <a:ea typeface="+mn-ea"/>
              </a:rPr>
              <a:t>plt.xlim</a:t>
            </a:r>
            <a:r>
              <a:rPr lang="en-US" altLang="ja-JP" sz="4400" dirty="0">
                <a:latin typeface="+mn-ea"/>
                <a:ea typeface="+mn-ea"/>
              </a:rPr>
              <a:t>(</a:t>
            </a:r>
            <a:r>
              <a:rPr lang="en-US" altLang="ja-JP" sz="4400" dirty="0" err="1">
                <a:latin typeface="+mn-ea"/>
                <a:ea typeface="+mn-ea"/>
              </a:rPr>
              <a:t>xmin</a:t>
            </a:r>
            <a:r>
              <a:rPr lang="en-US" altLang="ja-JP" sz="4400" dirty="0">
                <a:latin typeface="+mn-ea"/>
                <a:ea typeface="+mn-ea"/>
              </a:rPr>
              <a:t>, </a:t>
            </a:r>
            <a:r>
              <a:rPr lang="en-US" altLang="ja-JP" sz="4400" dirty="0" err="1">
                <a:latin typeface="+mn-ea"/>
                <a:ea typeface="+mn-ea"/>
              </a:rPr>
              <a:t>xmax</a:t>
            </a:r>
            <a:r>
              <a:rPr lang="en-US" altLang="ja-JP" sz="4400" dirty="0">
                <a:latin typeface="+mn-ea"/>
                <a:ea typeface="+mn-ea"/>
              </a:rPr>
              <a:t>)</a:t>
            </a:r>
          </a:p>
          <a:p>
            <a:r>
              <a:rPr lang="en-US" altLang="ja-JP" sz="4400" dirty="0" err="1">
                <a:latin typeface="+mn-ea"/>
                <a:ea typeface="+mn-ea"/>
              </a:rPr>
              <a:t>plt.ylim</a:t>
            </a:r>
            <a:r>
              <a:rPr lang="en-US" altLang="ja-JP" sz="4400" dirty="0">
                <a:latin typeface="+mn-ea"/>
                <a:ea typeface="+mn-ea"/>
              </a:rPr>
              <a:t>(</a:t>
            </a:r>
            <a:r>
              <a:rPr lang="en-US" altLang="ja-JP" sz="4400" dirty="0" err="1">
                <a:latin typeface="+mn-ea"/>
                <a:ea typeface="+mn-ea"/>
              </a:rPr>
              <a:t>ymin</a:t>
            </a:r>
            <a:r>
              <a:rPr lang="en-US" altLang="ja-JP" sz="4400" dirty="0">
                <a:latin typeface="+mn-ea"/>
                <a:ea typeface="+mn-ea"/>
              </a:rPr>
              <a:t>, </a:t>
            </a:r>
            <a:r>
              <a:rPr lang="en-US" altLang="ja-JP" sz="4400" dirty="0" err="1">
                <a:latin typeface="+mn-ea"/>
                <a:ea typeface="+mn-ea"/>
              </a:rPr>
              <a:t>ymax</a:t>
            </a:r>
            <a:r>
              <a:rPr lang="en-US" altLang="ja-JP" sz="4400" dirty="0">
                <a:latin typeface="+mn-ea"/>
                <a:ea typeface="+mn-ea"/>
              </a:rPr>
              <a:t>)</a:t>
            </a:r>
          </a:p>
          <a:p>
            <a:r>
              <a:rPr lang="en-US" altLang="ja-JP" sz="4400" dirty="0" err="1">
                <a:latin typeface="+mn-ea"/>
                <a:ea typeface="+mn-ea"/>
              </a:rPr>
              <a:t>plt.</a:t>
            </a:r>
            <a:r>
              <a:rPr lang="en-US" altLang="ja-JP" sz="4400" b="1" dirty="0" err="1">
                <a:solidFill>
                  <a:srgbClr val="FF0000"/>
                </a:solidFill>
                <a:latin typeface="+mn-ea"/>
                <a:ea typeface="+mn-ea"/>
              </a:rPr>
              <a:t>show</a:t>
            </a:r>
            <a:r>
              <a:rPr lang="en-US" altLang="ja-JP" sz="4400" b="1" dirty="0">
                <a:solidFill>
                  <a:srgbClr val="FF0000"/>
                </a:solidFill>
                <a:latin typeface="+mn-ea"/>
                <a:ea typeface="+mn-ea"/>
              </a:rPr>
              <a:t>()</a:t>
            </a:r>
            <a:endParaRPr kumimoji="1" lang="ja-JP" altLang="en-US" sz="4400" b="1" dirty="0">
              <a:solidFill>
                <a:srgbClr val="FF0000"/>
              </a:solidFill>
              <a:latin typeface="+mn-ea"/>
              <a:ea typeface="+mn-ea"/>
            </a:endParaRPr>
          </a:p>
        </p:txBody>
      </p:sp>
      <p:sp>
        <p:nvSpPr>
          <p:cNvPr id="7" name="テキスト ボックス 6">
            <a:extLst>
              <a:ext uri="{FF2B5EF4-FFF2-40B4-BE49-F238E27FC236}">
                <a16:creationId xmlns="" xmlns:a16="http://schemas.microsoft.com/office/drawing/2014/main" id="{BA2D719D-2C66-4537-9FF9-05A81A55FD67}"/>
              </a:ext>
            </a:extLst>
          </p:cNvPr>
          <p:cNvSpPr txBox="1"/>
          <p:nvPr/>
        </p:nvSpPr>
        <p:spPr>
          <a:xfrm>
            <a:off x="589146" y="1855393"/>
            <a:ext cx="15984118" cy="1200329"/>
          </a:xfrm>
          <a:prstGeom prst="rect">
            <a:avLst/>
          </a:prstGeom>
          <a:noFill/>
        </p:spPr>
        <p:txBody>
          <a:bodyPr wrap="square" rtlCol="0">
            <a:spAutoFit/>
          </a:bodyPr>
          <a:lstStyle/>
          <a:p>
            <a:r>
              <a:rPr kumimoji="1" lang="ja-JP" altLang="en-US" sz="3600" dirty="0">
                <a:latin typeface="+mn-ea"/>
                <a:ea typeface="+mn-ea"/>
              </a:rPr>
              <a:t>描画用関数にデータを与え、必要に応じてタイトルや軸ラベル、文字サイズなどを指定してから、</a:t>
            </a:r>
            <a:r>
              <a:rPr lang="en-US" altLang="ja-JP" sz="3600" dirty="0" err="1">
                <a:latin typeface="+mn-ea"/>
                <a:ea typeface="+mn-ea"/>
              </a:rPr>
              <a:t>plt.show</a:t>
            </a:r>
            <a:r>
              <a:rPr lang="en-US" altLang="ja-JP" sz="3600" dirty="0">
                <a:latin typeface="+mn-ea"/>
                <a:ea typeface="+mn-ea"/>
              </a:rPr>
              <a:t>() </a:t>
            </a:r>
            <a:r>
              <a:rPr lang="ja-JP" altLang="en-US" sz="3600" dirty="0">
                <a:latin typeface="+mn-ea"/>
                <a:ea typeface="+mn-ea"/>
              </a:rPr>
              <a:t>を実行すると、グラフが描画できる。</a:t>
            </a:r>
            <a:endParaRPr lang="en-US" altLang="ja-JP" sz="3600" dirty="0">
              <a:latin typeface="+mn-ea"/>
              <a:ea typeface="+mn-ea"/>
            </a:endParaRPr>
          </a:p>
        </p:txBody>
      </p:sp>
      <p:sp>
        <p:nvSpPr>
          <p:cNvPr id="8" name="テキスト ボックス 7">
            <a:extLst>
              <a:ext uri="{FF2B5EF4-FFF2-40B4-BE49-F238E27FC236}">
                <a16:creationId xmlns="" xmlns:a16="http://schemas.microsoft.com/office/drawing/2014/main" id="{42EAACF0-0474-4975-AB30-6ACD4726CA7A}"/>
              </a:ext>
            </a:extLst>
          </p:cNvPr>
          <p:cNvSpPr txBox="1"/>
          <p:nvPr/>
        </p:nvSpPr>
        <p:spPr>
          <a:xfrm>
            <a:off x="3971863" y="5873684"/>
            <a:ext cx="3111749" cy="646331"/>
          </a:xfrm>
          <a:prstGeom prst="rect">
            <a:avLst/>
          </a:prstGeom>
          <a:noFill/>
        </p:spPr>
        <p:txBody>
          <a:bodyPr wrap="none" rtlCol="0">
            <a:spAutoFit/>
          </a:bodyPr>
          <a:lstStyle/>
          <a:p>
            <a:r>
              <a:rPr lang="ja-JP" altLang="en-US" sz="3600" dirty="0">
                <a:solidFill>
                  <a:srgbClr val="0000FF"/>
                </a:solidFill>
                <a:latin typeface="+mn-ea"/>
                <a:ea typeface="+mn-ea"/>
              </a:rPr>
              <a:t>← 凡例を追加</a:t>
            </a:r>
            <a:endParaRPr lang="en-US" altLang="ja-JP" sz="3600" dirty="0">
              <a:solidFill>
                <a:srgbClr val="0000FF"/>
              </a:solidFill>
              <a:latin typeface="+mn-ea"/>
              <a:ea typeface="+mn-ea"/>
            </a:endParaRPr>
          </a:p>
        </p:txBody>
      </p:sp>
      <p:sp>
        <p:nvSpPr>
          <p:cNvPr id="9" name="テキスト ボックス 8">
            <a:extLst>
              <a:ext uri="{FF2B5EF4-FFF2-40B4-BE49-F238E27FC236}">
                <a16:creationId xmlns="" xmlns:a16="http://schemas.microsoft.com/office/drawing/2014/main" id="{B71F63B5-E12A-42F0-A1DF-38E1F522E7FB}"/>
              </a:ext>
            </a:extLst>
          </p:cNvPr>
          <p:cNvSpPr txBox="1"/>
          <p:nvPr/>
        </p:nvSpPr>
        <p:spPr>
          <a:xfrm>
            <a:off x="7896299" y="4632499"/>
            <a:ext cx="8028892" cy="1200329"/>
          </a:xfrm>
          <a:prstGeom prst="rect">
            <a:avLst/>
          </a:prstGeom>
          <a:solidFill>
            <a:schemeClr val="bg1"/>
          </a:solidFill>
        </p:spPr>
        <p:txBody>
          <a:bodyPr wrap="square" rtlCol="0">
            <a:spAutoFit/>
          </a:bodyPr>
          <a:lstStyle/>
          <a:p>
            <a:r>
              <a:rPr lang="ja-JP" altLang="en-US" sz="3600" dirty="0">
                <a:solidFill>
                  <a:srgbClr val="0000FF"/>
                </a:solidFill>
                <a:latin typeface="+mn-ea"/>
                <a:ea typeface="+mn-ea"/>
              </a:rPr>
              <a:t>各ラベルや凡例は、</a:t>
            </a:r>
            <a:r>
              <a:rPr lang="en-US" altLang="ja-JP" sz="3600" dirty="0" err="1">
                <a:solidFill>
                  <a:srgbClr val="0000FF"/>
                </a:solidFill>
                <a:latin typeface="+mn-ea"/>
                <a:ea typeface="+mn-ea"/>
              </a:rPr>
              <a:t>fontsize</a:t>
            </a:r>
            <a:r>
              <a:rPr lang="en-US" altLang="ja-JP" sz="3600" dirty="0">
                <a:solidFill>
                  <a:srgbClr val="0000FF"/>
                </a:solidFill>
                <a:latin typeface="+mn-ea"/>
                <a:ea typeface="+mn-ea"/>
              </a:rPr>
              <a:t>= </a:t>
            </a:r>
            <a:r>
              <a:rPr lang="ja-JP" altLang="en-US" sz="3600" dirty="0">
                <a:solidFill>
                  <a:srgbClr val="0000FF"/>
                </a:solidFill>
                <a:latin typeface="+mn-ea"/>
                <a:ea typeface="+mn-ea"/>
              </a:rPr>
              <a:t>で文字サイズを指定できる。</a:t>
            </a:r>
            <a:endParaRPr lang="en-US" altLang="ja-JP" sz="3600" dirty="0">
              <a:solidFill>
                <a:srgbClr val="0000FF"/>
              </a:solidFill>
              <a:latin typeface="+mn-ea"/>
              <a:ea typeface="+mn-ea"/>
            </a:endParaRPr>
          </a:p>
        </p:txBody>
      </p:sp>
      <p:sp>
        <p:nvSpPr>
          <p:cNvPr id="10" name="テキスト ボックス 9">
            <a:extLst>
              <a:ext uri="{FF2B5EF4-FFF2-40B4-BE49-F238E27FC236}">
                <a16:creationId xmlns="" xmlns:a16="http://schemas.microsoft.com/office/drawing/2014/main" id="{41C4E6E6-FC85-4EC9-AE56-B78AC64B5D6B}"/>
              </a:ext>
            </a:extLst>
          </p:cNvPr>
          <p:cNvSpPr txBox="1"/>
          <p:nvPr/>
        </p:nvSpPr>
        <p:spPr>
          <a:xfrm>
            <a:off x="8816998" y="6513971"/>
            <a:ext cx="4958409" cy="646331"/>
          </a:xfrm>
          <a:prstGeom prst="rect">
            <a:avLst/>
          </a:prstGeom>
          <a:solidFill>
            <a:schemeClr val="bg1"/>
          </a:solidFill>
        </p:spPr>
        <p:txBody>
          <a:bodyPr wrap="none" rtlCol="0">
            <a:spAutoFit/>
          </a:bodyPr>
          <a:lstStyle/>
          <a:p>
            <a:r>
              <a:rPr lang="ja-JP" altLang="en-US" sz="3600" dirty="0">
                <a:solidFill>
                  <a:srgbClr val="0000FF"/>
                </a:solidFill>
                <a:latin typeface="+mn-ea"/>
                <a:ea typeface="+mn-ea"/>
              </a:rPr>
              <a:t>← 目盛値の体裁指定。</a:t>
            </a:r>
            <a:endParaRPr lang="en-US" altLang="ja-JP" sz="3600" dirty="0">
              <a:solidFill>
                <a:srgbClr val="0000FF"/>
              </a:solidFill>
              <a:latin typeface="+mn-ea"/>
              <a:ea typeface="+mn-ea"/>
            </a:endParaRPr>
          </a:p>
        </p:txBody>
      </p:sp>
      <p:sp>
        <p:nvSpPr>
          <p:cNvPr id="11" name="テキスト ボックス 10">
            <a:extLst>
              <a:ext uri="{FF2B5EF4-FFF2-40B4-BE49-F238E27FC236}">
                <a16:creationId xmlns="" xmlns:a16="http://schemas.microsoft.com/office/drawing/2014/main" id="{DE0871AC-8096-4B44-A24B-8591814E6029}"/>
              </a:ext>
            </a:extLst>
          </p:cNvPr>
          <p:cNvSpPr txBox="1"/>
          <p:nvPr/>
        </p:nvSpPr>
        <p:spPr>
          <a:xfrm>
            <a:off x="3755839" y="8568635"/>
            <a:ext cx="2650084" cy="646331"/>
          </a:xfrm>
          <a:prstGeom prst="rect">
            <a:avLst/>
          </a:prstGeom>
          <a:noFill/>
        </p:spPr>
        <p:txBody>
          <a:bodyPr wrap="none" rtlCol="0">
            <a:spAutoFit/>
          </a:bodyPr>
          <a:lstStyle/>
          <a:p>
            <a:r>
              <a:rPr lang="ja-JP" altLang="en-US" sz="3600" dirty="0">
                <a:solidFill>
                  <a:srgbClr val="0000FF"/>
                </a:solidFill>
                <a:latin typeface="+mn-ea"/>
                <a:ea typeface="+mn-ea"/>
              </a:rPr>
              <a:t>← 描画実行</a:t>
            </a:r>
            <a:endParaRPr lang="en-US" altLang="ja-JP" sz="3600" dirty="0">
              <a:solidFill>
                <a:srgbClr val="0000FF"/>
              </a:solidFill>
              <a:latin typeface="+mn-ea"/>
              <a:ea typeface="+mn-ea"/>
            </a:endParaRPr>
          </a:p>
        </p:txBody>
      </p:sp>
      <p:sp>
        <p:nvSpPr>
          <p:cNvPr id="12" name="テキスト ボックス 11">
            <a:extLst>
              <a:ext uri="{FF2B5EF4-FFF2-40B4-BE49-F238E27FC236}">
                <a16:creationId xmlns="" xmlns:a16="http://schemas.microsoft.com/office/drawing/2014/main" id="{34644036-DE5F-4351-A509-2D9F8825069C}"/>
              </a:ext>
            </a:extLst>
          </p:cNvPr>
          <p:cNvSpPr txBox="1"/>
          <p:nvPr/>
        </p:nvSpPr>
        <p:spPr>
          <a:xfrm>
            <a:off x="7893962" y="3172120"/>
            <a:ext cx="3111749" cy="646331"/>
          </a:xfrm>
          <a:prstGeom prst="rect">
            <a:avLst/>
          </a:prstGeom>
          <a:solidFill>
            <a:schemeClr val="bg1"/>
          </a:solidFill>
        </p:spPr>
        <p:txBody>
          <a:bodyPr wrap="none" rtlCol="0">
            <a:spAutoFit/>
          </a:bodyPr>
          <a:lstStyle/>
          <a:p>
            <a:r>
              <a:rPr lang="ja-JP" altLang="en-US" sz="3600" dirty="0">
                <a:solidFill>
                  <a:srgbClr val="0000FF"/>
                </a:solidFill>
                <a:latin typeface="+mn-ea"/>
                <a:ea typeface="+mn-ea"/>
              </a:rPr>
              <a:t>← グラフ作成</a:t>
            </a:r>
            <a:endParaRPr lang="en-US" altLang="ja-JP" sz="3600" dirty="0">
              <a:solidFill>
                <a:srgbClr val="0000FF"/>
              </a:solidFill>
              <a:latin typeface="+mn-ea"/>
              <a:ea typeface="+mn-ea"/>
            </a:endParaRPr>
          </a:p>
        </p:txBody>
      </p:sp>
      <p:sp>
        <p:nvSpPr>
          <p:cNvPr id="13" name="テキスト ボックス 12">
            <a:extLst>
              <a:ext uri="{FF2B5EF4-FFF2-40B4-BE49-F238E27FC236}">
                <a16:creationId xmlns="" xmlns:a16="http://schemas.microsoft.com/office/drawing/2014/main" id="{27F6A3D8-22BD-4A0B-BC11-01B637D6F53C}"/>
              </a:ext>
            </a:extLst>
          </p:cNvPr>
          <p:cNvSpPr txBox="1"/>
          <p:nvPr/>
        </p:nvSpPr>
        <p:spPr>
          <a:xfrm>
            <a:off x="6568920" y="7524800"/>
            <a:ext cx="5420074" cy="646331"/>
          </a:xfrm>
          <a:prstGeom prst="rect">
            <a:avLst/>
          </a:prstGeom>
          <a:solidFill>
            <a:schemeClr val="bg1"/>
          </a:solidFill>
        </p:spPr>
        <p:txBody>
          <a:bodyPr wrap="none" rtlCol="0">
            <a:spAutoFit/>
          </a:bodyPr>
          <a:lstStyle/>
          <a:p>
            <a:r>
              <a:rPr lang="ja-JP" altLang="en-US" sz="3600" dirty="0">
                <a:solidFill>
                  <a:srgbClr val="0000FF"/>
                </a:solidFill>
                <a:latin typeface="+mn-ea"/>
                <a:ea typeface="+mn-ea"/>
              </a:rPr>
              <a:t>← 各軸の最小値と最大値</a:t>
            </a:r>
            <a:endParaRPr lang="en-US" altLang="ja-JP" sz="3600" dirty="0">
              <a:solidFill>
                <a:srgbClr val="0000FF"/>
              </a:solidFill>
              <a:latin typeface="+mn-ea"/>
              <a:ea typeface="+mn-ea"/>
            </a:endParaRPr>
          </a:p>
        </p:txBody>
      </p:sp>
      <p:sp>
        <p:nvSpPr>
          <p:cNvPr id="14" name="テキスト ボックス 13">
            <a:extLst>
              <a:ext uri="{FF2B5EF4-FFF2-40B4-BE49-F238E27FC236}">
                <a16:creationId xmlns="" xmlns:a16="http://schemas.microsoft.com/office/drawing/2014/main" id="{08D92D61-BF4D-4AA2-A0EC-2535C922966D}"/>
              </a:ext>
            </a:extLst>
          </p:cNvPr>
          <p:cNvSpPr txBox="1"/>
          <p:nvPr/>
        </p:nvSpPr>
        <p:spPr>
          <a:xfrm>
            <a:off x="7870034" y="8293964"/>
            <a:ext cx="9488765" cy="954107"/>
          </a:xfrm>
          <a:prstGeom prst="rect">
            <a:avLst/>
          </a:prstGeom>
          <a:solidFill>
            <a:schemeClr val="bg1"/>
          </a:solidFill>
        </p:spPr>
        <p:txBody>
          <a:bodyPr wrap="square" rtlCol="0">
            <a:spAutoFit/>
          </a:bodyPr>
          <a:lstStyle/>
          <a:p>
            <a:pPr algn="l"/>
            <a:r>
              <a:rPr kumimoji="1" lang="en-US" altLang="ja-JP" sz="2800" dirty="0">
                <a:solidFill>
                  <a:srgbClr val="0000FF"/>
                </a:solidFill>
                <a:latin typeface="+mn-ea"/>
                <a:ea typeface="+mn-ea"/>
              </a:rPr>
              <a:t>NOTE: plt.show() </a:t>
            </a:r>
            <a:r>
              <a:rPr kumimoji="1" lang="ja-JP" altLang="en-US" sz="2800" dirty="0">
                <a:solidFill>
                  <a:srgbClr val="0000FF"/>
                </a:solidFill>
                <a:latin typeface="+mn-ea"/>
                <a:ea typeface="+mn-ea"/>
              </a:rPr>
              <a:t>は省略もできるが、</a:t>
            </a:r>
            <a:r>
              <a:rPr kumimoji="1" lang="en-US" altLang="ja-JP" sz="2800" dirty="0">
                <a:solidFill>
                  <a:srgbClr val="0000FF"/>
                </a:solidFill>
                <a:latin typeface="+mn-ea"/>
                <a:ea typeface="+mn-ea"/>
              </a:rPr>
              <a:t>1</a:t>
            </a:r>
            <a:r>
              <a:rPr kumimoji="1" lang="ja-JP" altLang="en-US" sz="2800" dirty="0">
                <a:solidFill>
                  <a:srgbClr val="0000FF"/>
                </a:solidFill>
                <a:latin typeface="+mn-ea"/>
                <a:ea typeface="+mn-ea"/>
              </a:rPr>
              <a:t>つのセルで複数グラフを描く場合などでは必要となるので、入れておく</a:t>
            </a:r>
            <a:endParaRPr kumimoji="1" lang="en-US" altLang="ja-JP" sz="2800" dirty="0">
              <a:solidFill>
                <a:srgbClr val="0000FF"/>
              </a:solidFill>
              <a:latin typeface="+mn-ea"/>
              <a:ea typeface="+mn-ea"/>
            </a:endParaRPr>
          </a:p>
        </p:txBody>
      </p:sp>
    </p:spTree>
    <p:extLst>
      <p:ext uri="{BB962C8B-B14F-4D97-AF65-F5344CB8AC3E}">
        <p14:creationId xmlns:p14="http://schemas.microsoft.com/office/powerpoint/2010/main" val="19186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2F7AB1A-E4BD-40D5-A8A0-DF91B7EE4444}"/>
              </a:ext>
            </a:extLst>
          </p:cNvPr>
          <p:cNvSpPr>
            <a:spLocks noGrp="1"/>
          </p:cNvSpPr>
          <p:nvPr>
            <p:ph type="title"/>
          </p:nvPr>
        </p:nvSpPr>
        <p:spPr/>
        <p:txBody>
          <a:bodyPr/>
          <a:lstStyle/>
          <a:p>
            <a:r>
              <a:rPr kumimoji="1" lang="ja-JP" altLang="en-US" dirty="0"/>
              <a:t>ライブラリの</a:t>
            </a:r>
            <a:r>
              <a:rPr kumimoji="1" lang="en-US" altLang="ja-JP" dirty="0"/>
              <a:t>import</a:t>
            </a:r>
            <a:endParaRPr kumimoji="1" lang="ja-JP" altLang="en-US" dirty="0"/>
          </a:p>
        </p:txBody>
      </p:sp>
      <p:sp>
        <p:nvSpPr>
          <p:cNvPr id="4" name="スライド番号プレースホルダー 3">
            <a:extLst>
              <a:ext uri="{FF2B5EF4-FFF2-40B4-BE49-F238E27FC236}">
                <a16:creationId xmlns="" xmlns:a16="http://schemas.microsoft.com/office/drawing/2014/main" id="{61D7321B-BC9F-4799-B46D-BA67FD530BDC}"/>
              </a:ext>
            </a:extLst>
          </p:cNvPr>
          <p:cNvSpPr>
            <a:spLocks noGrp="1"/>
          </p:cNvSpPr>
          <p:nvPr>
            <p:ph type="sldNum" sz="quarter" idx="4"/>
          </p:nvPr>
        </p:nvSpPr>
        <p:spPr/>
        <p:txBody>
          <a:bodyPr/>
          <a:lstStyle/>
          <a:p>
            <a:pPr>
              <a:defRPr/>
            </a:pPr>
            <a:fld id="{E62AD30C-4FD0-4E41-9633-AA73C86D07D0}" type="slidenum">
              <a:rPr lang="ja-JP" altLang="en-US" smtClean="0"/>
              <a:pPr>
                <a:defRPr/>
              </a:pPr>
              <a:t>13</a:t>
            </a:fld>
            <a:endParaRPr lang="en-US" altLang="ja-JP" dirty="0"/>
          </a:p>
        </p:txBody>
      </p:sp>
      <p:sp>
        <p:nvSpPr>
          <p:cNvPr id="5" name="フッター プレースホルダー 4">
            <a:extLst>
              <a:ext uri="{FF2B5EF4-FFF2-40B4-BE49-F238E27FC236}">
                <a16:creationId xmlns="" xmlns:a16="http://schemas.microsoft.com/office/drawing/2014/main" id="{192E9A39-33CE-45CB-834D-C068801278C8}"/>
              </a:ext>
            </a:extLst>
          </p:cNvPr>
          <p:cNvSpPr>
            <a:spLocks noGrp="1"/>
          </p:cNvSpPr>
          <p:nvPr>
            <p:ph type="ftr" sz="quarter" idx="10"/>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6" name="コンテンツ プレースホルダー 2">
            <a:extLst>
              <a:ext uri="{FF2B5EF4-FFF2-40B4-BE49-F238E27FC236}">
                <a16:creationId xmlns="" xmlns:a16="http://schemas.microsoft.com/office/drawing/2014/main" id="{109CC996-31A7-4486-B2A3-DB865451A5DB}"/>
              </a:ext>
            </a:extLst>
          </p:cNvPr>
          <p:cNvSpPr txBox="1">
            <a:spLocks/>
          </p:cNvSpPr>
          <p:nvPr/>
        </p:nvSpPr>
        <p:spPr bwMode="auto">
          <a:xfrm>
            <a:off x="634915" y="3218903"/>
            <a:ext cx="15644326" cy="1277051"/>
          </a:xfrm>
          <a:prstGeom prst="rect">
            <a:avLst/>
          </a:prstGeom>
          <a:noFill/>
          <a:ln w="9525">
            <a:noFill/>
            <a:miter lim="800000"/>
            <a:headEnd/>
            <a:tailEnd/>
          </a:ln>
          <a:effectLst/>
        </p:spPr>
        <p:txBody>
          <a:bodyPr vert="horz" wrap="square" lIns="0" tIns="0" rIns="0" bIns="0" numCol="1" anchor="ctr" anchorCtr="1" compatLnSpc="1">
            <a:prstTxWarp prst="textNoShape">
              <a:avLst/>
            </a:prstTxWarp>
            <a:noAutofit/>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marL="0" indent="0">
              <a:buNone/>
            </a:pPr>
            <a:r>
              <a:rPr lang="en-US" altLang="ja-JP" sz="4000" kern="0" dirty="0" err="1">
                <a:latin typeface="+mn-ea"/>
              </a:rPr>
              <a:t>Numpy</a:t>
            </a:r>
            <a:r>
              <a:rPr lang="ja-JP" altLang="en-US" sz="4000" kern="0" dirty="0" err="1">
                <a:latin typeface="+mn-ea"/>
              </a:rPr>
              <a:t>、</a:t>
            </a:r>
            <a:r>
              <a:rPr lang="en-US" altLang="ja-JP" sz="4000" kern="0" dirty="0">
                <a:latin typeface="+mn-ea"/>
              </a:rPr>
              <a:t>Pandas</a:t>
            </a:r>
            <a:r>
              <a:rPr lang="ja-JP" altLang="en-US" sz="4000" kern="0" dirty="0">
                <a:latin typeface="+mn-ea"/>
              </a:rPr>
              <a:t>も同時に使うことが多いので、一緒に</a:t>
            </a:r>
            <a:r>
              <a:rPr lang="en-US" altLang="ja-JP" sz="4000" kern="0" dirty="0">
                <a:latin typeface="+mn-ea"/>
              </a:rPr>
              <a:t>import</a:t>
            </a:r>
            <a:r>
              <a:rPr lang="ja-JP" altLang="en-US" sz="4000" kern="0" dirty="0">
                <a:latin typeface="+mn-ea"/>
              </a:rPr>
              <a:t>するとよい。</a:t>
            </a:r>
            <a:endParaRPr lang="en-US" altLang="ja-JP" sz="4000" kern="0" dirty="0">
              <a:latin typeface="+mn-ea"/>
            </a:endParaRPr>
          </a:p>
        </p:txBody>
      </p:sp>
      <p:sp>
        <p:nvSpPr>
          <p:cNvPr id="8" name="コンテンツ プレースホルダー 2">
            <a:extLst>
              <a:ext uri="{FF2B5EF4-FFF2-40B4-BE49-F238E27FC236}">
                <a16:creationId xmlns="" xmlns:a16="http://schemas.microsoft.com/office/drawing/2014/main" id="{BF18B40C-A434-4631-B54B-95A826DE70FF}"/>
              </a:ext>
            </a:extLst>
          </p:cNvPr>
          <p:cNvSpPr txBox="1">
            <a:spLocks/>
          </p:cNvSpPr>
          <p:nvPr/>
        </p:nvSpPr>
        <p:spPr bwMode="auto">
          <a:xfrm>
            <a:off x="803511" y="4984128"/>
            <a:ext cx="7884876" cy="2593250"/>
          </a:xfrm>
          <a:prstGeom prst="rect">
            <a:avLst/>
          </a:prstGeom>
          <a:noFill/>
          <a:ln w="9525">
            <a:solidFill>
              <a:schemeClr val="tx1"/>
            </a:solidFill>
            <a:miter lim="800000"/>
            <a:headEnd/>
            <a:tailEnd/>
          </a:ln>
          <a:effectLst/>
        </p:spPr>
        <p:txBody>
          <a:bodyPr vert="horz" wrap="square" lIns="0" tIns="0" rIns="0" bIns="0" numCol="1" anchor="ctr" anchorCtr="1" compatLnSpc="1">
            <a:prstTxWarp prst="textNoShape">
              <a:avLst/>
            </a:prstTxWarp>
            <a:noAutofit/>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marL="0" indent="0">
              <a:lnSpc>
                <a:spcPct val="90000"/>
              </a:lnSpc>
              <a:buNone/>
            </a:pPr>
            <a:r>
              <a:rPr lang="en-US" altLang="ja-JP" sz="3600" kern="0" dirty="0">
                <a:latin typeface="+mn-ea"/>
              </a:rPr>
              <a:t>import </a:t>
            </a:r>
            <a:r>
              <a:rPr lang="en-US" altLang="ja-JP" sz="3600" kern="0" dirty="0" err="1">
                <a:latin typeface="+mn-ea"/>
              </a:rPr>
              <a:t>numpy</a:t>
            </a:r>
            <a:r>
              <a:rPr lang="en-US" altLang="ja-JP" sz="3600" kern="0" dirty="0">
                <a:latin typeface="+mn-ea"/>
              </a:rPr>
              <a:t> as np</a:t>
            </a:r>
          </a:p>
          <a:p>
            <a:pPr marL="0" indent="0">
              <a:lnSpc>
                <a:spcPct val="90000"/>
              </a:lnSpc>
              <a:buNone/>
            </a:pPr>
            <a:r>
              <a:rPr lang="en-US" altLang="ja-JP" sz="3600" kern="0" dirty="0">
                <a:latin typeface="+mn-ea"/>
              </a:rPr>
              <a:t>import pandas as pd</a:t>
            </a:r>
          </a:p>
          <a:p>
            <a:pPr marL="0" indent="0">
              <a:lnSpc>
                <a:spcPct val="90000"/>
              </a:lnSpc>
              <a:buNone/>
            </a:pPr>
            <a:r>
              <a:rPr lang="en-US" altLang="ja-JP" sz="3600" kern="0" dirty="0">
                <a:latin typeface="+mn-ea"/>
              </a:rPr>
              <a:t>import </a:t>
            </a:r>
            <a:r>
              <a:rPr lang="en-US" altLang="ja-JP" sz="3600" kern="0" dirty="0" err="1">
                <a:latin typeface="+mn-ea"/>
              </a:rPr>
              <a:t>matplotlib.pyplot</a:t>
            </a:r>
            <a:r>
              <a:rPr lang="en-US" altLang="ja-JP" sz="3600" kern="0" dirty="0">
                <a:latin typeface="+mn-ea"/>
              </a:rPr>
              <a:t> as </a:t>
            </a:r>
            <a:r>
              <a:rPr lang="en-US" altLang="ja-JP" sz="3600" kern="0" dirty="0" err="1">
                <a:latin typeface="+mn-ea"/>
              </a:rPr>
              <a:t>plt</a:t>
            </a:r>
            <a:endParaRPr lang="en-US" altLang="ja-JP" sz="3600" kern="0" dirty="0">
              <a:latin typeface="+mn-ea"/>
            </a:endParaRPr>
          </a:p>
        </p:txBody>
      </p:sp>
      <p:sp>
        <p:nvSpPr>
          <p:cNvPr id="9" name="テキスト ボックス 8">
            <a:extLst>
              <a:ext uri="{FF2B5EF4-FFF2-40B4-BE49-F238E27FC236}">
                <a16:creationId xmlns="" xmlns:a16="http://schemas.microsoft.com/office/drawing/2014/main" id="{51A9E621-EFF8-4B8D-8CD0-31AE64769487}"/>
              </a:ext>
            </a:extLst>
          </p:cNvPr>
          <p:cNvSpPr txBox="1"/>
          <p:nvPr/>
        </p:nvSpPr>
        <p:spPr>
          <a:xfrm>
            <a:off x="705105" y="1667002"/>
            <a:ext cx="9747478" cy="707886"/>
          </a:xfrm>
          <a:prstGeom prst="rect">
            <a:avLst/>
          </a:prstGeom>
          <a:solidFill>
            <a:schemeClr val="bg1"/>
          </a:solidFill>
        </p:spPr>
        <p:txBody>
          <a:bodyPr wrap="square">
            <a:spAutoFit/>
          </a:bodyPr>
          <a:lstStyle/>
          <a:p>
            <a:pPr marL="0" indent="0">
              <a:buNone/>
            </a:pPr>
            <a:r>
              <a:rPr lang="en-US" altLang="ja-JP" sz="4000" dirty="0" err="1">
                <a:latin typeface="+mn-ea"/>
                <a:ea typeface="+mn-ea"/>
              </a:rPr>
              <a:t>matplotlib.ipynb</a:t>
            </a:r>
            <a:r>
              <a:rPr lang="en-US" altLang="ja-JP" sz="4000" dirty="0">
                <a:latin typeface="+mn-ea"/>
                <a:ea typeface="+mn-ea"/>
              </a:rPr>
              <a:t> </a:t>
            </a:r>
            <a:r>
              <a:rPr lang="ja-JP" altLang="en-US" sz="4000" dirty="0">
                <a:latin typeface="+mn-ea"/>
                <a:ea typeface="+mn-ea"/>
              </a:rPr>
              <a:t>の内容をみていこう。</a:t>
            </a:r>
            <a:endParaRPr kumimoji="1" lang="en-US" altLang="ja-JP" sz="4000" dirty="0">
              <a:latin typeface="+mn-ea"/>
              <a:ea typeface="+mn-ea"/>
            </a:endParaRPr>
          </a:p>
        </p:txBody>
      </p:sp>
    </p:spTree>
    <p:extLst>
      <p:ext uri="{BB962C8B-B14F-4D97-AF65-F5344CB8AC3E}">
        <p14:creationId xmlns:p14="http://schemas.microsoft.com/office/powerpoint/2010/main" val="182091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9DECF7A-473C-44A6-AEB5-60E10BB2D5C8}"/>
              </a:ext>
            </a:extLst>
          </p:cNvPr>
          <p:cNvSpPr>
            <a:spLocks noGrp="1"/>
          </p:cNvSpPr>
          <p:nvPr>
            <p:ph type="title"/>
          </p:nvPr>
        </p:nvSpPr>
        <p:spPr/>
        <p:txBody>
          <a:bodyPr/>
          <a:lstStyle/>
          <a:p>
            <a:r>
              <a:rPr lang="ja-JP" altLang="en-US" dirty="0"/>
              <a:t>諸設定</a:t>
            </a:r>
            <a:endParaRPr kumimoji="1" lang="ja-JP" altLang="en-US" dirty="0"/>
          </a:p>
        </p:txBody>
      </p:sp>
      <p:sp>
        <p:nvSpPr>
          <p:cNvPr id="4" name="フッター プレースホルダー 3">
            <a:extLst>
              <a:ext uri="{FF2B5EF4-FFF2-40B4-BE49-F238E27FC236}">
                <a16:creationId xmlns="" xmlns:a16="http://schemas.microsoft.com/office/drawing/2014/main" id="{EABC1DE7-AC20-4F25-B24B-0B0B3144F1FF}"/>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9142E2CE-9B0F-443C-85F1-B86B524B6A46}"/>
              </a:ext>
            </a:extLst>
          </p:cNvPr>
          <p:cNvSpPr>
            <a:spLocks noGrp="1"/>
          </p:cNvSpPr>
          <p:nvPr>
            <p:ph type="sldNum" sz="quarter" idx="4"/>
          </p:nvPr>
        </p:nvSpPr>
        <p:spPr/>
        <p:txBody>
          <a:bodyPr/>
          <a:lstStyle/>
          <a:p>
            <a:pPr>
              <a:defRPr/>
            </a:pPr>
            <a:fld id="{E62AD30C-4FD0-4E41-9633-AA73C86D07D0}" type="slidenum">
              <a:rPr lang="ja-JP" altLang="en-US" smtClean="0"/>
              <a:pPr>
                <a:defRPr/>
              </a:pPr>
              <a:t>14</a:t>
            </a:fld>
            <a:endParaRPr lang="en-US" altLang="ja-JP" dirty="0"/>
          </a:p>
        </p:txBody>
      </p:sp>
      <p:sp>
        <p:nvSpPr>
          <p:cNvPr id="6" name="コンテンツ プレースホルダー 2">
            <a:extLst>
              <a:ext uri="{FF2B5EF4-FFF2-40B4-BE49-F238E27FC236}">
                <a16:creationId xmlns="" xmlns:a16="http://schemas.microsoft.com/office/drawing/2014/main" id="{C29AECF7-29BC-477B-88ED-60710FEA964A}"/>
              </a:ext>
            </a:extLst>
          </p:cNvPr>
          <p:cNvSpPr txBox="1">
            <a:spLocks/>
          </p:cNvSpPr>
          <p:nvPr/>
        </p:nvSpPr>
        <p:spPr bwMode="auto">
          <a:xfrm>
            <a:off x="3259453" y="2366839"/>
            <a:ext cx="13060301" cy="3987184"/>
          </a:xfrm>
          <a:prstGeom prst="rect">
            <a:avLst/>
          </a:prstGeom>
          <a:noFill/>
          <a:ln w="9525">
            <a:solidFill>
              <a:schemeClr val="tx1"/>
            </a:solidFill>
            <a:miter lim="800000"/>
            <a:headEnd/>
            <a:tailEnd/>
          </a:ln>
          <a:effectLst/>
        </p:spPr>
        <p:txBody>
          <a:bodyPr vert="horz" wrap="square" lIns="0" tIns="0" rIns="0" bIns="0" numCol="1" anchor="ctr" anchorCtr="1" compatLnSpc="1">
            <a:prstTxWarp prst="textNoShape">
              <a:avLst/>
            </a:prstTxWarp>
            <a:noAutofit/>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marL="0" indent="0">
              <a:lnSpc>
                <a:spcPct val="90000"/>
              </a:lnSpc>
              <a:buNone/>
            </a:pPr>
            <a:r>
              <a:rPr lang="en-US" altLang="ja-JP" sz="3600" kern="0" dirty="0">
                <a:latin typeface="+mn-ea"/>
              </a:rPr>
              <a:t>%config </a:t>
            </a:r>
            <a:r>
              <a:rPr lang="en-US" altLang="ja-JP" sz="3600" kern="0" dirty="0" err="1">
                <a:latin typeface="+mn-ea"/>
              </a:rPr>
              <a:t>InlineBackend.figure_formats</a:t>
            </a:r>
            <a:r>
              <a:rPr lang="en-US" altLang="ja-JP" sz="3600" kern="0" dirty="0">
                <a:latin typeface="+mn-ea"/>
              </a:rPr>
              <a:t> = {'</a:t>
            </a:r>
            <a:r>
              <a:rPr lang="en-US" altLang="ja-JP" sz="3600" kern="0" dirty="0" err="1">
                <a:latin typeface="+mn-ea"/>
              </a:rPr>
              <a:t>png</a:t>
            </a:r>
            <a:r>
              <a:rPr lang="en-US" altLang="ja-JP" sz="3600" kern="0" dirty="0">
                <a:latin typeface="+mn-ea"/>
              </a:rPr>
              <a:t>', 'retina'} </a:t>
            </a:r>
            <a:r>
              <a:rPr lang="en-US" altLang="ja-JP" sz="3600" kern="0" dirty="0" err="1">
                <a:latin typeface="+mn-ea"/>
              </a:rPr>
              <a:t>plt.rcParams</a:t>
            </a:r>
            <a:r>
              <a:rPr lang="en-US" altLang="ja-JP" sz="3600" kern="0" dirty="0">
                <a:latin typeface="+mn-ea"/>
              </a:rPr>
              <a:t>['</a:t>
            </a:r>
            <a:r>
              <a:rPr lang="en-US" altLang="ja-JP" sz="3600" kern="0" dirty="0" err="1">
                <a:latin typeface="+mn-ea"/>
              </a:rPr>
              <a:t>font.family</a:t>
            </a:r>
            <a:r>
              <a:rPr lang="en-US" altLang="ja-JP" sz="3600" kern="0" dirty="0">
                <a:latin typeface="+mn-ea"/>
              </a:rPr>
              <a:t>'] = 'Yu Mincho'</a:t>
            </a:r>
          </a:p>
          <a:p>
            <a:pPr marL="0" indent="0">
              <a:lnSpc>
                <a:spcPct val="90000"/>
              </a:lnSpc>
              <a:buNone/>
            </a:pPr>
            <a:r>
              <a:rPr lang="en-US" altLang="ja-JP" sz="3600" kern="0" dirty="0">
                <a:latin typeface="+mn-ea"/>
              </a:rPr>
              <a:t>#plt.rcParams['font.family'] = '</a:t>
            </a:r>
            <a:r>
              <a:rPr lang="en-US" altLang="ja-JP" sz="3600" kern="0" dirty="0" err="1">
                <a:latin typeface="+mn-ea"/>
              </a:rPr>
              <a:t>IPAexGothic</a:t>
            </a:r>
            <a:r>
              <a:rPr lang="en-US" altLang="ja-JP" sz="3600" kern="0" dirty="0">
                <a:latin typeface="+mn-ea"/>
              </a:rPr>
              <a:t>' #plt.rcParams['font.family'] = '</a:t>
            </a:r>
            <a:r>
              <a:rPr lang="en-US" altLang="ja-JP" sz="3600" kern="0" dirty="0" err="1">
                <a:latin typeface="+mn-ea"/>
              </a:rPr>
              <a:t>Hiragino</a:t>
            </a:r>
            <a:r>
              <a:rPr lang="en-US" altLang="ja-JP" sz="3600" kern="0" dirty="0">
                <a:latin typeface="+mn-ea"/>
              </a:rPr>
              <a:t> sans'</a:t>
            </a:r>
          </a:p>
          <a:p>
            <a:pPr marL="0" indent="0">
              <a:lnSpc>
                <a:spcPct val="90000"/>
              </a:lnSpc>
              <a:buNone/>
            </a:pPr>
            <a:r>
              <a:rPr lang="en-US" altLang="ja-JP" sz="3600" kern="0" dirty="0" err="1">
                <a:latin typeface="+mn-ea"/>
              </a:rPr>
              <a:t>csv_in</a:t>
            </a:r>
            <a:r>
              <a:rPr lang="en-US" altLang="ja-JP" sz="3600" kern="0" dirty="0">
                <a:latin typeface="+mn-ea"/>
              </a:rPr>
              <a:t> = 'pandas_training-utf8.csv'</a:t>
            </a:r>
          </a:p>
          <a:p>
            <a:pPr marL="0" indent="0">
              <a:lnSpc>
                <a:spcPct val="90000"/>
              </a:lnSpc>
              <a:buNone/>
            </a:pPr>
            <a:r>
              <a:rPr lang="en-US" altLang="ja-JP" sz="3600" kern="0" dirty="0">
                <a:latin typeface="+mn-ea"/>
              </a:rPr>
              <a:t>csv_in2 = '2045_2017-utf8.csv'</a:t>
            </a:r>
            <a:endParaRPr lang="en-US" sz="3600" kern="0" dirty="0">
              <a:latin typeface="+mn-ea"/>
            </a:endParaRPr>
          </a:p>
        </p:txBody>
      </p:sp>
      <p:sp>
        <p:nvSpPr>
          <p:cNvPr id="7" name="テキスト ボックス 6">
            <a:extLst>
              <a:ext uri="{FF2B5EF4-FFF2-40B4-BE49-F238E27FC236}">
                <a16:creationId xmlns="" xmlns:a16="http://schemas.microsoft.com/office/drawing/2014/main" id="{35AE083D-3DA9-4C64-90F7-253627B4B481}"/>
              </a:ext>
            </a:extLst>
          </p:cNvPr>
          <p:cNvSpPr txBox="1"/>
          <p:nvPr/>
        </p:nvSpPr>
        <p:spPr>
          <a:xfrm>
            <a:off x="8510478" y="940848"/>
            <a:ext cx="5724644" cy="1200329"/>
          </a:xfrm>
          <a:prstGeom prst="rect">
            <a:avLst/>
          </a:prstGeom>
          <a:solidFill>
            <a:schemeClr val="bg1"/>
          </a:solidFill>
        </p:spPr>
        <p:txBody>
          <a:bodyPr wrap="none" rtlCol="0">
            <a:spAutoFit/>
          </a:bodyPr>
          <a:lstStyle/>
          <a:p>
            <a:r>
              <a:rPr lang="ja-JP" altLang="en-US" sz="3600" dirty="0">
                <a:solidFill>
                  <a:schemeClr val="accent1">
                    <a:lumMod val="75000"/>
                  </a:schemeClr>
                </a:solidFill>
                <a:latin typeface="+mn-ea"/>
                <a:ea typeface="+mn-ea"/>
              </a:rPr>
              <a:t>グラフを高画質にする</a:t>
            </a:r>
            <a:endParaRPr lang="en-US" altLang="ja-JP" sz="3600" dirty="0">
              <a:solidFill>
                <a:schemeClr val="accent1">
                  <a:lumMod val="75000"/>
                </a:schemeClr>
              </a:solidFill>
              <a:latin typeface="+mn-ea"/>
              <a:ea typeface="+mn-ea"/>
            </a:endParaRPr>
          </a:p>
          <a:p>
            <a:r>
              <a:rPr lang="ja-JP" altLang="en-US" sz="3600" dirty="0">
                <a:solidFill>
                  <a:schemeClr val="accent1">
                    <a:lumMod val="75000"/>
                  </a:schemeClr>
                </a:solidFill>
                <a:latin typeface="+mn-ea"/>
                <a:ea typeface="+mn-ea"/>
              </a:rPr>
              <a:t>ときに入れておくコマンド</a:t>
            </a:r>
            <a:endParaRPr lang="en-US" altLang="ja-JP" sz="3600" dirty="0">
              <a:solidFill>
                <a:schemeClr val="accent1">
                  <a:lumMod val="75000"/>
                </a:schemeClr>
              </a:solidFill>
              <a:latin typeface="+mn-ea"/>
              <a:ea typeface="+mn-ea"/>
            </a:endParaRPr>
          </a:p>
        </p:txBody>
      </p:sp>
      <p:sp>
        <p:nvSpPr>
          <p:cNvPr id="8" name="テキスト ボックス 7">
            <a:extLst>
              <a:ext uri="{FF2B5EF4-FFF2-40B4-BE49-F238E27FC236}">
                <a16:creationId xmlns="" xmlns:a16="http://schemas.microsoft.com/office/drawing/2014/main" id="{AA0E68AC-F224-4EEA-8CE5-CA76C28890F3}"/>
              </a:ext>
            </a:extLst>
          </p:cNvPr>
          <p:cNvSpPr txBox="1"/>
          <p:nvPr/>
        </p:nvSpPr>
        <p:spPr>
          <a:xfrm>
            <a:off x="12633273" y="2991732"/>
            <a:ext cx="1584666" cy="584775"/>
          </a:xfrm>
          <a:prstGeom prst="rect">
            <a:avLst/>
          </a:prstGeom>
          <a:solidFill>
            <a:schemeClr val="bg1"/>
          </a:solidFill>
        </p:spPr>
        <p:txBody>
          <a:bodyPr wrap="square" rtlCol="0">
            <a:spAutoFit/>
          </a:bodyPr>
          <a:lstStyle/>
          <a:p>
            <a:r>
              <a:rPr lang="en-US" altLang="ja-JP" sz="3200" dirty="0">
                <a:solidFill>
                  <a:schemeClr val="accent1">
                    <a:lumMod val="75000"/>
                  </a:schemeClr>
                </a:solidFill>
                <a:latin typeface="+mn-ea"/>
                <a:ea typeface="+mn-ea"/>
              </a:rPr>
              <a:t>Win</a:t>
            </a:r>
          </a:p>
        </p:txBody>
      </p:sp>
      <p:cxnSp>
        <p:nvCxnSpPr>
          <p:cNvPr id="11" name="直線矢印コネクタ 10">
            <a:extLst>
              <a:ext uri="{FF2B5EF4-FFF2-40B4-BE49-F238E27FC236}">
                <a16:creationId xmlns="" xmlns:a16="http://schemas.microsoft.com/office/drawing/2014/main" id="{84CF416E-70EA-4548-85BE-0080FD92971E}"/>
              </a:ext>
            </a:extLst>
          </p:cNvPr>
          <p:cNvCxnSpPr>
            <a:cxnSpLocks/>
          </p:cNvCxnSpPr>
          <p:nvPr/>
        </p:nvCxnSpPr>
        <p:spPr bwMode="auto">
          <a:xfrm flipH="1">
            <a:off x="7852788" y="1555476"/>
            <a:ext cx="648073" cy="889711"/>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sp>
        <p:nvSpPr>
          <p:cNvPr id="14" name="テキスト ボックス 13">
            <a:extLst>
              <a:ext uri="{FF2B5EF4-FFF2-40B4-BE49-F238E27FC236}">
                <a16:creationId xmlns="" xmlns:a16="http://schemas.microsoft.com/office/drawing/2014/main" id="{5757E67D-1BFC-445A-A85D-FD3302F75CE8}"/>
              </a:ext>
            </a:extLst>
          </p:cNvPr>
          <p:cNvSpPr txBox="1"/>
          <p:nvPr/>
        </p:nvSpPr>
        <p:spPr>
          <a:xfrm>
            <a:off x="3283414" y="6742560"/>
            <a:ext cx="12365509" cy="584775"/>
          </a:xfrm>
          <a:prstGeom prst="rect">
            <a:avLst/>
          </a:prstGeom>
          <a:noFill/>
        </p:spPr>
        <p:txBody>
          <a:bodyPr wrap="square" rtlCol="0">
            <a:spAutoFit/>
          </a:bodyPr>
          <a:lstStyle/>
          <a:p>
            <a:r>
              <a:rPr kumimoji="1" lang="en-US" altLang="ja-JP" sz="3200" dirty="0">
                <a:latin typeface="+mn-ea"/>
                <a:ea typeface="+mn-ea"/>
              </a:rPr>
              <a:t>2</a:t>
            </a:r>
            <a:r>
              <a:rPr kumimoji="1" lang="ja-JP" altLang="en-US" sz="3200" dirty="0" err="1">
                <a:latin typeface="+mn-ea"/>
                <a:ea typeface="+mn-ea"/>
              </a:rPr>
              <a:t>つの</a:t>
            </a:r>
            <a:r>
              <a:rPr kumimoji="1" lang="en-US" altLang="ja-JP" sz="3200" dirty="0">
                <a:latin typeface="+mn-ea"/>
                <a:ea typeface="+mn-ea"/>
              </a:rPr>
              <a:t>CSV</a:t>
            </a:r>
            <a:r>
              <a:rPr lang="ja-JP" altLang="en-US" sz="3200" dirty="0">
                <a:latin typeface="+mn-ea"/>
                <a:ea typeface="+mn-ea"/>
              </a:rPr>
              <a:t>ファイル名を変数</a:t>
            </a:r>
            <a:r>
              <a:rPr lang="en-US" altLang="ja-JP" sz="3200" dirty="0" err="1">
                <a:latin typeface="+mn-ea"/>
                <a:ea typeface="+mn-ea"/>
              </a:rPr>
              <a:t>csv_in</a:t>
            </a:r>
            <a:r>
              <a:rPr lang="ja-JP" altLang="en-US" sz="3200" dirty="0">
                <a:latin typeface="+mn-ea"/>
                <a:ea typeface="+mn-ea"/>
              </a:rPr>
              <a:t>と</a:t>
            </a:r>
            <a:r>
              <a:rPr lang="en-US" altLang="ja-JP" sz="3200" dirty="0">
                <a:latin typeface="+mn-ea"/>
                <a:ea typeface="+mn-ea"/>
              </a:rPr>
              <a:t>csv_in2 </a:t>
            </a:r>
            <a:r>
              <a:rPr lang="ja-JP" altLang="en-US" sz="3200" dirty="0">
                <a:latin typeface="+mn-ea"/>
                <a:ea typeface="+mn-ea"/>
              </a:rPr>
              <a:t>に設定している。</a:t>
            </a:r>
            <a:endParaRPr lang="en-US" altLang="ja-JP" sz="3200" dirty="0">
              <a:latin typeface="+mn-ea"/>
              <a:ea typeface="+mn-ea"/>
            </a:endParaRPr>
          </a:p>
        </p:txBody>
      </p:sp>
      <p:sp>
        <p:nvSpPr>
          <p:cNvPr id="12" name="テキスト ボックス 11">
            <a:extLst>
              <a:ext uri="{FF2B5EF4-FFF2-40B4-BE49-F238E27FC236}">
                <a16:creationId xmlns="" xmlns:a16="http://schemas.microsoft.com/office/drawing/2014/main" id="{EBE621DF-99D1-43A5-B4C8-A0184E341C8D}"/>
              </a:ext>
            </a:extLst>
          </p:cNvPr>
          <p:cNvSpPr txBox="1"/>
          <p:nvPr/>
        </p:nvSpPr>
        <p:spPr>
          <a:xfrm>
            <a:off x="98714" y="3198168"/>
            <a:ext cx="2779263" cy="1569660"/>
          </a:xfrm>
          <a:prstGeom prst="rect">
            <a:avLst/>
          </a:prstGeom>
          <a:solidFill>
            <a:schemeClr val="bg1"/>
          </a:solidFill>
        </p:spPr>
        <p:txBody>
          <a:bodyPr wrap="square">
            <a:spAutoFit/>
          </a:bodyPr>
          <a:lstStyle/>
          <a:p>
            <a:r>
              <a:rPr lang="ja-JP" altLang="en-US" sz="2400" dirty="0">
                <a:solidFill>
                  <a:schemeClr val="accent1">
                    <a:lumMod val="75000"/>
                  </a:schemeClr>
                </a:solidFill>
                <a:latin typeface="+mn-ea"/>
                <a:ea typeface="+mn-ea"/>
              </a:rPr>
              <a:t>グラフ中に日本語を表示させる場合はこのいずれかを入れる</a:t>
            </a:r>
            <a:endParaRPr lang="ja-JP" altLang="en-US" dirty="0"/>
          </a:p>
        </p:txBody>
      </p:sp>
      <p:sp>
        <p:nvSpPr>
          <p:cNvPr id="9" name="左中かっこ 8">
            <a:extLst>
              <a:ext uri="{FF2B5EF4-FFF2-40B4-BE49-F238E27FC236}">
                <a16:creationId xmlns="" xmlns:a16="http://schemas.microsoft.com/office/drawing/2014/main" id="{F812DF74-AAAB-47A2-87EA-E3BDAE542FF2}"/>
              </a:ext>
            </a:extLst>
          </p:cNvPr>
          <p:cNvSpPr/>
          <p:nvPr/>
        </p:nvSpPr>
        <p:spPr bwMode="auto">
          <a:xfrm>
            <a:off x="2909914" y="2952165"/>
            <a:ext cx="427642" cy="1790938"/>
          </a:xfrm>
          <a:prstGeom prst="leftBrace">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5" name="テキスト ボックス 14">
            <a:extLst>
              <a:ext uri="{FF2B5EF4-FFF2-40B4-BE49-F238E27FC236}">
                <a16:creationId xmlns="" xmlns:a16="http://schemas.microsoft.com/office/drawing/2014/main" id="{E1339BFE-E119-4F7C-A405-AF9CF03D6FFD}"/>
              </a:ext>
            </a:extLst>
          </p:cNvPr>
          <p:cNvSpPr txBox="1"/>
          <p:nvPr/>
        </p:nvSpPr>
        <p:spPr>
          <a:xfrm>
            <a:off x="13679290" y="3663677"/>
            <a:ext cx="2990003" cy="1077218"/>
          </a:xfrm>
          <a:prstGeom prst="rect">
            <a:avLst/>
          </a:prstGeom>
          <a:solidFill>
            <a:schemeClr val="bg1"/>
          </a:solidFill>
        </p:spPr>
        <p:txBody>
          <a:bodyPr wrap="square" rtlCol="0">
            <a:spAutoFit/>
          </a:bodyPr>
          <a:lstStyle/>
          <a:p>
            <a:r>
              <a:rPr lang="en-US" altLang="ja-JP" sz="3200" dirty="0">
                <a:solidFill>
                  <a:schemeClr val="accent1">
                    <a:lumMod val="75000"/>
                  </a:schemeClr>
                </a:solidFill>
                <a:latin typeface="+mn-ea"/>
                <a:ea typeface="+mn-ea"/>
              </a:rPr>
              <a:t>Mac</a:t>
            </a:r>
            <a:r>
              <a:rPr lang="ja-JP" altLang="en-US" sz="3200" dirty="0">
                <a:solidFill>
                  <a:schemeClr val="accent1">
                    <a:lumMod val="75000"/>
                  </a:schemeClr>
                </a:solidFill>
                <a:latin typeface="+mn-ea"/>
                <a:ea typeface="+mn-ea"/>
              </a:rPr>
              <a:t>、うまくいく方を選択</a:t>
            </a:r>
            <a:endParaRPr lang="en-US" altLang="ja-JP" sz="3200" dirty="0">
              <a:solidFill>
                <a:schemeClr val="accent1">
                  <a:lumMod val="75000"/>
                </a:schemeClr>
              </a:solidFill>
              <a:latin typeface="+mn-ea"/>
              <a:ea typeface="+mn-ea"/>
            </a:endParaRPr>
          </a:p>
        </p:txBody>
      </p:sp>
    </p:spTree>
    <p:extLst>
      <p:ext uri="{BB962C8B-B14F-4D97-AF65-F5344CB8AC3E}">
        <p14:creationId xmlns:p14="http://schemas.microsoft.com/office/powerpoint/2010/main" val="38498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pandas_training-utf8.csv</a:t>
            </a:r>
            <a:r>
              <a:rPr lang="ja-JP" altLang="en-US" dirty="0"/>
              <a:t>のデータの概要</a:t>
            </a:r>
            <a:endParaRPr kumimoji="1" lang="ja-JP" altLang="en-US" dirty="0"/>
          </a:p>
        </p:txBody>
      </p:sp>
      <p:sp>
        <p:nvSpPr>
          <p:cNvPr id="3" name="コンテンツ プレースホルダー 2"/>
          <p:cNvSpPr>
            <a:spLocks noGrp="1"/>
          </p:cNvSpPr>
          <p:nvPr>
            <p:ph idx="1"/>
          </p:nvPr>
        </p:nvSpPr>
        <p:spPr>
          <a:xfrm>
            <a:off x="423795" y="1444515"/>
            <a:ext cx="16570335" cy="7632252"/>
          </a:xfrm>
        </p:spPr>
        <p:txBody>
          <a:bodyPr>
            <a:noAutofit/>
          </a:bodyPr>
          <a:lstStyle/>
          <a:p>
            <a:r>
              <a:rPr lang="ja-JP" altLang="en-US" sz="3600" dirty="0"/>
              <a:t>カリフォルニア大アーバイン校（</a:t>
            </a:r>
            <a:r>
              <a:rPr lang="en-US" altLang="ja-JP" sz="3600" dirty="0"/>
              <a:t>University of California, Irvine; UCI</a:t>
            </a:r>
            <a:r>
              <a:rPr lang="ja-JP" altLang="en-US" sz="3600" dirty="0"/>
              <a:t>）が公開している「</a:t>
            </a:r>
            <a:r>
              <a:rPr lang="en-US" altLang="ja-JP" sz="3600" dirty="0"/>
              <a:t>Wholesale customers Data Set</a:t>
            </a:r>
            <a:r>
              <a:rPr lang="ja-JP" altLang="en-US" sz="3600" dirty="0"/>
              <a:t>」（ポルトガルの卸売業者の顧客データ）がもとになっています</a:t>
            </a:r>
            <a:endParaRPr lang="en-US" altLang="ja-JP" sz="3600" dirty="0"/>
          </a:p>
          <a:p>
            <a:pPr lvl="1"/>
            <a:r>
              <a:rPr lang="en-US" altLang="ja-JP" sz="3600" dirty="0">
                <a:hlinkClick r:id="rId2"/>
              </a:rPr>
              <a:t>https://archive.ics.uci.edu/ml/datasets/Wholesale+customers</a:t>
            </a:r>
            <a:r>
              <a:rPr lang="ja-JP" altLang="en-US" sz="3600" dirty="0"/>
              <a:t> </a:t>
            </a:r>
            <a:endParaRPr lang="en-US" altLang="ja-JP" sz="3600" dirty="0"/>
          </a:p>
          <a:p>
            <a:r>
              <a:rPr lang="ja-JP" altLang="en-US" sz="3600" dirty="0"/>
              <a:t>顧客データ</a:t>
            </a:r>
            <a:r>
              <a:rPr lang="en-US" altLang="ja-JP" sz="3600" dirty="0"/>
              <a:t>1</a:t>
            </a:r>
            <a:r>
              <a:rPr lang="ja-JP" altLang="en-US" sz="3600" dirty="0"/>
              <a:t>件が</a:t>
            </a:r>
            <a:r>
              <a:rPr lang="en-US" altLang="ja-JP" sz="3600" dirty="0"/>
              <a:t>1</a:t>
            </a:r>
            <a:r>
              <a:rPr lang="ja-JP" altLang="en-US" sz="3600" dirty="0"/>
              <a:t>行に対応し、</a:t>
            </a:r>
            <a:r>
              <a:rPr lang="en-US" altLang="ja-JP" sz="3600" dirty="0"/>
              <a:t>440</a:t>
            </a:r>
            <a:r>
              <a:rPr lang="ja-JP" altLang="en-US" sz="3600" dirty="0"/>
              <a:t>件の顧客データが含まれています</a:t>
            </a:r>
            <a:endParaRPr lang="en-US" altLang="ja-JP" sz="3600" dirty="0"/>
          </a:p>
          <a:p>
            <a:r>
              <a:rPr lang="ja-JP" altLang="en-US" sz="3600" dirty="0"/>
              <a:t>各列は以下のような意味になっています</a:t>
            </a:r>
            <a:endParaRPr lang="en-US" altLang="ja-JP" sz="3600" dirty="0"/>
          </a:p>
          <a:p>
            <a:pPr lvl="1"/>
            <a:r>
              <a:rPr lang="en-US" altLang="ja-JP" sz="3600" dirty="0"/>
              <a:t>Channel:</a:t>
            </a:r>
            <a:r>
              <a:rPr lang="ja-JP" altLang="en-US" sz="3600" dirty="0"/>
              <a:t>販路。</a:t>
            </a:r>
            <a:r>
              <a:rPr lang="en-US" altLang="ja-JP" sz="3600" dirty="0"/>
              <a:t>1:Horeca</a:t>
            </a:r>
            <a:r>
              <a:rPr lang="ja-JP" altLang="en-US" sz="3600" dirty="0"/>
              <a:t>（ホテル</a:t>
            </a:r>
            <a:r>
              <a:rPr lang="en-US" altLang="ja-JP" sz="3600" dirty="0"/>
              <a:t>,</a:t>
            </a:r>
            <a:r>
              <a:rPr lang="ja-JP" altLang="en-US" sz="3600" dirty="0"/>
              <a:t>レストラン</a:t>
            </a:r>
            <a:r>
              <a:rPr lang="en-US" altLang="ja-JP" sz="3600" dirty="0"/>
              <a:t>,</a:t>
            </a:r>
            <a:r>
              <a:rPr lang="ja-JP" altLang="en-US" sz="3600" dirty="0"/>
              <a:t>カフェ）</a:t>
            </a:r>
            <a:r>
              <a:rPr lang="en-US" altLang="ja-JP" sz="3600" dirty="0"/>
              <a:t>, 2:</a:t>
            </a:r>
            <a:r>
              <a:rPr lang="ja-JP" altLang="en-US" sz="3600" dirty="0"/>
              <a:t>個人向け小売</a:t>
            </a:r>
            <a:endParaRPr lang="en-US" altLang="ja-JP" sz="3600" dirty="0"/>
          </a:p>
          <a:p>
            <a:pPr lvl="1"/>
            <a:r>
              <a:rPr lang="en-US" altLang="ja-JP" sz="3600" dirty="0"/>
              <a:t>Region:</a:t>
            </a:r>
            <a:r>
              <a:rPr lang="ja-JP" altLang="en-US" sz="3600" dirty="0"/>
              <a:t>顧客の地域。</a:t>
            </a:r>
            <a:r>
              <a:rPr lang="en-US" altLang="ja-JP" sz="3600" dirty="0"/>
              <a:t>1:</a:t>
            </a:r>
            <a:r>
              <a:rPr lang="ja-JP" altLang="en-US" sz="3600" dirty="0"/>
              <a:t>リスボン市</a:t>
            </a:r>
            <a:r>
              <a:rPr lang="en-US" altLang="ja-JP" sz="3600" dirty="0"/>
              <a:t>, 2:</a:t>
            </a:r>
            <a:r>
              <a:rPr lang="ja-JP" altLang="en-US" sz="3600" dirty="0"/>
              <a:t>ポルト市</a:t>
            </a:r>
            <a:r>
              <a:rPr lang="en-US" altLang="ja-JP" sz="3600" dirty="0"/>
              <a:t>, 3:</a:t>
            </a:r>
            <a:r>
              <a:rPr lang="ja-JP" altLang="en-US" sz="3600" dirty="0"/>
              <a:t>それ以外</a:t>
            </a:r>
            <a:endParaRPr lang="en-US" altLang="ja-JP" sz="3600" dirty="0"/>
          </a:p>
          <a:p>
            <a:pPr lvl="1"/>
            <a:r>
              <a:rPr lang="en-US" altLang="ja-JP" sz="3600" dirty="0"/>
              <a:t>Fresh(</a:t>
            </a:r>
            <a:r>
              <a:rPr lang="ja-JP" altLang="en-US" sz="3600" dirty="0"/>
              <a:t>生鮮食料品</a:t>
            </a:r>
            <a:r>
              <a:rPr lang="en-US" altLang="ja-JP" sz="3600" dirty="0"/>
              <a:t>), Milk(</a:t>
            </a:r>
            <a:r>
              <a:rPr lang="ja-JP" altLang="en-US" sz="3600" dirty="0"/>
              <a:t>乳製品</a:t>
            </a:r>
            <a:r>
              <a:rPr lang="en-US" altLang="ja-JP" sz="3600" dirty="0"/>
              <a:t>), Grocery(</a:t>
            </a:r>
            <a:r>
              <a:rPr lang="ja-JP" altLang="en-US" sz="3600" dirty="0"/>
              <a:t>食料雑貨</a:t>
            </a:r>
            <a:r>
              <a:rPr lang="en-US" altLang="ja-JP" sz="3600" dirty="0"/>
              <a:t>), Frozen(</a:t>
            </a:r>
            <a:r>
              <a:rPr lang="ja-JP" altLang="en-US" sz="3600" dirty="0"/>
              <a:t>冷凍食品</a:t>
            </a:r>
            <a:r>
              <a:rPr lang="en-US" altLang="ja-JP" sz="3600" dirty="0"/>
              <a:t>), </a:t>
            </a:r>
            <a:r>
              <a:rPr lang="en-US" altLang="ja-JP" sz="3600" dirty="0" err="1"/>
              <a:t>Detergents_Paper</a:t>
            </a:r>
            <a:r>
              <a:rPr lang="en-US" altLang="ja-JP" sz="3600" dirty="0"/>
              <a:t>(</a:t>
            </a:r>
            <a:r>
              <a:rPr lang="ja-JP" altLang="en-US" sz="3600" dirty="0"/>
              <a:t>洗剤と紙類</a:t>
            </a:r>
            <a:r>
              <a:rPr lang="en-US" altLang="ja-JP" sz="3600" dirty="0"/>
              <a:t>), Delicatessen(</a:t>
            </a:r>
            <a:r>
              <a:rPr lang="ja-JP" altLang="en-US" sz="3600" dirty="0"/>
              <a:t>総菜</a:t>
            </a:r>
            <a:r>
              <a:rPr lang="en-US" altLang="ja-JP" sz="3600" dirty="0"/>
              <a:t>) </a:t>
            </a:r>
            <a:r>
              <a:rPr lang="ja-JP" altLang="en-US" sz="3600" dirty="0"/>
              <a:t>の年間注文額（</a:t>
            </a:r>
            <a:r>
              <a:rPr lang="en-US" altLang="ja-JP" sz="3600" dirty="0"/>
              <a:t>annual spending, </a:t>
            </a:r>
            <a:r>
              <a:rPr lang="ja-JP" altLang="en-US" sz="3600" dirty="0"/>
              <a:t>単位は </a:t>
            </a:r>
            <a:r>
              <a:rPr lang="en-US" altLang="ja-JP" sz="3600" dirty="0" err="1"/>
              <a:t>m.u</a:t>
            </a:r>
            <a:r>
              <a:rPr lang="en-US" altLang="ja-JP" sz="3600" dirty="0"/>
              <a:t>.(monetary units, </a:t>
            </a:r>
            <a:r>
              <a:rPr lang="ja-JP" altLang="en-US" sz="3600" dirty="0"/>
              <a:t>通貨単位</a:t>
            </a:r>
            <a:r>
              <a:rPr lang="en-US" altLang="ja-JP" sz="3600" dirty="0"/>
              <a:t>) </a:t>
            </a:r>
            <a:r>
              <a:rPr lang="ja-JP" altLang="en-US" sz="3600" dirty="0"/>
              <a:t>）</a:t>
            </a:r>
            <a:endParaRPr lang="en-US" altLang="ja-JP" sz="3600" dirty="0"/>
          </a:p>
        </p:txBody>
      </p:sp>
      <p:sp>
        <p:nvSpPr>
          <p:cNvPr id="8" name="フッター プレースホルダー 7"/>
          <p:cNvSpPr>
            <a:spLocks noGrp="1"/>
          </p:cNvSpPr>
          <p:nvPr>
            <p:ph type="ftr" sz="quarter" idx="3"/>
          </p:nvPr>
        </p:nvSpPr>
        <p:spPr/>
        <p:txBody>
          <a:bodyPr/>
          <a:lstStyle/>
          <a:p>
            <a:r>
              <a:rPr lang="en-US"/>
              <a:t>Copyright © 2023 by INIAD</a:t>
            </a:r>
            <a:endParaRPr lang="ja-JP" altLang="en-US" dirty="0"/>
          </a:p>
        </p:txBody>
      </p:sp>
      <p:sp>
        <p:nvSpPr>
          <p:cNvPr id="9" name="スライド番号プレースホルダー 8"/>
          <p:cNvSpPr>
            <a:spLocks noGrp="1"/>
          </p:cNvSpPr>
          <p:nvPr>
            <p:ph type="sldNum" sz="quarter" idx="4"/>
          </p:nvPr>
        </p:nvSpPr>
        <p:spPr/>
        <p:txBody>
          <a:bodyPr/>
          <a:lstStyle/>
          <a:p>
            <a:pPr>
              <a:defRPr/>
            </a:pPr>
            <a:fld id="{E62AD30C-4FD0-4E41-9633-AA73C86D07D0}" type="slidenum">
              <a:rPr lang="ja-JP" altLang="en-US" smtClean="0"/>
              <a:pPr>
                <a:defRPr/>
              </a:pPr>
              <a:t>15</a:t>
            </a:fld>
            <a:endParaRPr lang="en-US" altLang="ja-JP" dirty="0"/>
          </a:p>
        </p:txBody>
      </p:sp>
    </p:spTree>
    <p:extLst>
      <p:ext uri="{BB962C8B-B14F-4D97-AF65-F5344CB8AC3E}">
        <p14:creationId xmlns:p14="http://schemas.microsoft.com/office/powerpoint/2010/main" val="425839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 xmlns:a16="http://schemas.microsoft.com/office/drawing/2014/main" id="{38115E31-1575-44AA-A936-A15A84765288}"/>
              </a:ext>
            </a:extLst>
          </p:cNvPr>
          <p:cNvPicPr>
            <a:picLocks noChangeAspect="1"/>
          </p:cNvPicPr>
          <p:nvPr/>
        </p:nvPicPr>
        <p:blipFill>
          <a:blip r:embed="rId2"/>
          <a:stretch>
            <a:fillRect/>
          </a:stretch>
        </p:blipFill>
        <p:spPr>
          <a:xfrm>
            <a:off x="3877309" y="3219291"/>
            <a:ext cx="9833366" cy="5362181"/>
          </a:xfrm>
          <a:prstGeom prst="rect">
            <a:avLst/>
          </a:prstGeom>
          <a:ln>
            <a:solidFill>
              <a:schemeClr val="tx1"/>
            </a:solidFill>
          </a:ln>
        </p:spPr>
      </p:pic>
      <p:sp>
        <p:nvSpPr>
          <p:cNvPr id="2" name="タイトル 1">
            <a:extLst>
              <a:ext uri="{FF2B5EF4-FFF2-40B4-BE49-F238E27FC236}">
                <a16:creationId xmlns="" xmlns:a16="http://schemas.microsoft.com/office/drawing/2014/main" id="{354EACAB-FF31-466B-A5CD-8AB59CB41902}"/>
              </a:ext>
            </a:extLst>
          </p:cNvPr>
          <p:cNvSpPr>
            <a:spLocks noGrp="1"/>
          </p:cNvSpPr>
          <p:nvPr>
            <p:ph type="title"/>
          </p:nvPr>
        </p:nvSpPr>
        <p:spPr/>
        <p:txBody>
          <a:bodyPr/>
          <a:lstStyle/>
          <a:p>
            <a:r>
              <a:rPr lang="en-US" altLang="ja-JP" dirty="0"/>
              <a:t>CSV</a:t>
            </a:r>
            <a:r>
              <a:rPr lang="ja-JP" altLang="en-US" dirty="0"/>
              <a:t>ファイルの確認</a:t>
            </a:r>
            <a:endParaRPr kumimoji="1" lang="ja-JP" altLang="en-US" dirty="0"/>
          </a:p>
        </p:txBody>
      </p:sp>
      <p:sp>
        <p:nvSpPr>
          <p:cNvPr id="13" name="コンテンツ プレースホルダー 12">
            <a:extLst>
              <a:ext uri="{FF2B5EF4-FFF2-40B4-BE49-F238E27FC236}">
                <a16:creationId xmlns="" xmlns:a16="http://schemas.microsoft.com/office/drawing/2014/main" id="{1BF8FA6B-7F42-47AC-A698-88ED29834082}"/>
              </a:ext>
            </a:extLst>
          </p:cNvPr>
          <p:cNvSpPr>
            <a:spLocks noGrp="1"/>
          </p:cNvSpPr>
          <p:nvPr>
            <p:ph idx="1"/>
          </p:nvPr>
        </p:nvSpPr>
        <p:spPr>
          <a:xfrm>
            <a:off x="329999" y="1456737"/>
            <a:ext cx="16354316" cy="1622631"/>
          </a:xfrm>
        </p:spPr>
        <p:txBody>
          <a:bodyPr>
            <a:normAutofit/>
          </a:bodyPr>
          <a:lstStyle/>
          <a:p>
            <a:r>
              <a:rPr lang="en-US" altLang="ja-JP" sz="3200" dirty="0" err="1"/>
              <a:t>Jupyer</a:t>
            </a:r>
            <a:r>
              <a:rPr lang="en-US" altLang="ja-JP" sz="3200" dirty="0"/>
              <a:t> Lab</a:t>
            </a:r>
            <a:r>
              <a:rPr lang="ja-JP" altLang="en-US" sz="3200" dirty="0"/>
              <a:t>で</a:t>
            </a:r>
            <a:r>
              <a:rPr lang="en-US" altLang="ja-JP" sz="3200" dirty="0"/>
              <a:t>CSV</a:t>
            </a:r>
            <a:r>
              <a:rPr lang="ja-JP" altLang="en-US" sz="3200" dirty="0"/>
              <a:t>ファイル名を右クリック、</a:t>
            </a:r>
            <a:r>
              <a:rPr lang="en-US" altLang="ja-JP" sz="3200" dirty="0"/>
              <a:t>Open With &gt; Editor</a:t>
            </a:r>
            <a:r>
              <a:rPr kumimoji="1" lang="ja-JP" altLang="en-US" sz="3200" dirty="0"/>
              <a:t>で、</a:t>
            </a:r>
            <a:r>
              <a:rPr kumimoji="1" lang="en-US" altLang="ja-JP" sz="3200" dirty="0"/>
              <a:t>CSV</a:t>
            </a:r>
            <a:r>
              <a:rPr kumimoji="1" lang="ja-JP" altLang="en-US" sz="3200" dirty="0"/>
              <a:t>ファイルの中身が確認できる。最初に表データ以外の部分が</a:t>
            </a:r>
            <a:r>
              <a:rPr kumimoji="1" lang="en-US" altLang="ja-JP" sz="3200" b="1" dirty="0">
                <a:solidFill>
                  <a:srgbClr val="FF0000"/>
                </a:solidFill>
              </a:rPr>
              <a:t>13</a:t>
            </a:r>
            <a:r>
              <a:rPr kumimoji="1" lang="ja-JP" altLang="en-US" sz="3200" b="1" dirty="0">
                <a:solidFill>
                  <a:srgbClr val="FF0000"/>
                </a:solidFill>
              </a:rPr>
              <a:t>行</a:t>
            </a:r>
            <a:r>
              <a:rPr kumimoji="1" lang="ja-JP" altLang="en-US" sz="3200" dirty="0"/>
              <a:t>、その次が</a:t>
            </a:r>
            <a:r>
              <a:rPr kumimoji="1" lang="ja-JP" altLang="en-US" sz="3200" b="1" dirty="0">
                <a:solidFill>
                  <a:srgbClr val="FF0000"/>
                </a:solidFill>
              </a:rPr>
              <a:t>列ラベル</a:t>
            </a:r>
            <a:r>
              <a:rPr kumimoji="1" lang="ja-JP" altLang="en-US" sz="3200" dirty="0"/>
              <a:t>の行、その次からデータが始まることを覚えてお</a:t>
            </a:r>
            <a:r>
              <a:rPr lang="ja-JP" altLang="en-US" sz="3200" dirty="0"/>
              <a:t>こう</a:t>
            </a:r>
            <a:endParaRPr kumimoji="1" lang="ja-JP" altLang="en-US" sz="3200" dirty="0"/>
          </a:p>
        </p:txBody>
      </p:sp>
      <p:sp>
        <p:nvSpPr>
          <p:cNvPr id="7" name="右中かっこ 6">
            <a:extLst>
              <a:ext uri="{FF2B5EF4-FFF2-40B4-BE49-F238E27FC236}">
                <a16:creationId xmlns="" xmlns:a16="http://schemas.microsoft.com/office/drawing/2014/main" id="{BBB7C339-4B81-41DC-A345-34498169D80D}"/>
              </a:ext>
            </a:extLst>
          </p:cNvPr>
          <p:cNvSpPr/>
          <p:nvPr/>
        </p:nvSpPr>
        <p:spPr bwMode="auto">
          <a:xfrm flipH="1">
            <a:off x="3168515" y="3269433"/>
            <a:ext cx="576064" cy="4767931"/>
          </a:xfrm>
          <a:prstGeom prst="rightBrac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9" name="直線矢印コネクタ 8">
            <a:extLst>
              <a:ext uri="{FF2B5EF4-FFF2-40B4-BE49-F238E27FC236}">
                <a16:creationId xmlns="" xmlns:a16="http://schemas.microsoft.com/office/drawing/2014/main" id="{CE42A77E-BF7B-435B-A46B-F0729538DFA3}"/>
              </a:ext>
            </a:extLst>
          </p:cNvPr>
          <p:cNvCxnSpPr>
            <a:cxnSpLocks/>
          </p:cNvCxnSpPr>
          <p:nvPr/>
        </p:nvCxnSpPr>
        <p:spPr bwMode="auto">
          <a:xfrm flipV="1">
            <a:off x="3255264" y="8172635"/>
            <a:ext cx="703147" cy="331285"/>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sp>
        <p:nvSpPr>
          <p:cNvPr id="10" name="コンテンツ プレースホルダー 2">
            <a:extLst>
              <a:ext uri="{FF2B5EF4-FFF2-40B4-BE49-F238E27FC236}">
                <a16:creationId xmlns="" xmlns:a16="http://schemas.microsoft.com/office/drawing/2014/main" id="{207483A7-D860-4B7C-BDB9-9FD470D8A04D}"/>
              </a:ext>
            </a:extLst>
          </p:cNvPr>
          <p:cNvSpPr txBox="1">
            <a:spLocks/>
          </p:cNvSpPr>
          <p:nvPr/>
        </p:nvSpPr>
        <p:spPr bwMode="auto">
          <a:xfrm>
            <a:off x="1176430" y="4629922"/>
            <a:ext cx="1935357" cy="1413515"/>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lnSpcReduction="10000"/>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marL="0" indent="0">
              <a:buNone/>
            </a:pPr>
            <a:r>
              <a:rPr lang="ja-JP" altLang="en-US" sz="3200" b="1" kern="0" dirty="0">
                <a:solidFill>
                  <a:srgbClr val="FF0000"/>
                </a:solidFill>
                <a:latin typeface="+mn-ea"/>
              </a:rPr>
              <a:t>表データ以外の部分が</a:t>
            </a:r>
            <a:r>
              <a:rPr lang="en-US" altLang="ja-JP" sz="3200" b="1" kern="0" dirty="0">
                <a:solidFill>
                  <a:srgbClr val="FF0000"/>
                </a:solidFill>
                <a:latin typeface="+mn-ea"/>
              </a:rPr>
              <a:t>13</a:t>
            </a:r>
            <a:r>
              <a:rPr lang="ja-JP" altLang="en-US" sz="3200" b="1" kern="0" dirty="0">
                <a:solidFill>
                  <a:srgbClr val="FF0000"/>
                </a:solidFill>
                <a:latin typeface="+mn-ea"/>
              </a:rPr>
              <a:t>行</a:t>
            </a:r>
            <a:endParaRPr lang="en-US" sz="3200" b="1" kern="0" dirty="0">
              <a:solidFill>
                <a:srgbClr val="FF0000"/>
              </a:solidFill>
              <a:latin typeface="+mn-ea"/>
            </a:endParaRPr>
          </a:p>
        </p:txBody>
      </p:sp>
      <p:sp>
        <p:nvSpPr>
          <p:cNvPr id="11" name="コンテンツ プレースホルダー 2">
            <a:extLst>
              <a:ext uri="{FF2B5EF4-FFF2-40B4-BE49-F238E27FC236}">
                <a16:creationId xmlns="" xmlns:a16="http://schemas.microsoft.com/office/drawing/2014/main" id="{E9C6257E-CF55-446D-A34A-2FDF2D2D7820}"/>
              </a:ext>
            </a:extLst>
          </p:cNvPr>
          <p:cNvSpPr txBox="1">
            <a:spLocks/>
          </p:cNvSpPr>
          <p:nvPr/>
        </p:nvSpPr>
        <p:spPr bwMode="auto">
          <a:xfrm>
            <a:off x="1165036" y="8114917"/>
            <a:ext cx="2055240" cy="737228"/>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marL="0" indent="0">
              <a:buNone/>
            </a:pPr>
            <a:r>
              <a:rPr lang="ja-JP" altLang="en-US" sz="3600" b="1" kern="0" dirty="0">
                <a:solidFill>
                  <a:srgbClr val="FF0000"/>
                </a:solidFill>
                <a:latin typeface="+mn-ea"/>
              </a:rPr>
              <a:t>列ラベル</a:t>
            </a:r>
            <a:endParaRPr lang="en-US" sz="3600" b="1" kern="0" dirty="0">
              <a:solidFill>
                <a:srgbClr val="FF0000"/>
              </a:solidFill>
              <a:latin typeface="+mn-ea"/>
            </a:endParaRPr>
          </a:p>
        </p:txBody>
      </p:sp>
      <p:sp>
        <p:nvSpPr>
          <p:cNvPr id="12" name="コンテンツ プレースホルダー 2">
            <a:extLst>
              <a:ext uri="{FF2B5EF4-FFF2-40B4-BE49-F238E27FC236}">
                <a16:creationId xmlns="" xmlns:a16="http://schemas.microsoft.com/office/drawing/2014/main" id="{6667B13E-6752-42CB-A73B-81C479589856}"/>
              </a:ext>
            </a:extLst>
          </p:cNvPr>
          <p:cNvSpPr txBox="1">
            <a:spLocks/>
          </p:cNvSpPr>
          <p:nvPr/>
        </p:nvSpPr>
        <p:spPr bwMode="auto">
          <a:xfrm>
            <a:off x="9579847" y="8365904"/>
            <a:ext cx="7118620" cy="737228"/>
          </a:xfrm>
          <a:prstGeom prst="rect">
            <a:avLst/>
          </a:prstGeom>
          <a:solidFill>
            <a:schemeClr val="bg1"/>
          </a:solidFill>
          <a:ln w="9525">
            <a:noFill/>
            <a:miter lim="800000"/>
            <a:headEnd/>
            <a:tailEnd/>
          </a:ln>
          <a:effectLst/>
        </p:spPr>
        <p:txBody>
          <a:bodyPr vert="horz" wrap="square" lIns="0" tIns="0" rIns="0" bIns="0" numCol="1" anchor="ctr" anchorCtr="1" compatLnSpc="1">
            <a:prstTxWarp prst="textNoShape">
              <a:avLst/>
            </a:prstTxWarp>
            <a:noAutofit/>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marL="0" indent="0">
              <a:buNone/>
            </a:pPr>
            <a:r>
              <a:rPr lang="ja-JP" altLang="en-US" sz="3600" b="1" kern="0" dirty="0">
                <a:solidFill>
                  <a:srgbClr val="FF0000"/>
                </a:solidFill>
                <a:latin typeface="+mn-ea"/>
              </a:rPr>
              <a:t>以下がデータ</a:t>
            </a:r>
            <a:r>
              <a:rPr lang="en-US" altLang="ja-JP" sz="3600" b="1" kern="0" dirty="0">
                <a:solidFill>
                  <a:srgbClr val="FF0000"/>
                </a:solidFill>
                <a:latin typeface="+mn-ea"/>
              </a:rPr>
              <a:t>(</a:t>
            </a:r>
            <a:r>
              <a:rPr lang="ja-JP" altLang="en-US" sz="3600" b="1" kern="0" dirty="0">
                <a:solidFill>
                  <a:srgbClr val="FF0000"/>
                </a:solidFill>
                <a:latin typeface="+mn-ea"/>
              </a:rPr>
              <a:t>区切り字はコンマ</a:t>
            </a:r>
            <a:r>
              <a:rPr lang="en-US" altLang="ja-JP" sz="3600" b="1" kern="0" dirty="0">
                <a:solidFill>
                  <a:srgbClr val="FF0000"/>
                </a:solidFill>
                <a:latin typeface="+mn-ea"/>
              </a:rPr>
              <a:t>)</a:t>
            </a:r>
            <a:endParaRPr lang="en-US" sz="3600" b="1" kern="0" dirty="0">
              <a:solidFill>
                <a:srgbClr val="FF0000"/>
              </a:solidFill>
              <a:latin typeface="+mn-ea"/>
            </a:endParaRPr>
          </a:p>
        </p:txBody>
      </p:sp>
      <p:sp>
        <p:nvSpPr>
          <p:cNvPr id="15" name="フッター プレースホルダー 14">
            <a:extLst>
              <a:ext uri="{FF2B5EF4-FFF2-40B4-BE49-F238E27FC236}">
                <a16:creationId xmlns="" xmlns:a16="http://schemas.microsoft.com/office/drawing/2014/main" id="{53AE84FA-6A8B-4AA5-B61C-D44EB8F9B6BB}"/>
              </a:ext>
            </a:extLst>
          </p:cNvPr>
          <p:cNvSpPr>
            <a:spLocks noGrp="1"/>
          </p:cNvSpPr>
          <p:nvPr>
            <p:ph type="ftr" sz="quarter" idx="3"/>
          </p:nvPr>
        </p:nvSpPr>
        <p:spPr/>
        <p:txBody>
          <a:bodyPr/>
          <a:lstStyle/>
          <a:p>
            <a:r>
              <a:rPr lang="en-US" altLang="ja-JP"/>
              <a:t>Copyright © 2023 by INIAD</a:t>
            </a:r>
            <a:endParaRPr lang="en-US" altLang="en-US" dirty="0"/>
          </a:p>
        </p:txBody>
      </p:sp>
      <p:sp>
        <p:nvSpPr>
          <p:cNvPr id="3" name="スライド番号プレースホルダー 2">
            <a:extLst>
              <a:ext uri="{FF2B5EF4-FFF2-40B4-BE49-F238E27FC236}">
                <a16:creationId xmlns="" xmlns:a16="http://schemas.microsoft.com/office/drawing/2014/main" id="{6373F3DD-5853-4A4B-9410-77889D9D2B19}"/>
              </a:ext>
            </a:extLst>
          </p:cNvPr>
          <p:cNvSpPr>
            <a:spLocks noGrp="1"/>
          </p:cNvSpPr>
          <p:nvPr>
            <p:ph type="sldNum" sz="quarter" idx="4"/>
          </p:nvPr>
        </p:nvSpPr>
        <p:spPr/>
        <p:txBody>
          <a:bodyPr/>
          <a:lstStyle/>
          <a:p>
            <a:pPr>
              <a:defRPr/>
            </a:pPr>
            <a:fld id="{E62AD30C-4FD0-4E41-9633-AA73C86D07D0}" type="slidenum">
              <a:rPr lang="ja-JP" altLang="en-US" smtClean="0"/>
              <a:pPr>
                <a:defRPr/>
              </a:pPr>
              <a:t>16</a:t>
            </a:fld>
            <a:endParaRPr lang="en-US" altLang="ja-JP" dirty="0"/>
          </a:p>
        </p:txBody>
      </p:sp>
    </p:spTree>
    <p:extLst>
      <p:ext uri="{BB962C8B-B14F-4D97-AF65-F5344CB8AC3E}">
        <p14:creationId xmlns:p14="http://schemas.microsoft.com/office/powerpoint/2010/main" val="3847105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61B990F-C282-4492-9277-C55645B15F6F}"/>
              </a:ext>
            </a:extLst>
          </p:cNvPr>
          <p:cNvSpPr>
            <a:spLocks noGrp="1"/>
          </p:cNvSpPr>
          <p:nvPr>
            <p:ph type="title"/>
          </p:nvPr>
        </p:nvSpPr>
        <p:spPr/>
        <p:txBody>
          <a:bodyPr/>
          <a:lstStyle/>
          <a:p>
            <a:r>
              <a:rPr lang="en-US" altLang="ja-JP" sz="5400" kern="0" dirty="0">
                <a:latin typeface="+mn-ea"/>
              </a:rPr>
              <a:t>2045_2017-utf8.csv </a:t>
            </a:r>
            <a:r>
              <a:rPr lang="ja-JP" altLang="en-US" sz="5400" kern="0" dirty="0">
                <a:latin typeface="+mn-ea"/>
              </a:rPr>
              <a:t>のデータの概要</a:t>
            </a:r>
            <a:endParaRPr kumimoji="1" lang="ja-JP" altLang="en-US" dirty="0"/>
          </a:p>
        </p:txBody>
      </p:sp>
      <p:sp>
        <p:nvSpPr>
          <p:cNvPr id="5" name="コンテンツ プレースホルダー 4">
            <a:extLst>
              <a:ext uri="{FF2B5EF4-FFF2-40B4-BE49-F238E27FC236}">
                <a16:creationId xmlns="" xmlns:a16="http://schemas.microsoft.com/office/drawing/2014/main" id="{D202E9D0-867A-4DBF-9379-2977863D06CA}"/>
              </a:ext>
            </a:extLst>
          </p:cNvPr>
          <p:cNvSpPr>
            <a:spLocks noGrp="1"/>
          </p:cNvSpPr>
          <p:nvPr>
            <p:ph idx="1"/>
          </p:nvPr>
        </p:nvSpPr>
        <p:spPr>
          <a:xfrm>
            <a:off x="432510" y="1673065"/>
            <a:ext cx="11172202" cy="1761338"/>
          </a:xfrm>
        </p:spPr>
        <p:txBody>
          <a:bodyPr>
            <a:normAutofit/>
          </a:bodyPr>
          <a:lstStyle/>
          <a:p>
            <a:r>
              <a:rPr kumimoji="1" lang="ja-JP" altLang="en-US" sz="4000" b="0" i="0" u="none" strike="noStrike" kern="1200" cap="none" spc="0" normalizeH="0" baseline="0" noProof="0" dirty="0">
                <a:ln>
                  <a:noFill/>
                </a:ln>
                <a:solidFill>
                  <a:srgbClr val="000000"/>
                </a:solidFill>
                <a:effectLst/>
                <a:uLnTx/>
                <a:uFillTx/>
                <a:latin typeface="メイリオ"/>
                <a:ea typeface="メイリオ"/>
                <a:cs typeface="+mn-cs"/>
              </a:rPr>
              <a:t>株式投資メモ</a:t>
            </a:r>
            <a:r>
              <a:rPr kumimoji="1" lang="en-US" altLang="ja-JP" sz="4000" b="0" i="0" u="none" strike="noStrike" kern="1200" cap="none" spc="0" normalizeH="0" baseline="0" noProof="0" dirty="0">
                <a:ln>
                  <a:noFill/>
                </a:ln>
                <a:solidFill>
                  <a:srgbClr val="000000"/>
                </a:solidFill>
                <a:effectLst/>
                <a:uLnTx/>
                <a:uFillTx/>
                <a:latin typeface="メイリオ"/>
                <a:ea typeface="メイリオ"/>
                <a:cs typeface="+mn-cs"/>
              </a:rPr>
              <a:t>(</a:t>
            </a:r>
            <a:r>
              <a:rPr kumimoji="1" lang="en-US" altLang="ja-JP" sz="4000" b="0" i="0" u="none" strike="noStrike" kern="1200" cap="none" spc="0" normalizeH="0" baseline="0" noProof="0" dirty="0">
                <a:ln>
                  <a:noFill/>
                </a:ln>
                <a:solidFill>
                  <a:srgbClr val="000000"/>
                </a:solidFill>
                <a:effectLst/>
                <a:uLnTx/>
                <a:uFillTx/>
                <a:latin typeface="メイリオ"/>
                <a:ea typeface="メイリオ"/>
                <a:cs typeface="+mn-cs"/>
                <a:hlinkClick r:id="rId2"/>
              </a:rPr>
              <a:t>https://kabuoji3.com/</a:t>
            </a:r>
            <a:r>
              <a:rPr kumimoji="1" lang="en-US" altLang="ja-JP" sz="4000" b="0" i="0" u="none" strike="noStrike" kern="1200" cap="none" spc="0" normalizeH="0" baseline="0" noProof="0" dirty="0">
                <a:ln>
                  <a:noFill/>
                </a:ln>
                <a:solidFill>
                  <a:srgbClr val="000000"/>
                </a:solidFill>
                <a:effectLst/>
                <a:uLnTx/>
                <a:uFillTx/>
                <a:latin typeface="メイリオ"/>
                <a:ea typeface="メイリオ"/>
                <a:cs typeface="+mn-cs"/>
              </a:rPr>
              <a:t>)</a:t>
            </a:r>
            <a:r>
              <a:rPr kumimoji="1" lang="ja-JP" altLang="en-US" sz="4000" b="0" i="0" u="none" strike="noStrike" kern="1200" cap="none" spc="0" normalizeH="0" baseline="0" noProof="0" dirty="0">
                <a:ln>
                  <a:noFill/>
                </a:ln>
                <a:solidFill>
                  <a:srgbClr val="000000"/>
                </a:solidFill>
                <a:effectLst/>
                <a:uLnTx/>
                <a:uFillTx/>
                <a:latin typeface="メイリオ"/>
                <a:ea typeface="メイリオ"/>
                <a:cs typeface="+mn-cs"/>
              </a:rPr>
              <a:t>より</a:t>
            </a:r>
            <a:endParaRPr kumimoji="1" lang="en-US" altLang="ja-JP" sz="4000" b="0" i="0" u="none" strike="noStrike" kern="1200" cap="none" spc="0" normalizeH="0" baseline="0" noProof="0" dirty="0">
              <a:ln>
                <a:noFill/>
              </a:ln>
              <a:solidFill>
                <a:srgbClr val="000000"/>
              </a:solidFill>
              <a:effectLst/>
              <a:uLnTx/>
              <a:uFillTx/>
              <a:latin typeface="メイリオ"/>
              <a:ea typeface="メイリオ"/>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4000" b="0" i="0" u="none" strike="noStrike" kern="1200" cap="none" spc="0" normalizeH="0" baseline="0" noProof="0" dirty="0">
                <a:ln>
                  <a:noFill/>
                </a:ln>
                <a:solidFill>
                  <a:srgbClr val="000000"/>
                </a:solidFill>
                <a:effectLst/>
                <a:uLnTx/>
                <a:uFillTx/>
                <a:latin typeface="メイリオ"/>
                <a:ea typeface="メイリオ"/>
                <a:cs typeface="+mn-cs"/>
              </a:rPr>
              <a:t>ある</a:t>
            </a:r>
            <a:r>
              <a:rPr kumimoji="1" lang="en-US" altLang="ja-JP" sz="4000" b="0" i="0" u="none" strike="noStrike" kern="1200" cap="none" spc="0" normalizeH="0" baseline="0" noProof="0" dirty="0">
                <a:ln>
                  <a:noFill/>
                </a:ln>
                <a:solidFill>
                  <a:srgbClr val="000000"/>
                </a:solidFill>
                <a:effectLst/>
                <a:uLnTx/>
                <a:uFillTx/>
                <a:latin typeface="メイリオ"/>
                <a:ea typeface="メイリオ"/>
                <a:cs typeface="+mn-cs"/>
              </a:rPr>
              <a:t>1</a:t>
            </a:r>
            <a:r>
              <a:rPr kumimoji="1" lang="ja-JP" altLang="en-US" sz="4000" b="0" i="0" u="none" strike="noStrike" kern="1200" cap="none" spc="0" normalizeH="0" baseline="0" noProof="0" dirty="0">
                <a:ln>
                  <a:noFill/>
                </a:ln>
                <a:solidFill>
                  <a:srgbClr val="000000"/>
                </a:solidFill>
                <a:effectLst/>
                <a:uLnTx/>
                <a:uFillTx/>
                <a:latin typeface="メイリオ"/>
                <a:ea typeface="メイリオ"/>
                <a:cs typeface="+mn-cs"/>
              </a:rPr>
              <a:t>銘柄の</a:t>
            </a:r>
            <a:r>
              <a:rPr kumimoji="1" lang="en-US" altLang="ja-JP" sz="4000" b="0" i="0" u="none" strike="noStrike" kern="1200" cap="none" spc="0" normalizeH="0" baseline="0" noProof="0" dirty="0">
                <a:ln>
                  <a:noFill/>
                </a:ln>
                <a:solidFill>
                  <a:srgbClr val="000000"/>
                </a:solidFill>
                <a:effectLst/>
                <a:uLnTx/>
                <a:uFillTx/>
                <a:latin typeface="メイリオ"/>
                <a:ea typeface="メイリオ"/>
                <a:cs typeface="+mn-cs"/>
              </a:rPr>
              <a:t>2017</a:t>
            </a:r>
            <a:r>
              <a:rPr kumimoji="1" lang="ja-JP" altLang="en-US" sz="4000" b="0" i="0" u="none" strike="noStrike" kern="1200" cap="none" spc="0" normalizeH="0" baseline="0" noProof="0" dirty="0">
                <a:ln>
                  <a:noFill/>
                </a:ln>
                <a:solidFill>
                  <a:srgbClr val="000000"/>
                </a:solidFill>
                <a:effectLst/>
                <a:uLnTx/>
                <a:uFillTx/>
                <a:latin typeface="メイリオ"/>
                <a:ea typeface="メイリオ"/>
                <a:cs typeface="+mn-cs"/>
              </a:rPr>
              <a:t>年の株価推移データ</a:t>
            </a:r>
          </a:p>
        </p:txBody>
      </p:sp>
      <p:sp>
        <p:nvSpPr>
          <p:cNvPr id="14" name="フッター プレースホルダー 13">
            <a:extLst>
              <a:ext uri="{FF2B5EF4-FFF2-40B4-BE49-F238E27FC236}">
                <a16:creationId xmlns="" xmlns:a16="http://schemas.microsoft.com/office/drawing/2014/main" id="{11735F81-4BC8-4009-B95C-4110B28F0E55}"/>
              </a:ext>
            </a:extLst>
          </p:cNvPr>
          <p:cNvSpPr>
            <a:spLocks noGrp="1"/>
          </p:cNvSpPr>
          <p:nvPr>
            <p:ph type="ftr" sz="quarter" idx="3"/>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B408EF7B-5935-4E49-A4BF-D18516CC9112}"/>
              </a:ext>
            </a:extLst>
          </p:cNvPr>
          <p:cNvSpPr>
            <a:spLocks noGrp="1"/>
          </p:cNvSpPr>
          <p:nvPr>
            <p:ph type="sldNum" sz="quarter" idx="4"/>
          </p:nvPr>
        </p:nvSpPr>
        <p:spPr/>
        <p:txBody>
          <a:bodyPr/>
          <a:lstStyle/>
          <a:p>
            <a:pPr>
              <a:defRPr/>
            </a:pPr>
            <a:fld id="{E62AD30C-4FD0-4E41-9633-AA73C86D07D0}" type="slidenum">
              <a:rPr lang="ja-JP" altLang="en-US" smtClean="0"/>
              <a:pPr>
                <a:defRPr/>
              </a:pPr>
              <a:t>17</a:t>
            </a:fld>
            <a:endParaRPr lang="en-US" altLang="ja-JP" dirty="0"/>
          </a:p>
        </p:txBody>
      </p:sp>
      <p:sp>
        <p:nvSpPr>
          <p:cNvPr id="16" name="テキスト ボックス 15">
            <a:extLst>
              <a:ext uri="{FF2B5EF4-FFF2-40B4-BE49-F238E27FC236}">
                <a16:creationId xmlns="" xmlns:a16="http://schemas.microsoft.com/office/drawing/2014/main" id="{70862E8B-4513-498D-8EEC-506020758E44}"/>
              </a:ext>
            </a:extLst>
          </p:cNvPr>
          <p:cNvSpPr txBox="1"/>
          <p:nvPr/>
        </p:nvSpPr>
        <p:spPr>
          <a:xfrm>
            <a:off x="343370" y="3693032"/>
            <a:ext cx="14812308" cy="5262979"/>
          </a:xfrm>
          <a:prstGeom prst="rect">
            <a:avLst/>
          </a:prstGeom>
          <a:solidFill>
            <a:schemeClr val="bg1"/>
          </a:solidFill>
          <a:ln>
            <a:solidFill>
              <a:schemeClr val="tx1"/>
            </a:solidFill>
          </a:ln>
        </p:spPr>
        <p:txBody>
          <a:bodyPr wrap="square">
            <a:spAutoFit/>
          </a:bodyPr>
          <a:lstStyle/>
          <a:p>
            <a:r>
              <a:rPr lang="en-US" altLang="ja-JP" sz="2800" dirty="0">
                <a:latin typeface="+mn-ea"/>
                <a:ea typeface="+mn-ea"/>
              </a:rPr>
              <a:t>2045 TSE ETF NEXT NOTES S&amp;P Singapore REIT (NR)ETN</a:t>
            </a:r>
            <a:r>
              <a:rPr lang="ja-JP" altLang="en-US" sz="2800" dirty="0">
                <a:latin typeface="+mn-ea"/>
                <a:ea typeface="+mn-ea"/>
              </a:rPr>
              <a:t>（</a:t>
            </a:r>
            <a:r>
              <a:rPr lang="en-US" altLang="ja-JP" sz="2800" dirty="0">
                <a:latin typeface="+mn-ea"/>
                <a:ea typeface="+mn-ea"/>
              </a:rPr>
              <a:t>ETF</a:t>
            </a:r>
            <a:r>
              <a:rPr lang="ja-JP" altLang="en-US" sz="2800" dirty="0">
                <a:latin typeface="+mn-ea"/>
                <a:ea typeface="+mn-ea"/>
              </a:rPr>
              <a:t>）</a:t>
            </a:r>
            <a:r>
              <a:rPr lang="en-US" altLang="ja-JP" sz="2800" dirty="0">
                <a:latin typeface="+mn-ea"/>
                <a:ea typeface="+mn-ea"/>
              </a:rPr>
              <a:t>,,,,,</a:t>
            </a:r>
          </a:p>
          <a:p>
            <a:r>
              <a:rPr lang="en-US" altLang="ja-JP" sz="2800" dirty="0">
                <a:latin typeface="+mn-ea"/>
                <a:ea typeface="+mn-ea"/>
              </a:rPr>
              <a:t>Date(</a:t>
            </a:r>
            <a:r>
              <a:rPr lang="ja-JP" altLang="en-US" sz="2800" dirty="0">
                <a:latin typeface="+mn-ea"/>
                <a:ea typeface="+mn-ea"/>
              </a:rPr>
              <a:t>日付</a:t>
            </a:r>
            <a:r>
              <a:rPr lang="en-US" altLang="ja-JP" sz="2800" dirty="0">
                <a:latin typeface="+mn-ea"/>
                <a:ea typeface="+mn-ea"/>
              </a:rPr>
              <a:t>)</a:t>
            </a:r>
          </a:p>
          <a:p>
            <a:r>
              <a:rPr lang="en-US" altLang="ja-JP" sz="2800" dirty="0">
                <a:latin typeface="+mn-ea"/>
                <a:ea typeface="+mn-ea"/>
              </a:rPr>
              <a:t>Open: Opening price (</a:t>
            </a:r>
            <a:r>
              <a:rPr lang="ja-JP" altLang="en-US" sz="2800" dirty="0">
                <a:latin typeface="+mn-ea"/>
                <a:ea typeface="+mn-ea"/>
              </a:rPr>
              <a:t>始値</a:t>
            </a:r>
            <a:r>
              <a:rPr lang="en-US" altLang="ja-JP" sz="2800" dirty="0">
                <a:latin typeface="+mn-ea"/>
                <a:ea typeface="+mn-ea"/>
              </a:rPr>
              <a:t>)</a:t>
            </a:r>
          </a:p>
          <a:p>
            <a:r>
              <a:rPr lang="en-US" altLang="ja-JP" sz="2800" dirty="0">
                <a:latin typeface="+mn-ea"/>
                <a:ea typeface="+mn-ea"/>
              </a:rPr>
              <a:t>High: High price (</a:t>
            </a:r>
            <a:r>
              <a:rPr lang="ja-JP" altLang="en-US" sz="2800" dirty="0">
                <a:latin typeface="+mn-ea"/>
                <a:ea typeface="+mn-ea"/>
              </a:rPr>
              <a:t>高値</a:t>
            </a:r>
            <a:r>
              <a:rPr lang="en-US" altLang="ja-JP" sz="2800" dirty="0">
                <a:latin typeface="+mn-ea"/>
                <a:ea typeface="+mn-ea"/>
              </a:rPr>
              <a:t>)</a:t>
            </a:r>
          </a:p>
          <a:p>
            <a:r>
              <a:rPr lang="en-US" altLang="ja-JP" sz="2800" dirty="0">
                <a:latin typeface="+mn-ea"/>
                <a:ea typeface="+mn-ea"/>
              </a:rPr>
              <a:t>Low: Low price (</a:t>
            </a:r>
            <a:r>
              <a:rPr lang="ja-JP" altLang="en-US" sz="2800" dirty="0">
                <a:latin typeface="+mn-ea"/>
                <a:ea typeface="+mn-ea"/>
              </a:rPr>
              <a:t>安値</a:t>
            </a:r>
            <a:r>
              <a:rPr lang="en-US" altLang="ja-JP" sz="2800" dirty="0">
                <a:latin typeface="+mn-ea"/>
                <a:ea typeface="+mn-ea"/>
              </a:rPr>
              <a:t>)</a:t>
            </a:r>
          </a:p>
          <a:p>
            <a:r>
              <a:rPr lang="en-US" altLang="ja-JP" sz="2800" dirty="0">
                <a:latin typeface="+mn-ea"/>
                <a:ea typeface="+mn-ea"/>
              </a:rPr>
              <a:t>Close: Closing price (</a:t>
            </a:r>
            <a:r>
              <a:rPr lang="ja-JP" altLang="en-US" sz="2800" dirty="0">
                <a:latin typeface="+mn-ea"/>
                <a:ea typeface="+mn-ea"/>
              </a:rPr>
              <a:t>終値</a:t>
            </a:r>
            <a:r>
              <a:rPr lang="en-US" altLang="ja-JP" sz="2800" dirty="0">
                <a:latin typeface="+mn-ea"/>
                <a:ea typeface="+mn-ea"/>
              </a:rPr>
              <a:t>)</a:t>
            </a:r>
          </a:p>
          <a:p>
            <a:r>
              <a:rPr lang="en-US" altLang="ja-JP" sz="2800" dirty="0">
                <a:latin typeface="+mn-ea"/>
                <a:ea typeface="+mn-ea"/>
              </a:rPr>
              <a:t>Vol: Trading volume (</a:t>
            </a:r>
            <a:r>
              <a:rPr lang="ja-JP" altLang="en-US" sz="2800" dirty="0">
                <a:latin typeface="+mn-ea"/>
                <a:ea typeface="+mn-ea"/>
              </a:rPr>
              <a:t>出来高</a:t>
            </a:r>
            <a:r>
              <a:rPr lang="en-US" altLang="ja-JP" sz="2800" dirty="0">
                <a:latin typeface="+mn-ea"/>
                <a:ea typeface="+mn-ea"/>
              </a:rPr>
              <a:t>)</a:t>
            </a:r>
          </a:p>
          <a:p>
            <a:r>
              <a:rPr lang="en-US" altLang="ja-JP" sz="2800" dirty="0" err="1">
                <a:latin typeface="+mn-ea"/>
                <a:ea typeface="+mn-ea"/>
              </a:rPr>
              <a:t>AdjClose</a:t>
            </a:r>
            <a:r>
              <a:rPr lang="en-US" altLang="ja-JP" sz="2800" dirty="0">
                <a:latin typeface="+mn-ea"/>
                <a:ea typeface="+mn-ea"/>
              </a:rPr>
              <a:t>: Adjusted closing price (</a:t>
            </a:r>
            <a:r>
              <a:rPr lang="ja-JP" altLang="en-US" sz="2800" dirty="0">
                <a:latin typeface="+mn-ea"/>
                <a:ea typeface="+mn-ea"/>
              </a:rPr>
              <a:t>終値調整値</a:t>
            </a:r>
            <a:r>
              <a:rPr lang="en-US" altLang="ja-JP" sz="2800" dirty="0">
                <a:latin typeface="+mn-ea"/>
                <a:ea typeface="+mn-ea"/>
              </a:rPr>
              <a:t>)</a:t>
            </a:r>
          </a:p>
          <a:p>
            <a:endParaRPr lang="en-US" altLang="ja-JP" sz="2800" dirty="0">
              <a:latin typeface="+mn-ea"/>
              <a:ea typeface="+mn-ea"/>
            </a:endParaRPr>
          </a:p>
          <a:p>
            <a:r>
              <a:rPr lang="en-US" altLang="ja-JP" sz="2800" dirty="0" err="1">
                <a:latin typeface="+mn-ea"/>
                <a:ea typeface="+mn-ea"/>
              </a:rPr>
              <a:t>Date,Open,High,Low,Close,Vol,AdjClose</a:t>
            </a:r>
            <a:endParaRPr lang="en-US" altLang="ja-JP" sz="2800" dirty="0">
              <a:latin typeface="+mn-ea"/>
              <a:ea typeface="+mn-ea"/>
            </a:endParaRPr>
          </a:p>
          <a:p>
            <a:r>
              <a:rPr lang="en-US" altLang="ja-JP" sz="2800" dirty="0">
                <a:latin typeface="+mn-ea"/>
                <a:ea typeface="+mn-ea"/>
              </a:rPr>
              <a:t>"2017-01-04","9340","9340","9270","9270","6","9270"</a:t>
            </a:r>
          </a:p>
          <a:p>
            <a:r>
              <a:rPr lang="en-US" altLang="ja-JP" sz="2800" dirty="0">
                <a:latin typeface="+mn-ea"/>
                <a:ea typeface="+mn-ea"/>
              </a:rPr>
              <a:t>"2017-01-05","9260","9340","9250","9260","22","9260"</a:t>
            </a:r>
            <a:endParaRPr lang="ja-JP" altLang="en-US" sz="2800" dirty="0">
              <a:latin typeface="+mn-ea"/>
              <a:ea typeface="+mn-ea"/>
            </a:endParaRPr>
          </a:p>
        </p:txBody>
      </p:sp>
      <p:cxnSp>
        <p:nvCxnSpPr>
          <p:cNvPr id="18" name="直線矢印コネクタ 17">
            <a:extLst>
              <a:ext uri="{FF2B5EF4-FFF2-40B4-BE49-F238E27FC236}">
                <a16:creationId xmlns="" xmlns:a16="http://schemas.microsoft.com/office/drawing/2014/main" id="{D81C2589-C352-42D2-89C8-F75E1E63F77E}"/>
              </a:ext>
            </a:extLst>
          </p:cNvPr>
          <p:cNvCxnSpPr>
            <a:cxnSpLocks/>
          </p:cNvCxnSpPr>
          <p:nvPr/>
        </p:nvCxnSpPr>
        <p:spPr bwMode="auto">
          <a:xfrm flipH="1">
            <a:off x="7622569" y="7227379"/>
            <a:ext cx="1150636" cy="453038"/>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grpSp>
        <p:nvGrpSpPr>
          <p:cNvPr id="26" name="グループ化 25">
            <a:extLst>
              <a:ext uri="{FF2B5EF4-FFF2-40B4-BE49-F238E27FC236}">
                <a16:creationId xmlns="" xmlns:a16="http://schemas.microsoft.com/office/drawing/2014/main" id="{56EE037E-6453-4E81-A393-4475B1E306DD}"/>
              </a:ext>
            </a:extLst>
          </p:cNvPr>
          <p:cNvGrpSpPr/>
          <p:nvPr/>
        </p:nvGrpSpPr>
        <p:grpSpPr>
          <a:xfrm>
            <a:off x="12760976" y="3867238"/>
            <a:ext cx="3067045" cy="3525022"/>
            <a:chOff x="12971991" y="3632775"/>
            <a:chExt cx="3067045" cy="3844963"/>
          </a:xfrm>
        </p:grpSpPr>
        <p:sp>
          <p:nvSpPr>
            <p:cNvPr id="17" name="右中かっこ 16">
              <a:extLst>
                <a:ext uri="{FF2B5EF4-FFF2-40B4-BE49-F238E27FC236}">
                  <a16:creationId xmlns="" xmlns:a16="http://schemas.microsoft.com/office/drawing/2014/main" id="{EE451E68-7A83-4273-A0A2-BD3DCE53D7D7}"/>
                </a:ext>
              </a:extLst>
            </p:cNvPr>
            <p:cNvSpPr/>
            <p:nvPr/>
          </p:nvSpPr>
          <p:spPr bwMode="auto">
            <a:xfrm>
              <a:off x="12971991" y="3632775"/>
              <a:ext cx="576064" cy="3844963"/>
            </a:xfrm>
            <a:prstGeom prst="rightBrac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9" name="コンテンツ プレースホルダー 2">
              <a:extLst>
                <a:ext uri="{FF2B5EF4-FFF2-40B4-BE49-F238E27FC236}">
                  <a16:creationId xmlns="" xmlns:a16="http://schemas.microsoft.com/office/drawing/2014/main" id="{BAB1B12C-439A-492A-9A47-1C44D6DD6345}"/>
                </a:ext>
              </a:extLst>
            </p:cNvPr>
            <p:cNvSpPr txBox="1">
              <a:spLocks/>
            </p:cNvSpPr>
            <p:nvPr/>
          </p:nvSpPr>
          <p:spPr bwMode="auto">
            <a:xfrm>
              <a:off x="13872963" y="4848498"/>
              <a:ext cx="2166073" cy="1413515"/>
            </a:xfrm>
            <a:prstGeom prst="rect">
              <a:avLst/>
            </a:prstGeom>
            <a:solidFill>
              <a:schemeClr val="bg1"/>
            </a:solidFill>
            <a:ln w="9525">
              <a:noFill/>
              <a:miter lim="800000"/>
              <a:headEnd/>
              <a:tailEnd/>
            </a:ln>
            <a:effectLst/>
          </p:spPr>
          <p:txBody>
            <a:bodyPr vert="horz" wrap="square" lIns="0" tIns="0" rIns="0" bIns="0" numCol="1" anchor="ctr" anchorCtr="1" compatLnSpc="1">
              <a:prstTxWarp prst="textNoShape">
                <a:avLst/>
              </a:prstTxWarp>
              <a:normAutofit fontScale="92500" lnSpcReduction="10000"/>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marL="0" indent="0">
                <a:buNone/>
              </a:pPr>
              <a:r>
                <a:rPr lang="ja-JP" altLang="en-US" sz="3200" b="1" kern="0" dirty="0">
                  <a:solidFill>
                    <a:srgbClr val="FF0000"/>
                  </a:solidFill>
                  <a:latin typeface="+mn-ea"/>
                </a:rPr>
                <a:t>表データ以外の部分が</a:t>
              </a:r>
              <a:r>
                <a:rPr lang="en-US" altLang="ja-JP" sz="3200" b="1" kern="0" dirty="0">
                  <a:solidFill>
                    <a:srgbClr val="FF0000"/>
                  </a:solidFill>
                  <a:latin typeface="+mn-ea"/>
                </a:rPr>
                <a:t>9</a:t>
              </a:r>
              <a:r>
                <a:rPr lang="ja-JP" altLang="en-US" sz="3200" b="1" kern="0" dirty="0">
                  <a:solidFill>
                    <a:srgbClr val="FF0000"/>
                  </a:solidFill>
                  <a:latin typeface="+mn-ea"/>
                </a:rPr>
                <a:t>行</a:t>
              </a:r>
              <a:endParaRPr lang="en-US" sz="3200" b="1" kern="0" dirty="0">
                <a:solidFill>
                  <a:srgbClr val="FF0000"/>
                </a:solidFill>
                <a:latin typeface="+mn-ea"/>
              </a:endParaRPr>
            </a:p>
          </p:txBody>
        </p:sp>
      </p:grpSp>
      <p:sp>
        <p:nvSpPr>
          <p:cNvPr id="20" name="コンテンツ プレースホルダー 2">
            <a:extLst>
              <a:ext uri="{FF2B5EF4-FFF2-40B4-BE49-F238E27FC236}">
                <a16:creationId xmlns="" xmlns:a16="http://schemas.microsoft.com/office/drawing/2014/main" id="{FA8EA61D-F569-42EE-9FB6-AB6A1D2FBB4D}"/>
              </a:ext>
            </a:extLst>
          </p:cNvPr>
          <p:cNvSpPr txBox="1">
            <a:spLocks/>
          </p:cNvSpPr>
          <p:nvPr/>
        </p:nvSpPr>
        <p:spPr bwMode="auto">
          <a:xfrm>
            <a:off x="8746421" y="6712338"/>
            <a:ext cx="2055240" cy="737228"/>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marL="0" indent="0">
              <a:buNone/>
            </a:pPr>
            <a:r>
              <a:rPr lang="ja-JP" altLang="en-US" sz="3600" b="1" kern="0" dirty="0">
                <a:solidFill>
                  <a:srgbClr val="FF0000"/>
                </a:solidFill>
                <a:latin typeface="+mn-ea"/>
              </a:rPr>
              <a:t>列ラベル</a:t>
            </a:r>
            <a:endParaRPr lang="en-US" sz="3600" b="1" kern="0" dirty="0">
              <a:solidFill>
                <a:srgbClr val="FF0000"/>
              </a:solidFill>
              <a:latin typeface="+mn-ea"/>
            </a:endParaRPr>
          </a:p>
        </p:txBody>
      </p:sp>
      <p:sp>
        <p:nvSpPr>
          <p:cNvPr id="21" name="コンテンツ プレースホルダー 2">
            <a:extLst>
              <a:ext uri="{FF2B5EF4-FFF2-40B4-BE49-F238E27FC236}">
                <a16:creationId xmlns="" xmlns:a16="http://schemas.microsoft.com/office/drawing/2014/main" id="{01799C16-246B-433B-995E-A453D2213DC5}"/>
              </a:ext>
            </a:extLst>
          </p:cNvPr>
          <p:cNvSpPr txBox="1">
            <a:spLocks/>
          </p:cNvSpPr>
          <p:nvPr/>
        </p:nvSpPr>
        <p:spPr bwMode="auto">
          <a:xfrm>
            <a:off x="10189448" y="7967319"/>
            <a:ext cx="7118620" cy="737228"/>
          </a:xfrm>
          <a:prstGeom prst="rect">
            <a:avLst/>
          </a:prstGeom>
          <a:solidFill>
            <a:schemeClr val="bg1"/>
          </a:solidFill>
          <a:ln w="9525">
            <a:noFill/>
            <a:miter lim="800000"/>
            <a:headEnd/>
            <a:tailEnd/>
          </a:ln>
          <a:effectLst/>
        </p:spPr>
        <p:txBody>
          <a:bodyPr vert="horz" wrap="square" lIns="0" tIns="0" rIns="0" bIns="0" numCol="1" anchor="ctr" anchorCtr="1" compatLnSpc="1">
            <a:prstTxWarp prst="textNoShape">
              <a:avLst/>
            </a:prstTxWarp>
            <a:noAutofit/>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marL="0" indent="0">
              <a:buNone/>
            </a:pPr>
            <a:r>
              <a:rPr lang="ja-JP" altLang="en-US" sz="3600" b="1" kern="0" dirty="0">
                <a:solidFill>
                  <a:srgbClr val="FF0000"/>
                </a:solidFill>
                <a:latin typeface="+mn-ea"/>
              </a:rPr>
              <a:t>以下がデータ</a:t>
            </a:r>
            <a:r>
              <a:rPr lang="en-US" altLang="ja-JP" sz="3600" b="1" kern="0" dirty="0">
                <a:solidFill>
                  <a:srgbClr val="FF0000"/>
                </a:solidFill>
                <a:latin typeface="+mn-ea"/>
              </a:rPr>
              <a:t>(</a:t>
            </a:r>
            <a:r>
              <a:rPr lang="ja-JP" altLang="en-US" sz="3600" b="1" kern="0" dirty="0">
                <a:solidFill>
                  <a:srgbClr val="FF0000"/>
                </a:solidFill>
                <a:latin typeface="+mn-ea"/>
              </a:rPr>
              <a:t>区切り字はコンマ</a:t>
            </a:r>
            <a:r>
              <a:rPr lang="en-US" altLang="ja-JP" sz="3600" b="1" kern="0" dirty="0">
                <a:solidFill>
                  <a:srgbClr val="FF0000"/>
                </a:solidFill>
                <a:latin typeface="+mn-ea"/>
              </a:rPr>
              <a:t>)</a:t>
            </a:r>
            <a:endParaRPr lang="en-US" sz="3600" b="1" kern="0" dirty="0">
              <a:solidFill>
                <a:srgbClr val="FF0000"/>
              </a:solidFill>
              <a:latin typeface="+mn-ea"/>
            </a:endParaRPr>
          </a:p>
        </p:txBody>
      </p:sp>
    </p:spTree>
    <p:extLst>
      <p:ext uri="{BB962C8B-B14F-4D97-AF65-F5344CB8AC3E}">
        <p14:creationId xmlns:p14="http://schemas.microsoft.com/office/powerpoint/2010/main" val="308012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3931543-079A-4C3D-8D80-B8183DE1465E}"/>
              </a:ext>
            </a:extLst>
          </p:cNvPr>
          <p:cNvSpPr>
            <a:spLocks noGrp="1"/>
          </p:cNvSpPr>
          <p:nvPr>
            <p:ph type="title"/>
          </p:nvPr>
        </p:nvSpPr>
        <p:spPr/>
        <p:txBody>
          <a:bodyPr/>
          <a:lstStyle/>
          <a:p>
            <a:r>
              <a:rPr lang="en-US" altLang="ja-JP" dirty="0"/>
              <a:t>CSV</a:t>
            </a:r>
            <a:r>
              <a:rPr lang="ja-JP" altLang="en-US" dirty="0"/>
              <a:t>ファイルの読み込み</a:t>
            </a:r>
            <a:endParaRPr kumimoji="1" lang="ja-JP" altLang="en-US" dirty="0"/>
          </a:p>
        </p:txBody>
      </p:sp>
      <p:sp>
        <p:nvSpPr>
          <p:cNvPr id="3" name="コンテンツ プレースホルダー 2">
            <a:extLst>
              <a:ext uri="{FF2B5EF4-FFF2-40B4-BE49-F238E27FC236}">
                <a16:creationId xmlns="" xmlns:a16="http://schemas.microsoft.com/office/drawing/2014/main" id="{4C9953DD-2061-4AD5-840A-BA83F4EC09DC}"/>
              </a:ext>
            </a:extLst>
          </p:cNvPr>
          <p:cNvSpPr>
            <a:spLocks noGrp="1"/>
          </p:cNvSpPr>
          <p:nvPr>
            <p:ph idx="1"/>
          </p:nvPr>
        </p:nvSpPr>
        <p:spPr/>
        <p:txBody>
          <a:bodyPr/>
          <a:lstStyle/>
          <a:p>
            <a:r>
              <a:rPr kumimoji="1" lang="en-US" altLang="ja-JP" dirty="0"/>
              <a:t>pandas</a:t>
            </a:r>
            <a:r>
              <a:rPr kumimoji="1" lang="ja-JP" altLang="en-US" dirty="0"/>
              <a:t>を用いた </a:t>
            </a:r>
            <a:r>
              <a:rPr kumimoji="1" lang="en-US" altLang="ja-JP" dirty="0"/>
              <a:t>CSV</a:t>
            </a:r>
            <a:r>
              <a:rPr kumimoji="1" lang="ja-JP" altLang="en-US" dirty="0"/>
              <a:t>ファイルの読み込みと、</a:t>
            </a:r>
            <a:r>
              <a:rPr kumimoji="1" lang="en-US" altLang="ja-JP" dirty="0"/>
              <a:t>Series / DataFrame </a:t>
            </a:r>
            <a:r>
              <a:rPr kumimoji="1" lang="ja-JP" altLang="en-US" dirty="0"/>
              <a:t>の扱いについては、</a:t>
            </a:r>
            <a:r>
              <a:rPr kumimoji="1" lang="en-US" altLang="ja-JP" dirty="0"/>
              <a:t>CS3</a:t>
            </a:r>
            <a:r>
              <a:rPr lang="ja-JP" altLang="en-US" dirty="0"/>
              <a:t>資料を復習したり、</a:t>
            </a:r>
            <a:r>
              <a:rPr lang="en-US" altLang="ja-JP" dirty="0"/>
              <a:t>MOOCs</a:t>
            </a:r>
            <a:r>
              <a:rPr lang="ja-JP" altLang="en-US" dirty="0"/>
              <a:t>「人工知能」</a:t>
            </a:r>
            <a:r>
              <a:rPr lang="en-US" altLang="ja-JP" dirty="0"/>
              <a:t>AI-01</a:t>
            </a:r>
            <a:r>
              <a:rPr lang="ja-JP" altLang="en-US" dirty="0"/>
              <a:t>の「</a:t>
            </a:r>
            <a:r>
              <a:rPr lang="en-US" altLang="ja-JP" dirty="0"/>
              <a:t>Numpy / Pandas</a:t>
            </a:r>
            <a:r>
              <a:rPr lang="ja-JP" altLang="en-US" dirty="0"/>
              <a:t>によるデータ処理</a:t>
            </a:r>
            <a:r>
              <a:rPr lang="en-US" altLang="ja-JP" dirty="0"/>
              <a:t>2</a:t>
            </a:r>
            <a:r>
              <a:rPr lang="ja-JP" altLang="en-US" dirty="0"/>
              <a:t>」</a:t>
            </a:r>
            <a:r>
              <a:rPr lang="en-US" altLang="ja-JP" dirty="0"/>
              <a:t> </a:t>
            </a:r>
            <a:r>
              <a:rPr lang="ja-JP" altLang="en-US" dirty="0"/>
              <a:t>も参照して、理解を深めること。</a:t>
            </a:r>
            <a:endParaRPr lang="en-US" altLang="ja-JP" dirty="0"/>
          </a:p>
        </p:txBody>
      </p:sp>
      <p:sp>
        <p:nvSpPr>
          <p:cNvPr id="4" name="フッター プレースホルダー 3">
            <a:extLst>
              <a:ext uri="{FF2B5EF4-FFF2-40B4-BE49-F238E27FC236}">
                <a16:creationId xmlns="" xmlns:a16="http://schemas.microsoft.com/office/drawing/2014/main" id="{DF23E443-6C5D-4D2E-A7EE-3052E4A0F552}"/>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510770FA-4957-453E-BA73-1BB209235C70}"/>
              </a:ext>
            </a:extLst>
          </p:cNvPr>
          <p:cNvSpPr>
            <a:spLocks noGrp="1"/>
          </p:cNvSpPr>
          <p:nvPr>
            <p:ph type="sldNum" sz="quarter" idx="4"/>
          </p:nvPr>
        </p:nvSpPr>
        <p:spPr/>
        <p:txBody>
          <a:bodyPr/>
          <a:lstStyle/>
          <a:p>
            <a:pPr>
              <a:defRPr/>
            </a:pPr>
            <a:fld id="{E62AD30C-4FD0-4E41-9633-AA73C86D07D0}" type="slidenum">
              <a:rPr lang="ja-JP" altLang="en-US" smtClean="0"/>
              <a:pPr>
                <a:defRPr/>
              </a:pPr>
              <a:t>18</a:t>
            </a:fld>
            <a:endParaRPr lang="en-US" altLang="ja-JP" dirty="0"/>
          </a:p>
        </p:txBody>
      </p:sp>
    </p:spTree>
    <p:extLst>
      <p:ext uri="{BB962C8B-B14F-4D97-AF65-F5344CB8AC3E}">
        <p14:creationId xmlns:p14="http://schemas.microsoft.com/office/powerpoint/2010/main" val="3190036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6767D2B-34D6-4DFE-BE9C-447BA34C5C06}"/>
              </a:ext>
            </a:extLst>
          </p:cNvPr>
          <p:cNvSpPr>
            <a:spLocks noGrp="1"/>
          </p:cNvSpPr>
          <p:nvPr>
            <p:ph type="title"/>
          </p:nvPr>
        </p:nvSpPr>
        <p:spPr/>
        <p:txBody>
          <a:bodyPr/>
          <a:lstStyle/>
          <a:p>
            <a:r>
              <a:rPr lang="en-US" altLang="ja-JP" dirty="0"/>
              <a:t>CSV</a:t>
            </a:r>
            <a:r>
              <a:rPr lang="ja-JP" altLang="en-US" dirty="0"/>
              <a:t>ファイルの読み込み</a:t>
            </a:r>
            <a:endParaRPr kumimoji="1" lang="ja-JP" altLang="en-US" dirty="0"/>
          </a:p>
        </p:txBody>
      </p:sp>
      <p:sp>
        <p:nvSpPr>
          <p:cNvPr id="3" name="コンテンツ プレースホルダー 2">
            <a:extLst>
              <a:ext uri="{FF2B5EF4-FFF2-40B4-BE49-F238E27FC236}">
                <a16:creationId xmlns="" xmlns:a16="http://schemas.microsoft.com/office/drawing/2014/main" id="{26782CC7-8376-4802-A400-6792F183D91C}"/>
              </a:ext>
            </a:extLst>
          </p:cNvPr>
          <p:cNvSpPr>
            <a:spLocks noGrp="1"/>
          </p:cNvSpPr>
          <p:nvPr>
            <p:ph idx="1"/>
          </p:nvPr>
        </p:nvSpPr>
        <p:spPr>
          <a:xfrm>
            <a:off x="155439" y="1494167"/>
            <a:ext cx="16556097" cy="1872208"/>
          </a:xfrm>
        </p:spPr>
        <p:txBody>
          <a:bodyPr>
            <a:normAutofit/>
          </a:bodyPr>
          <a:lstStyle/>
          <a:p>
            <a:r>
              <a:rPr lang="en-US" altLang="ja-JP" sz="4000" dirty="0"/>
              <a:t>pandas</a:t>
            </a:r>
            <a:r>
              <a:rPr lang="ja-JP" altLang="en-US" sz="4000" dirty="0"/>
              <a:t>の練習と同じ「</a:t>
            </a:r>
            <a:r>
              <a:rPr lang="en-US" altLang="ja-JP" sz="4000" dirty="0"/>
              <a:t>pandas_training-utf8.csv</a:t>
            </a:r>
            <a:r>
              <a:rPr lang="ja-JP" altLang="en-US" sz="4000" dirty="0"/>
              <a:t>」をデータフレーム </a:t>
            </a:r>
            <a:r>
              <a:rPr lang="en-US" altLang="ja-JP" sz="4000" dirty="0"/>
              <a:t>df </a:t>
            </a:r>
            <a:r>
              <a:rPr lang="ja-JP" altLang="en-US" sz="4000" dirty="0"/>
              <a:t>に読み込んでみよう。</a:t>
            </a:r>
            <a:endParaRPr kumimoji="1" lang="ja-JP" altLang="en-US" sz="4000" dirty="0"/>
          </a:p>
        </p:txBody>
      </p:sp>
      <p:sp>
        <p:nvSpPr>
          <p:cNvPr id="4" name="スライド番号プレースホルダー 3">
            <a:extLst>
              <a:ext uri="{FF2B5EF4-FFF2-40B4-BE49-F238E27FC236}">
                <a16:creationId xmlns="" xmlns:a16="http://schemas.microsoft.com/office/drawing/2014/main" id="{779CFFEF-07F1-44FD-990E-CB1EA2ECB099}"/>
              </a:ext>
            </a:extLst>
          </p:cNvPr>
          <p:cNvSpPr>
            <a:spLocks noGrp="1"/>
          </p:cNvSpPr>
          <p:nvPr>
            <p:ph type="sldNum" sz="quarter" idx="4"/>
          </p:nvPr>
        </p:nvSpPr>
        <p:spPr/>
        <p:txBody>
          <a:bodyPr/>
          <a:lstStyle/>
          <a:p>
            <a:pPr>
              <a:defRPr/>
            </a:pPr>
            <a:fld id="{E62AD30C-4FD0-4E41-9633-AA73C86D07D0}" type="slidenum">
              <a:rPr lang="ja-JP" altLang="en-US" smtClean="0"/>
              <a:pPr>
                <a:defRPr/>
              </a:pPr>
              <a:t>19</a:t>
            </a:fld>
            <a:endParaRPr lang="en-US" altLang="ja-JP" dirty="0"/>
          </a:p>
        </p:txBody>
      </p:sp>
      <p:sp>
        <p:nvSpPr>
          <p:cNvPr id="5" name="フッター プレースホルダー 4">
            <a:extLst>
              <a:ext uri="{FF2B5EF4-FFF2-40B4-BE49-F238E27FC236}">
                <a16:creationId xmlns="" xmlns:a16="http://schemas.microsoft.com/office/drawing/2014/main" id="{16A8A072-C22D-4230-BE45-A47EF3FE5D80}"/>
              </a:ext>
            </a:extLst>
          </p:cNvPr>
          <p:cNvSpPr>
            <a:spLocks noGrp="1"/>
          </p:cNvSpPr>
          <p:nvPr>
            <p:ph type="ftr" sz="quarter" idx="10"/>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6" name="テキスト ボックス 5">
            <a:extLst>
              <a:ext uri="{FF2B5EF4-FFF2-40B4-BE49-F238E27FC236}">
                <a16:creationId xmlns="" xmlns:a16="http://schemas.microsoft.com/office/drawing/2014/main" id="{A27BB680-F567-4C40-ABC3-71A7B1F700E7}"/>
              </a:ext>
            </a:extLst>
          </p:cNvPr>
          <p:cNvSpPr txBox="1"/>
          <p:nvPr/>
        </p:nvSpPr>
        <p:spPr>
          <a:xfrm>
            <a:off x="1127547" y="3399414"/>
            <a:ext cx="14867532" cy="707886"/>
          </a:xfrm>
          <a:prstGeom prst="rect">
            <a:avLst/>
          </a:prstGeom>
          <a:noFill/>
          <a:ln>
            <a:solidFill>
              <a:schemeClr val="tx1"/>
            </a:solidFill>
          </a:ln>
        </p:spPr>
        <p:txBody>
          <a:bodyPr wrap="none" rtlCol="0">
            <a:spAutoFit/>
          </a:bodyPr>
          <a:lstStyle/>
          <a:p>
            <a:r>
              <a:rPr lang="en-US" altLang="ja-JP" sz="4000" dirty="0">
                <a:latin typeface="+mn-ea"/>
                <a:ea typeface="+mn-ea"/>
              </a:rPr>
              <a:t>df = </a:t>
            </a:r>
            <a:r>
              <a:rPr lang="en-US" altLang="ja-JP" sz="4000" dirty="0" err="1">
                <a:latin typeface="+mn-ea"/>
                <a:ea typeface="+mn-ea"/>
              </a:rPr>
              <a:t>pd.read_csv</a:t>
            </a:r>
            <a:r>
              <a:rPr lang="en-US" altLang="ja-JP" sz="4000" dirty="0">
                <a:latin typeface="+mn-ea"/>
                <a:ea typeface="+mn-ea"/>
              </a:rPr>
              <a:t>(</a:t>
            </a:r>
            <a:r>
              <a:rPr lang="en-US" altLang="ja-JP" sz="4000" dirty="0" err="1">
                <a:latin typeface="+mn-ea"/>
                <a:ea typeface="+mn-ea"/>
              </a:rPr>
              <a:t>csv_in</a:t>
            </a:r>
            <a:r>
              <a:rPr lang="en-US" altLang="ja-JP" sz="4000" dirty="0">
                <a:latin typeface="+mn-ea"/>
                <a:ea typeface="+mn-ea"/>
              </a:rPr>
              <a:t>, </a:t>
            </a:r>
            <a:r>
              <a:rPr lang="en-US" altLang="ja-JP" sz="4000" dirty="0" err="1">
                <a:latin typeface="+mn-ea"/>
                <a:ea typeface="+mn-ea"/>
              </a:rPr>
              <a:t>sep</a:t>
            </a:r>
            <a:r>
              <a:rPr lang="en-US" altLang="ja-JP" sz="4000" dirty="0">
                <a:latin typeface="+mn-ea"/>
                <a:ea typeface="+mn-ea"/>
              </a:rPr>
              <a:t>=',', </a:t>
            </a:r>
            <a:r>
              <a:rPr lang="en-US" altLang="ja-JP" sz="4000" dirty="0" err="1">
                <a:latin typeface="+mn-ea"/>
                <a:ea typeface="+mn-ea"/>
              </a:rPr>
              <a:t>skiprows</a:t>
            </a:r>
            <a:r>
              <a:rPr lang="en-US" altLang="ja-JP" sz="4000" dirty="0">
                <a:latin typeface="+mn-ea"/>
                <a:ea typeface="+mn-ea"/>
              </a:rPr>
              <a:t>=13, header=0)</a:t>
            </a:r>
            <a:endParaRPr kumimoji="1" lang="ja-JP" altLang="en-US" sz="4000" dirty="0">
              <a:latin typeface="+mn-ea"/>
              <a:ea typeface="+mn-ea"/>
            </a:endParaRPr>
          </a:p>
        </p:txBody>
      </p:sp>
      <p:sp>
        <p:nvSpPr>
          <p:cNvPr id="7" name="コンテンツ プレースホルダー 2">
            <a:extLst>
              <a:ext uri="{FF2B5EF4-FFF2-40B4-BE49-F238E27FC236}">
                <a16:creationId xmlns="" xmlns:a16="http://schemas.microsoft.com/office/drawing/2014/main" id="{248F0076-5EC1-4AB0-A247-99F8A918B1B5}"/>
              </a:ext>
            </a:extLst>
          </p:cNvPr>
          <p:cNvSpPr txBox="1">
            <a:spLocks/>
          </p:cNvSpPr>
          <p:nvPr/>
        </p:nvSpPr>
        <p:spPr bwMode="auto">
          <a:xfrm>
            <a:off x="291106" y="4671095"/>
            <a:ext cx="16318161" cy="1323439"/>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r>
              <a:rPr lang="ja-JP" altLang="en-US" sz="4000" kern="0" dirty="0"/>
              <a:t>また、読み込みが正常にできているかどうかを確認するために、</a:t>
            </a:r>
            <a:r>
              <a:rPr lang="en-US" altLang="ja-JP" sz="4000" kern="0" dirty="0"/>
              <a:t>df</a:t>
            </a:r>
            <a:r>
              <a:rPr lang="ja-JP" altLang="en-US" sz="4000" kern="0" dirty="0"/>
              <a:t>の行数・列数、データ数とデータ型、先頭のデータを表示してみる。</a:t>
            </a:r>
          </a:p>
        </p:txBody>
      </p:sp>
      <p:sp>
        <p:nvSpPr>
          <p:cNvPr id="8" name="テキスト ボックス 7">
            <a:extLst>
              <a:ext uri="{FF2B5EF4-FFF2-40B4-BE49-F238E27FC236}">
                <a16:creationId xmlns="" xmlns:a16="http://schemas.microsoft.com/office/drawing/2014/main" id="{4AFA85CC-3AD8-4753-8E9D-FE386E15E8FC}"/>
              </a:ext>
            </a:extLst>
          </p:cNvPr>
          <p:cNvSpPr txBox="1"/>
          <p:nvPr/>
        </p:nvSpPr>
        <p:spPr>
          <a:xfrm>
            <a:off x="1127547" y="6200679"/>
            <a:ext cx="5016245" cy="1938992"/>
          </a:xfrm>
          <a:prstGeom prst="rect">
            <a:avLst/>
          </a:prstGeom>
          <a:noFill/>
          <a:ln>
            <a:solidFill>
              <a:schemeClr val="tx1"/>
            </a:solidFill>
          </a:ln>
        </p:spPr>
        <p:txBody>
          <a:bodyPr wrap="none" rtlCol="0">
            <a:spAutoFit/>
          </a:bodyPr>
          <a:lstStyle/>
          <a:p>
            <a:r>
              <a:rPr lang="en-US" altLang="ja-JP" sz="4000" dirty="0">
                <a:latin typeface="+mn-ea"/>
                <a:ea typeface="+mn-ea"/>
              </a:rPr>
              <a:t>print( </a:t>
            </a:r>
            <a:r>
              <a:rPr lang="en-US" altLang="ja-JP" sz="4000" dirty="0" err="1">
                <a:latin typeface="+mn-ea"/>
                <a:ea typeface="+mn-ea"/>
              </a:rPr>
              <a:t>df.shape</a:t>
            </a:r>
            <a:r>
              <a:rPr lang="en-US" altLang="ja-JP" sz="4000" dirty="0">
                <a:latin typeface="+mn-ea"/>
                <a:ea typeface="+mn-ea"/>
              </a:rPr>
              <a:t> )</a:t>
            </a:r>
          </a:p>
          <a:p>
            <a:r>
              <a:rPr lang="en-US" altLang="ja-JP" sz="4000" dirty="0">
                <a:latin typeface="+mn-ea"/>
                <a:ea typeface="+mn-ea"/>
              </a:rPr>
              <a:t>print( df.info() )</a:t>
            </a:r>
          </a:p>
          <a:p>
            <a:r>
              <a:rPr lang="en-US" altLang="ja-JP" sz="4000" dirty="0">
                <a:latin typeface="+mn-ea"/>
                <a:ea typeface="+mn-ea"/>
              </a:rPr>
              <a:t>display( </a:t>
            </a:r>
            <a:r>
              <a:rPr lang="en-US" altLang="ja-JP" sz="4000" dirty="0" err="1">
                <a:latin typeface="+mn-ea"/>
                <a:ea typeface="+mn-ea"/>
              </a:rPr>
              <a:t>df.head</a:t>
            </a:r>
            <a:r>
              <a:rPr lang="en-US" altLang="ja-JP" sz="4000" dirty="0">
                <a:latin typeface="+mn-ea"/>
                <a:ea typeface="+mn-ea"/>
              </a:rPr>
              <a:t>() )</a:t>
            </a:r>
            <a:endParaRPr kumimoji="1" lang="ja-JP" altLang="en-US" sz="4000" dirty="0">
              <a:latin typeface="+mn-ea"/>
              <a:ea typeface="+mn-ea"/>
            </a:endParaRPr>
          </a:p>
        </p:txBody>
      </p:sp>
      <p:sp>
        <p:nvSpPr>
          <p:cNvPr id="9" name="テキスト ボックス 8">
            <a:extLst>
              <a:ext uri="{FF2B5EF4-FFF2-40B4-BE49-F238E27FC236}">
                <a16:creationId xmlns="" xmlns:a16="http://schemas.microsoft.com/office/drawing/2014/main" id="{9984DD01-1C12-4401-9872-B631FFB19B61}"/>
              </a:ext>
            </a:extLst>
          </p:cNvPr>
          <p:cNvSpPr txBox="1"/>
          <p:nvPr/>
        </p:nvSpPr>
        <p:spPr>
          <a:xfrm>
            <a:off x="7275205" y="6697636"/>
            <a:ext cx="8917826" cy="646331"/>
          </a:xfrm>
          <a:prstGeom prst="rect">
            <a:avLst/>
          </a:prstGeom>
          <a:solidFill>
            <a:schemeClr val="bg1"/>
          </a:solidFill>
        </p:spPr>
        <p:txBody>
          <a:bodyPr wrap="none" rtlCol="0">
            <a:spAutoFit/>
          </a:bodyPr>
          <a:lstStyle/>
          <a:p>
            <a:pPr algn="l"/>
            <a:r>
              <a:rPr kumimoji="1" lang="en-US" altLang="ja-JP" sz="3600" dirty="0">
                <a:latin typeface="+mn-ea"/>
                <a:ea typeface="+mn-ea"/>
              </a:rPr>
              <a:t>※ </a:t>
            </a:r>
            <a:r>
              <a:rPr kumimoji="1" lang="en-US" altLang="ja-JP" sz="3600" dirty="0" err="1">
                <a:latin typeface="+mn-ea"/>
                <a:ea typeface="+mn-ea"/>
              </a:rPr>
              <a:t>sep</a:t>
            </a:r>
            <a:r>
              <a:rPr kumimoji="1" lang="en-US" altLang="ja-JP" sz="3600" dirty="0">
                <a:latin typeface="+mn-ea"/>
                <a:ea typeface="+mn-ea"/>
              </a:rPr>
              <a:t>= </a:t>
            </a:r>
            <a:r>
              <a:rPr kumimoji="1" lang="ja-JP" altLang="en-US" sz="3600" dirty="0">
                <a:latin typeface="+mn-ea"/>
                <a:ea typeface="+mn-ea"/>
              </a:rPr>
              <a:t>は </a:t>
            </a:r>
            <a:r>
              <a:rPr kumimoji="1" lang="en-US" altLang="ja-JP" sz="3600" dirty="0">
                <a:latin typeface="+mn-ea"/>
                <a:ea typeface="+mn-ea"/>
              </a:rPr>
              <a:t>delimiter= </a:t>
            </a:r>
            <a:r>
              <a:rPr kumimoji="1" lang="ja-JP" altLang="en-US" sz="3600" dirty="0">
                <a:latin typeface="+mn-ea"/>
                <a:ea typeface="+mn-ea"/>
              </a:rPr>
              <a:t>でも構いません。</a:t>
            </a:r>
            <a:endParaRPr kumimoji="1" lang="en-US" altLang="ja-JP" sz="3600" dirty="0">
              <a:latin typeface="+mn-ea"/>
              <a:ea typeface="+mn-ea"/>
            </a:endParaRPr>
          </a:p>
        </p:txBody>
      </p:sp>
    </p:spTree>
    <p:extLst>
      <p:ext uri="{BB962C8B-B14F-4D97-AF65-F5344CB8AC3E}">
        <p14:creationId xmlns:p14="http://schemas.microsoft.com/office/powerpoint/2010/main" val="233451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E6BC6233-E2BB-46B1-88B4-82F787897B48}"/>
              </a:ext>
            </a:extLst>
          </p:cNvPr>
          <p:cNvSpPr>
            <a:spLocks noGrp="1"/>
          </p:cNvSpPr>
          <p:nvPr>
            <p:ph type="title"/>
          </p:nvPr>
        </p:nvSpPr>
        <p:spPr/>
        <p:txBody>
          <a:bodyPr>
            <a:normAutofit/>
          </a:bodyPr>
          <a:lstStyle/>
          <a:p>
            <a:r>
              <a:rPr lang="ja-JP" altLang="en-US" sz="7200" dirty="0"/>
              <a:t>作業環境の確認</a:t>
            </a:r>
            <a:endParaRPr kumimoji="1" lang="ja-JP" altLang="en-US" sz="7200" dirty="0"/>
          </a:p>
        </p:txBody>
      </p:sp>
      <p:sp>
        <p:nvSpPr>
          <p:cNvPr id="7" name="テキスト プレースホルダー 6">
            <a:extLst>
              <a:ext uri="{FF2B5EF4-FFF2-40B4-BE49-F238E27FC236}">
                <a16:creationId xmlns="" xmlns:a16="http://schemas.microsoft.com/office/drawing/2014/main" id="{D77D7AF9-265D-4DB7-B6B3-6CD39374F9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2</a:t>
            </a:fld>
            <a:endParaRPr lang="en-US" altLang="ja-JP" dirty="0"/>
          </a:p>
        </p:txBody>
      </p:sp>
      <p:sp>
        <p:nvSpPr>
          <p:cNvPr id="5" name="フッター プレースホルダー 4">
            <a:extLst>
              <a:ext uri="{FF2B5EF4-FFF2-40B4-BE49-F238E27FC236}">
                <a16:creationId xmlns="" xmlns:a16="http://schemas.microsoft.com/office/drawing/2014/main" id="{670AF36E-A649-4440-9F14-7B46B5F116EF}"/>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Tree>
    <p:extLst>
      <p:ext uri="{BB962C8B-B14F-4D97-AF65-F5344CB8AC3E}">
        <p14:creationId xmlns:p14="http://schemas.microsoft.com/office/powerpoint/2010/main" val="42409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CA76DC2B-D437-4D17-A0DA-A96EDD60425D}"/>
              </a:ext>
            </a:extLst>
          </p:cNvPr>
          <p:cNvSpPr>
            <a:spLocks noGrp="1"/>
          </p:cNvSpPr>
          <p:nvPr>
            <p:ph type="ftr" sz="quarter" idx="10"/>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F243F5F3-6117-45D1-B540-80C9DB80A592}"/>
              </a:ext>
            </a:extLst>
          </p:cNvPr>
          <p:cNvSpPr>
            <a:spLocks noGrp="1"/>
          </p:cNvSpPr>
          <p:nvPr>
            <p:ph type="sldNum" sz="quarter" idx="11"/>
          </p:nvPr>
        </p:nvSpPr>
        <p:spPr/>
        <p:txBody>
          <a:bodyPr/>
          <a:lstStyle/>
          <a:p>
            <a:pPr>
              <a:defRPr/>
            </a:pPr>
            <a:fld id="{E62AD30C-4FD0-4E41-9633-AA73C86D07D0}" type="slidenum">
              <a:rPr lang="ja-JP" altLang="en-US" smtClean="0"/>
              <a:pPr>
                <a:defRPr/>
              </a:pPr>
              <a:t>20</a:t>
            </a:fld>
            <a:endParaRPr lang="en-US" altLang="ja-JP" dirty="0"/>
          </a:p>
        </p:txBody>
      </p:sp>
      <p:pic>
        <p:nvPicPr>
          <p:cNvPr id="7" name="図 6">
            <a:extLst>
              <a:ext uri="{FF2B5EF4-FFF2-40B4-BE49-F238E27FC236}">
                <a16:creationId xmlns="" xmlns:a16="http://schemas.microsoft.com/office/drawing/2014/main" id="{EFE46163-672B-4049-8808-ACD99BE52517}"/>
              </a:ext>
            </a:extLst>
          </p:cNvPr>
          <p:cNvPicPr>
            <a:picLocks noChangeAspect="1"/>
          </p:cNvPicPr>
          <p:nvPr/>
        </p:nvPicPr>
        <p:blipFill>
          <a:blip r:embed="rId2"/>
          <a:stretch>
            <a:fillRect/>
          </a:stretch>
        </p:blipFill>
        <p:spPr>
          <a:xfrm>
            <a:off x="4979975" y="1072331"/>
            <a:ext cx="9325036" cy="7629575"/>
          </a:xfrm>
          <a:prstGeom prst="rect">
            <a:avLst/>
          </a:prstGeom>
          <a:ln>
            <a:solidFill>
              <a:schemeClr val="tx1"/>
            </a:solidFill>
          </a:ln>
        </p:spPr>
      </p:pic>
      <p:sp>
        <p:nvSpPr>
          <p:cNvPr id="8" name="テキスト ボックス 7">
            <a:extLst>
              <a:ext uri="{FF2B5EF4-FFF2-40B4-BE49-F238E27FC236}">
                <a16:creationId xmlns="" xmlns:a16="http://schemas.microsoft.com/office/drawing/2014/main" id="{9023FD1D-EF4B-48E9-8F6A-FE4E0EABC749}"/>
              </a:ext>
            </a:extLst>
          </p:cNvPr>
          <p:cNvSpPr txBox="1"/>
          <p:nvPr/>
        </p:nvSpPr>
        <p:spPr>
          <a:xfrm>
            <a:off x="2927747" y="926679"/>
            <a:ext cx="1872051" cy="584775"/>
          </a:xfrm>
          <a:prstGeom prst="rect">
            <a:avLst/>
          </a:prstGeom>
          <a:noFill/>
        </p:spPr>
        <p:txBody>
          <a:bodyPr wrap="none" rtlCol="0">
            <a:spAutoFit/>
          </a:bodyPr>
          <a:lstStyle/>
          <a:p>
            <a:r>
              <a:rPr kumimoji="1" lang="en-US" altLang="ja-JP" sz="3200" dirty="0" err="1">
                <a:solidFill>
                  <a:srgbClr val="0000FF"/>
                </a:solidFill>
                <a:latin typeface="+mn-ea"/>
                <a:ea typeface="+mn-ea"/>
              </a:rPr>
              <a:t>df.shape</a:t>
            </a:r>
            <a:endParaRPr kumimoji="1" lang="ja-JP" altLang="en-US" sz="3200" dirty="0">
              <a:solidFill>
                <a:srgbClr val="0000FF"/>
              </a:solidFill>
              <a:latin typeface="+mn-ea"/>
              <a:ea typeface="+mn-ea"/>
            </a:endParaRPr>
          </a:p>
        </p:txBody>
      </p:sp>
      <p:sp>
        <p:nvSpPr>
          <p:cNvPr id="9" name="左中かっこ 8">
            <a:extLst>
              <a:ext uri="{FF2B5EF4-FFF2-40B4-BE49-F238E27FC236}">
                <a16:creationId xmlns="" xmlns:a16="http://schemas.microsoft.com/office/drawing/2014/main" id="{ED84914E-8479-48DB-9CB6-BA1D67E1CE29}"/>
              </a:ext>
            </a:extLst>
          </p:cNvPr>
          <p:cNvSpPr/>
          <p:nvPr/>
        </p:nvSpPr>
        <p:spPr bwMode="auto">
          <a:xfrm>
            <a:off x="4151883" y="1511454"/>
            <a:ext cx="504056" cy="4059741"/>
          </a:xfrm>
          <a:prstGeom prst="leftBrace">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0" name="テキスト ボックス 9">
            <a:extLst>
              <a:ext uri="{FF2B5EF4-FFF2-40B4-BE49-F238E27FC236}">
                <a16:creationId xmlns="" xmlns:a16="http://schemas.microsoft.com/office/drawing/2014/main" id="{CA54C73A-0E15-4BB0-B156-519E9ADC1871}"/>
              </a:ext>
            </a:extLst>
          </p:cNvPr>
          <p:cNvSpPr txBox="1"/>
          <p:nvPr/>
        </p:nvSpPr>
        <p:spPr>
          <a:xfrm>
            <a:off x="2223360" y="3290135"/>
            <a:ext cx="1788695" cy="584775"/>
          </a:xfrm>
          <a:prstGeom prst="rect">
            <a:avLst/>
          </a:prstGeom>
          <a:noFill/>
        </p:spPr>
        <p:txBody>
          <a:bodyPr wrap="none" rtlCol="0">
            <a:spAutoFit/>
          </a:bodyPr>
          <a:lstStyle/>
          <a:p>
            <a:r>
              <a:rPr kumimoji="1" lang="en-US" altLang="ja-JP" sz="3200" dirty="0">
                <a:solidFill>
                  <a:srgbClr val="0000FF"/>
                </a:solidFill>
                <a:latin typeface="+mn-ea"/>
                <a:ea typeface="+mn-ea"/>
              </a:rPr>
              <a:t>df.info()</a:t>
            </a:r>
            <a:endParaRPr kumimoji="1" lang="ja-JP" altLang="en-US" sz="3200" dirty="0">
              <a:solidFill>
                <a:srgbClr val="0000FF"/>
              </a:solidFill>
              <a:latin typeface="+mn-ea"/>
              <a:ea typeface="+mn-ea"/>
            </a:endParaRPr>
          </a:p>
        </p:txBody>
      </p:sp>
      <p:sp>
        <p:nvSpPr>
          <p:cNvPr id="11" name="左中かっこ 10">
            <a:extLst>
              <a:ext uri="{FF2B5EF4-FFF2-40B4-BE49-F238E27FC236}">
                <a16:creationId xmlns="" xmlns:a16="http://schemas.microsoft.com/office/drawing/2014/main" id="{4456483C-573E-4CFB-A1C7-6FD941BB9949}"/>
              </a:ext>
            </a:extLst>
          </p:cNvPr>
          <p:cNvSpPr/>
          <p:nvPr/>
        </p:nvSpPr>
        <p:spPr bwMode="auto">
          <a:xfrm>
            <a:off x="4127732" y="5823223"/>
            <a:ext cx="504056" cy="2878683"/>
          </a:xfrm>
          <a:prstGeom prst="leftBrace">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2" name="テキスト ボックス 11">
            <a:extLst>
              <a:ext uri="{FF2B5EF4-FFF2-40B4-BE49-F238E27FC236}">
                <a16:creationId xmlns="" xmlns:a16="http://schemas.microsoft.com/office/drawing/2014/main" id="{22D32D9E-3101-4EF9-A9E0-96B4A303F136}"/>
              </a:ext>
            </a:extLst>
          </p:cNvPr>
          <p:cNvSpPr txBox="1"/>
          <p:nvPr/>
        </p:nvSpPr>
        <p:spPr>
          <a:xfrm>
            <a:off x="2008498" y="6970913"/>
            <a:ext cx="2029145" cy="584775"/>
          </a:xfrm>
          <a:prstGeom prst="rect">
            <a:avLst/>
          </a:prstGeom>
          <a:noFill/>
        </p:spPr>
        <p:txBody>
          <a:bodyPr wrap="none" rtlCol="0">
            <a:spAutoFit/>
          </a:bodyPr>
          <a:lstStyle/>
          <a:p>
            <a:r>
              <a:rPr kumimoji="1" lang="en-US" altLang="ja-JP" sz="3200" dirty="0" err="1">
                <a:solidFill>
                  <a:srgbClr val="0000FF"/>
                </a:solidFill>
                <a:latin typeface="+mn-ea"/>
                <a:ea typeface="+mn-ea"/>
              </a:rPr>
              <a:t>df.head</a:t>
            </a:r>
            <a:r>
              <a:rPr kumimoji="1" lang="en-US" altLang="ja-JP" sz="3200" dirty="0">
                <a:solidFill>
                  <a:srgbClr val="0000FF"/>
                </a:solidFill>
                <a:latin typeface="+mn-ea"/>
                <a:ea typeface="+mn-ea"/>
              </a:rPr>
              <a:t>()</a:t>
            </a:r>
            <a:endParaRPr kumimoji="1" lang="ja-JP" altLang="en-US" sz="3200" dirty="0">
              <a:solidFill>
                <a:srgbClr val="0000FF"/>
              </a:solidFill>
              <a:latin typeface="+mn-ea"/>
              <a:ea typeface="+mn-ea"/>
            </a:endParaRPr>
          </a:p>
        </p:txBody>
      </p:sp>
    </p:spTree>
    <p:extLst>
      <p:ext uri="{BB962C8B-B14F-4D97-AF65-F5344CB8AC3E}">
        <p14:creationId xmlns:p14="http://schemas.microsoft.com/office/powerpoint/2010/main" val="3336698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6767D2B-34D6-4DFE-BE9C-447BA34C5C06}"/>
              </a:ext>
            </a:extLst>
          </p:cNvPr>
          <p:cNvSpPr>
            <a:spLocks noGrp="1"/>
          </p:cNvSpPr>
          <p:nvPr>
            <p:ph type="title"/>
          </p:nvPr>
        </p:nvSpPr>
        <p:spPr/>
        <p:txBody>
          <a:bodyPr/>
          <a:lstStyle/>
          <a:p>
            <a:r>
              <a:rPr lang="en-US" altLang="ja-JP" dirty="0"/>
              <a:t>CSV</a:t>
            </a:r>
            <a:r>
              <a:rPr lang="ja-JP" altLang="en-US" dirty="0"/>
              <a:t>ファイルの読み込み</a:t>
            </a:r>
            <a:endParaRPr kumimoji="1" lang="ja-JP" altLang="en-US" dirty="0"/>
          </a:p>
        </p:txBody>
      </p:sp>
      <p:sp>
        <p:nvSpPr>
          <p:cNvPr id="3" name="コンテンツ プレースホルダー 2">
            <a:extLst>
              <a:ext uri="{FF2B5EF4-FFF2-40B4-BE49-F238E27FC236}">
                <a16:creationId xmlns="" xmlns:a16="http://schemas.microsoft.com/office/drawing/2014/main" id="{26782CC7-8376-4802-A400-6792F183D91C}"/>
              </a:ext>
            </a:extLst>
          </p:cNvPr>
          <p:cNvSpPr>
            <a:spLocks noGrp="1"/>
          </p:cNvSpPr>
          <p:nvPr>
            <p:ph idx="1"/>
          </p:nvPr>
        </p:nvSpPr>
        <p:spPr>
          <a:xfrm>
            <a:off x="345124" y="1466739"/>
            <a:ext cx="16264143" cy="1872208"/>
          </a:xfrm>
        </p:spPr>
        <p:txBody>
          <a:bodyPr>
            <a:normAutofit/>
          </a:bodyPr>
          <a:lstStyle/>
          <a:p>
            <a:r>
              <a:rPr lang="ja-JP" altLang="en-US" sz="4000" dirty="0"/>
              <a:t>同様に、「</a:t>
            </a:r>
            <a:r>
              <a:rPr lang="en-US" altLang="ja-JP" sz="4000" dirty="0"/>
              <a:t>'2045_2017-utf8.csv'</a:t>
            </a:r>
            <a:r>
              <a:rPr lang="ja-JP" altLang="en-US" sz="4000" dirty="0"/>
              <a:t>」をデータフレーム </a:t>
            </a:r>
            <a:r>
              <a:rPr lang="en-US" altLang="ja-JP" sz="4000" dirty="0"/>
              <a:t>df2 </a:t>
            </a:r>
            <a:r>
              <a:rPr lang="ja-JP" altLang="en-US" sz="4000" dirty="0"/>
              <a:t>に読み込んでみる。すぐに日付文字列を</a:t>
            </a:r>
            <a:r>
              <a:rPr lang="en-US" altLang="ja-JP" sz="4000" dirty="0"/>
              <a:t>datetime</a:t>
            </a:r>
            <a:r>
              <a:rPr lang="ja-JP" altLang="en-US" sz="4000" dirty="0"/>
              <a:t>型に変換する。</a:t>
            </a:r>
            <a:endParaRPr kumimoji="1" lang="ja-JP" altLang="en-US" sz="4000" dirty="0"/>
          </a:p>
        </p:txBody>
      </p:sp>
      <p:sp>
        <p:nvSpPr>
          <p:cNvPr id="4" name="スライド番号プレースホルダー 3">
            <a:extLst>
              <a:ext uri="{FF2B5EF4-FFF2-40B4-BE49-F238E27FC236}">
                <a16:creationId xmlns="" xmlns:a16="http://schemas.microsoft.com/office/drawing/2014/main" id="{779CFFEF-07F1-44FD-990E-CB1EA2ECB099}"/>
              </a:ext>
            </a:extLst>
          </p:cNvPr>
          <p:cNvSpPr>
            <a:spLocks noGrp="1"/>
          </p:cNvSpPr>
          <p:nvPr>
            <p:ph type="sldNum" sz="quarter" idx="4"/>
          </p:nvPr>
        </p:nvSpPr>
        <p:spPr/>
        <p:txBody>
          <a:bodyPr/>
          <a:lstStyle/>
          <a:p>
            <a:pPr>
              <a:defRPr/>
            </a:pPr>
            <a:fld id="{E62AD30C-4FD0-4E41-9633-AA73C86D07D0}" type="slidenum">
              <a:rPr lang="ja-JP" altLang="en-US" smtClean="0"/>
              <a:pPr>
                <a:defRPr/>
              </a:pPr>
              <a:t>21</a:t>
            </a:fld>
            <a:endParaRPr lang="en-US" altLang="ja-JP" dirty="0"/>
          </a:p>
        </p:txBody>
      </p:sp>
      <p:sp>
        <p:nvSpPr>
          <p:cNvPr id="5" name="フッター プレースホルダー 4">
            <a:extLst>
              <a:ext uri="{FF2B5EF4-FFF2-40B4-BE49-F238E27FC236}">
                <a16:creationId xmlns="" xmlns:a16="http://schemas.microsoft.com/office/drawing/2014/main" id="{16A8A072-C22D-4230-BE45-A47EF3FE5D80}"/>
              </a:ext>
            </a:extLst>
          </p:cNvPr>
          <p:cNvSpPr>
            <a:spLocks noGrp="1"/>
          </p:cNvSpPr>
          <p:nvPr>
            <p:ph type="ftr" sz="quarter" idx="10"/>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7" name="コンテンツ プレースホルダー 2">
            <a:extLst>
              <a:ext uri="{FF2B5EF4-FFF2-40B4-BE49-F238E27FC236}">
                <a16:creationId xmlns="" xmlns:a16="http://schemas.microsoft.com/office/drawing/2014/main" id="{248F0076-5EC1-4AB0-A247-99F8A918B1B5}"/>
              </a:ext>
            </a:extLst>
          </p:cNvPr>
          <p:cNvSpPr txBox="1">
            <a:spLocks/>
          </p:cNvSpPr>
          <p:nvPr/>
        </p:nvSpPr>
        <p:spPr bwMode="auto">
          <a:xfrm>
            <a:off x="291106" y="5067139"/>
            <a:ext cx="16318161" cy="1323439"/>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lt"/>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lt"/>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r>
              <a:rPr lang="ja-JP" altLang="en-US" sz="4000" kern="0" dirty="0"/>
              <a:t>また、読み込みが正常にできているかどうかを確認するために、</a:t>
            </a:r>
            <a:r>
              <a:rPr lang="en-US" altLang="ja-JP" sz="4000" kern="0" dirty="0"/>
              <a:t>df</a:t>
            </a:r>
            <a:r>
              <a:rPr lang="ja-JP" altLang="en-US" sz="4000" kern="0" dirty="0"/>
              <a:t>の行数・列数、データ数とデータ型、先頭のデータを表示してみる。</a:t>
            </a:r>
          </a:p>
        </p:txBody>
      </p:sp>
      <p:sp>
        <p:nvSpPr>
          <p:cNvPr id="6" name="テキスト ボックス 5">
            <a:extLst>
              <a:ext uri="{FF2B5EF4-FFF2-40B4-BE49-F238E27FC236}">
                <a16:creationId xmlns="" xmlns:a16="http://schemas.microsoft.com/office/drawing/2014/main" id="{A27BB680-F567-4C40-ABC3-71A7B1F700E7}"/>
              </a:ext>
            </a:extLst>
          </p:cNvPr>
          <p:cNvSpPr txBox="1"/>
          <p:nvPr/>
        </p:nvSpPr>
        <p:spPr>
          <a:xfrm>
            <a:off x="623491" y="3172565"/>
            <a:ext cx="14545970" cy="1200329"/>
          </a:xfrm>
          <a:prstGeom prst="rect">
            <a:avLst/>
          </a:prstGeom>
          <a:noFill/>
          <a:ln>
            <a:solidFill>
              <a:schemeClr val="tx1"/>
            </a:solidFill>
          </a:ln>
        </p:spPr>
        <p:txBody>
          <a:bodyPr wrap="none" rtlCol="0">
            <a:spAutoFit/>
          </a:bodyPr>
          <a:lstStyle/>
          <a:p>
            <a:r>
              <a:rPr lang="en-US" altLang="ja-JP" sz="3600" dirty="0">
                <a:latin typeface="+mn-ea"/>
                <a:ea typeface="+mn-ea"/>
              </a:rPr>
              <a:t>df2 = </a:t>
            </a:r>
            <a:r>
              <a:rPr lang="en-US" altLang="ja-JP" sz="3600" dirty="0" err="1">
                <a:latin typeface="+mn-ea"/>
                <a:ea typeface="+mn-ea"/>
              </a:rPr>
              <a:t>pd.read_csv</a:t>
            </a:r>
            <a:r>
              <a:rPr lang="en-US" altLang="ja-JP" sz="3600" dirty="0">
                <a:latin typeface="+mn-ea"/>
                <a:ea typeface="+mn-ea"/>
              </a:rPr>
              <a:t>(csv_in2, </a:t>
            </a:r>
            <a:r>
              <a:rPr lang="en-US" altLang="ja-JP" sz="3600" dirty="0" err="1">
                <a:latin typeface="+mn-ea"/>
                <a:ea typeface="+mn-ea"/>
              </a:rPr>
              <a:t>sep</a:t>
            </a:r>
            <a:r>
              <a:rPr lang="en-US" altLang="ja-JP" sz="3600" dirty="0">
                <a:latin typeface="+mn-ea"/>
                <a:ea typeface="+mn-ea"/>
              </a:rPr>
              <a:t>=',', </a:t>
            </a:r>
            <a:r>
              <a:rPr lang="en-US" altLang="ja-JP" sz="3600" dirty="0" err="1">
                <a:latin typeface="+mn-ea"/>
                <a:ea typeface="+mn-ea"/>
              </a:rPr>
              <a:t>skiprows</a:t>
            </a:r>
            <a:r>
              <a:rPr lang="en-US" altLang="ja-JP" sz="3600" dirty="0">
                <a:latin typeface="+mn-ea"/>
                <a:ea typeface="+mn-ea"/>
              </a:rPr>
              <a:t>=9, header=0)</a:t>
            </a:r>
          </a:p>
          <a:p>
            <a:r>
              <a:rPr lang="en-US" altLang="ja-JP" sz="3600" dirty="0">
                <a:latin typeface="+mn-ea"/>
                <a:ea typeface="+mn-ea"/>
              </a:rPr>
              <a:t>df2['Date']=pd.to_datetime(df2['Date']</a:t>
            </a:r>
            <a:r>
              <a:rPr lang="en-US" altLang="ja-JP" sz="3600" dirty="0">
                <a:latin typeface="+mn-ea"/>
              </a:rPr>
              <a:t>, format='%Y-%m-%d'</a:t>
            </a:r>
            <a:r>
              <a:rPr lang="en-US" altLang="ja-JP" sz="3600" dirty="0">
                <a:latin typeface="+mn-ea"/>
                <a:ea typeface="+mn-ea"/>
              </a:rPr>
              <a:t>)</a:t>
            </a:r>
          </a:p>
        </p:txBody>
      </p:sp>
      <p:sp>
        <p:nvSpPr>
          <p:cNvPr id="12" name="テキスト ボックス 11">
            <a:extLst>
              <a:ext uri="{FF2B5EF4-FFF2-40B4-BE49-F238E27FC236}">
                <a16:creationId xmlns="" xmlns:a16="http://schemas.microsoft.com/office/drawing/2014/main" id="{87411D16-D5BF-4CEE-A017-09531928392F}"/>
              </a:ext>
            </a:extLst>
          </p:cNvPr>
          <p:cNvSpPr txBox="1"/>
          <p:nvPr/>
        </p:nvSpPr>
        <p:spPr>
          <a:xfrm>
            <a:off x="1127547" y="6596723"/>
            <a:ext cx="5370060" cy="1938992"/>
          </a:xfrm>
          <a:prstGeom prst="rect">
            <a:avLst/>
          </a:prstGeom>
          <a:noFill/>
          <a:ln>
            <a:solidFill>
              <a:schemeClr val="tx1"/>
            </a:solidFill>
          </a:ln>
        </p:spPr>
        <p:txBody>
          <a:bodyPr wrap="none" rtlCol="0">
            <a:spAutoFit/>
          </a:bodyPr>
          <a:lstStyle/>
          <a:p>
            <a:r>
              <a:rPr lang="en-US" altLang="ja-JP" sz="4000" dirty="0">
                <a:latin typeface="+mn-ea"/>
                <a:ea typeface="+mn-ea"/>
              </a:rPr>
              <a:t>print( df2.shape )</a:t>
            </a:r>
          </a:p>
          <a:p>
            <a:r>
              <a:rPr lang="en-US" altLang="ja-JP" sz="4000" dirty="0">
                <a:latin typeface="+mn-ea"/>
                <a:ea typeface="+mn-ea"/>
              </a:rPr>
              <a:t>print( df2.info() )</a:t>
            </a:r>
          </a:p>
          <a:p>
            <a:r>
              <a:rPr lang="en-US" altLang="ja-JP" sz="4000" dirty="0">
                <a:latin typeface="+mn-ea"/>
                <a:ea typeface="+mn-ea"/>
              </a:rPr>
              <a:t>display( df2.head() )</a:t>
            </a:r>
            <a:endParaRPr kumimoji="1" lang="ja-JP" altLang="en-US" sz="4000" dirty="0">
              <a:latin typeface="+mn-ea"/>
              <a:ea typeface="+mn-ea"/>
            </a:endParaRPr>
          </a:p>
        </p:txBody>
      </p:sp>
      <p:sp>
        <p:nvSpPr>
          <p:cNvPr id="9" name="テキスト ボックス 8">
            <a:extLst>
              <a:ext uri="{FF2B5EF4-FFF2-40B4-BE49-F238E27FC236}">
                <a16:creationId xmlns="" xmlns:a16="http://schemas.microsoft.com/office/drawing/2014/main" id="{574786F5-97BC-4E0A-8616-CA4022D70B9C}"/>
              </a:ext>
            </a:extLst>
          </p:cNvPr>
          <p:cNvSpPr txBox="1"/>
          <p:nvPr/>
        </p:nvSpPr>
        <p:spPr>
          <a:xfrm>
            <a:off x="7322637" y="6943699"/>
            <a:ext cx="9190996" cy="1077218"/>
          </a:xfrm>
          <a:prstGeom prst="rect">
            <a:avLst/>
          </a:prstGeom>
          <a:solidFill>
            <a:schemeClr val="bg1"/>
          </a:solidFill>
        </p:spPr>
        <p:txBody>
          <a:bodyPr wrap="square" rtlCol="0">
            <a:spAutoFit/>
          </a:bodyPr>
          <a:lstStyle/>
          <a:p>
            <a:r>
              <a:rPr kumimoji="1" lang="en-US" altLang="ja-JP" sz="3200" dirty="0">
                <a:latin typeface="+mn-ea"/>
                <a:ea typeface="+mn-ea"/>
              </a:rPr>
              <a:t>※ AI-02</a:t>
            </a:r>
            <a:r>
              <a:rPr kumimoji="1" lang="ja-JP" altLang="en-US" sz="3200" dirty="0">
                <a:latin typeface="+mn-ea"/>
                <a:ea typeface="+mn-ea"/>
              </a:rPr>
              <a:t>「</a:t>
            </a:r>
            <a:r>
              <a:rPr kumimoji="1" lang="en-US" altLang="ja-JP" sz="3200" dirty="0" err="1">
                <a:latin typeface="+mn-ea"/>
                <a:ea typeface="+mn-ea"/>
              </a:rPr>
              <a:t>Numpy</a:t>
            </a:r>
            <a:r>
              <a:rPr kumimoji="1" lang="en-US" altLang="ja-JP" sz="3200" dirty="0">
                <a:latin typeface="+mn-ea"/>
                <a:ea typeface="+mn-ea"/>
              </a:rPr>
              <a:t>/Pandas</a:t>
            </a:r>
            <a:r>
              <a:rPr kumimoji="1" lang="ja-JP" altLang="en-US" sz="3200" dirty="0">
                <a:latin typeface="+mn-ea"/>
                <a:ea typeface="+mn-ea"/>
              </a:rPr>
              <a:t>によるデータ処理</a:t>
            </a:r>
            <a:r>
              <a:rPr kumimoji="1" lang="en-US" altLang="ja-JP" sz="3200" dirty="0">
                <a:latin typeface="+mn-ea"/>
                <a:ea typeface="+mn-ea"/>
              </a:rPr>
              <a:t>5</a:t>
            </a:r>
            <a:r>
              <a:rPr kumimoji="1" lang="ja-JP" altLang="en-US" sz="3200" dirty="0">
                <a:latin typeface="+mn-ea"/>
                <a:ea typeface="+mn-ea"/>
              </a:rPr>
              <a:t>」</a:t>
            </a:r>
            <a:r>
              <a:rPr kumimoji="1" lang="en-US" altLang="ja-JP" sz="3200" dirty="0">
                <a:latin typeface="+mn-ea"/>
                <a:ea typeface="+mn-ea"/>
              </a:rPr>
              <a:t> </a:t>
            </a:r>
          </a:p>
          <a:p>
            <a:r>
              <a:rPr lang="en-US" altLang="ja-JP" sz="3200" dirty="0">
                <a:latin typeface="+mn-ea"/>
                <a:ea typeface="+mn-ea"/>
              </a:rPr>
              <a:t>    </a:t>
            </a:r>
            <a:r>
              <a:rPr kumimoji="1" lang="ja-JP" altLang="en-US" sz="3200" dirty="0">
                <a:latin typeface="+mn-ea"/>
                <a:ea typeface="+mn-ea"/>
              </a:rPr>
              <a:t>の「</a:t>
            </a:r>
            <a:r>
              <a:rPr lang="ja-JP" altLang="en-US" sz="3200" dirty="0">
                <a:latin typeface="+mn-ea"/>
                <a:ea typeface="+mn-ea"/>
              </a:rPr>
              <a:t>日付列を型変換」参照</a:t>
            </a:r>
            <a:endParaRPr kumimoji="1" lang="ja-JP" altLang="en-US" sz="3200" dirty="0">
              <a:latin typeface="+mn-ea"/>
              <a:ea typeface="+mn-ea"/>
            </a:endParaRPr>
          </a:p>
        </p:txBody>
      </p:sp>
    </p:spTree>
    <p:extLst>
      <p:ext uri="{BB962C8B-B14F-4D97-AF65-F5344CB8AC3E}">
        <p14:creationId xmlns:p14="http://schemas.microsoft.com/office/powerpoint/2010/main" val="104579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98E1F716-4870-4261-B376-5A5C5997F426}"/>
              </a:ext>
            </a:extLst>
          </p:cNvPr>
          <p:cNvSpPr>
            <a:spLocks noGrp="1"/>
          </p:cNvSpPr>
          <p:nvPr>
            <p:ph type="ftr" sz="quarter" idx="10"/>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AAAED304-448C-44CE-BC29-408A7EE37E6D}"/>
              </a:ext>
            </a:extLst>
          </p:cNvPr>
          <p:cNvSpPr>
            <a:spLocks noGrp="1"/>
          </p:cNvSpPr>
          <p:nvPr>
            <p:ph type="sldNum" sz="quarter" idx="11"/>
          </p:nvPr>
        </p:nvSpPr>
        <p:spPr/>
        <p:txBody>
          <a:bodyPr/>
          <a:lstStyle/>
          <a:p>
            <a:pPr>
              <a:defRPr/>
            </a:pPr>
            <a:fld id="{E62AD30C-4FD0-4E41-9633-AA73C86D07D0}" type="slidenum">
              <a:rPr lang="ja-JP" altLang="en-US" smtClean="0"/>
              <a:pPr>
                <a:defRPr/>
              </a:pPr>
              <a:t>22</a:t>
            </a:fld>
            <a:endParaRPr lang="en-US" altLang="ja-JP" dirty="0"/>
          </a:p>
        </p:txBody>
      </p:sp>
      <p:pic>
        <p:nvPicPr>
          <p:cNvPr id="7" name="図 6">
            <a:extLst>
              <a:ext uri="{FF2B5EF4-FFF2-40B4-BE49-F238E27FC236}">
                <a16:creationId xmlns="" xmlns:a16="http://schemas.microsoft.com/office/drawing/2014/main" id="{D4BF8708-56DD-4D62-847A-7A67D80E2EEB}"/>
              </a:ext>
            </a:extLst>
          </p:cNvPr>
          <p:cNvPicPr>
            <a:picLocks noChangeAspect="1"/>
          </p:cNvPicPr>
          <p:nvPr/>
        </p:nvPicPr>
        <p:blipFill>
          <a:blip r:embed="rId2"/>
          <a:stretch>
            <a:fillRect/>
          </a:stretch>
        </p:blipFill>
        <p:spPr>
          <a:xfrm>
            <a:off x="4439915" y="815584"/>
            <a:ext cx="7236804" cy="8143070"/>
          </a:xfrm>
          <a:prstGeom prst="rect">
            <a:avLst/>
          </a:prstGeom>
          <a:ln>
            <a:solidFill>
              <a:schemeClr val="tx1"/>
            </a:solidFill>
          </a:ln>
        </p:spPr>
      </p:pic>
      <p:sp>
        <p:nvSpPr>
          <p:cNvPr id="8" name="テキスト ボックス 7">
            <a:extLst>
              <a:ext uri="{FF2B5EF4-FFF2-40B4-BE49-F238E27FC236}">
                <a16:creationId xmlns="" xmlns:a16="http://schemas.microsoft.com/office/drawing/2014/main" id="{32B48ADC-283F-4386-A6EA-52F7D52EF385}"/>
              </a:ext>
            </a:extLst>
          </p:cNvPr>
          <p:cNvSpPr txBox="1"/>
          <p:nvPr/>
        </p:nvSpPr>
        <p:spPr>
          <a:xfrm>
            <a:off x="2243671" y="782663"/>
            <a:ext cx="2154757" cy="584775"/>
          </a:xfrm>
          <a:prstGeom prst="rect">
            <a:avLst/>
          </a:prstGeom>
          <a:noFill/>
        </p:spPr>
        <p:txBody>
          <a:bodyPr wrap="none" rtlCol="0">
            <a:spAutoFit/>
          </a:bodyPr>
          <a:lstStyle/>
          <a:p>
            <a:r>
              <a:rPr kumimoji="1" lang="en-US" altLang="ja-JP" sz="3200" dirty="0">
                <a:solidFill>
                  <a:srgbClr val="0000FF"/>
                </a:solidFill>
                <a:latin typeface="+mn-ea"/>
                <a:ea typeface="+mn-ea"/>
              </a:rPr>
              <a:t>df2.shape</a:t>
            </a:r>
            <a:endParaRPr kumimoji="1" lang="ja-JP" altLang="en-US" sz="3200" dirty="0">
              <a:solidFill>
                <a:srgbClr val="0000FF"/>
              </a:solidFill>
              <a:latin typeface="+mn-ea"/>
              <a:ea typeface="+mn-ea"/>
            </a:endParaRPr>
          </a:p>
        </p:txBody>
      </p:sp>
      <p:sp>
        <p:nvSpPr>
          <p:cNvPr id="9" name="左中かっこ 8">
            <a:extLst>
              <a:ext uri="{FF2B5EF4-FFF2-40B4-BE49-F238E27FC236}">
                <a16:creationId xmlns="" xmlns:a16="http://schemas.microsoft.com/office/drawing/2014/main" id="{2B385C1B-5B70-42E4-9D58-C2CE64883020}"/>
              </a:ext>
            </a:extLst>
          </p:cNvPr>
          <p:cNvSpPr/>
          <p:nvPr/>
        </p:nvSpPr>
        <p:spPr bwMode="auto">
          <a:xfrm>
            <a:off x="3797271" y="1502743"/>
            <a:ext cx="504056" cy="4059741"/>
          </a:xfrm>
          <a:prstGeom prst="leftBrace">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0" name="テキスト ボックス 9">
            <a:extLst>
              <a:ext uri="{FF2B5EF4-FFF2-40B4-BE49-F238E27FC236}">
                <a16:creationId xmlns="" xmlns:a16="http://schemas.microsoft.com/office/drawing/2014/main" id="{1CFA7418-09BA-43F2-BC5D-97650C9F686F}"/>
              </a:ext>
            </a:extLst>
          </p:cNvPr>
          <p:cNvSpPr txBox="1"/>
          <p:nvPr/>
        </p:nvSpPr>
        <p:spPr>
          <a:xfrm>
            <a:off x="1703611" y="3281424"/>
            <a:ext cx="2071401" cy="584775"/>
          </a:xfrm>
          <a:prstGeom prst="rect">
            <a:avLst/>
          </a:prstGeom>
          <a:noFill/>
        </p:spPr>
        <p:txBody>
          <a:bodyPr wrap="none" rtlCol="0">
            <a:spAutoFit/>
          </a:bodyPr>
          <a:lstStyle/>
          <a:p>
            <a:r>
              <a:rPr kumimoji="1" lang="en-US" altLang="ja-JP" sz="3200" dirty="0">
                <a:solidFill>
                  <a:srgbClr val="0000FF"/>
                </a:solidFill>
                <a:latin typeface="+mn-ea"/>
                <a:ea typeface="+mn-ea"/>
              </a:rPr>
              <a:t>df2.info()</a:t>
            </a:r>
            <a:endParaRPr kumimoji="1" lang="ja-JP" altLang="en-US" sz="3200" dirty="0">
              <a:solidFill>
                <a:srgbClr val="0000FF"/>
              </a:solidFill>
              <a:latin typeface="+mn-ea"/>
              <a:ea typeface="+mn-ea"/>
            </a:endParaRPr>
          </a:p>
        </p:txBody>
      </p:sp>
      <p:sp>
        <p:nvSpPr>
          <p:cNvPr id="11" name="左中かっこ 10">
            <a:extLst>
              <a:ext uri="{FF2B5EF4-FFF2-40B4-BE49-F238E27FC236}">
                <a16:creationId xmlns="" xmlns:a16="http://schemas.microsoft.com/office/drawing/2014/main" id="{97BFBD5A-B60C-4AB1-B104-6290FE597CC9}"/>
              </a:ext>
            </a:extLst>
          </p:cNvPr>
          <p:cNvSpPr/>
          <p:nvPr/>
        </p:nvSpPr>
        <p:spPr bwMode="auto">
          <a:xfrm>
            <a:off x="3773120" y="5896868"/>
            <a:ext cx="504056" cy="2878683"/>
          </a:xfrm>
          <a:prstGeom prst="leftBrace">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2" name="テキスト ボックス 11">
            <a:extLst>
              <a:ext uri="{FF2B5EF4-FFF2-40B4-BE49-F238E27FC236}">
                <a16:creationId xmlns="" xmlns:a16="http://schemas.microsoft.com/office/drawing/2014/main" id="{5F0ABCEA-FF9D-42CA-AB08-48F125082738}"/>
              </a:ext>
            </a:extLst>
          </p:cNvPr>
          <p:cNvSpPr txBox="1"/>
          <p:nvPr/>
        </p:nvSpPr>
        <p:spPr>
          <a:xfrm>
            <a:off x="1451583" y="7044558"/>
            <a:ext cx="2311851" cy="584775"/>
          </a:xfrm>
          <a:prstGeom prst="rect">
            <a:avLst/>
          </a:prstGeom>
          <a:noFill/>
        </p:spPr>
        <p:txBody>
          <a:bodyPr wrap="none" rtlCol="0">
            <a:spAutoFit/>
          </a:bodyPr>
          <a:lstStyle/>
          <a:p>
            <a:r>
              <a:rPr kumimoji="1" lang="en-US" altLang="ja-JP" sz="3200" dirty="0">
                <a:solidFill>
                  <a:srgbClr val="0000FF"/>
                </a:solidFill>
                <a:latin typeface="+mn-ea"/>
                <a:ea typeface="+mn-ea"/>
              </a:rPr>
              <a:t>df2.head()</a:t>
            </a:r>
            <a:endParaRPr kumimoji="1" lang="ja-JP" altLang="en-US" sz="3200" dirty="0">
              <a:solidFill>
                <a:srgbClr val="0000FF"/>
              </a:solidFill>
              <a:latin typeface="+mn-ea"/>
              <a:ea typeface="+mn-ea"/>
            </a:endParaRPr>
          </a:p>
        </p:txBody>
      </p:sp>
      <p:sp>
        <p:nvSpPr>
          <p:cNvPr id="13" name="テキスト ボックス 12">
            <a:extLst>
              <a:ext uri="{FF2B5EF4-FFF2-40B4-BE49-F238E27FC236}">
                <a16:creationId xmlns="" xmlns:a16="http://schemas.microsoft.com/office/drawing/2014/main" id="{C0EEDFAD-0E26-4C71-B41C-27231D702D96}"/>
              </a:ext>
            </a:extLst>
          </p:cNvPr>
          <p:cNvSpPr txBox="1"/>
          <p:nvPr/>
        </p:nvSpPr>
        <p:spPr>
          <a:xfrm>
            <a:off x="10270080" y="1918535"/>
            <a:ext cx="5519460" cy="1077218"/>
          </a:xfrm>
          <a:prstGeom prst="rect">
            <a:avLst/>
          </a:prstGeom>
          <a:solidFill>
            <a:schemeClr val="bg1"/>
          </a:solidFill>
        </p:spPr>
        <p:txBody>
          <a:bodyPr wrap="none" rtlCol="0">
            <a:spAutoFit/>
          </a:bodyPr>
          <a:lstStyle/>
          <a:p>
            <a:r>
              <a:rPr kumimoji="1" lang="en-US" altLang="ja-JP" sz="3200" dirty="0">
                <a:solidFill>
                  <a:srgbClr val="FF0000"/>
                </a:solidFill>
                <a:latin typeface="+mn-ea"/>
                <a:ea typeface="+mn-ea"/>
              </a:rPr>
              <a:t>Date</a:t>
            </a:r>
            <a:r>
              <a:rPr kumimoji="1" lang="ja-JP" altLang="en-US" sz="3200" dirty="0">
                <a:solidFill>
                  <a:srgbClr val="FF0000"/>
                </a:solidFill>
                <a:latin typeface="+mn-ea"/>
                <a:ea typeface="+mn-ea"/>
              </a:rPr>
              <a:t>行が</a:t>
            </a:r>
            <a:r>
              <a:rPr kumimoji="1" lang="en-US" altLang="ja-JP" sz="3200" dirty="0">
                <a:solidFill>
                  <a:srgbClr val="FF0000"/>
                </a:solidFill>
                <a:latin typeface="+mn-ea"/>
                <a:ea typeface="+mn-ea"/>
              </a:rPr>
              <a:t>datetime</a:t>
            </a:r>
            <a:r>
              <a:rPr kumimoji="1" lang="ja-JP" altLang="en-US" sz="3200" dirty="0">
                <a:solidFill>
                  <a:srgbClr val="FF0000"/>
                </a:solidFill>
                <a:latin typeface="+mn-ea"/>
                <a:ea typeface="+mn-ea"/>
              </a:rPr>
              <a:t>型に</a:t>
            </a:r>
            <a:endParaRPr kumimoji="1" lang="en-US" altLang="ja-JP" sz="3200" dirty="0">
              <a:solidFill>
                <a:srgbClr val="FF0000"/>
              </a:solidFill>
              <a:latin typeface="+mn-ea"/>
              <a:ea typeface="+mn-ea"/>
            </a:endParaRPr>
          </a:p>
          <a:p>
            <a:r>
              <a:rPr kumimoji="1" lang="ja-JP" altLang="en-US" sz="3200" dirty="0">
                <a:solidFill>
                  <a:srgbClr val="FF0000"/>
                </a:solidFill>
                <a:latin typeface="+mn-ea"/>
                <a:ea typeface="+mn-ea"/>
              </a:rPr>
              <a:t>変換できていることがわかる</a:t>
            </a:r>
          </a:p>
        </p:txBody>
      </p:sp>
      <p:cxnSp>
        <p:nvCxnSpPr>
          <p:cNvPr id="3" name="直線コネクタ 2">
            <a:extLst>
              <a:ext uri="{FF2B5EF4-FFF2-40B4-BE49-F238E27FC236}">
                <a16:creationId xmlns="" xmlns:a16="http://schemas.microsoft.com/office/drawing/2014/main" id="{806C6DC2-164E-4A94-9DA3-B23EE2E162F8}"/>
              </a:ext>
            </a:extLst>
          </p:cNvPr>
          <p:cNvCxnSpPr/>
          <p:nvPr/>
        </p:nvCxnSpPr>
        <p:spPr bwMode="auto">
          <a:xfrm>
            <a:off x="8112323" y="2546859"/>
            <a:ext cx="1980220" cy="0"/>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247603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ヒストグラムとは</a:t>
            </a:r>
            <a:endParaRPr kumimoji="1" lang="ja-JP" altLang="en-US" dirty="0"/>
          </a:p>
        </p:txBody>
      </p:sp>
      <p:sp>
        <p:nvSpPr>
          <p:cNvPr id="8" name="スライド番号プレースホルダー 7"/>
          <p:cNvSpPr>
            <a:spLocks noGrp="1"/>
          </p:cNvSpPr>
          <p:nvPr>
            <p:ph type="sldNum" sz="quarter" idx="11"/>
          </p:nvPr>
        </p:nvSpPr>
        <p:spPr/>
        <p:txBody>
          <a:bodyPr/>
          <a:lstStyle/>
          <a:p>
            <a:pPr>
              <a:defRPr/>
            </a:pPr>
            <a:fld id="{E62AD30C-4FD0-4E41-9633-AA73C86D07D0}" type="slidenum">
              <a:rPr lang="ja-JP" altLang="en-US" smtClean="0"/>
              <a:pPr>
                <a:defRPr/>
              </a:pPr>
              <a:t>23</a:t>
            </a:fld>
            <a:endParaRPr lang="en-US" altLang="ja-JP" dirty="0"/>
          </a:p>
        </p:txBody>
      </p:sp>
      <p:sp>
        <p:nvSpPr>
          <p:cNvPr id="7" name="フッター プレースホルダー 6"/>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3" name="コンテンツ プレースホルダー 2"/>
          <p:cNvSpPr>
            <a:spLocks noGrp="1"/>
          </p:cNvSpPr>
          <p:nvPr>
            <p:ph idx="4294967295"/>
          </p:nvPr>
        </p:nvSpPr>
        <p:spPr>
          <a:xfrm>
            <a:off x="411868" y="1538288"/>
            <a:ext cx="12272963" cy="2197100"/>
          </a:xfrm>
          <a:ln>
            <a:noFill/>
          </a:ln>
        </p:spPr>
        <p:txBody>
          <a:bodyPr>
            <a:noAutofit/>
          </a:bodyPr>
          <a:lstStyle/>
          <a:p>
            <a:r>
              <a:rPr lang="ja-JP" altLang="en-US" sz="4000" dirty="0"/>
              <a:t>ヒストグラムは、データの分布を表すグラフである。</a:t>
            </a:r>
            <a:endParaRPr lang="en-US" altLang="ja-JP" sz="4000" dirty="0"/>
          </a:p>
          <a:p>
            <a:r>
              <a:rPr lang="ja-JP" altLang="en-US" sz="4000" dirty="0"/>
              <a:t>それぞれの区画（</a:t>
            </a:r>
            <a:r>
              <a:rPr lang="en-US" altLang="ja-JP" sz="4000" dirty="0"/>
              <a:t>bin</a:t>
            </a:r>
            <a:r>
              <a:rPr lang="ja-JP" altLang="en-US" sz="4000" dirty="0"/>
              <a:t>と呼ぶ）のデータ数（度数）を棒の高さで示す</a:t>
            </a:r>
            <a:endParaRPr lang="en-US" altLang="ja-JP" sz="4000" dirty="0"/>
          </a:p>
        </p:txBody>
      </p:sp>
      <p:pic>
        <p:nvPicPr>
          <p:cNvPr id="9" name="Picture 2" descr="\\vibrato\shugo\tex\teach\jikken\computer2015\text\statistics\figs\height.under.jpg">
            <a:extLst>
              <a:ext uri="{FF2B5EF4-FFF2-40B4-BE49-F238E27FC236}">
                <a16:creationId xmlns="" xmlns:a16="http://schemas.microsoft.com/office/drawing/2014/main" id="{BC4B65D7-387E-4F5F-8ADF-99B859A524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226" y="3908009"/>
            <a:ext cx="5485736" cy="38400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vibrato\shugo\tex\teach\jikken\computer2015\text\statistics\figs\height.ok.jpg">
            <a:extLst>
              <a:ext uri="{FF2B5EF4-FFF2-40B4-BE49-F238E27FC236}">
                <a16:creationId xmlns="" xmlns:a16="http://schemas.microsoft.com/office/drawing/2014/main" id="{7A592D3C-4EF3-4A02-A0E8-8FD5FBDF2B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0081" y="3903319"/>
            <a:ext cx="5485736" cy="38400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vibrato\shugo\tex\teach\jikken\computer2015\text\statistics\figs\height.over.jpg">
            <a:extLst>
              <a:ext uri="{FF2B5EF4-FFF2-40B4-BE49-F238E27FC236}">
                <a16:creationId xmlns="" xmlns:a16="http://schemas.microsoft.com/office/drawing/2014/main" id="{03374331-4D0C-4B1A-A7E2-B73878F4C2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7547" y="3963428"/>
            <a:ext cx="5485736" cy="3840015"/>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 xmlns:a16="http://schemas.microsoft.com/office/drawing/2014/main" id="{441BA530-0ADE-4718-8FA6-75E65B89D6F9}"/>
              </a:ext>
            </a:extLst>
          </p:cNvPr>
          <p:cNvSpPr txBox="1"/>
          <p:nvPr/>
        </p:nvSpPr>
        <p:spPr>
          <a:xfrm>
            <a:off x="660183" y="7951481"/>
            <a:ext cx="16185639" cy="1323439"/>
          </a:xfrm>
          <a:prstGeom prst="rect">
            <a:avLst/>
          </a:prstGeom>
          <a:noFill/>
        </p:spPr>
        <p:txBody>
          <a:bodyPr wrap="square" rtlCol="0">
            <a:spAutoFit/>
          </a:bodyPr>
          <a:lstStyle/>
          <a:p>
            <a:r>
              <a:rPr lang="ja-JP" altLang="en-US" sz="4000" dirty="0">
                <a:latin typeface="+mn-ea"/>
                <a:ea typeface="+mn-ea"/>
              </a:rPr>
              <a:t>同じデータでも、</a:t>
            </a:r>
            <a:r>
              <a:rPr lang="en-US" altLang="ja-JP" sz="4000" dirty="0">
                <a:latin typeface="+mn-ea"/>
                <a:ea typeface="+mn-ea"/>
              </a:rPr>
              <a:t>bin</a:t>
            </a:r>
            <a:r>
              <a:rPr lang="ja-JP" altLang="en-US" sz="4000" dirty="0">
                <a:latin typeface="+mn-ea"/>
                <a:ea typeface="+mn-ea"/>
              </a:rPr>
              <a:t>幅が変わるとヒストグラムの様子は変わる。どのような</a:t>
            </a:r>
            <a:r>
              <a:rPr lang="en-US" altLang="ja-JP" sz="4000" dirty="0">
                <a:latin typeface="+mn-ea"/>
                <a:ea typeface="+mn-ea"/>
              </a:rPr>
              <a:t>bin</a:t>
            </a:r>
            <a:r>
              <a:rPr lang="ja-JP" altLang="en-US" sz="4000" dirty="0">
                <a:latin typeface="+mn-ea"/>
                <a:ea typeface="+mn-ea"/>
              </a:rPr>
              <a:t>幅の取り方が自分の目的に適切かを判断すること！</a:t>
            </a:r>
          </a:p>
        </p:txBody>
      </p:sp>
    </p:spTree>
    <p:extLst>
      <p:ext uri="{BB962C8B-B14F-4D97-AF65-F5344CB8AC3E}">
        <p14:creationId xmlns:p14="http://schemas.microsoft.com/office/powerpoint/2010/main" val="3703269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 xmlns:a16="http://schemas.microsoft.com/office/drawing/2014/main" id="{FF0DEF6D-E400-49FE-A643-8ECD67606555}"/>
              </a:ext>
            </a:extLst>
          </p:cNvPr>
          <p:cNvPicPr>
            <a:picLocks noChangeAspect="1"/>
          </p:cNvPicPr>
          <p:nvPr/>
        </p:nvPicPr>
        <p:blipFill>
          <a:blip r:embed="rId2"/>
          <a:stretch>
            <a:fillRect/>
          </a:stretch>
        </p:blipFill>
        <p:spPr>
          <a:xfrm>
            <a:off x="8950797" y="3892640"/>
            <a:ext cx="7509257" cy="5044680"/>
          </a:xfrm>
          <a:prstGeom prst="rect">
            <a:avLst/>
          </a:prstGeom>
        </p:spPr>
      </p:pic>
      <p:sp>
        <p:nvSpPr>
          <p:cNvPr id="2" name="タイトル 1">
            <a:extLst>
              <a:ext uri="{FF2B5EF4-FFF2-40B4-BE49-F238E27FC236}">
                <a16:creationId xmlns="" xmlns:a16="http://schemas.microsoft.com/office/drawing/2014/main" id="{7A0A8E46-8FF4-48E7-A9B4-E215A2CA54CE}"/>
              </a:ext>
            </a:extLst>
          </p:cNvPr>
          <p:cNvSpPr>
            <a:spLocks noGrp="1"/>
          </p:cNvSpPr>
          <p:nvPr>
            <p:ph type="title"/>
          </p:nvPr>
        </p:nvSpPr>
        <p:spPr/>
        <p:txBody>
          <a:bodyPr/>
          <a:lstStyle/>
          <a:p>
            <a:r>
              <a:rPr lang="ja-JP" altLang="en-US" dirty="0"/>
              <a:t>ヒストグラムの描画</a:t>
            </a:r>
            <a:endParaRPr kumimoji="1" lang="ja-JP" altLang="en-US" dirty="0"/>
          </a:p>
        </p:txBody>
      </p:sp>
      <p:sp>
        <p:nvSpPr>
          <p:cNvPr id="3" name="スライド番号プレースホルダー 2">
            <a:extLst>
              <a:ext uri="{FF2B5EF4-FFF2-40B4-BE49-F238E27FC236}">
                <a16:creationId xmlns="" xmlns:a16="http://schemas.microsoft.com/office/drawing/2014/main" id="{38C9B097-3501-478F-970F-F1516FF56EAD}"/>
              </a:ext>
            </a:extLst>
          </p:cNvPr>
          <p:cNvSpPr>
            <a:spLocks noGrp="1"/>
          </p:cNvSpPr>
          <p:nvPr>
            <p:ph type="sldNum" sz="quarter" idx="11"/>
          </p:nvPr>
        </p:nvSpPr>
        <p:spPr/>
        <p:txBody>
          <a:bodyPr/>
          <a:lstStyle/>
          <a:p>
            <a:pPr>
              <a:defRPr/>
            </a:pPr>
            <a:fld id="{E62AD30C-4FD0-4E41-9633-AA73C86D07D0}" type="slidenum">
              <a:rPr lang="ja-JP" altLang="en-US" smtClean="0"/>
              <a:pPr>
                <a:defRPr/>
              </a:pPr>
              <a:t>24</a:t>
            </a:fld>
            <a:endParaRPr lang="en-US" altLang="ja-JP" dirty="0"/>
          </a:p>
        </p:txBody>
      </p:sp>
      <p:sp>
        <p:nvSpPr>
          <p:cNvPr id="4" name="フッター プレースホルダー 3">
            <a:extLst>
              <a:ext uri="{FF2B5EF4-FFF2-40B4-BE49-F238E27FC236}">
                <a16:creationId xmlns="" xmlns:a16="http://schemas.microsoft.com/office/drawing/2014/main" id="{5FFBCA67-163D-4C2A-A408-A7300BDE2186}"/>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5" name="テキスト ボックス 4">
            <a:extLst>
              <a:ext uri="{FF2B5EF4-FFF2-40B4-BE49-F238E27FC236}">
                <a16:creationId xmlns="" xmlns:a16="http://schemas.microsoft.com/office/drawing/2014/main" id="{DE6E3B47-627B-45CA-9D07-582964DBCE89}"/>
              </a:ext>
            </a:extLst>
          </p:cNvPr>
          <p:cNvSpPr txBox="1"/>
          <p:nvPr/>
        </p:nvSpPr>
        <p:spPr>
          <a:xfrm>
            <a:off x="191443" y="2420841"/>
            <a:ext cx="7000634" cy="2862322"/>
          </a:xfrm>
          <a:prstGeom prst="rect">
            <a:avLst/>
          </a:prstGeom>
          <a:noFill/>
          <a:ln>
            <a:solidFill>
              <a:schemeClr val="tx1"/>
            </a:solidFill>
          </a:ln>
        </p:spPr>
        <p:txBody>
          <a:bodyPr wrap="none" rtlCol="0">
            <a:spAutoFit/>
          </a:bodyPr>
          <a:lstStyle/>
          <a:p>
            <a:r>
              <a:rPr lang="en-US" altLang="ja-JP" sz="3600" dirty="0" err="1">
                <a:latin typeface="+mn-ea"/>
                <a:ea typeface="+mn-ea"/>
              </a:rPr>
              <a:t>ser_aclose</a:t>
            </a:r>
            <a:r>
              <a:rPr lang="en-US" altLang="ja-JP" sz="3600" dirty="0">
                <a:latin typeface="+mn-ea"/>
                <a:ea typeface="+mn-ea"/>
              </a:rPr>
              <a:t> = df2['</a:t>
            </a:r>
            <a:r>
              <a:rPr lang="en-US" altLang="ja-JP" sz="3600" dirty="0" err="1">
                <a:latin typeface="+mn-ea"/>
                <a:ea typeface="+mn-ea"/>
              </a:rPr>
              <a:t>AdjClose</a:t>
            </a:r>
            <a:r>
              <a:rPr lang="en-US" altLang="ja-JP" sz="3600" dirty="0">
                <a:latin typeface="+mn-ea"/>
                <a:ea typeface="+mn-ea"/>
              </a:rPr>
              <a:t>']</a:t>
            </a:r>
          </a:p>
          <a:p>
            <a:r>
              <a:rPr lang="en-US" altLang="ja-JP" sz="3600" dirty="0" err="1">
                <a:latin typeface="+mn-ea"/>
                <a:ea typeface="+mn-ea"/>
              </a:rPr>
              <a:t>plt.</a:t>
            </a:r>
            <a:r>
              <a:rPr lang="en-US" altLang="ja-JP" sz="3600" b="1" dirty="0" err="1">
                <a:solidFill>
                  <a:srgbClr val="FF0000"/>
                </a:solidFill>
                <a:latin typeface="+mn-ea"/>
                <a:ea typeface="+mn-ea"/>
              </a:rPr>
              <a:t>hist</a:t>
            </a:r>
            <a:r>
              <a:rPr lang="en-US" altLang="ja-JP" sz="3600" dirty="0">
                <a:latin typeface="+mn-ea"/>
                <a:ea typeface="+mn-ea"/>
              </a:rPr>
              <a:t>(</a:t>
            </a:r>
            <a:r>
              <a:rPr lang="en-US" altLang="ja-JP" sz="3600" b="1" dirty="0" err="1">
                <a:solidFill>
                  <a:schemeClr val="accent1">
                    <a:lumMod val="75000"/>
                  </a:schemeClr>
                </a:solidFill>
                <a:latin typeface="+mn-ea"/>
                <a:ea typeface="+mn-ea"/>
              </a:rPr>
              <a:t>ser_aclose</a:t>
            </a:r>
            <a:r>
              <a:rPr lang="en-US" altLang="ja-JP" sz="3600" dirty="0">
                <a:latin typeface="+mn-ea"/>
                <a:ea typeface="+mn-ea"/>
              </a:rPr>
              <a:t>, bins=10)</a:t>
            </a:r>
          </a:p>
          <a:p>
            <a:r>
              <a:rPr lang="en-US" altLang="ja-JP" sz="3600" dirty="0" err="1">
                <a:latin typeface="+mn-ea"/>
                <a:ea typeface="+mn-ea"/>
              </a:rPr>
              <a:t>plt.xlabel</a:t>
            </a:r>
            <a:r>
              <a:rPr lang="en-US" altLang="ja-JP" sz="3600" dirty="0">
                <a:latin typeface="+mn-ea"/>
                <a:ea typeface="+mn-ea"/>
              </a:rPr>
              <a:t>('Yen')</a:t>
            </a:r>
          </a:p>
          <a:p>
            <a:r>
              <a:rPr lang="en-US" altLang="ja-JP" sz="3600" dirty="0" err="1">
                <a:latin typeface="+mn-ea"/>
                <a:ea typeface="+mn-ea"/>
              </a:rPr>
              <a:t>plt.ylabel</a:t>
            </a:r>
            <a:r>
              <a:rPr lang="en-US" altLang="ja-JP" sz="3600" dirty="0">
                <a:latin typeface="+mn-ea"/>
                <a:ea typeface="+mn-ea"/>
              </a:rPr>
              <a:t>('Frequency')</a:t>
            </a:r>
          </a:p>
          <a:p>
            <a:r>
              <a:rPr lang="en-US" altLang="ja-JP" sz="3600" dirty="0" err="1">
                <a:latin typeface="+mn-ea"/>
                <a:ea typeface="+mn-ea"/>
              </a:rPr>
              <a:t>plt.</a:t>
            </a:r>
            <a:r>
              <a:rPr lang="en-US" altLang="ja-JP" sz="3600" b="1" dirty="0" err="1">
                <a:solidFill>
                  <a:srgbClr val="FF0000"/>
                </a:solidFill>
                <a:latin typeface="+mn-ea"/>
                <a:ea typeface="+mn-ea"/>
              </a:rPr>
              <a:t>show</a:t>
            </a:r>
            <a:r>
              <a:rPr lang="en-US" altLang="ja-JP" sz="3600" b="1" dirty="0">
                <a:solidFill>
                  <a:srgbClr val="FF0000"/>
                </a:solidFill>
                <a:latin typeface="+mn-ea"/>
                <a:ea typeface="+mn-ea"/>
              </a:rPr>
              <a:t>()</a:t>
            </a:r>
            <a:endParaRPr kumimoji="1" lang="ja-JP" altLang="en-US" sz="3600" b="1" dirty="0">
              <a:solidFill>
                <a:srgbClr val="FF0000"/>
              </a:solidFill>
              <a:latin typeface="+mn-ea"/>
              <a:ea typeface="+mn-ea"/>
            </a:endParaRPr>
          </a:p>
        </p:txBody>
      </p:sp>
      <p:sp>
        <p:nvSpPr>
          <p:cNvPr id="6" name="テキスト ボックス 5">
            <a:extLst>
              <a:ext uri="{FF2B5EF4-FFF2-40B4-BE49-F238E27FC236}">
                <a16:creationId xmlns="" xmlns:a16="http://schemas.microsoft.com/office/drawing/2014/main" id="{3097CB38-D31B-411E-8BF6-6E993E5BB93C}"/>
              </a:ext>
            </a:extLst>
          </p:cNvPr>
          <p:cNvSpPr txBox="1"/>
          <p:nvPr/>
        </p:nvSpPr>
        <p:spPr>
          <a:xfrm>
            <a:off x="7331505" y="2465990"/>
            <a:ext cx="7893508"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終値調整値列を</a:t>
            </a:r>
            <a:r>
              <a:rPr lang="en-US" altLang="ja-JP" sz="3200" dirty="0" err="1">
                <a:solidFill>
                  <a:srgbClr val="0000FF"/>
                </a:solidFill>
                <a:latin typeface="+mn-ea"/>
                <a:ea typeface="+mn-ea"/>
              </a:rPr>
              <a:t>ser_closing</a:t>
            </a:r>
            <a:r>
              <a:rPr lang="ja-JP" altLang="en-US" sz="3200" dirty="0">
                <a:solidFill>
                  <a:srgbClr val="0000FF"/>
                </a:solidFill>
                <a:latin typeface="+mn-ea"/>
                <a:ea typeface="+mn-ea"/>
              </a:rPr>
              <a:t>に取り出す</a:t>
            </a:r>
            <a:endParaRPr lang="en-US" altLang="ja-JP" sz="3200" dirty="0">
              <a:solidFill>
                <a:srgbClr val="0000FF"/>
              </a:solidFill>
              <a:latin typeface="+mn-ea"/>
              <a:ea typeface="+mn-ea"/>
            </a:endParaRPr>
          </a:p>
        </p:txBody>
      </p:sp>
      <p:sp>
        <p:nvSpPr>
          <p:cNvPr id="7" name="テキスト ボックス 6">
            <a:extLst>
              <a:ext uri="{FF2B5EF4-FFF2-40B4-BE49-F238E27FC236}">
                <a16:creationId xmlns="" xmlns:a16="http://schemas.microsoft.com/office/drawing/2014/main" id="{6D760830-06F3-4FB0-94A6-2B2C1BD52CAD}"/>
              </a:ext>
            </a:extLst>
          </p:cNvPr>
          <p:cNvSpPr txBox="1"/>
          <p:nvPr/>
        </p:nvSpPr>
        <p:spPr>
          <a:xfrm>
            <a:off x="7433167" y="3027883"/>
            <a:ext cx="5955476"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a:t>
            </a:r>
            <a:r>
              <a:rPr lang="en-US" altLang="ja-JP" sz="3200" dirty="0">
                <a:solidFill>
                  <a:srgbClr val="0000FF"/>
                </a:solidFill>
                <a:latin typeface="+mn-ea"/>
                <a:ea typeface="+mn-ea"/>
              </a:rPr>
              <a:t>bin</a:t>
            </a:r>
            <a:r>
              <a:rPr lang="ja-JP" altLang="en-US" sz="3200" dirty="0">
                <a:solidFill>
                  <a:srgbClr val="0000FF"/>
                </a:solidFill>
                <a:latin typeface="+mn-ea"/>
                <a:ea typeface="+mn-ea"/>
              </a:rPr>
              <a:t>数</a:t>
            </a:r>
            <a:r>
              <a:rPr lang="en-US" altLang="ja-JP" sz="3200" dirty="0">
                <a:solidFill>
                  <a:srgbClr val="0000FF"/>
                </a:solidFill>
                <a:latin typeface="+mn-ea"/>
                <a:ea typeface="+mn-ea"/>
              </a:rPr>
              <a:t>10</a:t>
            </a:r>
            <a:r>
              <a:rPr lang="ja-JP" altLang="en-US" sz="3200" dirty="0">
                <a:solidFill>
                  <a:srgbClr val="0000FF"/>
                </a:solidFill>
                <a:latin typeface="+mn-ea"/>
                <a:ea typeface="+mn-ea"/>
              </a:rPr>
              <a:t>でヒストグラム作成</a:t>
            </a:r>
            <a:endParaRPr lang="en-US" altLang="ja-JP" sz="3200" dirty="0">
              <a:solidFill>
                <a:srgbClr val="0000FF"/>
              </a:solidFill>
              <a:latin typeface="+mn-ea"/>
              <a:ea typeface="+mn-ea"/>
            </a:endParaRPr>
          </a:p>
        </p:txBody>
      </p:sp>
      <p:sp>
        <p:nvSpPr>
          <p:cNvPr id="8" name="テキスト ボックス 7">
            <a:extLst>
              <a:ext uri="{FF2B5EF4-FFF2-40B4-BE49-F238E27FC236}">
                <a16:creationId xmlns="" xmlns:a16="http://schemas.microsoft.com/office/drawing/2014/main" id="{53D7ADF1-89FD-4CD8-8B2E-233BC62D8308}"/>
              </a:ext>
            </a:extLst>
          </p:cNvPr>
          <p:cNvSpPr txBox="1"/>
          <p:nvPr/>
        </p:nvSpPr>
        <p:spPr>
          <a:xfrm>
            <a:off x="5593722" y="3852002"/>
            <a:ext cx="3196709"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軸ラベル追加</a:t>
            </a:r>
            <a:endParaRPr lang="en-US" altLang="ja-JP" sz="3200" dirty="0">
              <a:solidFill>
                <a:srgbClr val="0000FF"/>
              </a:solidFill>
              <a:latin typeface="+mn-ea"/>
              <a:ea typeface="+mn-ea"/>
            </a:endParaRPr>
          </a:p>
        </p:txBody>
      </p:sp>
      <p:sp>
        <p:nvSpPr>
          <p:cNvPr id="9" name="テキスト ボックス 8">
            <a:extLst>
              <a:ext uri="{FF2B5EF4-FFF2-40B4-BE49-F238E27FC236}">
                <a16:creationId xmlns="" xmlns:a16="http://schemas.microsoft.com/office/drawing/2014/main" id="{40CDEC65-6A68-413B-B932-9149B62F10D2}"/>
              </a:ext>
            </a:extLst>
          </p:cNvPr>
          <p:cNvSpPr txBox="1"/>
          <p:nvPr/>
        </p:nvSpPr>
        <p:spPr>
          <a:xfrm>
            <a:off x="2711723" y="4642735"/>
            <a:ext cx="2786340"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実際の描画</a:t>
            </a:r>
            <a:endParaRPr lang="en-US" altLang="ja-JP" sz="3200" dirty="0">
              <a:solidFill>
                <a:srgbClr val="0000FF"/>
              </a:solidFill>
              <a:latin typeface="+mn-ea"/>
              <a:ea typeface="+mn-ea"/>
            </a:endParaRPr>
          </a:p>
        </p:txBody>
      </p:sp>
      <p:sp>
        <p:nvSpPr>
          <p:cNvPr id="11" name="テキスト ボックス 10">
            <a:extLst>
              <a:ext uri="{FF2B5EF4-FFF2-40B4-BE49-F238E27FC236}">
                <a16:creationId xmlns="" xmlns:a16="http://schemas.microsoft.com/office/drawing/2014/main" id="{83C81454-B759-4934-BE0F-290B7A4BB0BA}"/>
              </a:ext>
            </a:extLst>
          </p:cNvPr>
          <p:cNvSpPr txBox="1"/>
          <p:nvPr/>
        </p:nvSpPr>
        <p:spPr>
          <a:xfrm>
            <a:off x="249472" y="1687209"/>
            <a:ext cx="12816329" cy="584775"/>
          </a:xfrm>
          <a:prstGeom prst="rect">
            <a:avLst/>
          </a:prstGeom>
          <a:noFill/>
        </p:spPr>
        <p:txBody>
          <a:bodyPr wrap="none" rtlCol="0">
            <a:spAutoFit/>
          </a:bodyPr>
          <a:lstStyle/>
          <a:p>
            <a:r>
              <a:rPr kumimoji="1" lang="en-US" altLang="ja-JP" sz="3200" dirty="0" err="1">
                <a:latin typeface="+mn-ea"/>
                <a:ea typeface="+mn-ea"/>
              </a:rPr>
              <a:t>plt.</a:t>
            </a:r>
            <a:r>
              <a:rPr kumimoji="1" lang="en-US" altLang="ja-JP" sz="3200" b="1" dirty="0" err="1">
                <a:solidFill>
                  <a:srgbClr val="FF0000"/>
                </a:solidFill>
                <a:latin typeface="+mn-ea"/>
                <a:ea typeface="+mn-ea"/>
              </a:rPr>
              <a:t>hist</a:t>
            </a:r>
            <a:r>
              <a:rPr kumimoji="1" lang="en-US" altLang="ja-JP" sz="3200" dirty="0">
                <a:latin typeface="+mn-ea"/>
                <a:ea typeface="+mn-ea"/>
              </a:rPr>
              <a:t>(</a:t>
            </a:r>
            <a:r>
              <a:rPr kumimoji="1" lang="en-US" altLang="ja-JP" sz="3200" b="1" dirty="0">
                <a:solidFill>
                  <a:schemeClr val="accent1">
                    <a:lumMod val="75000"/>
                  </a:schemeClr>
                </a:solidFill>
                <a:latin typeface="+mn-ea"/>
                <a:ea typeface="+mn-ea"/>
              </a:rPr>
              <a:t>Series</a:t>
            </a:r>
            <a:r>
              <a:rPr kumimoji="1" lang="en-US" altLang="ja-JP" sz="3200" dirty="0">
                <a:latin typeface="+mn-ea"/>
                <a:ea typeface="+mn-ea"/>
              </a:rPr>
              <a:t>) </a:t>
            </a:r>
            <a:r>
              <a:rPr kumimoji="1" lang="ja-JP" altLang="en-US" sz="3200" dirty="0" err="1">
                <a:latin typeface="+mn-ea"/>
                <a:ea typeface="+mn-ea"/>
              </a:rPr>
              <a:t>のように</a:t>
            </a:r>
            <a:r>
              <a:rPr kumimoji="1" lang="en-US" altLang="ja-JP" sz="3200" dirty="0">
                <a:latin typeface="+mn-ea"/>
                <a:ea typeface="+mn-ea"/>
              </a:rPr>
              <a:t>1</a:t>
            </a:r>
            <a:r>
              <a:rPr kumimoji="1" lang="ja-JP" altLang="en-US" sz="3200" dirty="0">
                <a:latin typeface="+mn-ea"/>
                <a:ea typeface="+mn-ea"/>
              </a:rPr>
              <a:t>本の</a:t>
            </a:r>
            <a:r>
              <a:rPr kumimoji="1" lang="en-US" altLang="ja-JP" sz="3200" dirty="0">
                <a:latin typeface="+mn-ea"/>
                <a:ea typeface="+mn-ea"/>
              </a:rPr>
              <a:t>Series (1</a:t>
            </a:r>
            <a:r>
              <a:rPr kumimoji="1" lang="ja-JP" altLang="en-US" sz="3200" dirty="0">
                <a:latin typeface="+mn-ea"/>
                <a:ea typeface="+mn-ea"/>
              </a:rPr>
              <a:t>次元</a:t>
            </a:r>
            <a:r>
              <a:rPr kumimoji="1" lang="en-US" altLang="ja-JP" sz="3200" dirty="0">
                <a:latin typeface="+mn-ea"/>
                <a:ea typeface="+mn-ea"/>
              </a:rPr>
              <a:t>) </a:t>
            </a:r>
            <a:r>
              <a:rPr kumimoji="1" lang="ja-JP" altLang="en-US" sz="3200" dirty="0">
                <a:latin typeface="+mn-ea"/>
                <a:ea typeface="+mn-ea"/>
              </a:rPr>
              <a:t>データを与える。</a:t>
            </a:r>
          </a:p>
        </p:txBody>
      </p:sp>
      <p:sp>
        <p:nvSpPr>
          <p:cNvPr id="12" name="テキスト ボックス 11">
            <a:extLst>
              <a:ext uri="{FF2B5EF4-FFF2-40B4-BE49-F238E27FC236}">
                <a16:creationId xmlns="" xmlns:a16="http://schemas.microsoft.com/office/drawing/2014/main" id="{1381AEDC-CC63-4606-A7AB-6668D4781591}"/>
              </a:ext>
            </a:extLst>
          </p:cNvPr>
          <p:cNvSpPr txBox="1"/>
          <p:nvPr/>
        </p:nvSpPr>
        <p:spPr>
          <a:xfrm>
            <a:off x="473130" y="6238496"/>
            <a:ext cx="7332476" cy="1754326"/>
          </a:xfrm>
          <a:prstGeom prst="rect">
            <a:avLst/>
          </a:prstGeom>
          <a:noFill/>
        </p:spPr>
        <p:txBody>
          <a:bodyPr wrap="square" rtlCol="0">
            <a:spAutoFit/>
          </a:bodyPr>
          <a:lstStyle/>
          <a:p>
            <a:r>
              <a:rPr kumimoji="1" lang="ja-JP" altLang="en-US" sz="3600" dirty="0">
                <a:latin typeface="+mn-ea"/>
                <a:ea typeface="+mn-ea"/>
              </a:rPr>
              <a:t>このように、各描画用関数がどのような</a:t>
            </a:r>
            <a:r>
              <a:rPr kumimoji="1" lang="ja-JP" altLang="en-US" sz="3600" dirty="0">
                <a:solidFill>
                  <a:srgbClr val="FF0000"/>
                </a:solidFill>
                <a:latin typeface="+mn-ea"/>
                <a:ea typeface="+mn-ea"/>
              </a:rPr>
              <a:t>データ型</a:t>
            </a:r>
            <a:r>
              <a:rPr kumimoji="1" lang="ja-JP" altLang="en-US" sz="3600" dirty="0">
                <a:latin typeface="+mn-ea"/>
                <a:ea typeface="+mn-ea"/>
              </a:rPr>
              <a:t>の</a:t>
            </a:r>
            <a:r>
              <a:rPr lang="ja-JP" altLang="en-US" sz="3600" dirty="0">
                <a:latin typeface="+mn-ea"/>
                <a:ea typeface="+mn-ea"/>
              </a:rPr>
              <a:t>引数を</a:t>
            </a:r>
            <a:r>
              <a:rPr lang="ja-JP" altLang="en-US" sz="3600" dirty="0">
                <a:solidFill>
                  <a:srgbClr val="FF0000"/>
                </a:solidFill>
                <a:latin typeface="+mn-ea"/>
                <a:ea typeface="+mn-ea"/>
              </a:rPr>
              <a:t>いくつ</a:t>
            </a:r>
            <a:r>
              <a:rPr lang="ja-JP" altLang="en-US" sz="3600" dirty="0">
                <a:latin typeface="+mn-ea"/>
                <a:ea typeface="+mn-ea"/>
              </a:rPr>
              <a:t>要求するか、に注意すること</a:t>
            </a:r>
            <a:r>
              <a:rPr lang="en-US" altLang="ja-JP" sz="3600" dirty="0">
                <a:latin typeface="+mn-ea"/>
                <a:ea typeface="+mn-ea"/>
              </a:rPr>
              <a:t>!</a:t>
            </a:r>
          </a:p>
        </p:txBody>
      </p:sp>
    </p:spTree>
    <p:extLst>
      <p:ext uri="{BB962C8B-B14F-4D97-AF65-F5344CB8AC3E}">
        <p14:creationId xmlns:p14="http://schemas.microsoft.com/office/powerpoint/2010/main" val="981831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EFE6201-EAE4-422C-A589-8976A6782B3B}"/>
              </a:ext>
            </a:extLst>
          </p:cNvPr>
          <p:cNvSpPr>
            <a:spLocks noGrp="1"/>
          </p:cNvSpPr>
          <p:nvPr>
            <p:ph type="title"/>
          </p:nvPr>
        </p:nvSpPr>
        <p:spPr/>
        <p:txBody>
          <a:bodyPr/>
          <a:lstStyle/>
          <a:p>
            <a:r>
              <a:rPr lang="ja-JP" altLang="en-US" dirty="0"/>
              <a:t>図の大きさなどの変更</a:t>
            </a:r>
            <a:endParaRPr kumimoji="1" lang="ja-JP" altLang="en-US" dirty="0"/>
          </a:p>
        </p:txBody>
      </p:sp>
      <p:sp>
        <p:nvSpPr>
          <p:cNvPr id="3" name="フッター プレースホルダー 2">
            <a:extLst>
              <a:ext uri="{FF2B5EF4-FFF2-40B4-BE49-F238E27FC236}">
                <a16:creationId xmlns="" xmlns:a16="http://schemas.microsoft.com/office/drawing/2014/main" id="{DEA41C87-C769-49EF-A340-C0E66D942293}"/>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BD96F0DE-686F-4E25-85E0-A360EDEB565A}"/>
              </a:ext>
            </a:extLst>
          </p:cNvPr>
          <p:cNvSpPr>
            <a:spLocks noGrp="1"/>
          </p:cNvSpPr>
          <p:nvPr>
            <p:ph type="sldNum" sz="quarter" idx="11"/>
          </p:nvPr>
        </p:nvSpPr>
        <p:spPr/>
        <p:txBody>
          <a:bodyPr/>
          <a:lstStyle/>
          <a:p>
            <a:pPr>
              <a:defRPr/>
            </a:pPr>
            <a:fld id="{E62AD30C-4FD0-4E41-9633-AA73C86D07D0}" type="slidenum">
              <a:rPr lang="ja-JP" altLang="en-US" smtClean="0"/>
              <a:pPr>
                <a:defRPr/>
              </a:pPr>
              <a:t>25</a:t>
            </a:fld>
            <a:endParaRPr lang="en-US" altLang="ja-JP" dirty="0"/>
          </a:p>
        </p:txBody>
      </p:sp>
      <p:sp>
        <p:nvSpPr>
          <p:cNvPr id="5" name="テキスト ボックス 4">
            <a:extLst>
              <a:ext uri="{FF2B5EF4-FFF2-40B4-BE49-F238E27FC236}">
                <a16:creationId xmlns="" xmlns:a16="http://schemas.microsoft.com/office/drawing/2014/main" id="{25139C64-96A0-4535-8860-5D2EDFB8DBB7}"/>
              </a:ext>
            </a:extLst>
          </p:cNvPr>
          <p:cNvSpPr txBox="1"/>
          <p:nvPr/>
        </p:nvSpPr>
        <p:spPr>
          <a:xfrm>
            <a:off x="659495" y="1610755"/>
            <a:ext cx="11666592" cy="5078313"/>
          </a:xfrm>
          <a:prstGeom prst="rect">
            <a:avLst/>
          </a:prstGeom>
          <a:noFill/>
          <a:ln>
            <a:solidFill>
              <a:schemeClr val="tx1"/>
            </a:solidFill>
          </a:ln>
        </p:spPr>
        <p:txBody>
          <a:bodyPr wrap="none" rtlCol="0">
            <a:spAutoFit/>
          </a:bodyPr>
          <a:lstStyle/>
          <a:p>
            <a:r>
              <a:rPr lang="en-US" altLang="ja-JP" sz="3600" dirty="0" err="1">
                <a:latin typeface="+mn-ea"/>
                <a:ea typeface="+mn-ea"/>
              </a:rPr>
              <a:t>plt.</a:t>
            </a:r>
            <a:r>
              <a:rPr lang="en-US" altLang="ja-JP" sz="3600" b="1" dirty="0" err="1">
                <a:solidFill>
                  <a:srgbClr val="0000FF"/>
                </a:solidFill>
                <a:latin typeface="+mn-ea"/>
                <a:ea typeface="+mn-ea"/>
              </a:rPr>
              <a:t>figure</a:t>
            </a:r>
            <a:r>
              <a:rPr lang="en-US" altLang="ja-JP" sz="3600" b="1" dirty="0">
                <a:solidFill>
                  <a:srgbClr val="0000FF"/>
                </a:solidFill>
                <a:latin typeface="+mn-ea"/>
                <a:ea typeface="+mn-ea"/>
              </a:rPr>
              <a:t>(</a:t>
            </a:r>
            <a:r>
              <a:rPr lang="en-US" altLang="ja-JP" sz="3600" b="1" dirty="0" err="1">
                <a:solidFill>
                  <a:srgbClr val="FF0000"/>
                </a:solidFill>
                <a:latin typeface="+mn-ea"/>
                <a:ea typeface="+mn-ea"/>
              </a:rPr>
              <a:t>figsize</a:t>
            </a:r>
            <a:r>
              <a:rPr lang="en-US" altLang="ja-JP" sz="3600" b="1" dirty="0">
                <a:solidFill>
                  <a:srgbClr val="FF0000"/>
                </a:solidFill>
                <a:latin typeface="+mn-ea"/>
                <a:ea typeface="+mn-ea"/>
              </a:rPr>
              <a:t>=(4,2)</a:t>
            </a:r>
            <a:r>
              <a:rPr lang="en-US" altLang="ja-JP" sz="3600" dirty="0">
                <a:latin typeface="+mn-ea"/>
                <a:ea typeface="+mn-ea"/>
              </a:rPr>
              <a:t>, </a:t>
            </a:r>
            <a:r>
              <a:rPr lang="en-US" altLang="ja-JP" sz="3600" b="1" dirty="0" err="1">
                <a:solidFill>
                  <a:srgbClr val="FF00FF"/>
                </a:solidFill>
                <a:latin typeface="+mn-ea"/>
                <a:ea typeface="+mn-ea"/>
              </a:rPr>
              <a:t>facecolor</a:t>
            </a:r>
            <a:r>
              <a:rPr lang="en-US" altLang="ja-JP" sz="3600" b="1" dirty="0">
                <a:solidFill>
                  <a:srgbClr val="FF00FF"/>
                </a:solidFill>
                <a:latin typeface="+mn-ea"/>
                <a:ea typeface="+mn-ea"/>
              </a:rPr>
              <a:t>='</a:t>
            </a:r>
            <a:r>
              <a:rPr lang="en-US" altLang="ja-JP" sz="3600" b="1" dirty="0" err="1">
                <a:solidFill>
                  <a:srgbClr val="FF00FF"/>
                </a:solidFill>
                <a:latin typeface="+mn-ea"/>
                <a:ea typeface="+mn-ea"/>
              </a:rPr>
              <a:t>palegreen</a:t>
            </a:r>
            <a:r>
              <a:rPr lang="en-US" altLang="ja-JP" sz="3600" b="1" dirty="0">
                <a:solidFill>
                  <a:srgbClr val="FF00FF"/>
                </a:solidFill>
                <a:latin typeface="+mn-ea"/>
                <a:ea typeface="+mn-ea"/>
              </a:rPr>
              <a:t>'</a:t>
            </a:r>
            <a:r>
              <a:rPr lang="en-US" altLang="ja-JP" sz="3600" b="1" dirty="0">
                <a:solidFill>
                  <a:srgbClr val="0000FF"/>
                </a:solidFill>
                <a:latin typeface="+mn-ea"/>
                <a:ea typeface="+mn-ea"/>
              </a:rPr>
              <a:t>)</a:t>
            </a:r>
          </a:p>
          <a:p>
            <a:r>
              <a:rPr lang="en-US" altLang="ja-JP" sz="3600" dirty="0" err="1">
                <a:latin typeface="+mn-ea"/>
                <a:ea typeface="+mn-ea"/>
              </a:rPr>
              <a:t>plt.</a:t>
            </a:r>
            <a:r>
              <a:rPr lang="en-US" altLang="ja-JP" sz="3600" b="1" dirty="0" err="1">
                <a:solidFill>
                  <a:srgbClr val="0000FF"/>
                </a:solidFill>
                <a:latin typeface="+mn-ea"/>
                <a:ea typeface="+mn-ea"/>
              </a:rPr>
              <a:t>grid</a:t>
            </a:r>
            <a:r>
              <a:rPr lang="en-US" altLang="ja-JP" sz="3600" dirty="0">
                <a:latin typeface="+mn-ea"/>
                <a:ea typeface="+mn-ea"/>
              </a:rPr>
              <a:t>(True)</a:t>
            </a:r>
          </a:p>
          <a:p>
            <a:endParaRPr lang="en-US" altLang="ja-JP" sz="3600" dirty="0">
              <a:latin typeface="+mn-ea"/>
              <a:ea typeface="+mn-ea"/>
            </a:endParaRPr>
          </a:p>
          <a:p>
            <a:r>
              <a:rPr lang="en-US" altLang="ja-JP" sz="3600" dirty="0" err="1">
                <a:latin typeface="+mn-ea"/>
                <a:ea typeface="+mn-ea"/>
              </a:rPr>
              <a:t>ser_aclose</a:t>
            </a:r>
            <a:r>
              <a:rPr lang="en-US" altLang="ja-JP" sz="3600" dirty="0">
                <a:latin typeface="+mn-ea"/>
                <a:ea typeface="+mn-ea"/>
              </a:rPr>
              <a:t> = df2['</a:t>
            </a:r>
            <a:r>
              <a:rPr lang="en-US" altLang="ja-JP" sz="3600" dirty="0" err="1">
                <a:latin typeface="+mn-ea"/>
                <a:ea typeface="+mn-ea"/>
              </a:rPr>
              <a:t>AdjClose</a:t>
            </a:r>
            <a:r>
              <a:rPr lang="en-US" altLang="ja-JP" sz="3600" dirty="0">
                <a:latin typeface="+mn-ea"/>
                <a:ea typeface="+mn-ea"/>
              </a:rPr>
              <a:t>']</a:t>
            </a:r>
          </a:p>
          <a:p>
            <a:r>
              <a:rPr lang="en-US" altLang="ja-JP" sz="3600" dirty="0" err="1">
                <a:latin typeface="+mn-ea"/>
                <a:ea typeface="+mn-ea"/>
              </a:rPr>
              <a:t>plt.hist</a:t>
            </a:r>
            <a:r>
              <a:rPr lang="en-US" altLang="ja-JP" sz="3600" dirty="0">
                <a:latin typeface="+mn-ea"/>
                <a:ea typeface="+mn-ea"/>
              </a:rPr>
              <a:t>(</a:t>
            </a:r>
            <a:r>
              <a:rPr lang="en-US" altLang="ja-JP" sz="3600" dirty="0" err="1">
                <a:latin typeface="+mn-ea"/>
                <a:ea typeface="+mn-ea"/>
              </a:rPr>
              <a:t>ser_aclose</a:t>
            </a:r>
            <a:r>
              <a:rPr lang="en-US" altLang="ja-JP" sz="3600" dirty="0">
                <a:latin typeface="+mn-ea"/>
                <a:ea typeface="+mn-ea"/>
              </a:rPr>
              <a:t>, bins=10)</a:t>
            </a:r>
          </a:p>
          <a:p>
            <a:r>
              <a:rPr lang="en-US" altLang="ja-JP" sz="3600" dirty="0" err="1">
                <a:latin typeface="+mn-ea"/>
                <a:ea typeface="+mn-ea"/>
              </a:rPr>
              <a:t>plt.xlabel</a:t>
            </a:r>
            <a:r>
              <a:rPr lang="en-US" altLang="ja-JP" sz="3600" dirty="0">
                <a:latin typeface="+mn-ea"/>
                <a:ea typeface="+mn-ea"/>
              </a:rPr>
              <a:t>('Yen')</a:t>
            </a:r>
          </a:p>
          <a:p>
            <a:r>
              <a:rPr lang="en-US" altLang="ja-JP" sz="3600" dirty="0" err="1">
                <a:latin typeface="+mn-ea"/>
                <a:ea typeface="+mn-ea"/>
              </a:rPr>
              <a:t>plt.ylabel</a:t>
            </a:r>
            <a:r>
              <a:rPr lang="en-US" altLang="ja-JP" sz="3600" dirty="0">
                <a:latin typeface="+mn-ea"/>
                <a:ea typeface="+mn-ea"/>
              </a:rPr>
              <a:t>('Frequency’)</a:t>
            </a:r>
          </a:p>
          <a:p>
            <a:r>
              <a:rPr lang="en-US" altLang="ja-JP" sz="3600" dirty="0" err="1">
                <a:latin typeface="+mn-ea"/>
                <a:ea typeface="+mn-ea"/>
              </a:rPr>
              <a:t>plt.savefig</a:t>
            </a:r>
            <a:r>
              <a:rPr lang="en-US" altLang="ja-JP" sz="3600" dirty="0">
                <a:latin typeface="+mn-ea"/>
                <a:ea typeface="+mn-ea"/>
              </a:rPr>
              <a:t>('hist.png')</a:t>
            </a:r>
          </a:p>
          <a:p>
            <a:r>
              <a:rPr lang="en-US" altLang="ja-JP" sz="3600" dirty="0" err="1">
                <a:latin typeface="+mn-ea"/>
                <a:ea typeface="+mn-ea"/>
              </a:rPr>
              <a:t>plt.show</a:t>
            </a:r>
            <a:r>
              <a:rPr lang="en-US" altLang="ja-JP" sz="3600" dirty="0">
                <a:latin typeface="+mn-ea"/>
                <a:ea typeface="+mn-ea"/>
              </a:rPr>
              <a:t>()</a:t>
            </a:r>
            <a:endParaRPr kumimoji="1" lang="ja-JP" altLang="en-US" sz="3600" dirty="0">
              <a:latin typeface="+mn-ea"/>
              <a:ea typeface="+mn-ea"/>
            </a:endParaRPr>
          </a:p>
        </p:txBody>
      </p:sp>
      <p:pic>
        <p:nvPicPr>
          <p:cNvPr id="6" name="図 5">
            <a:extLst>
              <a:ext uri="{FF2B5EF4-FFF2-40B4-BE49-F238E27FC236}">
                <a16:creationId xmlns="" xmlns:a16="http://schemas.microsoft.com/office/drawing/2014/main" id="{2EF3C9FF-2305-407E-ACD5-C805EE6453C1}"/>
              </a:ext>
            </a:extLst>
          </p:cNvPr>
          <p:cNvPicPr>
            <a:picLocks noChangeAspect="1"/>
          </p:cNvPicPr>
          <p:nvPr/>
        </p:nvPicPr>
        <p:blipFill>
          <a:blip r:embed="rId2"/>
          <a:stretch>
            <a:fillRect/>
          </a:stretch>
        </p:blipFill>
        <p:spPr>
          <a:xfrm>
            <a:off x="641811" y="6706622"/>
            <a:ext cx="4038600" cy="2438400"/>
          </a:xfrm>
          <a:prstGeom prst="rect">
            <a:avLst/>
          </a:prstGeom>
        </p:spPr>
      </p:pic>
      <p:sp>
        <p:nvSpPr>
          <p:cNvPr id="7" name="テキスト ボックス 6">
            <a:extLst>
              <a:ext uri="{FF2B5EF4-FFF2-40B4-BE49-F238E27FC236}">
                <a16:creationId xmlns="" xmlns:a16="http://schemas.microsoft.com/office/drawing/2014/main" id="{56A73CD7-043A-4E28-AF19-1E58F5F30160}"/>
              </a:ext>
            </a:extLst>
          </p:cNvPr>
          <p:cNvSpPr txBox="1"/>
          <p:nvPr/>
        </p:nvSpPr>
        <p:spPr>
          <a:xfrm>
            <a:off x="8166918" y="3879007"/>
            <a:ext cx="8112323" cy="4439598"/>
          </a:xfrm>
          <a:prstGeom prst="rect">
            <a:avLst/>
          </a:prstGeom>
          <a:solidFill>
            <a:schemeClr val="bg1"/>
          </a:solidFill>
        </p:spPr>
        <p:txBody>
          <a:bodyPr wrap="square" rtlCol="0">
            <a:spAutoFit/>
          </a:bodyPr>
          <a:lstStyle/>
          <a:p>
            <a:r>
              <a:rPr lang="en-US" altLang="ja-JP" sz="4000" dirty="0" err="1">
                <a:latin typeface="+mn-ea"/>
                <a:ea typeface="+mn-ea"/>
              </a:rPr>
              <a:t>plt.figure</a:t>
            </a:r>
            <a:r>
              <a:rPr lang="en-US" altLang="ja-JP" sz="4000" dirty="0">
                <a:latin typeface="+mn-ea"/>
                <a:ea typeface="+mn-ea"/>
              </a:rPr>
              <a:t>()</a:t>
            </a:r>
            <a:r>
              <a:rPr lang="ja-JP" altLang="en-US" sz="4000" dirty="0">
                <a:latin typeface="+mn-ea"/>
                <a:ea typeface="+mn-ea"/>
              </a:rPr>
              <a:t>でグラフ全体の</a:t>
            </a:r>
            <a:endParaRPr lang="en-US" altLang="ja-JP" sz="4000" dirty="0">
              <a:latin typeface="+mn-ea"/>
              <a:ea typeface="+mn-ea"/>
            </a:endParaRPr>
          </a:p>
          <a:p>
            <a:r>
              <a:rPr kumimoji="1" lang="ja-JP" altLang="en-US" sz="4000" dirty="0">
                <a:latin typeface="+mn-ea"/>
                <a:ea typeface="+mn-ea"/>
              </a:rPr>
              <a:t>体裁を変えられる。</a:t>
            </a:r>
            <a:endParaRPr kumimoji="1" lang="en-US" altLang="ja-JP" sz="4000" dirty="0">
              <a:latin typeface="+mn-ea"/>
              <a:ea typeface="+mn-ea"/>
            </a:endParaRPr>
          </a:p>
          <a:p>
            <a:r>
              <a:rPr lang="en-US" altLang="ja-JP" sz="4000" dirty="0" err="1">
                <a:latin typeface="+mn-ea"/>
                <a:ea typeface="+mn-ea"/>
              </a:rPr>
              <a:t>figsize</a:t>
            </a:r>
            <a:r>
              <a:rPr lang="en-US" altLang="ja-JP" sz="4000" dirty="0">
                <a:latin typeface="+mn-ea"/>
                <a:ea typeface="+mn-ea"/>
              </a:rPr>
              <a:t>=(</a:t>
            </a:r>
            <a:r>
              <a:rPr lang="ja-JP" altLang="en-US" sz="4000" dirty="0">
                <a:latin typeface="+mn-ea"/>
                <a:ea typeface="+mn-ea"/>
              </a:rPr>
              <a:t>横</a:t>
            </a:r>
            <a:r>
              <a:rPr lang="en-US" altLang="ja-JP" sz="4000" dirty="0">
                <a:latin typeface="+mn-ea"/>
                <a:ea typeface="+mn-ea"/>
              </a:rPr>
              <a:t>, </a:t>
            </a:r>
            <a:r>
              <a:rPr lang="ja-JP" altLang="en-US" sz="4000" dirty="0">
                <a:latin typeface="+mn-ea"/>
                <a:ea typeface="+mn-ea"/>
              </a:rPr>
              <a:t>縦</a:t>
            </a:r>
            <a:r>
              <a:rPr lang="en-US" altLang="ja-JP" sz="4000" dirty="0">
                <a:latin typeface="+mn-ea"/>
                <a:ea typeface="+mn-ea"/>
              </a:rPr>
              <a:t>) </a:t>
            </a:r>
            <a:r>
              <a:rPr lang="ja-JP" altLang="en-US" sz="4000" dirty="0">
                <a:latin typeface="+mn-ea"/>
                <a:ea typeface="+mn-ea"/>
              </a:rPr>
              <a:t>でサイズ、</a:t>
            </a:r>
            <a:endParaRPr lang="en-US" altLang="ja-JP" sz="4000" dirty="0">
              <a:latin typeface="+mn-ea"/>
              <a:ea typeface="+mn-ea"/>
            </a:endParaRPr>
          </a:p>
          <a:p>
            <a:r>
              <a:rPr kumimoji="1" lang="en-US" altLang="ja-JP" sz="4000" dirty="0" err="1">
                <a:latin typeface="+mn-ea"/>
                <a:ea typeface="+mn-ea"/>
              </a:rPr>
              <a:t>facecolor</a:t>
            </a:r>
            <a:r>
              <a:rPr kumimoji="1" lang="en-US" altLang="ja-JP" sz="4000" dirty="0">
                <a:latin typeface="+mn-ea"/>
                <a:ea typeface="+mn-ea"/>
              </a:rPr>
              <a:t>=</a:t>
            </a:r>
            <a:r>
              <a:rPr kumimoji="1" lang="ja-JP" altLang="en-US" sz="4000" dirty="0">
                <a:latin typeface="+mn-ea"/>
                <a:ea typeface="+mn-ea"/>
              </a:rPr>
              <a:t>で背景色、</a:t>
            </a:r>
            <a:endParaRPr kumimoji="1" lang="en-US" altLang="ja-JP" sz="4000" dirty="0">
              <a:latin typeface="+mn-ea"/>
              <a:ea typeface="+mn-ea"/>
            </a:endParaRPr>
          </a:p>
          <a:p>
            <a:r>
              <a:rPr lang="ja-JP" altLang="en-US" sz="4000" dirty="0">
                <a:latin typeface="+mn-ea"/>
                <a:ea typeface="+mn-ea"/>
              </a:rPr>
              <a:t>など。</a:t>
            </a:r>
            <a:endParaRPr lang="en-US" altLang="ja-JP" sz="4000" dirty="0">
              <a:latin typeface="+mn-ea"/>
              <a:ea typeface="+mn-ea"/>
            </a:endParaRPr>
          </a:p>
          <a:p>
            <a:r>
              <a:rPr lang="en-US" altLang="ja-JP" sz="4000" dirty="0" err="1">
                <a:latin typeface="+mn-ea"/>
                <a:ea typeface="+mn-ea"/>
              </a:rPr>
              <a:t>plt.s</a:t>
            </a:r>
            <a:r>
              <a:rPr kumimoji="1" lang="en-US" altLang="ja-JP" sz="4000" dirty="0" err="1">
                <a:latin typeface="+mn-ea"/>
                <a:ea typeface="+mn-ea"/>
              </a:rPr>
              <a:t>avefig</a:t>
            </a:r>
            <a:r>
              <a:rPr kumimoji="1" lang="en-US" altLang="ja-JP" sz="4000" dirty="0">
                <a:latin typeface="+mn-ea"/>
                <a:ea typeface="+mn-ea"/>
              </a:rPr>
              <a:t>() </a:t>
            </a:r>
            <a:r>
              <a:rPr kumimoji="1" lang="ja-JP" altLang="en-US" sz="4000" dirty="0">
                <a:latin typeface="+mn-ea"/>
                <a:ea typeface="+mn-ea"/>
              </a:rPr>
              <a:t>でグラフをファイルに保存できる。</a:t>
            </a:r>
          </a:p>
        </p:txBody>
      </p:sp>
      <p:sp>
        <p:nvSpPr>
          <p:cNvPr id="8" name="テキスト ボックス 7">
            <a:extLst>
              <a:ext uri="{FF2B5EF4-FFF2-40B4-BE49-F238E27FC236}">
                <a16:creationId xmlns="" xmlns:a16="http://schemas.microsoft.com/office/drawing/2014/main" id="{7F12F6DF-5ECD-470D-9EBB-8916F00BE360}"/>
              </a:ext>
            </a:extLst>
          </p:cNvPr>
          <p:cNvSpPr txBox="1"/>
          <p:nvPr/>
        </p:nvSpPr>
        <p:spPr>
          <a:xfrm>
            <a:off x="4033872" y="2412311"/>
            <a:ext cx="3467616" cy="584775"/>
          </a:xfrm>
          <a:prstGeom prst="rect">
            <a:avLst/>
          </a:prstGeom>
          <a:noFill/>
        </p:spPr>
        <p:txBody>
          <a:bodyPr wrap="none" rtlCol="0">
            <a:spAutoFit/>
          </a:bodyPr>
          <a:lstStyle/>
          <a:p>
            <a:r>
              <a:rPr kumimoji="1" lang="ja-JP" altLang="en-US" sz="3200" dirty="0">
                <a:solidFill>
                  <a:srgbClr val="0000FF"/>
                </a:solidFill>
                <a:latin typeface="+mn-ea"/>
                <a:ea typeface="+mn-ea"/>
              </a:rPr>
              <a:t>グリッド線を追加</a:t>
            </a:r>
          </a:p>
        </p:txBody>
      </p:sp>
    </p:spTree>
    <p:extLst>
      <p:ext uri="{BB962C8B-B14F-4D97-AF65-F5344CB8AC3E}">
        <p14:creationId xmlns:p14="http://schemas.microsoft.com/office/powerpoint/2010/main" val="2932756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A0A8E46-8FF4-48E7-A9B4-E215A2CA54CE}"/>
              </a:ext>
            </a:extLst>
          </p:cNvPr>
          <p:cNvSpPr>
            <a:spLocks noGrp="1"/>
          </p:cNvSpPr>
          <p:nvPr>
            <p:ph type="title"/>
          </p:nvPr>
        </p:nvSpPr>
        <p:spPr/>
        <p:txBody>
          <a:bodyPr/>
          <a:lstStyle/>
          <a:p>
            <a:r>
              <a:rPr lang="ja-JP" altLang="en-US" dirty="0"/>
              <a:t>折れ線グラフの描画</a:t>
            </a:r>
            <a:endParaRPr kumimoji="1" lang="ja-JP" altLang="en-US" dirty="0"/>
          </a:p>
        </p:txBody>
      </p:sp>
      <p:sp>
        <p:nvSpPr>
          <p:cNvPr id="3" name="スライド番号プレースホルダー 2">
            <a:extLst>
              <a:ext uri="{FF2B5EF4-FFF2-40B4-BE49-F238E27FC236}">
                <a16:creationId xmlns="" xmlns:a16="http://schemas.microsoft.com/office/drawing/2014/main" id="{38C9B097-3501-478F-970F-F1516FF56EAD}"/>
              </a:ext>
            </a:extLst>
          </p:cNvPr>
          <p:cNvSpPr>
            <a:spLocks noGrp="1"/>
          </p:cNvSpPr>
          <p:nvPr>
            <p:ph type="sldNum" sz="quarter" idx="11"/>
          </p:nvPr>
        </p:nvSpPr>
        <p:spPr/>
        <p:txBody>
          <a:bodyPr/>
          <a:lstStyle/>
          <a:p>
            <a:pPr>
              <a:defRPr/>
            </a:pPr>
            <a:fld id="{E62AD30C-4FD0-4E41-9633-AA73C86D07D0}" type="slidenum">
              <a:rPr lang="ja-JP" altLang="en-US" smtClean="0"/>
              <a:pPr>
                <a:defRPr/>
              </a:pPr>
              <a:t>26</a:t>
            </a:fld>
            <a:endParaRPr lang="en-US" altLang="ja-JP" dirty="0"/>
          </a:p>
        </p:txBody>
      </p:sp>
      <p:sp>
        <p:nvSpPr>
          <p:cNvPr id="4" name="フッター プレースホルダー 3">
            <a:extLst>
              <a:ext uri="{FF2B5EF4-FFF2-40B4-BE49-F238E27FC236}">
                <a16:creationId xmlns="" xmlns:a16="http://schemas.microsoft.com/office/drawing/2014/main" id="{5FFBCA67-163D-4C2A-A408-A7300BDE2186}"/>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5" name="テキスト ボックス 4">
            <a:extLst>
              <a:ext uri="{FF2B5EF4-FFF2-40B4-BE49-F238E27FC236}">
                <a16:creationId xmlns="" xmlns:a16="http://schemas.microsoft.com/office/drawing/2014/main" id="{5DEA3BC0-9A62-4B81-B526-0A8DCF75E5BE}"/>
              </a:ext>
            </a:extLst>
          </p:cNvPr>
          <p:cNvSpPr txBox="1"/>
          <p:nvPr/>
        </p:nvSpPr>
        <p:spPr>
          <a:xfrm>
            <a:off x="473853" y="2507960"/>
            <a:ext cx="13471118" cy="6186309"/>
          </a:xfrm>
          <a:prstGeom prst="rect">
            <a:avLst/>
          </a:prstGeom>
          <a:noFill/>
          <a:ln>
            <a:solidFill>
              <a:schemeClr val="tx1"/>
            </a:solidFill>
          </a:ln>
        </p:spPr>
        <p:txBody>
          <a:bodyPr wrap="square" rtlCol="0">
            <a:spAutoFit/>
          </a:bodyPr>
          <a:lstStyle/>
          <a:p>
            <a:r>
              <a:rPr lang="en-US" altLang="ja-JP" sz="3600" dirty="0" err="1">
                <a:latin typeface="+mn-ea"/>
                <a:ea typeface="+mn-ea"/>
              </a:rPr>
              <a:t>ser_date</a:t>
            </a:r>
            <a:r>
              <a:rPr lang="en-US" altLang="ja-JP" sz="3600" dirty="0">
                <a:latin typeface="+mn-ea"/>
                <a:ea typeface="+mn-ea"/>
              </a:rPr>
              <a:t> = df2['Date']</a:t>
            </a:r>
          </a:p>
          <a:p>
            <a:r>
              <a:rPr lang="en-US" altLang="ja-JP" sz="3600" dirty="0" err="1">
                <a:latin typeface="+mn-ea"/>
                <a:ea typeface="+mn-ea"/>
              </a:rPr>
              <a:t>ser_high</a:t>
            </a:r>
            <a:r>
              <a:rPr lang="en-US" altLang="ja-JP" sz="3600" dirty="0">
                <a:latin typeface="+mn-ea"/>
                <a:ea typeface="+mn-ea"/>
              </a:rPr>
              <a:t> = df2['High']</a:t>
            </a:r>
          </a:p>
          <a:p>
            <a:r>
              <a:rPr lang="en-US" altLang="ja-JP" sz="3600" dirty="0" err="1">
                <a:latin typeface="+mn-ea"/>
                <a:ea typeface="+mn-ea"/>
              </a:rPr>
              <a:t>ser_low</a:t>
            </a:r>
            <a:r>
              <a:rPr lang="en-US" altLang="ja-JP" sz="3600" dirty="0">
                <a:latin typeface="+mn-ea"/>
                <a:ea typeface="+mn-ea"/>
              </a:rPr>
              <a:t> = df2['Low']</a:t>
            </a:r>
          </a:p>
          <a:p>
            <a:r>
              <a:rPr lang="en-US" altLang="ja-JP" sz="3600" dirty="0" err="1">
                <a:latin typeface="+mn-ea"/>
                <a:ea typeface="+mn-ea"/>
              </a:rPr>
              <a:t>plt.</a:t>
            </a:r>
            <a:r>
              <a:rPr lang="en-US" altLang="ja-JP" sz="3600" b="1" dirty="0" err="1">
                <a:solidFill>
                  <a:srgbClr val="FF0000"/>
                </a:solidFill>
                <a:latin typeface="+mn-ea"/>
                <a:ea typeface="+mn-ea"/>
              </a:rPr>
              <a:t>plot</a:t>
            </a:r>
            <a:r>
              <a:rPr lang="en-US" altLang="ja-JP" sz="3600" dirty="0">
                <a:latin typeface="+mn-ea"/>
                <a:ea typeface="+mn-ea"/>
              </a:rPr>
              <a:t>(</a:t>
            </a:r>
            <a:r>
              <a:rPr lang="en-US" altLang="ja-JP" sz="3600" b="1" dirty="0" err="1">
                <a:solidFill>
                  <a:schemeClr val="accent1">
                    <a:lumMod val="75000"/>
                  </a:schemeClr>
                </a:solidFill>
                <a:latin typeface="+mn-ea"/>
                <a:ea typeface="+mn-ea"/>
              </a:rPr>
              <a:t>ser_date</a:t>
            </a:r>
            <a:r>
              <a:rPr lang="en-US" altLang="ja-JP" sz="3600" dirty="0">
                <a:latin typeface="+mn-ea"/>
                <a:ea typeface="+mn-ea"/>
              </a:rPr>
              <a:t>, </a:t>
            </a:r>
            <a:r>
              <a:rPr lang="en-US" altLang="ja-JP" sz="3600" b="1" dirty="0" err="1">
                <a:solidFill>
                  <a:schemeClr val="accent1">
                    <a:lumMod val="75000"/>
                  </a:schemeClr>
                </a:solidFill>
                <a:latin typeface="+mn-ea"/>
                <a:ea typeface="+mn-ea"/>
              </a:rPr>
              <a:t>ser_high</a:t>
            </a:r>
            <a:r>
              <a:rPr lang="en-US" altLang="ja-JP" sz="3600" dirty="0">
                <a:latin typeface="+mn-ea"/>
                <a:ea typeface="+mn-ea"/>
              </a:rPr>
              <a:t>, linewidth=2, label='High')</a:t>
            </a:r>
          </a:p>
          <a:p>
            <a:r>
              <a:rPr lang="en-US" altLang="ja-JP" sz="3600" dirty="0" err="1">
                <a:latin typeface="+mn-ea"/>
                <a:ea typeface="+mn-ea"/>
              </a:rPr>
              <a:t>plt.</a:t>
            </a:r>
            <a:r>
              <a:rPr lang="en-US" altLang="ja-JP" sz="3600" b="1" dirty="0" err="1">
                <a:solidFill>
                  <a:srgbClr val="FF0000"/>
                </a:solidFill>
                <a:latin typeface="+mn-ea"/>
                <a:ea typeface="+mn-ea"/>
              </a:rPr>
              <a:t>plot</a:t>
            </a:r>
            <a:r>
              <a:rPr lang="en-US" altLang="ja-JP" sz="3600" dirty="0">
                <a:latin typeface="+mn-ea"/>
                <a:ea typeface="+mn-ea"/>
              </a:rPr>
              <a:t>(</a:t>
            </a:r>
            <a:r>
              <a:rPr lang="en-US" altLang="ja-JP" sz="3600" b="1" dirty="0" err="1">
                <a:solidFill>
                  <a:schemeClr val="accent1">
                    <a:lumMod val="75000"/>
                  </a:schemeClr>
                </a:solidFill>
                <a:latin typeface="+mn-ea"/>
                <a:ea typeface="+mn-ea"/>
              </a:rPr>
              <a:t>ser_date</a:t>
            </a:r>
            <a:r>
              <a:rPr lang="en-US" altLang="ja-JP" sz="3600" dirty="0">
                <a:latin typeface="+mn-ea"/>
                <a:ea typeface="+mn-ea"/>
              </a:rPr>
              <a:t>, </a:t>
            </a:r>
            <a:r>
              <a:rPr lang="en-US" altLang="ja-JP" sz="3600" b="1" dirty="0" err="1">
                <a:solidFill>
                  <a:schemeClr val="accent1">
                    <a:lumMod val="75000"/>
                  </a:schemeClr>
                </a:solidFill>
                <a:latin typeface="+mn-ea"/>
                <a:ea typeface="+mn-ea"/>
              </a:rPr>
              <a:t>ser_low</a:t>
            </a:r>
            <a:r>
              <a:rPr lang="en-US" altLang="ja-JP" sz="3600" dirty="0">
                <a:latin typeface="+mn-ea"/>
                <a:ea typeface="+mn-ea"/>
              </a:rPr>
              <a:t>, ‘--r', label='Low')</a:t>
            </a:r>
          </a:p>
          <a:p>
            <a:r>
              <a:rPr lang="en-US" altLang="ja-JP" sz="3600" dirty="0" err="1">
                <a:latin typeface="+mn-ea"/>
                <a:ea typeface="+mn-ea"/>
              </a:rPr>
              <a:t>plt.xlabel</a:t>
            </a:r>
            <a:r>
              <a:rPr lang="en-US" altLang="ja-JP" sz="3600" dirty="0">
                <a:latin typeface="+mn-ea"/>
                <a:ea typeface="+mn-ea"/>
              </a:rPr>
              <a:t>('Date', </a:t>
            </a:r>
            <a:r>
              <a:rPr lang="en-US" altLang="ja-JP" sz="3600" dirty="0" err="1">
                <a:latin typeface="+mn-ea"/>
                <a:ea typeface="+mn-ea"/>
              </a:rPr>
              <a:t>fontsize</a:t>
            </a:r>
            <a:r>
              <a:rPr lang="en-US" altLang="ja-JP" sz="3600" dirty="0">
                <a:latin typeface="+mn-ea"/>
                <a:ea typeface="+mn-ea"/>
              </a:rPr>
              <a:t>=15)</a:t>
            </a:r>
          </a:p>
          <a:p>
            <a:r>
              <a:rPr lang="en-US" altLang="ja-JP" sz="3600" dirty="0" err="1">
                <a:latin typeface="+mn-ea"/>
                <a:ea typeface="+mn-ea"/>
              </a:rPr>
              <a:t>plt.ylabel</a:t>
            </a:r>
            <a:r>
              <a:rPr lang="en-US" altLang="ja-JP" sz="3600" dirty="0">
                <a:latin typeface="+mn-ea"/>
                <a:ea typeface="+mn-ea"/>
              </a:rPr>
              <a:t>('Yen', </a:t>
            </a:r>
            <a:r>
              <a:rPr lang="en-US" altLang="ja-JP" sz="3600" dirty="0" err="1">
                <a:latin typeface="+mn-ea"/>
                <a:ea typeface="+mn-ea"/>
              </a:rPr>
              <a:t>fontsize</a:t>
            </a:r>
            <a:r>
              <a:rPr lang="en-US" altLang="ja-JP" sz="3600" dirty="0">
                <a:latin typeface="+mn-ea"/>
                <a:ea typeface="+mn-ea"/>
              </a:rPr>
              <a:t>=15)</a:t>
            </a:r>
          </a:p>
          <a:p>
            <a:r>
              <a:rPr lang="en-US" altLang="ja-JP" sz="3600" dirty="0" err="1">
                <a:latin typeface="+mn-ea"/>
                <a:ea typeface="+mn-ea"/>
              </a:rPr>
              <a:t>plt.xticks</a:t>
            </a:r>
            <a:r>
              <a:rPr lang="en-US" altLang="ja-JP" sz="3600" dirty="0">
                <a:latin typeface="+mn-ea"/>
                <a:ea typeface="+mn-ea"/>
              </a:rPr>
              <a:t>(rotation=45, </a:t>
            </a:r>
            <a:r>
              <a:rPr lang="en-US" altLang="ja-JP" sz="3600" dirty="0" err="1">
                <a:latin typeface="+mn-ea"/>
                <a:ea typeface="+mn-ea"/>
              </a:rPr>
              <a:t>fontsize</a:t>
            </a:r>
            <a:r>
              <a:rPr lang="en-US" altLang="ja-JP" sz="3600" dirty="0">
                <a:latin typeface="+mn-ea"/>
                <a:ea typeface="+mn-ea"/>
              </a:rPr>
              <a:t>=15)</a:t>
            </a:r>
          </a:p>
          <a:p>
            <a:r>
              <a:rPr lang="en-US" altLang="ja-JP" sz="3600" dirty="0" err="1">
                <a:latin typeface="+mn-ea"/>
                <a:ea typeface="+mn-ea"/>
              </a:rPr>
              <a:t>plt.legend</a:t>
            </a:r>
            <a:r>
              <a:rPr lang="en-US" altLang="ja-JP" sz="3600" dirty="0">
                <a:latin typeface="+mn-ea"/>
                <a:ea typeface="+mn-ea"/>
              </a:rPr>
              <a:t>(</a:t>
            </a:r>
            <a:r>
              <a:rPr lang="en-US" altLang="ja-JP" sz="3600" dirty="0" err="1">
                <a:latin typeface="+mn-ea"/>
                <a:ea typeface="+mn-ea"/>
              </a:rPr>
              <a:t>fontsize</a:t>
            </a:r>
            <a:r>
              <a:rPr lang="en-US" altLang="ja-JP" sz="3600" dirty="0">
                <a:latin typeface="+mn-ea"/>
                <a:ea typeface="+mn-ea"/>
              </a:rPr>
              <a:t>=15)</a:t>
            </a:r>
          </a:p>
          <a:p>
            <a:r>
              <a:rPr lang="en-US" altLang="ja-JP" sz="3600" dirty="0" err="1">
                <a:latin typeface="+mn-ea"/>
                <a:ea typeface="+mn-ea"/>
              </a:rPr>
              <a:t>plt.tick_params</a:t>
            </a:r>
            <a:r>
              <a:rPr lang="en-US" altLang="ja-JP" sz="3600" dirty="0">
                <a:latin typeface="+mn-ea"/>
                <a:ea typeface="+mn-ea"/>
              </a:rPr>
              <a:t>(</a:t>
            </a:r>
            <a:r>
              <a:rPr lang="en-US" altLang="ja-JP" sz="3600" dirty="0" err="1">
                <a:latin typeface="+mn-ea"/>
                <a:ea typeface="+mn-ea"/>
              </a:rPr>
              <a:t>labelsize</a:t>
            </a:r>
            <a:r>
              <a:rPr lang="en-US" altLang="ja-JP" sz="3600" dirty="0">
                <a:latin typeface="+mn-ea"/>
                <a:ea typeface="+mn-ea"/>
              </a:rPr>
              <a:t>=12)</a:t>
            </a:r>
          </a:p>
          <a:p>
            <a:r>
              <a:rPr lang="en-US" altLang="ja-JP" sz="3600" dirty="0" err="1">
                <a:latin typeface="+mn-ea"/>
                <a:ea typeface="+mn-ea"/>
              </a:rPr>
              <a:t>plt.</a:t>
            </a:r>
            <a:r>
              <a:rPr lang="en-US" altLang="ja-JP" sz="3600" b="1" dirty="0" err="1">
                <a:solidFill>
                  <a:srgbClr val="FF0000"/>
                </a:solidFill>
                <a:latin typeface="+mn-ea"/>
                <a:ea typeface="+mn-ea"/>
              </a:rPr>
              <a:t>show</a:t>
            </a:r>
            <a:r>
              <a:rPr lang="en-US" altLang="ja-JP" sz="3600" b="1" dirty="0">
                <a:solidFill>
                  <a:srgbClr val="FF0000"/>
                </a:solidFill>
                <a:latin typeface="+mn-ea"/>
                <a:ea typeface="+mn-ea"/>
              </a:rPr>
              <a:t>()</a:t>
            </a:r>
            <a:endParaRPr kumimoji="1" lang="ja-JP" altLang="en-US" sz="3600" b="1" dirty="0">
              <a:solidFill>
                <a:srgbClr val="FF0000"/>
              </a:solidFill>
              <a:latin typeface="+mn-ea"/>
              <a:ea typeface="+mn-ea"/>
            </a:endParaRPr>
          </a:p>
        </p:txBody>
      </p:sp>
      <p:sp>
        <p:nvSpPr>
          <p:cNvPr id="6" name="テキスト ボックス 5">
            <a:extLst>
              <a:ext uri="{FF2B5EF4-FFF2-40B4-BE49-F238E27FC236}">
                <a16:creationId xmlns="" xmlns:a16="http://schemas.microsoft.com/office/drawing/2014/main" id="{6AFAB804-F463-4B43-9892-E16AADD95F72}"/>
              </a:ext>
            </a:extLst>
          </p:cNvPr>
          <p:cNvSpPr txBox="1"/>
          <p:nvPr/>
        </p:nvSpPr>
        <p:spPr>
          <a:xfrm>
            <a:off x="6058333" y="3070456"/>
            <a:ext cx="7300396"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日付列、高値列、安値列を取り出す</a:t>
            </a:r>
            <a:endParaRPr lang="en-US" altLang="ja-JP" sz="3200" dirty="0">
              <a:solidFill>
                <a:srgbClr val="0000FF"/>
              </a:solidFill>
              <a:latin typeface="+mn-ea"/>
              <a:ea typeface="+mn-ea"/>
            </a:endParaRPr>
          </a:p>
        </p:txBody>
      </p:sp>
      <p:sp>
        <p:nvSpPr>
          <p:cNvPr id="8" name="テキスト ボックス 7">
            <a:extLst>
              <a:ext uri="{FF2B5EF4-FFF2-40B4-BE49-F238E27FC236}">
                <a16:creationId xmlns="" xmlns:a16="http://schemas.microsoft.com/office/drawing/2014/main" id="{74EFE3EB-0727-4EC8-B659-310D598ED165}"/>
              </a:ext>
            </a:extLst>
          </p:cNvPr>
          <p:cNvSpPr txBox="1"/>
          <p:nvPr/>
        </p:nvSpPr>
        <p:spPr>
          <a:xfrm>
            <a:off x="7179068" y="5588870"/>
            <a:ext cx="3196709"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軸ラベル追加</a:t>
            </a:r>
            <a:endParaRPr lang="en-US" altLang="ja-JP" sz="3200" dirty="0">
              <a:solidFill>
                <a:srgbClr val="0000FF"/>
              </a:solidFill>
              <a:latin typeface="+mn-ea"/>
              <a:ea typeface="+mn-ea"/>
            </a:endParaRPr>
          </a:p>
        </p:txBody>
      </p:sp>
      <p:sp>
        <p:nvSpPr>
          <p:cNvPr id="10" name="テキスト ボックス 9">
            <a:extLst>
              <a:ext uri="{FF2B5EF4-FFF2-40B4-BE49-F238E27FC236}">
                <a16:creationId xmlns="" xmlns:a16="http://schemas.microsoft.com/office/drawing/2014/main" id="{6AD0D03F-C14B-4341-8CEE-05BAF1F51EB7}"/>
              </a:ext>
            </a:extLst>
          </p:cNvPr>
          <p:cNvSpPr txBox="1"/>
          <p:nvPr/>
        </p:nvSpPr>
        <p:spPr>
          <a:xfrm>
            <a:off x="5930012" y="6900448"/>
            <a:ext cx="2375971"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凡例追加</a:t>
            </a:r>
            <a:endParaRPr lang="en-US" altLang="ja-JP" sz="3200" dirty="0">
              <a:solidFill>
                <a:srgbClr val="0000FF"/>
              </a:solidFill>
              <a:latin typeface="+mn-ea"/>
              <a:ea typeface="+mn-ea"/>
            </a:endParaRPr>
          </a:p>
        </p:txBody>
      </p:sp>
      <p:sp>
        <p:nvSpPr>
          <p:cNvPr id="11" name="テキスト ボックス 10">
            <a:extLst>
              <a:ext uri="{FF2B5EF4-FFF2-40B4-BE49-F238E27FC236}">
                <a16:creationId xmlns="" xmlns:a16="http://schemas.microsoft.com/office/drawing/2014/main" id="{50E82CB2-2E63-4EDF-BE90-339DA221E429}"/>
              </a:ext>
            </a:extLst>
          </p:cNvPr>
          <p:cNvSpPr txBox="1"/>
          <p:nvPr/>
        </p:nvSpPr>
        <p:spPr>
          <a:xfrm>
            <a:off x="8860662" y="6387681"/>
            <a:ext cx="7188186"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a:t>
            </a:r>
            <a:r>
              <a:rPr lang="en-US" altLang="ja-JP" sz="3200" dirty="0">
                <a:solidFill>
                  <a:srgbClr val="0000FF"/>
                </a:solidFill>
                <a:latin typeface="+mn-ea"/>
                <a:ea typeface="+mn-ea"/>
              </a:rPr>
              <a:t>x</a:t>
            </a:r>
            <a:r>
              <a:rPr lang="ja-JP" altLang="en-US" sz="3200" dirty="0">
                <a:solidFill>
                  <a:srgbClr val="0000FF"/>
                </a:solidFill>
                <a:latin typeface="+mn-ea"/>
                <a:ea typeface="+mn-ea"/>
              </a:rPr>
              <a:t>軸目盛の文字サイズ</a:t>
            </a:r>
            <a:r>
              <a:rPr lang="en-US" altLang="ja-JP" sz="3200" dirty="0">
                <a:solidFill>
                  <a:srgbClr val="0000FF"/>
                </a:solidFill>
                <a:latin typeface="+mn-ea"/>
                <a:ea typeface="+mn-ea"/>
              </a:rPr>
              <a:t>15, 45</a:t>
            </a:r>
            <a:r>
              <a:rPr lang="ja-JP" altLang="en-US" sz="3200" dirty="0">
                <a:solidFill>
                  <a:srgbClr val="0000FF"/>
                </a:solidFill>
                <a:latin typeface="+mn-ea"/>
                <a:ea typeface="+mn-ea"/>
              </a:rPr>
              <a:t>度回転</a:t>
            </a:r>
            <a:endParaRPr lang="en-US" altLang="ja-JP" sz="3200" dirty="0">
              <a:solidFill>
                <a:srgbClr val="0000FF"/>
              </a:solidFill>
              <a:latin typeface="+mn-ea"/>
              <a:ea typeface="+mn-ea"/>
            </a:endParaRPr>
          </a:p>
        </p:txBody>
      </p:sp>
      <p:sp>
        <p:nvSpPr>
          <p:cNvPr id="12" name="テキスト ボックス 11">
            <a:extLst>
              <a:ext uri="{FF2B5EF4-FFF2-40B4-BE49-F238E27FC236}">
                <a16:creationId xmlns="" xmlns:a16="http://schemas.microsoft.com/office/drawing/2014/main" id="{D2BACA15-FE53-4951-90AD-2AD379CCCDFD}"/>
              </a:ext>
            </a:extLst>
          </p:cNvPr>
          <p:cNvSpPr txBox="1"/>
          <p:nvPr/>
        </p:nvSpPr>
        <p:spPr>
          <a:xfrm>
            <a:off x="7287560" y="7485223"/>
            <a:ext cx="5347939"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目盛の文字サイズを</a:t>
            </a:r>
            <a:r>
              <a:rPr lang="en-US" altLang="ja-JP" sz="3200" dirty="0">
                <a:solidFill>
                  <a:srgbClr val="0000FF"/>
                </a:solidFill>
                <a:latin typeface="+mn-ea"/>
                <a:ea typeface="+mn-ea"/>
              </a:rPr>
              <a:t>12</a:t>
            </a:r>
            <a:r>
              <a:rPr lang="ja-JP" altLang="en-US" sz="3200" dirty="0">
                <a:solidFill>
                  <a:srgbClr val="0000FF"/>
                </a:solidFill>
                <a:latin typeface="+mn-ea"/>
                <a:ea typeface="+mn-ea"/>
              </a:rPr>
              <a:t>に</a:t>
            </a:r>
            <a:endParaRPr lang="en-US" altLang="ja-JP" sz="3200" dirty="0">
              <a:solidFill>
                <a:srgbClr val="0000FF"/>
              </a:solidFill>
              <a:latin typeface="+mn-ea"/>
              <a:ea typeface="+mn-ea"/>
            </a:endParaRPr>
          </a:p>
        </p:txBody>
      </p:sp>
      <p:sp>
        <p:nvSpPr>
          <p:cNvPr id="13" name="テキスト ボックス 12">
            <a:extLst>
              <a:ext uri="{FF2B5EF4-FFF2-40B4-BE49-F238E27FC236}">
                <a16:creationId xmlns="" xmlns:a16="http://schemas.microsoft.com/office/drawing/2014/main" id="{4E5F9FA8-74F6-4DAC-8FC2-A7E36117EAE1}"/>
              </a:ext>
            </a:extLst>
          </p:cNvPr>
          <p:cNvSpPr txBox="1"/>
          <p:nvPr/>
        </p:nvSpPr>
        <p:spPr>
          <a:xfrm>
            <a:off x="370156" y="1771033"/>
            <a:ext cx="15474108" cy="584775"/>
          </a:xfrm>
          <a:prstGeom prst="rect">
            <a:avLst/>
          </a:prstGeom>
          <a:noFill/>
        </p:spPr>
        <p:txBody>
          <a:bodyPr wrap="none" rtlCol="0">
            <a:spAutoFit/>
          </a:bodyPr>
          <a:lstStyle/>
          <a:p>
            <a:r>
              <a:rPr kumimoji="1" lang="en-US" altLang="ja-JP" sz="3200" dirty="0" err="1">
                <a:latin typeface="+mn-ea"/>
                <a:ea typeface="+mn-ea"/>
              </a:rPr>
              <a:t>plt.</a:t>
            </a:r>
            <a:r>
              <a:rPr kumimoji="1" lang="en-US" altLang="ja-JP" sz="3200" b="1" dirty="0" err="1">
                <a:solidFill>
                  <a:srgbClr val="FF0000"/>
                </a:solidFill>
                <a:latin typeface="+mn-ea"/>
                <a:ea typeface="+mn-ea"/>
              </a:rPr>
              <a:t>plot</a:t>
            </a:r>
            <a:r>
              <a:rPr kumimoji="1" lang="en-US" altLang="ja-JP" sz="3200" dirty="0">
                <a:latin typeface="+mn-ea"/>
                <a:ea typeface="+mn-ea"/>
              </a:rPr>
              <a:t>(</a:t>
            </a:r>
            <a:r>
              <a:rPr kumimoji="1" lang="en-US" altLang="ja-JP" sz="3200" b="1" dirty="0">
                <a:solidFill>
                  <a:schemeClr val="accent1">
                    <a:lumMod val="75000"/>
                  </a:schemeClr>
                </a:solidFill>
                <a:latin typeface="+mn-ea"/>
                <a:ea typeface="+mn-ea"/>
              </a:rPr>
              <a:t>X</a:t>
            </a:r>
            <a:r>
              <a:rPr kumimoji="1" lang="ja-JP" altLang="en-US" sz="3200" b="1" dirty="0">
                <a:solidFill>
                  <a:schemeClr val="accent1">
                    <a:lumMod val="75000"/>
                  </a:schemeClr>
                </a:solidFill>
                <a:latin typeface="+mn-ea"/>
                <a:ea typeface="+mn-ea"/>
              </a:rPr>
              <a:t>軸</a:t>
            </a:r>
            <a:r>
              <a:rPr kumimoji="1" lang="en-US" altLang="ja-JP" sz="3200" b="1" dirty="0">
                <a:solidFill>
                  <a:schemeClr val="accent1">
                    <a:lumMod val="75000"/>
                  </a:schemeClr>
                </a:solidFill>
                <a:latin typeface="+mn-ea"/>
                <a:ea typeface="+mn-ea"/>
              </a:rPr>
              <a:t>Series</a:t>
            </a:r>
            <a:r>
              <a:rPr kumimoji="1" lang="en-US" altLang="ja-JP" sz="3200" dirty="0">
                <a:latin typeface="+mn-ea"/>
                <a:ea typeface="+mn-ea"/>
              </a:rPr>
              <a:t>, </a:t>
            </a:r>
            <a:r>
              <a:rPr kumimoji="1" lang="en-US" altLang="ja-JP" sz="3200" b="1" dirty="0">
                <a:solidFill>
                  <a:schemeClr val="accent1">
                    <a:lumMod val="75000"/>
                  </a:schemeClr>
                </a:solidFill>
                <a:latin typeface="+mn-ea"/>
                <a:ea typeface="+mn-ea"/>
              </a:rPr>
              <a:t>Y</a:t>
            </a:r>
            <a:r>
              <a:rPr kumimoji="1" lang="ja-JP" altLang="en-US" sz="3200" b="1" dirty="0">
                <a:solidFill>
                  <a:schemeClr val="accent1">
                    <a:lumMod val="75000"/>
                  </a:schemeClr>
                </a:solidFill>
                <a:latin typeface="+mn-ea"/>
                <a:ea typeface="+mn-ea"/>
              </a:rPr>
              <a:t>軸</a:t>
            </a:r>
            <a:r>
              <a:rPr kumimoji="1" lang="en-US" altLang="ja-JP" sz="3200" b="1" dirty="0">
                <a:solidFill>
                  <a:schemeClr val="accent1">
                    <a:lumMod val="75000"/>
                  </a:schemeClr>
                </a:solidFill>
                <a:latin typeface="+mn-ea"/>
                <a:ea typeface="+mn-ea"/>
              </a:rPr>
              <a:t>Series</a:t>
            </a:r>
            <a:r>
              <a:rPr kumimoji="1" lang="en-US" altLang="ja-JP" sz="3200" dirty="0">
                <a:latin typeface="+mn-ea"/>
                <a:ea typeface="+mn-ea"/>
              </a:rPr>
              <a:t>) </a:t>
            </a:r>
            <a:r>
              <a:rPr kumimoji="1" lang="ja-JP" altLang="en-US" sz="3200" dirty="0" err="1">
                <a:latin typeface="+mn-ea"/>
                <a:ea typeface="+mn-ea"/>
              </a:rPr>
              <a:t>のように</a:t>
            </a:r>
            <a:r>
              <a:rPr kumimoji="1" lang="en-US" altLang="ja-JP" sz="3200" dirty="0">
                <a:latin typeface="+mn-ea"/>
                <a:ea typeface="+mn-ea"/>
              </a:rPr>
              <a:t>2</a:t>
            </a:r>
            <a:r>
              <a:rPr kumimoji="1" lang="ja-JP" altLang="en-US" sz="3200" dirty="0">
                <a:latin typeface="+mn-ea"/>
                <a:ea typeface="+mn-ea"/>
              </a:rPr>
              <a:t>本の</a:t>
            </a:r>
            <a:r>
              <a:rPr kumimoji="1" lang="en-US" altLang="ja-JP" sz="3200" dirty="0">
                <a:latin typeface="+mn-ea"/>
                <a:ea typeface="+mn-ea"/>
              </a:rPr>
              <a:t>Series (1</a:t>
            </a:r>
            <a:r>
              <a:rPr kumimoji="1" lang="ja-JP" altLang="en-US" sz="3200" dirty="0">
                <a:latin typeface="+mn-ea"/>
                <a:ea typeface="+mn-ea"/>
              </a:rPr>
              <a:t>次元</a:t>
            </a:r>
            <a:r>
              <a:rPr kumimoji="1" lang="en-US" altLang="ja-JP" sz="3200" dirty="0">
                <a:latin typeface="+mn-ea"/>
                <a:ea typeface="+mn-ea"/>
              </a:rPr>
              <a:t>) </a:t>
            </a:r>
            <a:r>
              <a:rPr kumimoji="1" lang="ja-JP" altLang="en-US" sz="3200" dirty="0">
                <a:latin typeface="+mn-ea"/>
                <a:ea typeface="+mn-ea"/>
              </a:rPr>
              <a:t>データを与え</a:t>
            </a:r>
            <a:r>
              <a:rPr lang="ja-JP" altLang="en-US" sz="3200" dirty="0">
                <a:latin typeface="+mn-ea"/>
                <a:ea typeface="+mn-ea"/>
              </a:rPr>
              <a:t>る</a:t>
            </a:r>
            <a:r>
              <a:rPr kumimoji="1" lang="ja-JP" altLang="en-US" sz="3200" dirty="0">
                <a:latin typeface="+mn-ea"/>
                <a:ea typeface="+mn-ea"/>
              </a:rPr>
              <a:t>。</a:t>
            </a:r>
          </a:p>
        </p:txBody>
      </p:sp>
      <p:sp>
        <p:nvSpPr>
          <p:cNvPr id="14" name="テキスト ボックス 13">
            <a:extLst>
              <a:ext uri="{FF2B5EF4-FFF2-40B4-BE49-F238E27FC236}">
                <a16:creationId xmlns="" xmlns:a16="http://schemas.microsoft.com/office/drawing/2014/main" id="{B8F3EBD5-40E7-4FC4-B7C9-FE77BD1BE8E9}"/>
              </a:ext>
            </a:extLst>
          </p:cNvPr>
          <p:cNvSpPr txBox="1"/>
          <p:nvPr/>
        </p:nvSpPr>
        <p:spPr>
          <a:xfrm>
            <a:off x="3149167" y="8069998"/>
            <a:ext cx="2786340"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実際の描画</a:t>
            </a:r>
            <a:endParaRPr lang="en-US" altLang="ja-JP" sz="3200" dirty="0">
              <a:solidFill>
                <a:srgbClr val="0000FF"/>
              </a:solidFill>
              <a:latin typeface="+mn-ea"/>
              <a:ea typeface="+mn-ea"/>
            </a:endParaRPr>
          </a:p>
        </p:txBody>
      </p:sp>
      <p:sp>
        <p:nvSpPr>
          <p:cNvPr id="15" name="テキスト ボックス 14">
            <a:extLst>
              <a:ext uri="{FF2B5EF4-FFF2-40B4-BE49-F238E27FC236}">
                <a16:creationId xmlns="" xmlns:a16="http://schemas.microsoft.com/office/drawing/2014/main" id="{1589191D-9CD2-40AF-A262-A0B9F477E0A8}"/>
              </a:ext>
            </a:extLst>
          </p:cNvPr>
          <p:cNvSpPr txBox="1"/>
          <p:nvPr/>
        </p:nvSpPr>
        <p:spPr>
          <a:xfrm>
            <a:off x="10932648" y="5211236"/>
            <a:ext cx="1826141"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後で説明</a:t>
            </a:r>
            <a:endParaRPr lang="en-US" altLang="ja-JP" sz="3200" dirty="0">
              <a:solidFill>
                <a:srgbClr val="0000FF"/>
              </a:solidFill>
              <a:latin typeface="+mn-ea"/>
              <a:ea typeface="+mn-ea"/>
            </a:endParaRPr>
          </a:p>
        </p:txBody>
      </p:sp>
      <p:cxnSp>
        <p:nvCxnSpPr>
          <p:cNvPr id="16" name="直線矢印コネクタ 15">
            <a:extLst>
              <a:ext uri="{FF2B5EF4-FFF2-40B4-BE49-F238E27FC236}">
                <a16:creationId xmlns="" xmlns:a16="http://schemas.microsoft.com/office/drawing/2014/main" id="{260BFC1D-E777-49F7-92A3-5B768282892A}"/>
              </a:ext>
            </a:extLst>
          </p:cNvPr>
          <p:cNvCxnSpPr>
            <a:cxnSpLocks/>
          </p:cNvCxnSpPr>
          <p:nvPr/>
        </p:nvCxnSpPr>
        <p:spPr bwMode="auto">
          <a:xfrm flipH="1" flipV="1">
            <a:off x="7841531" y="5186218"/>
            <a:ext cx="3004909" cy="221896"/>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18" name="テキスト ボックス 17">
            <a:extLst>
              <a:ext uri="{FF2B5EF4-FFF2-40B4-BE49-F238E27FC236}">
                <a16:creationId xmlns="" xmlns:a16="http://schemas.microsoft.com/office/drawing/2014/main" id="{A96214E0-4D1F-401C-9EA2-19A09CA43C1E}"/>
              </a:ext>
            </a:extLst>
          </p:cNvPr>
          <p:cNvSpPr txBox="1"/>
          <p:nvPr/>
        </p:nvSpPr>
        <p:spPr>
          <a:xfrm>
            <a:off x="13229452" y="4128182"/>
            <a:ext cx="3531337" cy="2062103"/>
          </a:xfrm>
          <a:prstGeom prst="rect">
            <a:avLst/>
          </a:prstGeom>
          <a:solidFill>
            <a:schemeClr val="bg1"/>
          </a:solidFill>
        </p:spPr>
        <p:txBody>
          <a:bodyPr wrap="square" rtlCol="0">
            <a:spAutoFit/>
          </a:bodyPr>
          <a:lstStyle/>
          <a:p>
            <a:r>
              <a:rPr lang="ja-JP" altLang="en-US" sz="3200" dirty="0">
                <a:solidFill>
                  <a:srgbClr val="0000FF"/>
                </a:solidFill>
                <a:latin typeface="+mn-ea"/>
                <a:ea typeface="+mn-ea"/>
              </a:rPr>
              <a:t>← 折れ線グラフ</a:t>
            </a:r>
            <a:endParaRPr lang="en-US" altLang="ja-JP" sz="3200" dirty="0">
              <a:solidFill>
                <a:srgbClr val="0000FF"/>
              </a:solidFill>
              <a:latin typeface="+mn-ea"/>
              <a:ea typeface="+mn-ea"/>
            </a:endParaRPr>
          </a:p>
          <a:p>
            <a:r>
              <a:rPr lang="en-US" altLang="ja-JP" sz="3200" dirty="0">
                <a:solidFill>
                  <a:srgbClr val="0000FF"/>
                </a:solidFill>
                <a:latin typeface="+mn-ea"/>
                <a:ea typeface="+mn-ea"/>
              </a:rPr>
              <a:t>   </a:t>
            </a:r>
            <a:r>
              <a:rPr lang="ja-JP" altLang="en-US" sz="3200" dirty="0">
                <a:solidFill>
                  <a:srgbClr val="0000FF"/>
                </a:solidFill>
                <a:latin typeface="+mn-ea"/>
                <a:ea typeface="+mn-ea"/>
              </a:rPr>
              <a:t>作成</a:t>
            </a:r>
            <a:r>
              <a:rPr lang="en-US" altLang="ja-JP" sz="3200" dirty="0">
                <a:solidFill>
                  <a:srgbClr val="0000FF"/>
                </a:solidFill>
                <a:latin typeface="+mn-ea"/>
                <a:ea typeface="+mn-ea"/>
              </a:rPr>
              <a:t> (</a:t>
            </a:r>
            <a:r>
              <a:rPr lang="ja-JP" altLang="en-US" sz="3200" dirty="0">
                <a:solidFill>
                  <a:srgbClr val="0000FF"/>
                </a:solidFill>
                <a:latin typeface="+mn-ea"/>
                <a:ea typeface="+mn-ea"/>
              </a:rPr>
              <a:t>線の太さ</a:t>
            </a:r>
            <a:endParaRPr lang="en-US" altLang="ja-JP" sz="3200" dirty="0">
              <a:solidFill>
                <a:srgbClr val="0000FF"/>
              </a:solidFill>
              <a:latin typeface="+mn-ea"/>
              <a:ea typeface="+mn-ea"/>
            </a:endParaRPr>
          </a:p>
          <a:p>
            <a:r>
              <a:rPr lang="ja-JP" altLang="en-US" sz="3200" dirty="0">
                <a:solidFill>
                  <a:srgbClr val="0000FF"/>
                </a:solidFill>
                <a:latin typeface="+mn-ea"/>
                <a:ea typeface="+mn-ea"/>
              </a:rPr>
              <a:t>   は</a:t>
            </a:r>
            <a:r>
              <a:rPr lang="en-US" altLang="ja-JP" sz="3200" dirty="0">
                <a:solidFill>
                  <a:srgbClr val="0000FF"/>
                </a:solidFill>
                <a:latin typeface="+mn-ea"/>
                <a:ea typeface="+mn-ea"/>
              </a:rPr>
              <a:t>2</a:t>
            </a:r>
            <a:r>
              <a:rPr lang="ja-JP" altLang="en-US" sz="3200" dirty="0">
                <a:solidFill>
                  <a:srgbClr val="0000FF"/>
                </a:solidFill>
                <a:latin typeface="+mn-ea"/>
                <a:ea typeface="+mn-ea"/>
              </a:rPr>
              <a:t>。凡例用</a:t>
            </a:r>
            <a:endParaRPr lang="en-US" altLang="ja-JP" sz="3200" dirty="0">
              <a:solidFill>
                <a:srgbClr val="0000FF"/>
              </a:solidFill>
              <a:latin typeface="+mn-ea"/>
              <a:ea typeface="+mn-ea"/>
            </a:endParaRPr>
          </a:p>
          <a:p>
            <a:r>
              <a:rPr lang="ja-JP" altLang="en-US" sz="3200" dirty="0">
                <a:solidFill>
                  <a:srgbClr val="0000FF"/>
                </a:solidFill>
                <a:latin typeface="+mn-ea"/>
                <a:ea typeface="+mn-ea"/>
              </a:rPr>
              <a:t>   </a:t>
            </a:r>
            <a:r>
              <a:rPr lang="en-US" altLang="ja-JP" sz="3200" dirty="0">
                <a:solidFill>
                  <a:srgbClr val="0000FF"/>
                </a:solidFill>
                <a:latin typeface="+mn-ea"/>
                <a:ea typeface="+mn-ea"/>
              </a:rPr>
              <a:t>label</a:t>
            </a:r>
            <a:r>
              <a:rPr lang="ja-JP" altLang="en-US" sz="3200" dirty="0">
                <a:solidFill>
                  <a:srgbClr val="0000FF"/>
                </a:solidFill>
                <a:latin typeface="+mn-ea"/>
                <a:ea typeface="+mn-ea"/>
              </a:rPr>
              <a:t>付き</a:t>
            </a:r>
            <a:r>
              <a:rPr lang="en-US" altLang="ja-JP" sz="3200" dirty="0">
                <a:solidFill>
                  <a:srgbClr val="0000FF"/>
                </a:solidFill>
                <a:latin typeface="+mn-ea"/>
                <a:ea typeface="+mn-ea"/>
              </a:rPr>
              <a:t>)</a:t>
            </a:r>
          </a:p>
        </p:txBody>
      </p:sp>
    </p:spTree>
    <p:extLst>
      <p:ext uri="{BB962C8B-B14F-4D97-AF65-F5344CB8AC3E}">
        <p14:creationId xmlns:p14="http://schemas.microsoft.com/office/powerpoint/2010/main" val="2696806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47FB8D07-D695-435B-938D-6AF8B83790DC}"/>
              </a:ext>
            </a:extLst>
          </p:cNvPr>
          <p:cNvPicPr>
            <a:picLocks noChangeAspect="1"/>
          </p:cNvPicPr>
          <p:nvPr/>
        </p:nvPicPr>
        <p:blipFill>
          <a:blip r:embed="rId2"/>
          <a:stretch>
            <a:fillRect/>
          </a:stretch>
        </p:blipFill>
        <p:spPr>
          <a:xfrm>
            <a:off x="1536444" y="818130"/>
            <a:ext cx="11773308" cy="8137976"/>
          </a:xfrm>
          <a:prstGeom prst="rect">
            <a:avLst/>
          </a:prstGeom>
        </p:spPr>
      </p:pic>
      <p:sp>
        <p:nvSpPr>
          <p:cNvPr id="3" name="スライド番号プレースホルダー 2">
            <a:extLst>
              <a:ext uri="{FF2B5EF4-FFF2-40B4-BE49-F238E27FC236}">
                <a16:creationId xmlns="" xmlns:a16="http://schemas.microsoft.com/office/drawing/2014/main" id="{F9A2A9AA-21BC-44EF-AA62-41AB543DD301}"/>
              </a:ext>
            </a:extLst>
          </p:cNvPr>
          <p:cNvSpPr>
            <a:spLocks noGrp="1"/>
          </p:cNvSpPr>
          <p:nvPr>
            <p:ph type="sldNum" sz="quarter" idx="11"/>
          </p:nvPr>
        </p:nvSpPr>
        <p:spPr/>
        <p:txBody>
          <a:bodyPr/>
          <a:lstStyle/>
          <a:p>
            <a:pPr>
              <a:defRPr/>
            </a:pPr>
            <a:fld id="{E62AD30C-4FD0-4E41-9633-AA73C86D07D0}" type="slidenum">
              <a:rPr lang="ja-JP" altLang="en-US" smtClean="0"/>
              <a:pPr>
                <a:defRPr/>
              </a:pPr>
              <a:t>27</a:t>
            </a:fld>
            <a:endParaRPr lang="en-US" altLang="ja-JP" dirty="0"/>
          </a:p>
        </p:txBody>
      </p:sp>
      <p:sp>
        <p:nvSpPr>
          <p:cNvPr id="4" name="フッター プレースホルダー 3">
            <a:extLst>
              <a:ext uri="{FF2B5EF4-FFF2-40B4-BE49-F238E27FC236}">
                <a16:creationId xmlns="" xmlns:a16="http://schemas.microsoft.com/office/drawing/2014/main" id="{DDF7F74B-96FE-4078-9935-4F0348B657DD}"/>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6" name="テキスト ボックス 5">
            <a:extLst>
              <a:ext uri="{FF2B5EF4-FFF2-40B4-BE49-F238E27FC236}">
                <a16:creationId xmlns="" xmlns:a16="http://schemas.microsoft.com/office/drawing/2014/main" id="{C29F9BA7-53B1-4437-89ED-98350D37D15F}"/>
              </a:ext>
            </a:extLst>
          </p:cNvPr>
          <p:cNvSpPr txBox="1"/>
          <p:nvPr/>
        </p:nvSpPr>
        <p:spPr>
          <a:xfrm>
            <a:off x="6096099" y="1754771"/>
            <a:ext cx="1555234"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凡例</a:t>
            </a:r>
            <a:endParaRPr lang="en-US" altLang="ja-JP" sz="3200" dirty="0">
              <a:solidFill>
                <a:srgbClr val="0000FF"/>
              </a:solidFill>
              <a:latin typeface="+mn-ea"/>
              <a:ea typeface="+mn-ea"/>
            </a:endParaRPr>
          </a:p>
        </p:txBody>
      </p:sp>
      <p:sp>
        <p:nvSpPr>
          <p:cNvPr id="7" name="テキスト ボックス 6">
            <a:extLst>
              <a:ext uri="{FF2B5EF4-FFF2-40B4-BE49-F238E27FC236}">
                <a16:creationId xmlns="" xmlns:a16="http://schemas.microsoft.com/office/drawing/2014/main" id="{F99D4CD1-AC53-48F8-B966-1F64096E34BC}"/>
              </a:ext>
            </a:extLst>
          </p:cNvPr>
          <p:cNvSpPr txBox="1"/>
          <p:nvPr/>
        </p:nvSpPr>
        <p:spPr>
          <a:xfrm>
            <a:off x="3609823" y="2799459"/>
            <a:ext cx="4574508" cy="2062103"/>
          </a:xfrm>
          <a:prstGeom prst="rect">
            <a:avLst/>
          </a:prstGeom>
          <a:noFill/>
        </p:spPr>
        <p:txBody>
          <a:bodyPr wrap="square" rtlCol="0">
            <a:spAutoFit/>
          </a:bodyPr>
          <a:lstStyle/>
          <a:p>
            <a:r>
              <a:rPr lang="ja-JP" altLang="en-US" sz="3200" dirty="0">
                <a:solidFill>
                  <a:srgbClr val="0000FF"/>
                </a:solidFill>
                <a:latin typeface="+mn-ea"/>
                <a:ea typeface="+mn-ea"/>
              </a:rPr>
              <a:t>何も指定しなければ、</a:t>
            </a:r>
            <a:endParaRPr lang="en-US" altLang="ja-JP" sz="3200" dirty="0">
              <a:solidFill>
                <a:srgbClr val="0000FF"/>
              </a:solidFill>
              <a:latin typeface="+mn-ea"/>
              <a:ea typeface="+mn-ea"/>
            </a:endParaRPr>
          </a:p>
          <a:p>
            <a:r>
              <a:rPr lang="ja-JP" altLang="en-US" sz="3200" dirty="0">
                <a:solidFill>
                  <a:srgbClr val="0000FF"/>
                </a:solidFill>
                <a:latin typeface="+mn-ea"/>
                <a:ea typeface="+mn-ea"/>
              </a:rPr>
              <a:t>凡例はなるべく適切な位置に自動的に置かれる</a:t>
            </a:r>
            <a:endParaRPr lang="en-US" altLang="ja-JP" sz="3200" dirty="0">
              <a:solidFill>
                <a:srgbClr val="0000FF"/>
              </a:solidFill>
              <a:latin typeface="+mn-ea"/>
              <a:ea typeface="+mn-ea"/>
            </a:endParaRPr>
          </a:p>
        </p:txBody>
      </p:sp>
    </p:spTree>
    <p:extLst>
      <p:ext uri="{BB962C8B-B14F-4D97-AF65-F5344CB8AC3E}">
        <p14:creationId xmlns:p14="http://schemas.microsoft.com/office/powerpoint/2010/main" val="2398195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BE33CED0-51F5-4295-80CC-E3D4E230356E}"/>
              </a:ext>
            </a:extLst>
          </p:cNvPr>
          <p:cNvSpPr>
            <a:spLocks noGrp="1"/>
          </p:cNvSpPr>
          <p:nvPr>
            <p:ph type="title"/>
          </p:nvPr>
        </p:nvSpPr>
        <p:spPr/>
        <p:txBody>
          <a:bodyPr/>
          <a:lstStyle/>
          <a:p>
            <a:r>
              <a:rPr kumimoji="1" lang="ja-JP" altLang="en-US" dirty="0"/>
              <a:t>さまざまなスタイル</a:t>
            </a:r>
          </a:p>
        </p:txBody>
      </p:sp>
      <p:sp>
        <p:nvSpPr>
          <p:cNvPr id="3" name="フッター プレースホルダー 2">
            <a:extLst>
              <a:ext uri="{FF2B5EF4-FFF2-40B4-BE49-F238E27FC236}">
                <a16:creationId xmlns="" xmlns:a16="http://schemas.microsoft.com/office/drawing/2014/main" id="{95F5E448-478A-4254-8895-0BD4A72E56DC}"/>
              </a:ext>
            </a:extLst>
          </p:cNvPr>
          <p:cNvSpPr>
            <a:spLocks noGrp="1"/>
          </p:cNvSpPr>
          <p:nvPr>
            <p:ph type="ftr" sz="quarter" idx="10"/>
          </p:nvPr>
        </p:nvSpPr>
        <p:spPr>
          <a:xfrm>
            <a:off x="376888" y="9279607"/>
            <a:ext cx="16502080" cy="468052"/>
          </a:xfrm>
        </p:spPr>
        <p:txBody>
          <a:bodyPr/>
          <a:lstStyle/>
          <a:p>
            <a:r>
              <a:rPr lang="en-US" altLang="ja-JP" dirty="0"/>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60329AD6-CC7F-4FDF-A658-AAAC9E626604}"/>
              </a:ext>
            </a:extLst>
          </p:cNvPr>
          <p:cNvSpPr>
            <a:spLocks noGrp="1"/>
          </p:cNvSpPr>
          <p:nvPr>
            <p:ph type="sldNum" sz="quarter" idx="11"/>
          </p:nvPr>
        </p:nvSpPr>
        <p:spPr/>
        <p:txBody>
          <a:bodyPr/>
          <a:lstStyle/>
          <a:p>
            <a:pPr>
              <a:defRPr/>
            </a:pPr>
            <a:fld id="{E62AD30C-4FD0-4E41-9633-AA73C86D07D0}" type="slidenum">
              <a:rPr lang="ja-JP" altLang="en-US" smtClean="0"/>
              <a:pPr>
                <a:defRPr/>
              </a:pPr>
              <a:t>28</a:t>
            </a:fld>
            <a:endParaRPr lang="en-US" altLang="ja-JP" dirty="0"/>
          </a:p>
        </p:txBody>
      </p:sp>
      <p:sp>
        <p:nvSpPr>
          <p:cNvPr id="5" name="テキスト ボックス 4">
            <a:extLst>
              <a:ext uri="{FF2B5EF4-FFF2-40B4-BE49-F238E27FC236}">
                <a16:creationId xmlns="" xmlns:a16="http://schemas.microsoft.com/office/drawing/2014/main" id="{4EFF83D8-9FB4-4B13-B146-1995BDC4320D}"/>
              </a:ext>
            </a:extLst>
          </p:cNvPr>
          <p:cNvSpPr txBox="1"/>
          <p:nvPr/>
        </p:nvSpPr>
        <p:spPr>
          <a:xfrm>
            <a:off x="251439" y="1773631"/>
            <a:ext cx="2236510" cy="584775"/>
          </a:xfrm>
          <a:prstGeom prst="rect">
            <a:avLst/>
          </a:prstGeom>
          <a:noFill/>
        </p:spPr>
        <p:txBody>
          <a:bodyPr wrap="none" rtlCol="0">
            <a:spAutoFit/>
          </a:bodyPr>
          <a:lstStyle/>
          <a:p>
            <a:r>
              <a:rPr kumimoji="1" lang="ja-JP" altLang="en-US" sz="3200" dirty="0">
                <a:latin typeface="+mn-ea"/>
                <a:ea typeface="+mn-ea"/>
              </a:rPr>
              <a:t>マニュアル</a:t>
            </a:r>
          </a:p>
        </p:txBody>
      </p:sp>
      <p:sp>
        <p:nvSpPr>
          <p:cNvPr id="6" name="テキスト ボックス 5">
            <a:extLst>
              <a:ext uri="{FF2B5EF4-FFF2-40B4-BE49-F238E27FC236}">
                <a16:creationId xmlns="" xmlns:a16="http://schemas.microsoft.com/office/drawing/2014/main" id="{1973192B-E255-4232-92F0-6A10042D00D5}"/>
              </a:ext>
            </a:extLst>
          </p:cNvPr>
          <p:cNvSpPr txBox="1"/>
          <p:nvPr/>
        </p:nvSpPr>
        <p:spPr>
          <a:xfrm>
            <a:off x="786923" y="2453131"/>
            <a:ext cx="14328731" cy="584775"/>
          </a:xfrm>
          <a:prstGeom prst="rect">
            <a:avLst/>
          </a:prstGeom>
          <a:noFill/>
        </p:spPr>
        <p:txBody>
          <a:bodyPr wrap="none" rtlCol="0">
            <a:spAutoFit/>
          </a:bodyPr>
          <a:lstStyle/>
          <a:p>
            <a:r>
              <a:rPr lang="en-US" altLang="ja-JP" sz="3200" dirty="0">
                <a:latin typeface="+mn-ea"/>
                <a:ea typeface="+mn-ea"/>
                <a:hlinkClick r:id="rId2"/>
              </a:rPr>
              <a:t>https://matplotlib.org/stable/api/_as_gen/matplotlib.pyplot.plot.html</a:t>
            </a:r>
            <a:r>
              <a:rPr lang="en-US" altLang="ja-JP" sz="3200" dirty="0">
                <a:latin typeface="+mn-ea"/>
                <a:ea typeface="+mn-ea"/>
              </a:rPr>
              <a:t> </a:t>
            </a:r>
            <a:endParaRPr kumimoji="1" lang="ja-JP" altLang="en-US" sz="3200" dirty="0">
              <a:latin typeface="+mn-ea"/>
              <a:ea typeface="+mn-ea"/>
            </a:endParaRPr>
          </a:p>
        </p:txBody>
      </p:sp>
      <p:sp>
        <p:nvSpPr>
          <p:cNvPr id="7" name="テキスト ボックス 6">
            <a:extLst>
              <a:ext uri="{FF2B5EF4-FFF2-40B4-BE49-F238E27FC236}">
                <a16:creationId xmlns="" xmlns:a16="http://schemas.microsoft.com/office/drawing/2014/main" id="{D946760D-3551-4915-A3DD-5029604A3CB3}"/>
              </a:ext>
            </a:extLst>
          </p:cNvPr>
          <p:cNvSpPr txBox="1"/>
          <p:nvPr/>
        </p:nvSpPr>
        <p:spPr>
          <a:xfrm>
            <a:off x="220959" y="3206191"/>
            <a:ext cx="5929828" cy="584775"/>
          </a:xfrm>
          <a:prstGeom prst="rect">
            <a:avLst/>
          </a:prstGeom>
          <a:noFill/>
        </p:spPr>
        <p:txBody>
          <a:bodyPr wrap="none" rtlCol="0">
            <a:spAutoFit/>
          </a:bodyPr>
          <a:lstStyle/>
          <a:p>
            <a:r>
              <a:rPr kumimoji="1" lang="ja-JP" altLang="en-US" sz="3200" dirty="0">
                <a:latin typeface="+mn-ea"/>
                <a:ea typeface="+mn-ea"/>
              </a:rPr>
              <a:t>あるいは、ノートブック上で</a:t>
            </a:r>
            <a:r>
              <a:rPr kumimoji="1" lang="en-US" altLang="ja-JP" sz="3200" dirty="0">
                <a:latin typeface="+mn-ea"/>
                <a:ea typeface="+mn-ea"/>
              </a:rPr>
              <a:t>…</a:t>
            </a:r>
            <a:endParaRPr kumimoji="1" lang="ja-JP" altLang="en-US" sz="3200" dirty="0">
              <a:latin typeface="+mn-ea"/>
              <a:ea typeface="+mn-ea"/>
            </a:endParaRPr>
          </a:p>
        </p:txBody>
      </p:sp>
      <p:sp>
        <p:nvSpPr>
          <p:cNvPr id="8" name="テキスト ボックス 7">
            <a:extLst>
              <a:ext uri="{FF2B5EF4-FFF2-40B4-BE49-F238E27FC236}">
                <a16:creationId xmlns="" xmlns:a16="http://schemas.microsoft.com/office/drawing/2014/main" id="{C0B1CC0C-36E6-477C-9B37-546244B9ABA1}"/>
              </a:ext>
            </a:extLst>
          </p:cNvPr>
          <p:cNvSpPr txBox="1"/>
          <p:nvPr/>
        </p:nvSpPr>
        <p:spPr>
          <a:xfrm>
            <a:off x="775695" y="3962095"/>
            <a:ext cx="2797561" cy="584775"/>
          </a:xfrm>
          <a:prstGeom prst="rect">
            <a:avLst/>
          </a:prstGeom>
          <a:noFill/>
          <a:ln>
            <a:solidFill>
              <a:schemeClr val="tx1"/>
            </a:solidFill>
          </a:ln>
        </p:spPr>
        <p:txBody>
          <a:bodyPr wrap="none" rtlCol="0">
            <a:spAutoFit/>
          </a:bodyPr>
          <a:lstStyle/>
          <a:p>
            <a:r>
              <a:rPr kumimoji="1" lang="en-US" altLang="ja-JP" sz="3200" dirty="0">
                <a:latin typeface="+mn-ea"/>
                <a:ea typeface="+mn-ea"/>
              </a:rPr>
              <a:t>help(</a:t>
            </a:r>
            <a:r>
              <a:rPr kumimoji="1" lang="en-US" altLang="ja-JP" sz="3200" dirty="0" err="1">
                <a:latin typeface="+mn-ea"/>
                <a:ea typeface="+mn-ea"/>
              </a:rPr>
              <a:t>plt.plot</a:t>
            </a:r>
            <a:r>
              <a:rPr kumimoji="1" lang="en-US" altLang="ja-JP" sz="3200" dirty="0">
                <a:latin typeface="+mn-ea"/>
                <a:ea typeface="+mn-ea"/>
              </a:rPr>
              <a:t>)</a:t>
            </a:r>
            <a:endParaRPr kumimoji="1" lang="ja-JP" altLang="en-US" sz="3200" dirty="0">
              <a:latin typeface="+mn-ea"/>
              <a:ea typeface="+mn-ea"/>
            </a:endParaRPr>
          </a:p>
        </p:txBody>
      </p:sp>
      <p:sp>
        <p:nvSpPr>
          <p:cNvPr id="9" name="テキスト ボックス 8">
            <a:extLst>
              <a:ext uri="{FF2B5EF4-FFF2-40B4-BE49-F238E27FC236}">
                <a16:creationId xmlns="" xmlns:a16="http://schemas.microsoft.com/office/drawing/2014/main" id="{8274845C-AE8A-4C40-AED3-6D92E1415C73}"/>
              </a:ext>
            </a:extLst>
          </p:cNvPr>
          <p:cNvSpPr txBox="1"/>
          <p:nvPr/>
        </p:nvSpPr>
        <p:spPr>
          <a:xfrm>
            <a:off x="5298927" y="3986479"/>
            <a:ext cx="1808508" cy="584775"/>
          </a:xfrm>
          <a:prstGeom prst="rect">
            <a:avLst/>
          </a:prstGeom>
          <a:noFill/>
          <a:ln>
            <a:solidFill>
              <a:schemeClr val="tx1"/>
            </a:solidFill>
          </a:ln>
        </p:spPr>
        <p:txBody>
          <a:bodyPr wrap="none" rtlCol="0">
            <a:spAutoFit/>
          </a:bodyPr>
          <a:lstStyle/>
          <a:p>
            <a:r>
              <a:rPr kumimoji="1" lang="en-US" altLang="ja-JP" sz="3200" dirty="0">
                <a:latin typeface="+mn-ea"/>
                <a:ea typeface="+mn-ea"/>
              </a:rPr>
              <a:t>?</a:t>
            </a:r>
            <a:r>
              <a:rPr kumimoji="1" lang="en-US" altLang="ja-JP" sz="3200" dirty="0" err="1">
                <a:latin typeface="+mn-ea"/>
                <a:ea typeface="+mn-ea"/>
              </a:rPr>
              <a:t>plt.plot</a:t>
            </a:r>
            <a:endParaRPr kumimoji="1" lang="ja-JP" altLang="en-US" sz="3200" dirty="0">
              <a:latin typeface="+mn-ea"/>
              <a:ea typeface="+mn-ea"/>
            </a:endParaRPr>
          </a:p>
        </p:txBody>
      </p:sp>
      <p:sp>
        <p:nvSpPr>
          <p:cNvPr id="10" name="テキスト ボックス 9">
            <a:extLst>
              <a:ext uri="{FF2B5EF4-FFF2-40B4-BE49-F238E27FC236}">
                <a16:creationId xmlns="" xmlns:a16="http://schemas.microsoft.com/office/drawing/2014/main" id="{F2DC081A-EC35-418B-A084-AE373BCCCD35}"/>
              </a:ext>
            </a:extLst>
          </p:cNvPr>
          <p:cNvSpPr txBox="1"/>
          <p:nvPr/>
        </p:nvSpPr>
        <p:spPr>
          <a:xfrm>
            <a:off x="3738351" y="3998671"/>
            <a:ext cx="1415772" cy="584775"/>
          </a:xfrm>
          <a:prstGeom prst="rect">
            <a:avLst/>
          </a:prstGeom>
          <a:noFill/>
        </p:spPr>
        <p:txBody>
          <a:bodyPr wrap="none" rtlCol="0">
            <a:spAutoFit/>
          </a:bodyPr>
          <a:lstStyle/>
          <a:p>
            <a:r>
              <a:rPr kumimoji="1" lang="ja-JP" altLang="en-US" sz="3200" dirty="0">
                <a:latin typeface="+mn-ea"/>
                <a:ea typeface="+mn-ea"/>
              </a:rPr>
              <a:t>または</a:t>
            </a:r>
          </a:p>
        </p:txBody>
      </p:sp>
      <p:sp>
        <p:nvSpPr>
          <p:cNvPr id="11" name="テキスト ボックス 10">
            <a:extLst>
              <a:ext uri="{FF2B5EF4-FFF2-40B4-BE49-F238E27FC236}">
                <a16:creationId xmlns="" xmlns:a16="http://schemas.microsoft.com/office/drawing/2014/main" id="{77612912-306F-442F-B918-35FAC3B19396}"/>
              </a:ext>
            </a:extLst>
          </p:cNvPr>
          <p:cNvSpPr txBox="1"/>
          <p:nvPr/>
        </p:nvSpPr>
        <p:spPr>
          <a:xfrm>
            <a:off x="263631" y="5114239"/>
            <a:ext cx="6338595" cy="584775"/>
          </a:xfrm>
          <a:prstGeom prst="rect">
            <a:avLst/>
          </a:prstGeom>
          <a:noFill/>
        </p:spPr>
        <p:txBody>
          <a:bodyPr wrap="square" rtlCol="0">
            <a:spAutoFit/>
          </a:bodyPr>
          <a:lstStyle/>
          <a:p>
            <a:r>
              <a:rPr kumimoji="1" lang="en-US" altLang="ja-JP" sz="3200" dirty="0" err="1">
                <a:latin typeface="+mn-ea"/>
                <a:ea typeface="+mn-ea"/>
              </a:rPr>
              <a:t>fmt</a:t>
            </a:r>
            <a:r>
              <a:rPr kumimoji="1" lang="en-US" altLang="ja-JP" sz="3200" dirty="0">
                <a:latin typeface="+mn-ea"/>
                <a:ea typeface="+mn-ea"/>
              </a:rPr>
              <a:t>='</a:t>
            </a:r>
            <a:r>
              <a:rPr kumimoji="1" lang="ja-JP" altLang="en-US" sz="3200" dirty="0">
                <a:solidFill>
                  <a:srgbClr val="FF00FF"/>
                </a:solidFill>
                <a:latin typeface="+mn-ea"/>
                <a:ea typeface="+mn-ea"/>
              </a:rPr>
              <a:t>マーカー指定</a:t>
            </a:r>
            <a:r>
              <a:rPr kumimoji="1" lang="ja-JP" altLang="en-US" sz="3200" dirty="0">
                <a:solidFill>
                  <a:srgbClr val="0000FF"/>
                </a:solidFill>
                <a:latin typeface="+mn-ea"/>
                <a:ea typeface="+mn-ea"/>
              </a:rPr>
              <a:t>線指定</a:t>
            </a:r>
            <a:r>
              <a:rPr kumimoji="1" lang="ja-JP" altLang="en-US" sz="3200" dirty="0">
                <a:solidFill>
                  <a:srgbClr val="FF0000"/>
                </a:solidFill>
                <a:latin typeface="+mn-ea"/>
                <a:ea typeface="+mn-ea"/>
              </a:rPr>
              <a:t>色指定</a:t>
            </a:r>
            <a:r>
              <a:rPr kumimoji="1" lang="en-US" altLang="ja-JP" sz="3200" dirty="0">
                <a:latin typeface="+mn-ea"/>
                <a:ea typeface="+mn-ea"/>
              </a:rPr>
              <a:t>'</a:t>
            </a:r>
            <a:endParaRPr kumimoji="1" lang="ja-JP" altLang="en-US" sz="3200" dirty="0">
              <a:latin typeface="+mn-ea"/>
              <a:ea typeface="+mn-ea"/>
            </a:endParaRPr>
          </a:p>
        </p:txBody>
      </p:sp>
      <p:sp>
        <p:nvSpPr>
          <p:cNvPr id="12" name="テキスト ボックス 11">
            <a:extLst>
              <a:ext uri="{FF2B5EF4-FFF2-40B4-BE49-F238E27FC236}">
                <a16:creationId xmlns="" xmlns:a16="http://schemas.microsoft.com/office/drawing/2014/main" id="{5C58D84C-A271-404F-90EC-E69E881BE272}"/>
              </a:ext>
            </a:extLst>
          </p:cNvPr>
          <p:cNvSpPr txBox="1"/>
          <p:nvPr/>
        </p:nvSpPr>
        <p:spPr>
          <a:xfrm>
            <a:off x="6981423" y="5120335"/>
            <a:ext cx="7497316" cy="584775"/>
          </a:xfrm>
          <a:prstGeom prst="rect">
            <a:avLst/>
          </a:prstGeom>
          <a:noFill/>
        </p:spPr>
        <p:txBody>
          <a:bodyPr wrap="square" rtlCol="0">
            <a:spAutoFit/>
          </a:bodyPr>
          <a:lstStyle/>
          <a:p>
            <a:r>
              <a:rPr kumimoji="1" lang="en-US" altLang="ja-JP" sz="3200" dirty="0">
                <a:latin typeface="+mn-ea"/>
                <a:ea typeface="+mn-ea"/>
              </a:rPr>
              <a:t>※</a:t>
            </a:r>
            <a:r>
              <a:rPr kumimoji="1" lang="ja-JP" altLang="en-US" sz="3200" dirty="0">
                <a:latin typeface="+mn-ea"/>
                <a:ea typeface="+mn-ea"/>
              </a:rPr>
              <a:t>第</a:t>
            </a:r>
            <a:r>
              <a:rPr kumimoji="1" lang="en-US" altLang="ja-JP" sz="3200" dirty="0">
                <a:latin typeface="+mn-ea"/>
                <a:ea typeface="+mn-ea"/>
              </a:rPr>
              <a:t>3</a:t>
            </a:r>
            <a:r>
              <a:rPr kumimoji="1" lang="ja-JP" altLang="en-US" sz="3200" dirty="0">
                <a:latin typeface="+mn-ea"/>
                <a:ea typeface="+mn-ea"/>
              </a:rPr>
              <a:t>引数に置くときは</a:t>
            </a:r>
            <a:r>
              <a:rPr kumimoji="1" lang="en-US" altLang="ja-JP" sz="3200" dirty="0" err="1">
                <a:latin typeface="+mn-ea"/>
                <a:ea typeface="+mn-ea"/>
              </a:rPr>
              <a:t>fmt</a:t>
            </a:r>
            <a:r>
              <a:rPr kumimoji="1" lang="en-US" altLang="ja-JP" sz="3200" dirty="0">
                <a:latin typeface="+mn-ea"/>
                <a:ea typeface="+mn-ea"/>
              </a:rPr>
              <a:t>=</a:t>
            </a:r>
            <a:r>
              <a:rPr kumimoji="1" lang="ja-JP" altLang="en-US" sz="3200" dirty="0">
                <a:latin typeface="+mn-ea"/>
                <a:ea typeface="+mn-ea"/>
              </a:rPr>
              <a:t>を省略可</a:t>
            </a:r>
          </a:p>
        </p:txBody>
      </p:sp>
      <p:sp>
        <p:nvSpPr>
          <p:cNvPr id="13" name="正方形/長方形 12">
            <a:extLst>
              <a:ext uri="{FF2B5EF4-FFF2-40B4-BE49-F238E27FC236}">
                <a16:creationId xmlns="" xmlns:a16="http://schemas.microsoft.com/office/drawing/2014/main" id="{088E8F89-A929-4684-B214-FE4E3E1E3B37}"/>
              </a:ext>
            </a:extLst>
          </p:cNvPr>
          <p:cNvSpPr/>
          <p:nvPr/>
        </p:nvSpPr>
        <p:spPr>
          <a:xfrm>
            <a:off x="676870" y="5880789"/>
            <a:ext cx="7690567" cy="584775"/>
          </a:xfrm>
          <a:prstGeom prst="rect">
            <a:avLst/>
          </a:prstGeom>
        </p:spPr>
        <p:txBody>
          <a:bodyPr wrap="none">
            <a:spAutoFit/>
          </a:bodyPr>
          <a:lstStyle/>
          <a:p>
            <a:r>
              <a:rPr lang="en-US" altLang="ja-JP" sz="3200" dirty="0" err="1">
                <a:latin typeface="+mn-ea"/>
                <a:ea typeface="+mn-ea"/>
              </a:rPr>
              <a:t>plt.plot</a:t>
            </a:r>
            <a:r>
              <a:rPr lang="en-US" altLang="ja-JP" sz="3200" dirty="0">
                <a:latin typeface="+mn-ea"/>
                <a:ea typeface="+mn-ea"/>
              </a:rPr>
              <a:t>(</a:t>
            </a:r>
            <a:r>
              <a:rPr lang="en-US" altLang="ja-JP" sz="3200" dirty="0" err="1">
                <a:latin typeface="+mn-ea"/>
                <a:ea typeface="+mn-ea"/>
              </a:rPr>
              <a:t>ser_date</a:t>
            </a:r>
            <a:r>
              <a:rPr lang="en-US" altLang="ja-JP" sz="3200" dirty="0">
                <a:latin typeface="+mn-ea"/>
                <a:ea typeface="+mn-ea"/>
              </a:rPr>
              <a:t>, </a:t>
            </a:r>
            <a:r>
              <a:rPr lang="en-US" altLang="ja-JP" sz="3200" dirty="0" err="1">
                <a:latin typeface="+mn-ea"/>
                <a:ea typeface="+mn-ea"/>
              </a:rPr>
              <a:t>ser_low</a:t>
            </a:r>
            <a:r>
              <a:rPr lang="en-US" altLang="ja-JP" sz="3200" dirty="0">
                <a:latin typeface="+mn-ea"/>
                <a:ea typeface="+mn-ea"/>
              </a:rPr>
              <a:t>, </a:t>
            </a:r>
            <a:r>
              <a:rPr lang="en-US" altLang="ja-JP" sz="3200" dirty="0" err="1">
                <a:latin typeface="+mn-ea"/>
                <a:ea typeface="+mn-ea"/>
              </a:rPr>
              <a:t>fmt</a:t>
            </a:r>
            <a:r>
              <a:rPr lang="en-US" altLang="ja-JP" sz="3200" dirty="0">
                <a:latin typeface="+mn-ea"/>
                <a:ea typeface="+mn-ea"/>
              </a:rPr>
              <a:t>='</a:t>
            </a:r>
            <a:r>
              <a:rPr lang="en-US" altLang="ja-JP" sz="3200" b="1" dirty="0">
                <a:solidFill>
                  <a:srgbClr val="0000FF"/>
                </a:solidFill>
                <a:latin typeface="+mn-ea"/>
                <a:ea typeface="+mn-ea"/>
              </a:rPr>
              <a:t>--</a:t>
            </a:r>
            <a:r>
              <a:rPr lang="en-US" altLang="ja-JP" sz="3200" b="1" dirty="0">
                <a:solidFill>
                  <a:srgbClr val="FF0000"/>
                </a:solidFill>
                <a:latin typeface="+mn-ea"/>
                <a:ea typeface="+mn-ea"/>
              </a:rPr>
              <a:t>r</a:t>
            </a:r>
            <a:r>
              <a:rPr lang="en-US" altLang="ja-JP" sz="3200" dirty="0">
                <a:latin typeface="+mn-ea"/>
                <a:ea typeface="+mn-ea"/>
              </a:rPr>
              <a:t>')</a:t>
            </a:r>
          </a:p>
        </p:txBody>
      </p:sp>
      <p:sp>
        <p:nvSpPr>
          <p:cNvPr id="14" name="テキスト ボックス 13">
            <a:extLst>
              <a:ext uri="{FF2B5EF4-FFF2-40B4-BE49-F238E27FC236}">
                <a16:creationId xmlns="" xmlns:a16="http://schemas.microsoft.com/office/drawing/2014/main" id="{C7EB4891-B14B-40D6-AC18-B3864652E3B5}"/>
              </a:ext>
            </a:extLst>
          </p:cNvPr>
          <p:cNvSpPr txBox="1"/>
          <p:nvPr/>
        </p:nvSpPr>
        <p:spPr>
          <a:xfrm>
            <a:off x="5615919" y="6479743"/>
            <a:ext cx="3186628" cy="584775"/>
          </a:xfrm>
          <a:prstGeom prst="rect">
            <a:avLst/>
          </a:prstGeom>
          <a:noFill/>
        </p:spPr>
        <p:txBody>
          <a:bodyPr wrap="square" rtlCol="0">
            <a:spAutoFit/>
          </a:bodyPr>
          <a:lstStyle/>
          <a:p>
            <a:r>
              <a:rPr kumimoji="1" lang="ja-JP" altLang="en-US" sz="3200" dirty="0">
                <a:solidFill>
                  <a:srgbClr val="FF0000"/>
                </a:solidFill>
                <a:latin typeface="+mn-ea"/>
                <a:ea typeface="+mn-ea"/>
              </a:rPr>
              <a:t>赤</a:t>
            </a:r>
            <a:r>
              <a:rPr kumimoji="1" lang="ja-JP" altLang="en-US" sz="3200" dirty="0">
                <a:latin typeface="+mn-ea"/>
                <a:ea typeface="+mn-ea"/>
              </a:rPr>
              <a:t>の</a:t>
            </a:r>
            <a:r>
              <a:rPr kumimoji="1" lang="ja-JP" altLang="en-US" sz="3200" dirty="0">
                <a:solidFill>
                  <a:srgbClr val="0000FF"/>
                </a:solidFill>
                <a:latin typeface="+mn-ea"/>
                <a:ea typeface="+mn-ea"/>
              </a:rPr>
              <a:t>破線</a:t>
            </a:r>
            <a:r>
              <a:rPr kumimoji="1" lang="ja-JP" altLang="en-US" sz="3200" dirty="0">
                <a:latin typeface="+mn-ea"/>
                <a:ea typeface="+mn-ea"/>
              </a:rPr>
              <a:t>になる</a:t>
            </a:r>
          </a:p>
        </p:txBody>
      </p:sp>
      <p:sp>
        <p:nvSpPr>
          <p:cNvPr id="15" name="テキスト ボックス 14">
            <a:extLst>
              <a:ext uri="{FF2B5EF4-FFF2-40B4-BE49-F238E27FC236}">
                <a16:creationId xmlns="" xmlns:a16="http://schemas.microsoft.com/office/drawing/2014/main" id="{2EEFA217-FD85-40E0-A177-F223AC115C21}"/>
              </a:ext>
            </a:extLst>
          </p:cNvPr>
          <p:cNvSpPr txBox="1"/>
          <p:nvPr/>
        </p:nvSpPr>
        <p:spPr>
          <a:xfrm>
            <a:off x="2891743" y="7336224"/>
            <a:ext cx="9157372" cy="584775"/>
          </a:xfrm>
          <a:prstGeom prst="rect">
            <a:avLst/>
          </a:prstGeom>
          <a:noFill/>
        </p:spPr>
        <p:txBody>
          <a:bodyPr wrap="square" rtlCol="0">
            <a:spAutoFit/>
          </a:bodyPr>
          <a:lstStyle/>
          <a:p>
            <a:r>
              <a:rPr kumimoji="1" lang="en-US" altLang="ja-JP" sz="3200" dirty="0">
                <a:latin typeface="+mn-ea"/>
                <a:ea typeface="+mn-ea"/>
              </a:rPr>
              <a:t>'</a:t>
            </a:r>
            <a:r>
              <a:rPr kumimoji="1" lang="en-US" altLang="ja-JP" sz="3200" dirty="0" err="1">
                <a:solidFill>
                  <a:srgbClr val="FF00FF"/>
                </a:solidFill>
                <a:latin typeface="+mn-ea"/>
                <a:ea typeface="+mn-ea"/>
              </a:rPr>
              <a:t>D</a:t>
            </a:r>
            <a:r>
              <a:rPr lang="en-US" altLang="ja-JP" sz="3200" dirty="0" err="1">
                <a:solidFill>
                  <a:srgbClr val="0000FF"/>
                </a:solidFill>
                <a:latin typeface="+mn-ea"/>
              </a:rPr>
              <a:t>:</a:t>
            </a:r>
            <a:r>
              <a:rPr lang="en-US" altLang="ja-JP" sz="3200" dirty="0" err="1">
                <a:solidFill>
                  <a:srgbClr val="FF0000"/>
                </a:solidFill>
                <a:latin typeface="+mn-ea"/>
                <a:ea typeface="+mn-ea"/>
              </a:rPr>
              <a:t>b</a:t>
            </a:r>
            <a:r>
              <a:rPr kumimoji="1" lang="en-US" altLang="ja-JP" sz="3200" dirty="0">
                <a:latin typeface="+mn-ea"/>
                <a:ea typeface="+mn-ea"/>
              </a:rPr>
              <a:t>' </a:t>
            </a:r>
            <a:r>
              <a:rPr kumimoji="1" lang="ja-JP" altLang="en-US" sz="3200" dirty="0">
                <a:latin typeface="+mn-ea"/>
                <a:ea typeface="+mn-ea"/>
              </a:rPr>
              <a:t>なら、</a:t>
            </a:r>
            <a:r>
              <a:rPr kumimoji="1" lang="ja-JP" altLang="en-US" sz="3200" dirty="0">
                <a:solidFill>
                  <a:srgbClr val="FF0000"/>
                </a:solidFill>
                <a:latin typeface="+mn-ea"/>
                <a:ea typeface="+mn-ea"/>
              </a:rPr>
              <a:t>青</a:t>
            </a:r>
            <a:r>
              <a:rPr kumimoji="1" lang="ja-JP" altLang="en-US" sz="3200" dirty="0">
                <a:latin typeface="+mn-ea"/>
                <a:ea typeface="+mn-ea"/>
              </a:rPr>
              <a:t>の</a:t>
            </a:r>
            <a:r>
              <a:rPr kumimoji="1" lang="ja-JP" altLang="en-US" sz="3200" dirty="0">
                <a:solidFill>
                  <a:srgbClr val="0000FF"/>
                </a:solidFill>
                <a:latin typeface="+mn-ea"/>
                <a:ea typeface="+mn-ea"/>
              </a:rPr>
              <a:t>点線</a:t>
            </a:r>
            <a:r>
              <a:rPr kumimoji="1" lang="ja-JP" altLang="en-US" sz="3200" dirty="0">
                <a:latin typeface="+mn-ea"/>
                <a:ea typeface="+mn-ea"/>
              </a:rPr>
              <a:t>で</a:t>
            </a:r>
            <a:r>
              <a:rPr kumimoji="1" lang="ja-JP" altLang="en-US" sz="3200" dirty="0">
                <a:solidFill>
                  <a:srgbClr val="FF00FF"/>
                </a:solidFill>
                <a:latin typeface="+mn-ea"/>
                <a:ea typeface="+mn-ea"/>
              </a:rPr>
              <a:t>菱形のマーカー</a:t>
            </a:r>
            <a:r>
              <a:rPr kumimoji="1" lang="ja-JP" altLang="en-US" sz="3200" dirty="0">
                <a:latin typeface="+mn-ea"/>
                <a:ea typeface="+mn-ea"/>
              </a:rPr>
              <a:t>がつく</a:t>
            </a:r>
          </a:p>
        </p:txBody>
      </p:sp>
      <p:sp>
        <p:nvSpPr>
          <p:cNvPr id="16" name="テキスト ボックス 15">
            <a:extLst>
              <a:ext uri="{FF2B5EF4-FFF2-40B4-BE49-F238E27FC236}">
                <a16:creationId xmlns="" xmlns:a16="http://schemas.microsoft.com/office/drawing/2014/main" id="{EFBE03B0-79B1-41CA-91EF-4F89C74C074B}"/>
              </a:ext>
            </a:extLst>
          </p:cNvPr>
          <p:cNvSpPr txBox="1"/>
          <p:nvPr/>
        </p:nvSpPr>
        <p:spPr>
          <a:xfrm>
            <a:off x="7386775" y="3998671"/>
            <a:ext cx="9212778" cy="584775"/>
          </a:xfrm>
          <a:prstGeom prst="rect">
            <a:avLst/>
          </a:prstGeom>
          <a:noFill/>
        </p:spPr>
        <p:txBody>
          <a:bodyPr wrap="none" rtlCol="0">
            <a:spAutoFit/>
          </a:bodyPr>
          <a:lstStyle/>
          <a:p>
            <a:r>
              <a:rPr kumimoji="1" lang="ja-JP" altLang="en-US" sz="3200" dirty="0">
                <a:latin typeface="+mn-ea"/>
                <a:ea typeface="+mn-ea"/>
              </a:rPr>
              <a:t>とするとノートブック上にヘルプが表示される。</a:t>
            </a:r>
          </a:p>
        </p:txBody>
      </p:sp>
    </p:spTree>
    <p:extLst>
      <p:ext uri="{BB962C8B-B14F-4D97-AF65-F5344CB8AC3E}">
        <p14:creationId xmlns:p14="http://schemas.microsoft.com/office/powerpoint/2010/main" val="66566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557731E-F405-4B37-8D3A-1E57D8AB1150}"/>
              </a:ext>
            </a:extLst>
          </p:cNvPr>
          <p:cNvSpPr>
            <a:spLocks noGrp="1"/>
          </p:cNvSpPr>
          <p:nvPr>
            <p:ph type="title"/>
          </p:nvPr>
        </p:nvSpPr>
        <p:spPr/>
        <p:txBody>
          <a:bodyPr/>
          <a:lstStyle/>
          <a:p>
            <a:r>
              <a:rPr kumimoji="1" lang="ja-JP" altLang="en-US" dirty="0"/>
              <a:t>移動平均とは</a:t>
            </a:r>
          </a:p>
        </p:txBody>
      </p:sp>
      <p:sp>
        <p:nvSpPr>
          <p:cNvPr id="4" name="フッター プレースホルダー 3">
            <a:extLst>
              <a:ext uri="{FF2B5EF4-FFF2-40B4-BE49-F238E27FC236}">
                <a16:creationId xmlns="" xmlns:a16="http://schemas.microsoft.com/office/drawing/2014/main" id="{3B49D8C9-48A0-4531-85E6-BC664472298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7E6F9705-E761-41E3-8153-0B12D96F3492}"/>
              </a:ext>
            </a:extLst>
          </p:cNvPr>
          <p:cNvSpPr>
            <a:spLocks noGrp="1"/>
          </p:cNvSpPr>
          <p:nvPr>
            <p:ph type="sldNum" sz="quarter" idx="4"/>
          </p:nvPr>
        </p:nvSpPr>
        <p:spPr/>
        <p:txBody>
          <a:bodyPr/>
          <a:lstStyle/>
          <a:p>
            <a:pPr>
              <a:defRPr/>
            </a:pPr>
            <a:fld id="{E62AD30C-4FD0-4E41-9633-AA73C86D07D0}" type="slidenum">
              <a:rPr lang="ja-JP" altLang="en-US" smtClean="0"/>
              <a:pPr>
                <a:defRPr/>
              </a:pPr>
              <a:t>29</a:t>
            </a:fld>
            <a:endParaRPr lang="en-US" altLang="ja-JP" dirty="0"/>
          </a:p>
        </p:txBody>
      </p:sp>
      <p:sp>
        <p:nvSpPr>
          <p:cNvPr id="7" name="テキスト ボックス 6">
            <a:extLst>
              <a:ext uri="{FF2B5EF4-FFF2-40B4-BE49-F238E27FC236}">
                <a16:creationId xmlns="" xmlns:a16="http://schemas.microsoft.com/office/drawing/2014/main" id="{57BCA3AA-F197-4EA8-9035-A049EE769B54}"/>
              </a:ext>
            </a:extLst>
          </p:cNvPr>
          <p:cNvSpPr txBox="1"/>
          <p:nvPr/>
        </p:nvSpPr>
        <p:spPr>
          <a:xfrm>
            <a:off x="458787" y="1841518"/>
            <a:ext cx="697627" cy="707886"/>
          </a:xfrm>
          <a:prstGeom prst="rect">
            <a:avLst/>
          </a:prstGeom>
          <a:noFill/>
        </p:spPr>
        <p:txBody>
          <a:bodyPr wrap="none" rtlCol="0">
            <a:spAutoFit/>
          </a:bodyPr>
          <a:lstStyle/>
          <a:p>
            <a:r>
              <a:rPr lang="ja-JP" altLang="en-US" sz="4000" dirty="0">
                <a:latin typeface="+mn-ea"/>
                <a:ea typeface="+mn-ea"/>
              </a:rPr>
              <a:t>例</a:t>
            </a:r>
            <a:endParaRPr kumimoji="1" lang="ja-JP" altLang="en-US" sz="4000" dirty="0">
              <a:latin typeface="+mn-ea"/>
              <a:ea typeface="+mn-ea"/>
            </a:endParaRPr>
          </a:p>
        </p:txBody>
      </p:sp>
      <p:sp>
        <p:nvSpPr>
          <p:cNvPr id="6" name="テキスト ボックス 5">
            <a:extLst>
              <a:ext uri="{FF2B5EF4-FFF2-40B4-BE49-F238E27FC236}">
                <a16:creationId xmlns="" xmlns:a16="http://schemas.microsoft.com/office/drawing/2014/main" id="{4164B995-F00B-456A-A64E-5D6C34E8E3FC}"/>
              </a:ext>
            </a:extLst>
          </p:cNvPr>
          <p:cNvSpPr txBox="1"/>
          <p:nvPr/>
        </p:nvSpPr>
        <p:spPr>
          <a:xfrm>
            <a:off x="2036794" y="2936781"/>
            <a:ext cx="503664" cy="707886"/>
          </a:xfrm>
          <a:prstGeom prst="rect">
            <a:avLst/>
          </a:prstGeom>
          <a:noFill/>
        </p:spPr>
        <p:txBody>
          <a:bodyPr wrap="none" rtlCol="0">
            <a:spAutoFit/>
          </a:bodyPr>
          <a:lstStyle/>
          <a:p>
            <a:r>
              <a:rPr lang="en-US" altLang="ja-JP" sz="4000" dirty="0">
                <a:latin typeface="+mn-ea"/>
                <a:ea typeface="+mn-ea"/>
              </a:rPr>
              <a:t>0</a:t>
            </a:r>
            <a:endParaRPr kumimoji="1" lang="ja-JP" altLang="en-US" sz="4000" dirty="0">
              <a:latin typeface="+mn-ea"/>
              <a:ea typeface="+mn-ea"/>
            </a:endParaRPr>
          </a:p>
        </p:txBody>
      </p:sp>
      <p:sp>
        <p:nvSpPr>
          <p:cNvPr id="8" name="テキスト ボックス 7">
            <a:extLst>
              <a:ext uri="{FF2B5EF4-FFF2-40B4-BE49-F238E27FC236}">
                <a16:creationId xmlns="" xmlns:a16="http://schemas.microsoft.com/office/drawing/2014/main" id="{0B0A74A1-E3CA-4E20-81B7-930A2AA099DF}"/>
              </a:ext>
            </a:extLst>
          </p:cNvPr>
          <p:cNvSpPr txBox="1"/>
          <p:nvPr/>
        </p:nvSpPr>
        <p:spPr>
          <a:xfrm>
            <a:off x="2990773" y="2936781"/>
            <a:ext cx="503664" cy="707886"/>
          </a:xfrm>
          <a:prstGeom prst="rect">
            <a:avLst/>
          </a:prstGeom>
          <a:noFill/>
        </p:spPr>
        <p:txBody>
          <a:bodyPr wrap="none" rtlCol="0">
            <a:spAutoFit/>
          </a:bodyPr>
          <a:lstStyle/>
          <a:p>
            <a:r>
              <a:rPr lang="en-US" altLang="ja-JP" sz="4000" dirty="0">
                <a:latin typeface="+mn-ea"/>
                <a:ea typeface="+mn-ea"/>
              </a:rPr>
              <a:t>1</a:t>
            </a:r>
            <a:endParaRPr kumimoji="1" lang="ja-JP" altLang="en-US" sz="4000" dirty="0">
              <a:latin typeface="+mn-ea"/>
              <a:ea typeface="+mn-ea"/>
            </a:endParaRPr>
          </a:p>
        </p:txBody>
      </p:sp>
      <p:sp>
        <p:nvSpPr>
          <p:cNvPr id="9" name="テキスト ボックス 8">
            <a:extLst>
              <a:ext uri="{FF2B5EF4-FFF2-40B4-BE49-F238E27FC236}">
                <a16:creationId xmlns="" xmlns:a16="http://schemas.microsoft.com/office/drawing/2014/main" id="{758E82E7-9DE6-42BF-85D2-15FD92AFF3AB}"/>
              </a:ext>
            </a:extLst>
          </p:cNvPr>
          <p:cNvSpPr txBox="1"/>
          <p:nvPr/>
        </p:nvSpPr>
        <p:spPr>
          <a:xfrm>
            <a:off x="3944752" y="2936781"/>
            <a:ext cx="503664" cy="707886"/>
          </a:xfrm>
          <a:prstGeom prst="rect">
            <a:avLst/>
          </a:prstGeom>
          <a:noFill/>
        </p:spPr>
        <p:txBody>
          <a:bodyPr wrap="none" rtlCol="0">
            <a:spAutoFit/>
          </a:bodyPr>
          <a:lstStyle/>
          <a:p>
            <a:r>
              <a:rPr lang="en-US" altLang="ja-JP" sz="4000" dirty="0">
                <a:latin typeface="+mn-ea"/>
                <a:ea typeface="+mn-ea"/>
              </a:rPr>
              <a:t>2</a:t>
            </a:r>
            <a:endParaRPr kumimoji="1" lang="ja-JP" altLang="en-US" sz="4000" dirty="0">
              <a:latin typeface="+mn-ea"/>
              <a:ea typeface="+mn-ea"/>
            </a:endParaRPr>
          </a:p>
        </p:txBody>
      </p:sp>
      <p:sp>
        <p:nvSpPr>
          <p:cNvPr id="10" name="テキスト ボックス 9">
            <a:extLst>
              <a:ext uri="{FF2B5EF4-FFF2-40B4-BE49-F238E27FC236}">
                <a16:creationId xmlns="" xmlns:a16="http://schemas.microsoft.com/office/drawing/2014/main" id="{7F47195C-6545-4DC7-929B-F756035C9E31}"/>
              </a:ext>
            </a:extLst>
          </p:cNvPr>
          <p:cNvSpPr txBox="1"/>
          <p:nvPr/>
        </p:nvSpPr>
        <p:spPr>
          <a:xfrm>
            <a:off x="4898731" y="2936781"/>
            <a:ext cx="503664" cy="707886"/>
          </a:xfrm>
          <a:prstGeom prst="rect">
            <a:avLst/>
          </a:prstGeom>
          <a:noFill/>
        </p:spPr>
        <p:txBody>
          <a:bodyPr wrap="none" rtlCol="0">
            <a:spAutoFit/>
          </a:bodyPr>
          <a:lstStyle/>
          <a:p>
            <a:r>
              <a:rPr lang="en-US" altLang="ja-JP" sz="4000" dirty="0">
                <a:latin typeface="+mn-ea"/>
                <a:ea typeface="+mn-ea"/>
              </a:rPr>
              <a:t>3</a:t>
            </a:r>
            <a:endParaRPr kumimoji="1" lang="ja-JP" altLang="en-US" sz="4000" dirty="0">
              <a:latin typeface="+mn-ea"/>
              <a:ea typeface="+mn-ea"/>
            </a:endParaRPr>
          </a:p>
        </p:txBody>
      </p:sp>
      <p:sp>
        <p:nvSpPr>
          <p:cNvPr id="11" name="テキスト ボックス 10">
            <a:extLst>
              <a:ext uri="{FF2B5EF4-FFF2-40B4-BE49-F238E27FC236}">
                <a16:creationId xmlns="" xmlns:a16="http://schemas.microsoft.com/office/drawing/2014/main" id="{3633F79A-BDB5-4A2E-A966-F4FE3200821F}"/>
              </a:ext>
            </a:extLst>
          </p:cNvPr>
          <p:cNvSpPr txBox="1"/>
          <p:nvPr/>
        </p:nvSpPr>
        <p:spPr>
          <a:xfrm>
            <a:off x="5852710" y="2936781"/>
            <a:ext cx="503664" cy="707886"/>
          </a:xfrm>
          <a:prstGeom prst="rect">
            <a:avLst/>
          </a:prstGeom>
          <a:noFill/>
        </p:spPr>
        <p:txBody>
          <a:bodyPr wrap="none" rtlCol="0">
            <a:spAutoFit/>
          </a:bodyPr>
          <a:lstStyle/>
          <a:p>
            <a:r>
              <a:rPr lang="en-US" altLang="ja-JP" sz="4000" dirty="0">
                <a:latin typeface="+mn-ea"/>
                <a:ea typeface="+mn-ea"/>
              </a:rPr>
              <a:t>4</a:t>
            </a:r>
            <a:endParaRPr kumimoji="1" lang="ja-JP" altLang="en-US" sz="4000" dirty="0">
              <a:latin typeface="+mn-ea"/>
              <a:ea typeface="+mn-ea"/>
            </a:endParaRPr>
          </a:p>
        </p:txBody>
      </p:sp>
      <p:sp>
        <p:nvSpPr>
          <p:cNvPr id="12" name="テキスト ボックス 11">
            <a:extLst>
              <a:ext uri="{FF2B5EF4-FFF2-40B4-BE49-F238E27FC236}">
                <a16:creationId xmlns="" xmlns:a16="http://schemas.microsoft.com/office/drawing/2014/main" id="{5804161E-8CE0-4C10-A295-63E7778DCB7E}"/>
              </a:ext>
            </a:extLst>
          </p:cNvPr>
          <p:cNvSpPr txBox="1"/>
          <p:nvPr/>
        </p:nvSpPr>
        <p:spPr>
          <a:xfrm>
            <a:off x="6806689" y="2936781"/>
            <a:ext cx="503664" cy="707886"/>
          </a:xfrm>
          <a:prstGeom prst="rect">
            <a:avLst/>
          </a:prstGeom>
          <a:noFill/>
        </p:spPr>
        <p:txBody>
          <a:bodyPr wrap="none" rtlCol="0">
            <a:spAutoFit/>
          </a:bodyPr>
          <a:lstStyle/>
          <a:p>
            <a:r>
              <a:rPr lang="en-US" altLang="ja-JP" sz="4000" dirty="0">
                <a:latin typeface="+mn-ea"/>
                <a:ea typeface="+mn-ea"/>
              </a:rPr>
              <a:t>5</a:t>
            </a:r>
            <a:endParaRPr kumimoji="1" lang="ja-JP" altLang="en-US" sz="4000" dirty="0">
              <a:latin typeface="+mn-ea"/>
              <a:ea typeface="+mn-ea"/>
            </a:endParaRPr>
          </a:p>
        </p:txBody>
      </p:sp>
      <p:sp>
        <p:nvSpPr>
          <p:cNvPr id="13" name="テキスト ボックス 12">
            <a:extLst>
              <a:ext uri="{FF2B5EF4-FFF2-40B4-BE49-F238E27FC236}">
                <a16:creationId xmlns="" xmlns:a16="http://schemas.microsoft.com/office/drawing/2014/main" id="{04EEBDD5-E428-43F4-9D2D-6F7DDCAEB682}"/>
              </a:ext>
            </a:extLst>
          </p:cNvPr>
          <p:cNvSpPr txBox="1"/>
          <p:nvPr/>
        </p:nvSpPr>
        <p:spPr>
          <a:xfrm>
            <a:off x="1073197" y="2936781"/>
            <a:ext cx="513282" cy="707886"/>
          </a:xfrm>
          <a:prstGeom prst="rect">
            <a:avLst/>
          </a:prstGeom>
          <a:noFill/>
        </p:spPr>
        <p:txBody>
          <a:bodyPr wrap="none" rtlCol="0">
            <a:spAutoFit/>
          </a:bodyPr>
          <a:lstStyle/>
          <a:p>
            <a:r>
              <a:rPr kumimoji="1" lang="en-US" altLang="ja-JP" sz="4000" b="1" dirty="0">
                <a:latin typeface="+mn-ea"/>
                <a:ea typeface="+mn-ea"/>
              </a:rPr>
              <a:t>x</a:t>
            </a:r>
            <a:endParaRPr kumimoji="1" lang="ja-JP" altLang="en-US" sz="4000" b="1" dirty="0">
              <a:latin typeface="+mn-ea"/>
              <a:ea typeface="+mn-ea"/>
            </a:endParaRPr>
          </a:p>
        </p:txBody>
      </p:sp>
      <p:sp>
        <p:nvSpPr>
          <p:cNvPr id="14" name="テキスト ボックス 13">
            <a:extLst>
              <a:ext uri="{FF2B5EF4-FFF2-40B4-BE49-F238E27FC236}">
                <a16:creationId xmlns="" xmlns:a16="http://schemas.microsoft.com/office/drawing/2014/main" id="{61284E97-175E-4AA5-AAC6-7E5BA5E56824}"/>
              </a:ext>
            </a:extLst>
          </p:cNvPr>
          <p:cNvSpPr txBox="1"/>
          <p:nvPr/>
        </p:nvSpPr>
        <p:spPr>
          <a:xfrm>
            <a:off x="1068387" y="3869557"/>
            <a:ext cx="497252" cy="707886"/>
          </a:xfrm>
          <a:prstGeom prst="rect">
            <a:avLst/>
          </a:prstGeom>
          <a:noFill/>
        </p:spPr>
        <p:txBody>
          <a:bodyPr wrap="none" rtlCol="0">
            <a:spAutoFit/>
          </a:bodyPr>
          <a:lstStyle/>
          <a:p>
            <a:r>
              <a:rPr kumimoji="1" lang="en-US" altLang="ja-JP" sz="4000" b="1" dirty="0">
                <a:latin typeface="+mn-ea"/>
                <a:ea typeface="+mn-ea"/>
              </a:rPr>
              <a:t>y</a:t>
            </a:r>
            <a:endParaRPr kumimoji="1" lang="ja-JP" altLang="en-US" sz="4000" b="1" dirty="0">
              <a:latin typeface="+mn-ea"/>
              <a:ea typeface="+mn-ea"/>
            </a:endParaRPr>
          </a:p>
        </p:txBody>
      </p:sp>
      <p:sp>
        <p:nvSpPr>
          <p:cNvPr id="15" name="テキスト ボックス 14">
            <a:extLst>
              <a:ext uri="{FF2B5EF4-FFF2-40B4-BE49-F238E27FC236}">
                <a16:creationId xmlns="" xmlns:a16="http://schemas.microsoft.com/office/drawing/2014/main" id="{400E7BC2-BA4A-43A3-BAB8-6CBBCC7F6C37}"/>
              </a:ext>
            </a:extLst>
          </p:cNvPr>
          <p:cNvSpPr txBox="1"/>
          <p:nvPr/>
        </p:nvSpPr>
        <p:spPr>
          <a:xfrm>
            <a:off x="2007020" y="3869557"/>
            <a:ext cx="503664" cy="707886"/>
          </a:xfrm>
          <a:prstGeom prst="rect">
            <a:avLst/>
          </a:prstGeom>
          <a:noFill/>
        </p:spPr>
        <p:txBody>
          <a:bodyPr wrap="none" rtlCol="0">
            <a:spAutoFit/>
          </a:bodyPr>
          <a:lstStyle/>
          <a:p>
            <a:r>
              <a:rPr lang="en-US" altLang="ja-JP" sz="4000" dirty="0">
                <a:latin typeface="+mn-ea"/>
                <a:ea typeface="+mn-ea"/>
              </a:rPr>
              <a:t>3</a:t>
            </a:r>
            <a:endParaRPr kumimoji="1" lang="ja-JP" altLang="en-US" sz="4000" dirty="0">
              <a:latin typeface="+mn-ea"/>
              <a:ea typeface="+mn-ea"/>
            </a:endParaRPr>
          </a:p>
        </p:txBody>
      </p:sp>
      <p:sp>
        <p:nvSpPr>
          <p:cNvPr id="16" name="テキスト ボックス 15">
            <a:extLst>
              <a:ext uri="{FF2B5EF4-FFF2-40B4-BE49-F238E27FC236}">
                <a16:creationId xmlns="" xmlns:a16="http://schemas.microsoft.com/office/drawing/2014/main" id="{FDC9B59A-AEA4-42C9-8561-5E5C4EE4E8C1}"/>
              </a:ext>
            </a:extLst>
          </p:cNvPr>
          <p:cNvSpPr txBox="1"/>
          <p:nvPr/>
        </p:nvSpPr>
        <p:spPr>
          <a:xfrm>
            <a:off x="2974507" y="3869557"/>
            <a:ext cx="503664" cy="707886"/>
          </a:xfrm>
          <a:prstGeom prst="rect">
            <a:avLst/>
          </a:prstGeom>
          <a:noFill/>
        </p:spPr>
        <p:txBody>
          <a:bodyPr wrap="none" rtlCol="0">
            <a:spAutoFit/>
          </a:bodyPr>
          <a:lstStyle/>
          <a:p>
            <a:r>
              <a:rPr lang="en-US" altLang="ja-JP" sz="4000" dirty="0">
                <a:latin typeface="+mn-ea"/>
                <a:ea typeface="+mn-ea"/>
              </a:rPr>
              <a:t>5</a:t>
            </a:r>
            <a:endParaRPr kumimoji="1" lang="ja-JP" altLang="en-US" sz="4000" dirty="0">
              <a:latin typeface="+mn-ea"/>
              <a:ea typeface="+mn-ea"/>
            </a:endParaRPr>
          </a:p>
        </p:txBody>
      </p:sp>
      <p:sp>
        <p:nvSpPr>
          <p:cNvPr id="17" name="テキスト ボックス 16">
            <a:extLst>
              <a:ext uri="{FF2B5EF4-FFF2-40B4-BE49-F238E27FC236}">
                <a16:creationId xmlns="" xmlns:a16="http://schemas.microsoft.com/office/drawing/2014/main" id="{92893FFA-6E88-4815-A0F0-265ABEBE62B6}"/>
              </a:ext>
            </a:extLst>
          </p:cNvPr>
          <p:cNvSpPr txBox="1"/>
          <p:nvPr/>
        </p:nvSpPr>
        <p:spPr>
          <a:xfrm>
            <a:off x="3941994" y="3869557"/>
            <a:ext cx="503664" cy="707886"/>
          </a:xfrm>
          <a:prstGeom prst="rect">
            <a:avLst/>
          </a:prstGeom>
          <a:noFill/>
        </p:spPr>
        <p:txBody>
          <a:bodyPr wrap="none" rtlCol="0">
            <a:spAutoFit/>
          </a:bodyPr>
          <a:lstStyle/>
          <a:p>
            <a:r>
              <a:rPr lang="en-US" altLang="ja-JP" sz="4000" dirty="0">
                <a:latin typeface="+mn-ea"/>
                <a:ea typeface="+mn-ea"/>
              </a:rPr>
              <a:t>4</a:t>
            </a:r>
            <a:endParaRPr kumimoji="1" lang="ja-JP" altLang="en-US" sz="4000" dirty="0">
              <a:latin typeface="+mn-ea"/>
              <a:ea typeface="+mn-ea"/>
            </a:endParaRPr>
          </a:p>
        </p:txBody>
      </p:sp>
      <p:sp>
        <p:nvSpPr>
          <p:cNvPr id="18" name="テキスト ボックス 17">
            <a:extLst>
              <a:ext uri="{FF2B5EF4-FFF2-40B4-BE49-F238E27FC236}">
                <a16:creationId xmlns="" xmlns:a16="http://schemas.microsoft.com/office/drawing/2014/main" id="{BA1065E3-4D7B-4D98-93D3-B7736B0BB243}"/>
              </a:ext>
            </a:extLst>
          </p:cNvPr>
          <p:cNvSpPr txBox="1"/>
          <p:nvPr/>
        </p:nvSpPr>
        <p:spPr>
          <a:xfrm>
            <a:off x="4909481" y="3869557"/>
            <a:ext cx="503664" cy="707886"/>
          </a:xfrm>
          <a:prstGeom prst="rect">
            <a:avLst/>
          </a:prstGeom>
          <a:noFill/>
        </p:spPr>
        <p:txBody>
          <a:bodyPr wrap="none" rtlCol="0">
            <a:spAutoFit/>
          </a:bodyPr>
          <a:lstStyle/>
          <a:p>
            <a:r>
              <a:rPr lang="en-US" altLang="ja-JP" sz="4000" dirty="0">
                <a:latin typeface="+mn-ea"/>
                <a:ea typeface="+mn-ea"/>
              </a:rPr>
              <a:t>1</a:t>
            </a:r>
            <a:endParaRPr kumimoji="1" lang="ja-JP" altLang="en-US" sz="4000" dirty="0">
              <a:latin typeface="+mn-ea"/>
              <a:ea typeface="+mn-ea"/>
            </a:endParaRPr>
          </a:p>
        </p:txBody>
      </p:sp>
      <p:sp>
        <p:nvSpPr>
          <p:cNvPr id="19" name="テキスト ボックス 18">
            <a:extLst>
              <a:ext uri="{FF2B5EF4-FFF2-40B4-BE49-F238E27FC236}">
                <a16:creationId xmlns="" xmlns:a16="http://schemas.microsoft.com/office/drawing/2014/main" id="{AB2B1FC6-7E54-48A2-AA2E-7D1D0FC1FD7B}"/>
              </a:ext>
            </a:extLst>
          </p:cNvPr>
          <p:cNvSpPr txBox="1"/>
          <p:nvPr/>
        </p:nvSpPr>
        <p:spPr>
          <a:xfrm>
            <a:off x="5876968" y="3869557"/>
            <a:ext cx="503664" cy="707886"/>
          </a:xfrm>
          <a:prstGeom prst="rect">
            <a:avLst/>
          </a:prstGeom>
          <a:noFill/>
        </p:spPr>
        <p:txBody>
          <a:bodyPr wrap="none" rtlCol="0">
            <a:spAutoFit/>
          </a:bodyPr>
          <a:lstStyle/>
          <a:p>
            <a:r>
              <a:rPr lang="en-US" altLang="ja-JP" sz="4000" dirty="0">
                <a:latin typeface="+mn-ea"/>
                <a:ea typeface="+mn-ea"/>
              </a:rPr>
              <a:t>2</a:t>
            </a:r>
            <a:endParaRPr kumimoji="1" lang="ja-JP" altLang="en-US" sz="4000" dirty="0">
              <a:latin typeface="+mn-ea"/>
              <a:ea typeface="+mn-ea"/>
            </a:endParaRPr>
          </a:p>
        </p:txBody>
      </p:sp>
      <p:sp>
        <p:nvSpPr>
          <p:cNvPr id="20" name="テキスト ボックス 19">
            <a:extLst>
              <a:ext uri="{FF2B5EF4-FFF2-40B4-BE49-F238E27FC236}">
                <a16:creationId xmlns="" xmlns:a16="http://schemas.microsoft.com/office/drawing/2014/main" id="{1D93084B-3F6F-4FBF-B573-912E2B00E595}"/>
              </a:ext>
            </a:extLst>
          </p:cNvPr>
          <p:cNvSpPr txBox="1"/>
          <p:nvPr/>
        </p:nvSpPr>
        <p:spPr>
          <a:xfrm>
            <a:off x="6844454" y="3869557"/>
            <a:ext cx="503664" cy="707886"/>
          </a:xfrm>
          <a:prstGeom prst="rect">
            <a:avLst/>
          </a:prstGeom>
          <a:noFill/>
        </p:spPr>
        <p:txBody>
          <a:bodyPr wrap="none" rtlCol="0">
            <a:spAutoFit/>
          </a:bodyPr>
          <a:lstStyle/>
          <a:p>
            <a:r>
              <a:rPr lang="en-US" altLang="ja-JP" sz="4000" dirty="0">
                <a:latin typeface="+mn-ea"/>
                <a:ea typeface="+mn-ea"/>
              </a:rPr>
              <a:t>4</a:t>
            </a:r>
            <a:endParaRPr kumimoji="1" lang="ja-JP" altLang="en-US" sz="4000" dirty="0">
              <a:latin typeface="+mn-ea"/>
              <a:ea typeface="+mn-ea"/>
            </a:endParaRPr>
          </a:p>
        </p:txBody>
      </p:sp>
      <p:sp>
        <p:nvSpPr>
          <p:cNvPr id="37" name="テキスト ボックス 36">
            <a:extLst>
              <a:ext uri="{FF2B5EF4-FFF2-40B4-BE49-F238E27FC236}">
                <a16:creationId xmlns="" xmlns:a16="http://schemas.microsoft.com/office/drawing/2014/main" id="{68873F27-1FA0-489D-A57B-E291A3661CCE}"/>
              </a:ext>
            </a:extLst>
          </p:cNvPr>
          <p:cNvSpPr txBox="1"/>
          <p:nvPr/>
        </p:nvSpPr>
        <p:spPr>
          <a:xfrm>
            <a:off x="1483153" y="1841518"/>
            <a:ext cx="7111242" cy="707886"/>
          </a:xfrm>
          <a:prstGeom prst="rect">
            <a:avLst/>
          </a:prstGeom>
          <a:noFill/>
        </p:spPr>
        <p:txBody>
          <a:bodyPr wrap="none" rtlCol="0">
            <a:spAutoFit/>
          </a:bodyPr>
          <a:lstStyle/>
          <a:p>
            <a:r>
              <a:rPr lang="en-US" altLang="ja-JP" sz="4000" dirty="0">
                <a:latin typeface="+mn-ea"/>
                <a:ea typeface="+mn-ea"/>
              </a:rPr>
              <a:t>w (</a:t>
            </a:r>
            <a:r>
              <a:rPr lang="ja-JP" altLang="en-US" sz="4000" dirty="0">
                <a:latin typeface="+mn-ea"/>
                <a:ea typeface="+mn-ea"/>
              </a:rPr>
              <a:t>幅</a:t>
            </a:r>
            <a:r>
              <a:rPr lang="en-US" altLang="ja-JP" sz="4000" dirty="0">
                <a:latin typeface="+mn-ea"/>
                <a:ea typeface="+mn-ea"/>
              </a:rPr>
              <a:t>) = 5 </a:t>
            </a:r>
            <a:r>
              <a:rPr lang="ja-JP" altLang="en-US" sz="4000" dirty="0">
                <a:latin typeface="+mn-ea"/>
                <a:ea typeface="+mn-ea"/>
              </a:rPr>
              <a:t>の移動平均をとる</a:t>
            </a:r>
            <a:endParaRPr kumimoji="1" lang="ja-JP" altLang="en-US" sz="4000" dirty="0">
              <a:latin typeface="+mn-ea"/>
              <a:ea typeface="+mn-ea"/>
            </a:endParaRPr>
          </a:p>
        </p:txBody>
      </p:sp>
      <p:grpSp>
        <p:nvGrpSpPr>
          <p:cNvPr id="44" name="グループ化 43">
            <a:extLst>
              <a:ext uri="{FF2B5EF4-FFF2-40B4-BE49-F238E27FC236}">
                <a16:creationId xmlns="" xmlns:a16="http://schemas.microsoft.com/office/drawing/2014/main" id="{E2C4EB49-38B9-46A8-B2FC-3255EA0C63A3}"/>
              </a:ext>
            </a:extLst>
          </p:cNvPr>
          <p:cNvGrpSpPr/>
          <p:nvPr/>
        </p:nvGrpSpPr>
        <p:grpSpPr>
          <a:xfrm>
            <a:off x="1977508" y="4210031"/>
            <a:ext cx="4482261" cy="322028"/>
            <a:chOff x="3243163" y="4810919"/>
            <a:chExt cx="4482261" cy="550628"/>
          </a:xfrm>
        </p:grpSpPr>
        <p:cxnSp>
          <p:nvCxnSpPr>
            <p:cNvPr id="41" name="直線コネクタ 40">
              <a:extLst>
                <a:ext uri="{FF2B5EF4-FFF2-40B4-BE49-F238E27FC236}">
                  <a16:creationId xmlns="" xmlns:a16="http://schemas.microsoft.com/office/drawing/2014/main" id="{E12C1902-F8F3-45F5-BDDE-B59C99567762}"/>
                </a:ext>
              </a:extLst>
            </p:cNvPr>
            <p:cNvCxnSpPr>
              <a:cxnSpLocks/>
            </p:cNvCxnSpPr>
            <p:nvPr/>
          </p:nvCxnSpPr>
          <p:spPr bwMode="auto">
            <a:xfrm rot="5400000">
              <a:off x="2967850" y="5086233"/>
              <a:ext cx="550627"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grpSp>
          <p:nvGrpSpPr>
            <p:cNvPr id="43" name="グループ化 42">
              <a:extLst>
                <a:ext uri="{FF2B5EF4-FFF2-40B4-BE49-F238E27FC236}">
                  <a16:creationId xmlns="" xmlns:a16="http://schemas.microsoft.com/office/drawing/2014/main" id="{75D63796-8469-4EE8-B174-8F01B608CE0A}"/>
                </a:ext>
              </a:extLst>
            </p:cNvPr>
            <p:cNvGrpSpPr/>
            <p:nvPr/>
          </p:nvGrpSpPr>
          <p:grpSpPr>
            <a:xfrm>
              <a:off x="3243163" y="4810919"/>
              <a:ext cx="4482261" cy="550628"/>
              <a:chOff x="3243164" y="4810919"/>
              <a:chExt cx="4482261" cy="550628"/>
            </a:xfrm>
          </p:grpSpPr>
          <p:cxnSp>
            <p:nvCxnSpPr>
              <p:cNvPr id="40" name="直線コネクタ 39">
                <a:extLst>
                  <a:ext uri="{FF2B5EF4-FFF2-40B4-BE49-F238E27FC236}">
                    <a16:creationId xmlns="" xmlns:a16="http://schemas.microsoft.com/office/drawing/2014/main" id="{76F90122-C881-4911-88DD-B35759E05B7F}"/>
                  </a:ext>
                </a:extLst>
              </p:cNvPr>
              <p:cNvCxnSpPr/>
              <p:nvPr/>
            </p:nvCxnSpPr>
            <p:spPr bwMode="auto">
              <a:xfrm>
                <a:off x="3243164" y="5361547"/>
                <a:ext cx="4482261"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42" name="直線コネクタ 41">
                <a:extLst>
                  <a:ext uri="{FF2B5EF4-FFF2-40B4-BE49-F238E27FC236}">
                    <a16:creationId xmlns="" xmlns:a16="http://schemas.microsoft.com/office/drawing/2014/main" id="{E79FADB3-A53A-4C01-B971-048A31C08860}"/>
                  </a:ext>
                </a:extLst>
              </p:cNvPr>
              <p:cNvCxnSpPr>
                <a:cxnSpLocks/>
              </p:cNvCxnSpPr>
              <p:nvPr/>
            </p:nvCxnSpPr>
            <p:spPr bwMode="auto">
              <a:xfrm rot="5400000">
                <a:off x="7450111" y="5086233"/>
                <a:ext cx="550627"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grpSp>
      </p:grpSp>
      <p:sp>
        <p:nvSpPr>
          <p:cNvPr id="45" name="楕円 44">
            <a:extLst>
              <a:ext uri="{FF2B5EF4-FFF2-40B4-BE49-F238E27FC236}">
                <a16:creationId xmlns="" xmlns:a16="http://schemas.microsoft.com/office/drawing/2014/main" id="{DE3AC81C-226C-4A44-8D22-8E6AC5F786CB}"/>
              </a:ext>
            </a:extLst>
          </p:cNvPr>
          <p:cNvSpPr/>
          <p:nvPr/>
        </p:nvSpPr>
        <p:spPr bwMode="auto">
          <a:xfrm>
            <a:off x="3847666" y="2852840"/>
            <a:ext cx="703844" cy="698519"/>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52" name="テキスト ボックス 51">
            <a:extLst>
              <a:ext uri="{FF2B5EF4-FFF2-40B4-BE49-F238E27FC236}">
                <a16:creationId xmlns="" xmlns:a16="http://schemas.microsoft.com/office/drawing/2014/main" id="{3208F972-92E7-4CBC-B8E9-1875D196D37E}"/>
              </a:ext>
            </a:extLst>
          </p:cNvPr>
          <p:cNvSpPr txBox="1"/>
          <p:nvPr/>
        </p:nvSpPr>
        <p:spPr>
          <a:xfrm>
            <a:off x="3161440" y="4591031"/>
            <a:ext cx="2028119" cy="707886"/>
          </a:xfrm>
          <a:prstGeom prst="rect">
            <a:avLst/>
          </a:prstGeom>
          <a:noFill/>
        </p:spPr>
        <p:txBody>
          <a:bodyPr wrap="none" rtlCol="0">
            <a:spAutoFit/>
          </a:bodyPr>
          <a:lstStyle/>
          <a:p>
            <a:r>
              <a:rPr kumimoji="1" lang="ja-JP" altLang="en-US" sz="4000" dirty="0">
                <a:solidFill>
                  <a:srgbClr val="FF0000"/>
                </a:solidFill>
                <a:latin typeface="+mn-ea"/>
                <a:ea typeface="+mn-ea"/>
              </a:rPr>
              <a:t>平均</a:t>
            </a:r>
            <a:r>
              <a:rPr kumimoji="1" lang="en-US" altLang="ja-JP" sz="4000" dirty="0">
                <a:solidFill>
                  <a:srgbClr val="FF0000"/>
                </a:solidFill>
                <a:latin typeface="+mn-ea"/>
                <a:ea typeface="+mn-ea"/>
              </a:rPr>
              <a:t>3.0</a:t>
            </a:r>
            <a:endParaRPr kumimoji="1" lang="ja-JP" altLang="en-US" sz="4000" dirty="0">
              <a:solidFill>
                <a:srgbClr val="FF0000"/>
              </a:solidFill>
              <a:latin typeface="+mn-ea"/>
              <a:ea typeface="+mn-ea"/>
            </a:endParaRPr>
          </a:p>
        </p:txBody>
      </p:sp>
      <p:sp>
        <p:nvSpPr>
          <p:cNvPr id="61" name="楕円 60">
            <a:extLst>
              <a:ext uri="{FF2B5EF4-FFF2-40B4-BE49-F238E27FC236}">
                <a16:creationId xmlns="" xmlns:a16="http://schemas.microsoft.com/office/drawing/2014/main" id="{8AAB1C9E-3567-464D-8BCB-479F23DF7190}"/>
              </a:ext>
            </a:extLst>
          </p:cNvPr>
          <p:cNvSpPr/>
          <p:nvPr/>
        </p:nvSpPr>
        <p:spPr bwMode="auto">
          <a:xfrm>
            <a:off x="4837637" y="2847512"/>
            <a:ext cx="703844" cy="698519"/>
          </a:xfrm>
          <a:prstGeom prst="ellipse">
            <a:avLst/>
          </a:prstGeom>
          <a:noFill/>
          <a:ln w="762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62" name="テキスト ボックス 61">
            <a:extLst>
              <a:ext uri="{FF2B5EF4-FFF2-40B4-BE49-F238E27FC236}">
                <a16:creationId xmlns="" xmlns:a16="http://schemas.microsoft.com/office/drawing/2014/main" id="{F403AD90-4FED-43A7-AD96-0DA912A4FF77}"/>
              </a:ext>
            </a:extLst>
          </p:cNvPr>
          <p:cNvSpPr txBox="1"/>
          <p:nvPr/>
        </p:nvSpPr>
        <p:spPr>
          <a:xfrm>
            <a:off x="7760666" y="2936781"/>
            <a:ext cx="503664" cy="707886"/>
          </a:xfrm>
          <a:prstGeom prst="rect">
            <a:avLst/>
          </a:prstGeom>
          <a:noFill/>
        </p:spPr>
        <p:txBody>
          <a:bodyPr wrap="none" rtlCol="0">
            <a:spAutoFit/>
          </a:bodyPr>
          <a:lstStyle/>
          <a:p>
            <a:r>
              <a:rPr kumimoji="1" lang="en-US" altLang="ja-JP" sz="4000" dirty="0">
                <a:latin typeface="+mn-ea"/>
                <a:ea typeface="+mn-ea"/>
              </a:rPr>
              <a:t>6</a:t>
            </a:r>
            <a:endParaRPr kumimoji="1" lang="ja-JP" altLang="en-US" sz="4000" dirty="0">
              <a:latin typeface="+mn-ea"/>
              <a:ea typeface="+mn-ea"/>
            </a:endParaRPr>
          </a:p>
        </p:txBody>
      </p:sp>
      <p:sp>
        <p:nvSpPr>
          <p:cNvPr id="63" name="テキスト ボックス 62">
            <a:extLst>
              <a:ext uri="{FF2B5EF4-FFF2-40B4-BE49-F238E27FC236}">
                <a16:creationId xmlns="" xmlns:a16="http://schemas.microsoft.com/office/drawing/2014/main" id="{7E8BB0C2-75F4-452E-89E6-25DBC6EDF233}"/>
              </a:ext>
            </a:extLst>
          </p:cNvPr>
          <p:cNvSpPr txBox="1"/>
          <p:nvPr/>
        </p:nvSpPr>
        <p:spPr>
          <a:xfrm>
            <a:off x="7760666" y="3869557"/>
            <a:ext cx="503664" cy="707886"/>
          </a:xfrm>
          <a:prstGeom prst="rect">
            <a:avLst/>
          </a:prstGeom>
          <a:noFill/>
        </p:spPr>
        <p:txBody>
          <a:bodyPr wrap="none" rtlCol="0">
            <a:spAutoFit/>
          </a:bodyPr>
          <a:lstStyle/>
          <a:p>
            <a:r>
              <a:rPr lang="en-US" altLang="ja-JP" sz="4000" dirty="0">
                <a:latin typeface="+mn-ea"/>
                <a:ea typeface="+mn-ea"/>
              </a:rPr>
              <a:t>7</a:t>
            </a:r>
            <a:endParaRPr kumimoji="1" lang="ja-JP" altLang="en-US" sz="4000" dirty="0">
              <a:latin typeface="+mn-ea"/>
              <a:ea typeface="+mn-ea"/>
            </a:endParaRPr>
          </a:p>
        </p:txBody>
      </p:sp>
      <p:grpSp>
        <p:nvGrpSpPr>
          <p:cNvPr id="64" name="グループ化 63">
            <a:extLst>
              <a:ext uri="{FF2B5EF4-FFF2-40B4-BE49-F238E27FC236}">
                <a16:creationId xmlns="" xmlns:a16="http://schemas.microsoft.com/office/drawing/2014/main" id="{E630F01A-85A7-4A1D-AA62-624A24F5817E}"/>
              </a:ext>
            </a:extLst>
          </p:cNvPr>
          <p:cNvGrpSpPr/>
          <p:nvPr/>
        </p:nvGrpSpPr>
        <p:grpSpPr>
          <a:xfrm>
            <a:off x="2921420" y="5031003"/>
            <a:ext cx="4482261" cy="322028"/>
            <a:chOff x="3243163" y="4810919"/>
            <a:chExt cx="4482261" cy="550628"/>
          </a:xfrm>
        </p:grpSpPr>
        <p:cxnSp>
          <p:nvCxnSpPr>
            <p:cNvPr id="65" name="直線コネクタ 64">
              <a:extLst>
                <a:ext uri="{FF2B5EF4-FFF2-40B4-BE49-F238E27FC236}">
                  <a16:creationId xmlns="" xmlns:a16="http://schemas.microsoft.com/office/drawing/2014/main" id="{E8751271-5D66-438E-AFF4-7BB4E2891A7D}"/>
                </a:ext>
              </a:extLst>
            </p:cNvPr>
            <p:cNvCxnSpPr>
              <a:cxnSpLocks/>
            </p:cNvCxnSpPr>
            <p:nvPr/>
          </p:nvCxnSpPr>
          <p:spPr bwMode="auto">
            <a:xfrm rot="5400000">
              <a:off x="2967850" y="5086233"/>
              <a:ext cx="550627" cy="0"/>
            </a:xfrm>
            <a:prstGeom prst="line">
              <a:avLst/>
            </a:prstGeom>
            <a:solidFill>
              <a:schemeClr val="accent1"/>
            </a:solidFill>
            <a:ln w="76200" cap="flat" cmpd="sng" algn="ctr">
              <a:solidFill>
                <a:srgbClr val="0000FF"/>
              </a:solidFill>
              <a:prstDash val="solid"/>
              <a:round/>
              <a:headEnd type="none" w="med" len="med"/>
              <a:tailEnd type="none" w="med" len="med"/>
            </a:ln>
            <a:effectLst/>
          </p:spPr>
        </p:cxnSp>
        <p:grpSp>
          <p:nvGrpSpPr>
            <p:cNvPr id="66" name="グループ化 65">
              <a:extLst>
                <a:ext uri="{FF2B5EF4-FFF2-40B4-BE49-F238E27FC236}">
                  <a16:creationId xmlns="" xmlns:a16="http://schemas.microsoft.com/office/drawing/2014/main" id="{1CCAAC2E-6F96-4DBD-8AE2-0DAF7DDAD396}"/>
                </a:ext>
              </a:extLst>
            </p:cNvPr>
            <p:cNvGrpSpPr/>
            <p:nvPr/>
          </p:nvGrpSpPr>
          <p:grpSpPr>
            <a:xfrm>
              <a:off x="3243163" y="4810919"/>
              <a:ext cx="4482261" cy="550628"/>
              <a:chOff x="3243164" y="4810919"/>
              <a:chExt cx="4482261" cy="550628"/>
            </a:xfrm>
          </p:grpSpPr>
          <p:cxnSp>
            <p:nvCxnSpPr>
              <p:cNvPr id="67" name="直線コネクタ 66">
                <a:extLst>
                  <a:ext uri="{FF2B5EF4-FFF2-40B4-BE49-F238E27FC236}">
                    <a16:creationId xmlns="" xmlns:a16="http://schemas.microsoft.com/office/drawing/2014/main" id="{47F012E7-B32F-4354-B8C3-D33376545D1B}"/>
                  </a:ext>
                </a:extLst>
              </p:cNvPr>
              <p:cNvCxnSpPr/>
              <p:nvPr/>
            </p:nvCxnSpPr>
            <p:spPr bwMode="auto">
              <a:xfrm>
                <a:off x="3243164" y="5361547"/>
                <a:ext cx="4482261" cy="0"/>
              </a:xfrm>
              <a:prstGeom prst="line">
                <a:avLst/>
              </a:prstGeom>
              <a:solidFill>
                <a:schemeClr val="accent1"/>
              </a:solidFill>
              <a:ln w="76200" cap="flat" cmpd="sng" algn="ctr">
                <a:solidFill>
                  <a:srgbClr val="0000FF"/>
                </a:solidFill>
                <a:prstDash val="solid"/>
                <a:round/>
                <a:headEnd type="none" w="med" len="med"/>
                <a:tailEnd type="none" w="med" len="med"/>
              </a:ln>
              <a:effectLst/>
            </p:spPr>
          </p:cxnSp>
          <p:cxnSp>
            <p:nvCxnSpPr>
              <p:cNvPr id="68" name="直線コネクタ 67">
                <a:extLst>
                  <a:ext uri="{FF2B5EF4-FFF2-40B4-BE49-F238E27FC236}">
                    <a16:creationId xmlns="" xmlns:a16="http://schemas.microsoft.com/office/drawing/2014/main" id="{A0895914-0C98-4633-AD27-537754774D5D}"/>
                  </a:ext>
                </a:extLst>
              </p:cNvPr>
              <p:cNvCxnSpPr>
                <a:cxnSpLocks/>
              </p:cNvCxnSpPr>
              <p:nvPr/>
            </p:nvCxnSpPr>
            <p:spPr bwMode="auto">
              <a:xfrm rot="5400000">
                <a:off x="7450111" y="5086233"/>
                <a:ext cx="550627" cy="0"/>
              </a:xfrm>
              <a:prstGeom prst="line">
                <a:avLst/>
              </a:prstGeom>
              <a:solidFill>
                <a:schemeClr val="accent1"/>
              </a:solidFill>
              <a:ln w="76200" cap="flat" cmpd="sng" algn="ctr">
                <a:solidFill>
                  <a:srgbClr val="0000FF"/>
                </a:solidFill>
                <a:prstDash val="solid"/>
                <a:round/>
                <a:headEnd type="none" w="med" len="med"/>
                <a:tailEnd type="none" w="med" len="med"/>
              </a:ln>
              <a:effectLst/>
            </p:spPr>
          </p:cxnSp>
        </p:grpSp>
      </p:grpSp>
      <p:sp>
        <p:nvSpPr>
          <p:cNvPr id="69" name="テキスト ボックス 68">
            <a:extLst>
              <a:ext uri="{FF2B5EF4-FFF2-40B4-BE49-F238E27FC236}">
                <a16:creationId xmlns="" xmlns:a16="http://schemas.microsoft.com/office/drawing/2014/main" id="{5C550EFE-E385-4690-9843-0E021510037F}"/>
              </a:ext>
            </a:extLst>
          </p:cNvPr>
          <p:cNvSpPr txBox="1"/>
          <p:nvPr/>
        </p:nvSpPr>
        <p:spPr>
          <a:xfrm>
            <a:off x="4156362" y="5429231"/>
            <a:ext cx="2028119" cy="707886"/>
          </a:xfrm>
          <a:prstGeom prst="rect">
            <a:avLst/>
          </a:prstGeom>
          <a:noFill/>
        </p:spPr>
        <p:txBody>
          <a:bodyPr wrap="none" rtlCol="0">
            <a:spAutoFit/>
          </a:bodyPr>
          <a:lstStyle/>
          <a:p>
            <a:r>
              <a:rPr kumimoji="1" lang="ja-JP" altLang="en-US" sz="4000" dirty="0">
                <a:solidFill>
                  <a:srgbClr val="0000FF"/>
                </a:solidFill>
                <a:latin typeface="+mn-ea"/>
                <a:ea typeface="+mn-ea"/>
              </a:rPr>
              <a:t>平均</a:t>
            </a:r>
            <a:r>
              <a:rPr kumimoji="1" lang="en-US" altLang="ja-JP" sz="4000" dirty="0">
                <a:solidFill>
                  <a:srgbClr val="0000FF"/>
                </a:solidFill>
                <a:latin typeface="+mn-ea"/>
                <a:ea typeface="+mn-ea"/>
              </a:rPr>
              <a:t>3.2</a:t>
            </a:r>
            <a:endParaRPr kumimoji="1" lang="ja-JP" altLang="en-US" sz="4000" dirty="0">
              <a:solidFill>
                <a:srgbClr val="0000FF"/>
              </a:solidFill>
              <a:latin typeface="+mn-ea"/>
              <a:ea typeface="+mn-ea"/>
            </a:endParaRPr>
          </a:p>
        </p:txBody>
      </p:sp>
      <p:grpSp>
        <p:nvGrpSpPr>
          <p:cNvPr id="70" name="グループ化 69">
            <a:extLst>
              <a:ext uri="{FF2B5EF4-FFF2-40B4-BE49-F238E27FC236}">
                <a16:creationId xmlns="" xmlns:a16="http://schemas.microsoft.com/office/drawing/2014/main" id="{1F2801A9-7DEB-40E5-80F0-B6670C3378D1}"/>
              </a:ext>
            </a:extLst>
          </p:cNvPr>
          <p:cNvGrpSpPr/>
          <p:nvPr/>
        </p:nvGrpSpPr>
        <p:grpSpPr>
          <a:xfrm>
            <a:off x="3941994" y="5984746"/>
            <a:ext cx="4482261" cy="322028"/>
            <a:chOff x="3243163" y="4810919"/>
            <a:chExt cx="4482261" cy="550628"/>
          </a:xfrm>
        </p:grpSpPr>
        <p:cxnSp>
          <p:nvCxnSpPr>
            <p:cNvPr id="71" name="直線コネクタ 70">
              <a:extLst>
                <a:ext uri="{FF2B5EF4-FFF2-40B4-BE49-F238E27FC236}">
                  <a16:creationId xmlns="" xmlns:a16="http://schemas.microsoft.com/office/drawing/2014/main" id="{A090A8F9-5220-44BD-B2E2-5DE624EEC18B}"/>
                </a:ext>
              </a:extLst>
            </p:cNvPr>
            <p:cNvCxnSpPr>
              <a:cxnSpLocks/>
            </p:cNvCxnSpPr>
            <p:nvPr/>
          </p:nvCxnSpPr>
          <p:spPr bwMode="auto">
            <a:xfrm rot="5400000">
              <a:off x="2967850" y="5086233"/>
              <a:ext cx="550627"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p:spPr>
        </p:cxnSp>
        <p:grpSp>
          <p:nvGrpSpPr>
            <p:cNvPr id="72" name="グループ化 71">
              <a:extLst>
                <a:ext uri="{FF2B5EF4-FFF2-40B4-BE49-F238E27FC236}">
                  <a16:creationId xmlns="" xmlns:a16="http://schemas.microsoft.com/office/drawing/2014/main" id="{BDE1A73F-8865-42BA-9EAA-0F368F5E9019}"/>
                </a:ext>
              </a:extLst>
            </p:cNvPr>
            <p:cNvGrpSpPr/>
            <p:nvPr/>
          </p:nvGrpSpPr>
          <p:grpSpPr>
            <a:xfrm>
              <a:off x="3243163" y="4810919"/>
              <a:ext cx="4482261" cy="550628"/>
              <a:chOff x="3243164" y="4810919"/>
              <a:chExt cx="4482261" cy="550628"/>
            </a:xfrm>
          </p:grpSpPr>
          <p:cxnSp>
            <p:nvCxnSpPr>
              <p:cNvPr id="73" name="直線コネクタ 72">
                <a:extLst>
                  <a:ext uri="{FF2B5EF4-FFF2-40B4-BE49-F238E27FC236}">
                    <a16:creationId xmlns="" xmlns:a16="http://schemas.microsoft.com/office/drawing/2014/main" id="{DB6978EA-45E5-4E89-8852-78112B06E020}"/>
                  </a:ext>
                </a:extLst>
              </p:cNvPr>
              <p:cNvCxnSpPr/>
              <p:nvPr/>
            </p:nvCxnSpPr>
            <p:spPr bwMode="auto">
              <a:xfrm>
                <a:off x="3243164" y="5361547"/>
                <a:ext cx="4482261"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p:spPr>
          </p:cxnSp>
          <p:cxnSp>
            <p:nvCxnSpPr>
              <p:cNvPr id="74" name="直線コネクタ 73">
                <a:extLst>
                  <a:ext uri="{FF2B5EF4-FFF2-40B4-BE49-F238E27FC236}">
                    <a16:creationId xmlns="" xmlns:a16="http://schemas.microsoft.com/office/drawing/2014/main" id="{CA1C065C-766D-4CA7-9976-7F32F5F73AD6}"/>
                  </a:ext>
                </a:extLst>
              </p:cNvPr>
              <p:cNvCxnSpPr>
                <a:cxnSpLocks/>
              </p:cNvCxnSpPr>
              <p:nvPr/>
            </p:nvCxnSpPr>
            <p:spPr bwMode="auto">
              <a:xfrm rot="5400000">
                <a:off x="7450111" y="5086233"/>
                <a:ext cx="550627"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p:spPr>
          </p:cxnSp>
        </p:grpSp>
      </p:grpSp>
      <p:sp>
        <p:nvSpPr>
          <p:cNvPr id="75" name="テキスト ボックス 74">
            <a:extLst>
              <a:ext uri="{FF2B5EF4-FFF2-40B4-BE49-F238E27FC236}">
                <a16:creationId xmlns="" xmlns:a16="http://schemas.microsoft.com/office/drawing/2014/main" id="{F4367D58-1E10-4F6C-9466-8039D1E4E7FE}"/>
              </a:ext>
            </a:extLst>
          </p:cNvPr>
          <p:cNvSpPr txBox="1"/>
          <p:nvPr/>
        </p:nvSpPr>
        <p:spPr>
          <a:xfrm>
            <a:off x="5090482" y="6435903"/>
            <a:ext cx="2028119" cy="707886"/>
          </a:xfrm>
          <a:prstGeom prst="rect">
            <a:avLst/>
          </a:prstGeom>
          <a:noFill/>
        </p:spPr>
        <p:txBody>
          <a:bodyPr wrap="none" rtlCol="0">
            <a:spAutoFit/>
          </a:bodyPr>
          <a:lstStyle/>
          <a:p>
            <a:r>
              <a:rPr kumimoji="1" lang="ja-JP" altLang="en-US" sz="4000" dirty="0">
                <a:solidFill>
                  <a:schemeClr val="accent1">
                    <a:lumMod val="75000"/>
                  </a:schemeClr>
                </a:solidFill>
                <a:latin typeface="+mn-ea"/>
                <a:ea typeface="+mn-ea"/>
              </a:rPr>
              <a:t>平均</a:t>
            </a:r>
            <a:r>
              <a:rPr kumimoji="1" lang="en-US" altLang="ja-JP" sz="4000" dirty="0">
                <a:solidFill>
                  <a:schemeClr val="accent1">
                    <a:lumMod val="75000"/>
                  </a:schemeClr>
                </a:solidFill>
                <a:latin typeface="+mn-ea"/>
                <a:ea typeface="+mn-ea"/>
              </a:rPr>
              <a:t>3.6</a:t>
            </a:r>
            <a:endParaRPr kumimoji="1" lang="ja-JP" altLang="en-US" sz="4000" dirty="0">
              <a:solidFill>
                <a:schemeClr val="accent1">
                  <a:lumMod val="75000"/>
                </a:schemeClr>
              </a:solidFill>
              <a:latin typeface="+mn-ea"/>
              <a:ea typeface="+mn-ea"/>
            </a:endParaRPr>
          </a:p>
        </p:txBody>
      </p:sp>
      <p:sp>
        <p:nvSpPr>
          <p:cNvPr id="76" name="楕円 75">
            <a:extLst>
              <a:ext uri="{FF2B5EF4-FFF2-40B4-BE49-F238E27FC236}">
                <a16:creationId xmlns="" xmlns:a16="http://schemas.microsoft.com/office/drawing/2014/main" id="{D7F981D1-CC0B-4528-960E-9D95B24ACEB3}"/>
              </a:ext>
            </a:extLst>
          </p:cNvPr>
          <p:cNvSpPr/>
          <p:nvPr/>
        </p:nvSpPr>
        <p:spPr bwMode="auto">
          <a:xfrm>
            <a:off x="5775646" y="2829719"/>
            <a:ext cx="703844" cy="698519"/>
          </a:xfrm>
          <a:prstGeom prst="ellipse">
            <a:avLst/>
          </a:prstGeom>
          <a:noFill/>
          <a:ln w="76200"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77" name="テキスト ボックス 76">
            <a:extLst>
              <a:ext uri="{FF2B5EF4-FFF2-40B4-BE49-F238E27FC236}">
                <a16:creationId xmlns="" xmlns:a16="http://schemas.microsoft.com/office/drawing/2014/main" id="{457E3153-227F-401A-92F3-E453312CBC0C}"/>
              </a:ext>
            </a:extLst>
          </p:cNvPr>
          <p:cNvSpPr txBox="1"/>
          <p:nvPr/>
        </p:nvSpPr>
        <p:spPr>
          <a:xfrm>
            <a:off x="12193587" y="2967715"/>
            <a:ext cx="503664" cy="707886"/>
          </a:xfrm>
          <a:prstGeom prst="rect">
            <a:avLst/>
          </a:prstGeom>
          <a:noFill/>
        </p:spPr>
        <p:txBody>
          <a:bodyPr wrap="none" rtlCol="0">
            <a:spAutoFit/>
          </a:bodyPr>
          <a:lstStyle/>
          <a:p>
            <a:r>
              <a:rPr lang="en-US" altLang="ja-JP" sz="4000" dirty="0">
                <a:latin typeface="+mn-ea"/>
                <a:ea typeface="+mn-ea"/>
              </a:rPr>
              <a:t>2</a:t>
            </a:r>
            <a:endParaRPr kumimoji="1" lang="ja-JP" altLang="en-US" sz="4000" dirty="0">
              <a:latin typeface="+mn-ea"/>
              <a:ea typeface="+mn-ea"/>
            </a:endParaRPr>
          </a:p>
        </p:txBody>
      </p:sp>
      <p:sp>
        <p:nvSpPr>
          <p:cNvPr id="78" name="テキスト ボックス 77">
            <a:extLst>
              <a:ext uri="{FF2B5EF4-FFF2-40B4-BE49-F238E27FC236}">
                <a16:creationId xmlns="" xmlns:a16="http://schemas.microsoft.com/office/drawing/2014/main" id="{12E67457-EA18-4F21-A482-2C1DCF65474D}"/>
              </a:ext>
            </a:extLst>
          </p:cNvPr>
          <p:cNvSpPr txBox="1"/>
          <p:nvPr/>
        </p:nvSpPr>
        <p:spPr>
          <a:xfrm>
            <a:off x="13260387" y="2967715"/>
            <a:ext cx="503664" cy="707886"/>
          </a:xfrm>
          <a:prstGeom prst="rect">
            <a:avLst/>
          </a:prstGeom>
          <a:noFill/>
        </p:spPr>
        <p:txBody>
          <a:bodyPr wrap="none" rtlCol="0">
            <a:spAutoFit/>
          </a:bodyPr>
          <a:lstStyle/>
          <a:p>
            <a:r>
              <a:rPr lang="en-US" altLang="ja-JP" sz="4000" dirty="0">
                <a:latin typeface="+mn-ea"/>
                <a:ea typeface="+mn-ea"/>
              </a:rPr>
              <a:t>3</a:t>
            </a:r>
            <a:endParaRPr kumimoji="1" lang="ja-JP" altLang="en-US" sz="4000" dirty="0">
              <a:latin typeface="+mn-ea"/>
              <a:ea typeface="+mn-ea"/>
            </a:endParaRPr>
          </a:p>
        </p:txBody>
      </p:sp>
      <p:sp>
        <p:nvSpPr>
          <p:cNvPr id="79" name="テキスト ボックス 78">
            <a:extLst>
              <a:ext uri="{FF2B5EF4-FFF2-40B4-BE49-F238E27FC236}">
                <a16:creationId xmlns="" xmlns:a16="http://schemas.microsoft.com/office/drawing/2014/main" id="{5B3F107A-DC54-4F95-830C-10E790B3E8D4}"/>
              </a:ext>
            </a:extLst>
          </p:cNvPr>
          <p:cNvSpPr txBox="1"/>
          <p:nvPr/>
        </p:nvSpPr>
        <p:spPr>
          <a:xfrm>
            <a:off x="14327187" y="2967715"/>
            <a:ext cx="503664" cy="707886"/>
          </a:xfrm>
          <a:prstGeom prst="rect">
            <a:avLst/>
          </a:prstGeom>
          <a:noFill/>
        </p:spPr>
        <p:txBody>
          <a:bodyPr wrap="none" rtlCol="0">
            <a:spAutoFit/>
          </a:bodyPr>
          <a:lstStyle/>
          <a:p>
            <a:r>
              <a:rPr lang="en-US" altLang="ja-JP" sz="4000" dirty="0">
                <a:latin typeface="+mn-ea"/>
                <a:ea typeface="+mn-ea"/>
              </a:rPr>
              <a:t>4</a:t>
            </a:r>
            <a:endParaRPr kumimoji="1" lang="ja-JP" altLang="en-US" sz="4000" dirty="0">
              <a:latin typeface="+mn-ea"/>
              <a:ea typeface="+mn-ea"/>
            </a:endParaRPr>
          </a:p>
        </p:txBody>
      </p:sp>
      <p:sp>
        <p:nvSpPr>
          <p:cNvPr id="80" name="テキスト ボックス 79">
            <a:extLst>
              <a:ext uri="{FF2B5EF4-FFF2-40B4-BE49-F238E27FC236}">
                <a16:creationId xmlns="" xmlns:a16="http://schemas.microsoft.com/office/drawing/2014/main" id="{EBB1823D-C1C4-4B0F-BC9F-960E4EAAACAE}"/>
              </a:ext>
            </a:extLst>
          </p:cNvPr>
          <p:cNvSpPr txBox="1"/>
          <p:nvPr/>
        </p:nvSpPr>
        <p:spPr>
          <a:xfrm>
            <a:off x="11936185" y="3900491"/>
            <a:ext cx="1002197" cy="707886"/>
          </a:xfrm>
          <a:prstGeom prst="rect">
            <a:avLst/>
          </a:prstGeom>
          <a:noFill/>
        </p:spPr>
        <p:txBody>
          <a:bodyPr wrap="none" rtlCol="0">
            <a:spAutoFit/>
          </a:bodyPr>
          <a:lstStyle/>
          <a:p>
            <a:r>
              <a:rPr lang="en-US" altLang="ja-JP" sz="4000" dirty="0">
                <a:latin typeface="+mn-ea"/>
                <a:ea typeface="+mn-ea"/>
              </a:rPr>
              <a:t>3.0</a:t>
            </a:r>
            <a:endParaRPr kumimoji="1" lang="ja-JP" altLang="en-US" sz="4000" dirty="0">
              <a:latin typeface="+mn-ea"/>
              <a:ea typeface="+mn-ea"/>
            </a:endParaRPr>
          </a:p>
        </p:txBody>
      </p:sp>
      <p:sp>
        <p:nvSpPr>
          <p:cNvPr id="81" name="テキスト ボックス 80">
            <a:extLst>
              <a:ext uri="{FF2B5EF4-FFF2-40B4-BE49-F238E27FC236}">
                <a16:creationId xmlns="" xmlns:a16="http://schemas.microsoft.com/office/drawing/2014/main" id="{78756A24-5EDC-415C-9DEF-B6EFA543DF15}"/>
              </a:ext>
            </a:extLst>
          </p:cNvPr>
          <p:cNvSpPr txBox="1"/>
          <p:nvPr/>
        </p:nvSpPr>
        <p:spPr>
          <a:xfrm>
            <a:off x="13036983" y="3900491"/>
            <a:ext cx="1002197" cy="707886"/>
          </a:xfrm>
          <a:prstGeom prst="rect">
            <a:avLst/>
          </a:prstGeom>
          <a:noFill/>
        </p:spPr>
        <p:txBody>
          <a:bodyPr wrap="none" rtlCol="0">
            <a:spAutoFit/>
          </a:bodyPr>
          <a:lstStyle/>
          <a:p>
            <a:r>
              <a:rPr kumimoji="1" lang="en-US" altLang="ja-JP" sz="4000" dirty="0">
                <a:latin typeface="+mn-ea"/>
                <a:ea typeface="+mn-ea"/>
              </a:rPr>
              <a:t>3.2</a:t>
            </a:r>
            <a:endParaRPr kumimoji="1" lang="ja-JP" altLang="en-US" sz="4000" dirty="0">
              <a:latin typeface="+mn-ea"/>
              <a:ea typeface="+mn-ea"/>
            </a:endParaRPr>
          </a:p>
        </p:txBody>
      </p:sp>
      <p:sp>
        <p:nvSpPr>
          <p:cNvPr id="82" name="テキスト ボックス 81">
            <a:extLst>
              <a:ext uri="{FF2B5EF4-FFF2-40B4-BE49-F238E27FC236}">
                <a16:creationId xmlns="" xmlns:a16="http://schemas.microsoft.com/office/drawing/2014/main" id="{27DBC064-8FD8-479F-A389-63947D576A70}"/>
              </a:ext>
            </a:extLst>
          </p:cNvPr>
          <p:cNvSpPr txBox="1"/>
          <p:nvPr/>
        </p:nvSpPr>
        <p:spPr>
          <a:xfrm>
            <a:off x="14137781" y="3900491"/>
            <a:ext cx="1002197" cy="707886"/>
          </a:xfrm>
          <a:prstGeom prst="rect">
            <a:avLst/>
          </a:prstGeom>
          <a:noFill/>
        </p:spPr>
        <p:txBody>
          <a:bodyPr wrap="none" rtlCol="0">
            <a:spAutoFit/>
          </a:bodyPr>
          <a:lstStyle/>
          <a:p>
            <a:r>
              <a:rPr kumimoji="1" lang="en-US" altLang="ja-JP" sz="4000" dirty="0">
                <a:latin typeface="+mn-ea"/>
                <a:ea typeface="+mn-ea"/>
              </a:rPr>
              <a:t>3.6</a:t>
            </a:r>
            <a:endParaRPr kumimoji="1" lang="ja-JP" altLang="en-US" sz="4000" dirty="0">
              <a:latin typeface="+mn-ea"/>
              <a:ea typeface="+mn-ea"/>
            </a:endParaRPr>
          </a:p>
        </p:txBody>
      </p:sp>
      <p:sp>
        <p:nvSpPr>
          <p:cNvPr id="86" name="矢印: 右 85">
            <a:extLst>
              <a:ext uri="{FF2B5EF4-FFF2-40B4-BE49-F238E27FC236}">
                <a16:creationId xmlns="" xmlns:a16="http://schemas.microsoft.com/office/drawing/2014/main" id="{4E5CAF45-06D4-4DBD-9684-55B769A7BBF3}"/>
              </a:ext>
            </a:extLst>
          </p:cNvPr>
          <p:cNvSpPr/>
          <p:nvPr/>
        </p:nvSpPr>
        <p:spPr bwMode="auto">
          <a:xfrm>
            <a:off x="8725874" y="3166436"/>
            <a:ext cx="749612" cy="104359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26" name="楕円 25">
            <a:extLst>
              <a:ext uri="{FF2B5EF4-FFF2-40B4-BE49-F238E27FC236}">
                <a16:creationId xmlns="" xmlns:a16="http://schemas.microsoft.com/office/drawing/2014/main" id="{FBA5ED7A-ACF1-4D24-9EEA-B8FA0E08EF7A}"/>
              </a:ext>
            </a:extLst>
          </p:cNvPr>
          <p:cNvSpPr/>
          <p:nvPr/>
        </p:nvSpPr>
        <p:spPr bwMode="auto">
          <a:xfrm>
            <a:off x="10070596" y="2220119"/>
            <a:ext cx="457200" cy="4572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59" name="楕円 58">
            <a:extLst>
              <a:ext uri="{FF2B5EF4-FFF2-40B4-BE49-F238E27FC236}">
                <a16:creationId xmlns="" xmlns:a16="http://schemas.microsoft.com/office/drawing/2014/main" id="{D5347DFB-D5A8-476F-AD48-7333AF7CF051}"/>
              </a:ext>
            </a:extLst>
          </p:cNvPr>
          <p:cNvSpPr/>
          <p:nvPr/>
        </p:nvSpPr>
        <p:spPr bwMode="auto">
          <a:xfrm>
            <a:off x="11135628" y="2226395"/>
            <a:ext cx="457200" cy="4572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60" name="楕円 59">
            <a:extLst>
              <a:ext uri="{FF2B5EF4-FFF2-40B4-BE49-F238E27FC236}">
                <a16:creationId xmlns="" xmlns:a16="http://schemas.microsoft.com/office/drawing/2014/main" id="{F4AE07FA-DF11-49CB-BE0B-0788CC78320F}"/>
              </a:ext>
            </a:extLst>
          </p:cNvPr>
          <p:cNvSpPr/>
          <p:nvPr/>
        </p:nvSpPr>
        <p:spPr bwMode="auto">
          <a:xfrm>
            <a:off x="12200660" y="2226395"/>
            <a:ext cx="457200" cy="457200"/>
          </a:xfrm>
          <a:prstGeom prst="ellipse">
            <a:avLst/>
          </a:prstGeom>
          <a:solidFill>
            <a:schemeClr val="bg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83" name="楕円 82">
            <a:extLst>
              <a:ext uri="{FF2B5EF4-FFF2-40B4-BE49-F238E27FC236}">
                <a16:creationId xmlns="" xmlns:a16="http://schemas.microsoft.com/office/drawing/2014/main" id="{965328BE-08EF-4E91-972C-B1C80013EE9D}"/>
              </a:ext>
            </a:extLst>
          </p:cNvPr>
          <p:cNvSpPr/>
          <p:nvPr/>
        </p:nvSpPr>
        <p:spPr bwMode="auto">
          <a:xfrm>
            <a:off x="13265692" y="2226395"/>
            <a:ext cx="457200" cy="457200"/>
          </a:xfrm>
          <a:prstGeom prst="ellipse">
            <a:avLst/>
          </a:prstGeom>
          <a:solidFill>
            <a:schemeClr val="bg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84" name="楕円 83">
            <a:extLst>
              <a:ext uri="{FF2B5EF4-FFF2-40B4-BE49-F238E27FC236}">
                <a16:creationId xmlns="" xmlns:a16="http://schemas.microsoft.com/office/drawing/2014/main" id="{A1A47D34-852E-41E9-8114-BB8F03A27922}"/>
              </a:ext>
            </a:extLst>
          </p:cNvPr>
          <p:cNvSpPr/>
          <p:nvPr/>
        </p:nvSpPr>
        <p:spPr bwMode="auto">
          <a:xfrm>
            <a:off x="14330724" y="2226395"/>
            <a:ext cx="457200" cy="457200"/>
          </a:xfrm>
          <a:prstGeom prst="ellipse">
            <a:avLst/>
          </a:prstGeom>
          <a:solidFill>
            <a:schemeClr val="bg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85" name="楕円 84">
            <a:extLst>
              <a:ext uri="{FF2B5EF4-FFF2-40B4-BE49-F238E27FC236}">
                <a16:creationId xmlns="" xmlns:a16="http://schemas.microsoft.com/office/drawing/2014/main" id="{AB42674F-6170-4494-AC21-31CA319827A9}"/>
              </a:ext>
            </a:extLst>
          </p:cNvPr>
          <p:cNvSpPr/>
          <p:nvPr/>
        </p:nvSpPr>
        <p:spPr bwMode="auto">
          <a:xfrm>
            <a:off x="15395756" y="2226395"/>
            <a:ext cx="457200" cy="4572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87" name="楕円 86">
            <a:extLst>
              <a:ext uri="{FF2B5EF4-FFF2-40B4-BE49-F238E27FC236}">
                <a16:creationId xmlns="" xmlns:a16="http://schemas.microsoft.com/office/drawing/2014/main" id="{0A0268F4-0BC4-4CC3-B4C1-D8E2A17AE2A3}"/>
              </a:ext>
            </a:extLst>
          </p:cNvPr>
          <p:cNvSpPr/>
          <p:nvPr/>
        </p:nvSpPr>
        <p:spPr bwMode="auto">
          <a:xfrm>
            <a:off x="16460787" y="2242149"/>
            <a:ext cx="457200" cy="4572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88" name="テキスト ボックス 87">
            <a:extLst>
              <a:ext uri="{FF2B5EF4-FFF2-40B4-BE49-F238E27FC236}">
                <a16:creationId xmlns="" xmlns:a16="http://schemas.microsoft.com/office/drawing/2014/main" id="{2C19636D-BA70-4744-9A42-AFBAD6BB914B}"/>
              </a:ext>
            </a:extLst>
          </p:cNvPr>
          <p:cNvSpPr txBox="1"/>
          <p:nvPr/>
        </p:nvSpPr>
        <p:spPr>
          <a:xfrm>
            <a:off x="9530543" y="4954094"/>
            <a:ext cx="7433908" cy="1938992"/>
          </a:xfrm>
          <a:prstGeom prst="rect">
            <a:avLst/>
          </a:prstGeom>
          <a:noFill/>
        </p:spPr>
        <p:txBody>
          <a:bodyPr wrap="square" rtlCol="0">
            <a:spAutoFit/>
          </a:bodyPr>
          <a:lstStyle/>
          <a:p>
            <a:r>
              <a:rPr lang="ja-JP" altLang="en-US" sz="4000" dirty="0">
                <a:latin typeface="+mn-ea"/>
                <a:ea typeface="+mn-ea"/>
              </a:rPr>
              <a:t>両端からそれぞれ </a:t>
            </a:r>
            <a:r>
              <a:rPr lang="en-US" altLang="ja-JP" sz="4000" dirty="0">
                <a:latin typeface="+mn-ea"/>
                <a:ea typeface="+mn-ea"/>
              </a:rPr>
              <a:t>(w – 1) / 2</a:t>
            </a:r>
          </a:p>
          <a:p>
            <a:r>
              <a:rPr lang="en-US" altLang="ja-JP" sz="4000" dirty="0">
                <a:latin typeface="+mn-ea"/>
                <a:ea typeface="+mn-ea"/>
              </a:rPr>
              <a:t>(w=5 </a:t>
            </a:r>
            <a:r>
              <a:rPr lang="ja-JP" altLang="en-US" sz="4000" dirty="0">
                <a:latin typeface="+mn-ea"/>
                <a:ea typeface="+mn-ea"/>
              </a:rPr>
              <a:t>の場合は </a:t>
            </a:r>
            <a:r>
              <a:rPr lang="en-US" altLang="ja-JP" sz="4000" dirty="0">
                <a:latin typeface="+mn-ea"/>
                <a:ea typeface="+mn-ea"/>
              </a:rPr>
              <a:t>2)  </a:t>
            </a:r>
            <a:r>
              <a:rPr lang="ja-JP" altLang="en-US" sz="4000" dirty="0">
                <a:latin typeface="+mn-ea"/>
                <a:ea typeface="+mn-ea"/>
              </a:rPr>
              <a:t>個の点は、実質的に値なしになる</a:t>
            </a:r>
            <a:endParaRPr lang="en-US" altLang="ja-JP" sz="4000" dirty="0">
              <a:latin typeface="+mn-ea"/>
              <a:ea typeface="+mn-ea"/>
            </a:endParaRPr>
          </a:p>
        </p:txBody>
      </p:sp>
      <p:sp>
        <p:nvSpPr>
          <p:cNvPr id="89" name="テキスト ボックス 88">
            <a:extLst>
              <a:ext uri="{FF2B5EF4-FFF2-40B4-BE49-F238E27FC236}">
                <a16:creationId xmlns="" xmlns:a16="http://schemas.microsoft.com/office/drawing/2014/main" id="{B6BA451E-ADB6-4D46-B4B3-89FC640056B5}"/>
              </a:ext>
            </a:extLst>
          </p:cNvPr>
          <p:cNvSpPr txBox="1"/>
          <p:nvPr/>
        </p:nvSpPr>
        <p:spPr>
          <a:xfrm>
            <a:off x="10059987" y="2967715"/>
            <a:ext cx="503664" cy="707886"/>
          </a:xfrm>
          <a:prstGeom prst="rect">
            <a:avLst/>
          </a:prstGeom>
          <a:noFill/>
        </p:spPr>
        <p:txBody>
          <a:bodyPr wrap="none" rtlCol="0">
            <a:spAutoFit/>
          </a:bodyPr>
          <a:lstStyle/>
          <a:p>
            <a:r>
              <a:rPr kumimoji="1" lang="en-US" altLang="ja-JP" sz="4000" dirty="0">
                <a:latin typeface="+mn-ea"/>
                <a:ea typeface="+mn-ea"/>
              </a:rPr>
              <a:t>0</a:t>
            </a:r>
            <a:endParaRPr kumimoji="1" lang="ja-JP" altLang="en-US" sz="4000" dirty="0">
              <a:latin typeface="+mn-ea"/>
              <a:ea typeface="+mn-ea"/>
            </a:endParaRPr>
          </a:p>
        </p:txBody>
      </p:sp>
      <p:sp>
        <p:nvSpPr>
          <p:cNvPr id="90" name="テキスト ボックス 89">
            <a:extLst>
              <a:ext uri="{FF2B5EF4-FFF2-40B4-BE49-F238E27FC236}">
                <a16:creationId xmlns="" xmlns:a16="http://schemas.microsoft.com/office/drawing/2014/main" id="{3C54DA96-17CA-4CEA-854A-D52D4D848216}"/>
              </a:ext>
            </a:extLst>
          </p:cNvPr>
          <p:cNvSpPr txBox="1"/>
          <p:nvPr/>
        </p:nvSpPr>
        <p:spPr>
          <a:xfrm>
            <a:off x="11126787" y="2967715"/>
            <a:ext cx="503664" cy="707886"/>
          </a:xfrm>
          <a:prstGeom prst="rect">
            <a:avLst/>
          </a:prstGeom>
          <a:noFill/>
        </p:spPr>
        <p:txBody>
          <a:bodyPr wrap="none" rtlCol="0">
            <a:spAutoFit/>
          </a:bodyPr>
          <a:lstStyle/>
          <a:p>
            <a:r>
              <a:rPr kumimoji="1" lang="en-US" altLang="ja-JP" sz="4000" dirty="0">
                <a:latin typeface="+mn-ea"/>
                <a:ea typeface="+mn-ea"/>
              </a:rPr>
              <a:t>1</a:t>
            </a:r>
            <a:endParaRPr kumimoji="1" lang="ja-JP" altLang="en-US" sz="4000" dirty="0">
              <a:latin typeface="+mn-ea"/>
              <a:ea typeface="+mn-ea"/>
            </a:endParaRPr>
          </a:p>
        </p:txBody>
      </p:sp>
      <p:sp>
        <p:nvSpPr>
          <p:cNvPr id="91" name="テキスト ボックス 90">
            <a:extLst>
              <a:ext uri="{FF2B5EF4-FFF2-40B4-BE49-F238E27FC236}">
                <a16:creationId xmlns="" xmlns:a16="http://schemas.microsoft.com/office/drawing/2014/main" id="{16EE92CD-6272-4953-8C49-238A288AD35D}"/>
              </a:ext>
            </a:extLst>
          </p:cNvPr>
          <p:cNvSpPr txBox="1"/>
          <p:nvPr/>
        </p:nvSpPr>
        <p:spPr>
          <a:xfrm>
            <a:off x="15393987" y="2967715"/>
            <a:ext cx="503664" cy="707886"/>
          </a:xfrm>
          <a:prstGeom prst="rect">
            <a:avLst/>
          </a:prstGeom>
          <a:noFill/>
        </p:spPr>
        <p:txBody>
          <a:bodyPr wrap="none" rtlCol="0">
            <a:spAutoFit/>
          </a:bodyPr>
          <a:lstStyle/>
          <a:p>
            <a:r>
              <a:rPr kumimoji="1" lang="en-US" altLang="ja-JP" sz="4000" dirty="0">
                <a:latin typeface="+mn-ea"/>
                <a:ea typeface="+mn-ea"/>
              </a:rPr>
              <a:t>5</a:t>
            </a:r>
            <a:endParaRPr kumimoji="1" lang="ja-JP" altLang="en-US" sz="4000" dirty="0">
              <a:latin typeface="+mn-ea"/>
              <a:ea typeface="+mn-ea"/>
            </a:endParaRPr>
          </a:p>
        </p:txBody>
      </p:sp>
      <p:sp>
        <p:nvSpPr>
          <p:cNvPr id="92" name="テキスト ボックス 91">
            <a:extLst>
              <a:ext uri="{FF2B5EF4-FFF2-40B4-BE49-F238E27FC236}">
                <a16:creationId xmlns="" xmlns:a16="http://schemas.microsoft.com/office/drawing/2014/main" id="{7E804F3F-4F0F-40D2-A2D0-8C8D7C1AA804}"/>
              </a:ext>
            </a:extLst>
          </p:cNvPr>
          <p:cNvSpPr txBox="1"/>
          <p:nvPr/>
        </p:nvSpPr>
        <p:spPr>
          <a:xfrm>
            <a:off x="16460787" y="2967715"/>
            <a:ext cx="503664" cy="707886"/>
          </a:xfrm>
          <a:prstGeom prst="rect">
            <a:avLst/>
          </a:prstGeom>
          <a:noFill/>
        </p:spPr>
        <p:txBody>
          <a:bodyPr wrap="none" rtlCol="0">
            <a:spAutoFit/>
          </a:bodyPr>
          <a:lstStyle/>
          <a:p>
            <a:r>
              <a:rPr kumimoji="1" lang="en-US" altLang="ja-JP" sz="4000" dirty="0">
                <a:latin typeface="+mn-ea"/>
                <a:ea typeface="+mn-ea"/>
              </a:rPr>
              <a:t>6</a:t>
            </a:r>
            <a:endParaRPr kumimoji="1" lang="ja-JP" altLang="en-US" sz="4000" dirty="0">
              <a:latin typeface="+mn-ea"/>
              <a:ea typeface="+mn-ea"/>
            </a:endParaRPr>
          </a:p>
        </p:txBody>
      </p:sp>
      <p:sp>
        <p:nvSpPr>
          <p:cNvPr id="93" name="テキスト ボックス 92">
            <a:extLst>
              <a:ext uri="{FF2B5EF4-FFF2-40B4-BE49-F238E27FC236}">
                <a16:creationId xmlns="" xmlns:a16="http://schemas.microsoft.com/office/drawing/2014/main" id="{47A19896-8592-4695-AECA-8C47F078C7B5}"/>
              </a:ext>
            </a:extLst>
          </p:cNvPr>
          <p:cNvSpPr txBox="1"/>
          <p:nvPr/>
        </p:nvSpPr>
        <p:spPr>
          <a:xfrm>
            <a:off x="10106497" y="3835030"/>
            <a:ext cx="410690" cy="707886"/>
          </a:xfrm>
          <a:prstGeom prst="rect">
            <a:avLst/>
          </a:prstGeom>
          <a:noFill/>
        </p:spPr>
        <p:txBody>
          <a:bodyPr wrap="none" rtlCol="0">
            <a:spAutoFit/>
          </a:bodyPr>
          <a:lstStyle/>
          <a:p>
            <a:r>
              <a:rPr lang="en-US" altLang="ja-JP" sz="4000" dirty="0">
                <a:latin typeface="+mn-ea"/>
                <a:ea typeface="+mn-ea"/>
              </a:rPr>
              <a:t>-</a:t>
            </a:r>
            <a:endParaRPr kumimoji="1" lang="ja-JP" altLang="en-US" sz="4000" dirty="0">
              <a:latin typeface="+mn-ea"/>
              <a:ea typeface="+mn-ea"/>
            </a:endParaRPr>
          </a:p>
        </p:txBody>
      </p:sp>
      <p:sp>
        <p:nvSpPr>
          <p:cNvPr id="94" name="テキスト ボックス 93">
            <a:extLst>
              <a:ext uri="{FF2B5EF4-FFF2-40B4-BE49-F238E27FC236}">
                <a16:creationId xmlns="" xmlns:a16="http://schemas.microsoft.com/office/drawing/2014/main" id="{F17439E4-71AE-48E7-81DF-A882DF3E6D25}"/>
              </a:ext>
            </a:extLst>
          </p:cNvPr>
          <p:cNvSpPr txBox="1"/>
          <p:nvPr/>
        </p:nvSpPr>
        <p:spPr>
          <a:xfrm>
            <a:off x="11173297" y="3835030"/>
            <a:ext cx="410690" cy="707886"/>
          </a:xfrm>
          <a:prstGeom prst="rect">
            <a:avLst/>
          </a:prstGeom>
          <a:noFill/>
        </p:spPr>
        <p:txBody>
          <a:bodyPr wrap="none" rtlCol="0">
            <a:spAutoFit/>
          </a:bodyPr>
          <a:lstStyle/>
          <a:p>
            <a:r>
              <a:rPr lang="en-US" altLang="ja-JP" sz="4000" dirty="0">
                <a:latin typeface="+mn-ea"/>
                <a:ea typeface="+mn-ea"/>
              </a:rPr>
              <a:t>-</a:t>
            </a:r>
            <a:endParaRPr kumimoji="1" lang="ja-JP" altLang="en-US" sz="4000" dirty="0">
              <a:latin typeface="+mn-ea"/>
              <a:ea typeface="+mn-ea"/>
            </a:endParaRPr>
          </a:p>
        </p:txBody>
      </p:sp>
      <p:sp>
        <p:nvSpPr>
          <p:cNvPr id="95" name="テキスト ボックス 94">
            <a:extLst>
              <a:ext uri="{FF2B5EF4-FFF2-40B4-BE49-F238E27FC236}">
                <a16:creationId xmlns="" xmlns:a16="http://schemas.microsoft.com/office/drawing/2014/main" id="{D6EFB8BC-D061-4DD5-82A9-8529C98616E8}"/>
              </a:ext>
            </a:extLst>
          </p:cNvPr>
          <p:cNvSpPr txBox="1"/>
          <p:nvPr/>
        </p:nvSpPr>
        <p:spPr>
          <a:xfrm>
            <a:off x="15440497" y="3816855"/>
            <a:ext cx="410690" cy="707886"/>
          </a:xfrm>
          <a:prstGeom prst="rect">
            <a:avLst/>
          </a:prstGeom>
          <a:noFill/>
        </p:spPr>
        <p:txBody>
          <a:bodyPr wrap="none" rtlCol="0">
            <a:spAutoFit/>
          </a:bodyPr>
          <a:lstStyle/>
          <a:p>
            <a:r>
              <a:rPr lang="en-US" altLang="ja-JP" sz="4000" dirty="0">
                <a:latin typeface="+mn-ea"/>
                <a:ea typeface="+mn-ea"/>
              </a:rPr>
              <a:t>-</a:t>
            </a:r>
            <a:endParaRPr kumimoji="1" lang="ja-JP" altLang="en-US" sz="4000" dirty="0">
              <a:latin typeface="+mn-ea"/>
              <a:ea typeface="+mn-ea"/>
            </a:endParaRPr>
          </a:p>
        </p:txBody>
      </p:sp>
      <p:sp>
        <p:nvSpPr>
          <p:cNvPr id="96" name="テキスト ボックス 95">
            <a:extLst>
              <a:ext uri="{FF2B5EF4-FFF2-40B4-BE49-F238E27FC236}">
                <a16:creationId xmlns="" xmlns:a16="http://schemas.microsoft.com/office/drawing/2014/main" id="{1D4413E1-ABEB-4E85-9186-67AB18EBF3C3}"/>
              </a:ext>
            </a:extLst>
          </p:cNvPr>
          <p:cNvSpPr txBox="1"/>
          <p:nvPr/>
        </p:nvSpPr>
        <p:spPr>
          <a:xfrm>
            <a:off x="16507297" y="3816855"/>
            <a:ext cx="410690" cy="707886"/>
          </a:xfrm>
          <a:prstGeom prst="rect">
            <a:avLst/>
          </a:prstGeom>
          <a:noFill/>
        </p:spPr>
        <p:txBody>
          <a:bodyPr wrap="none" rtlCol="0">
            <a:spAutoFit/>
          </a:bodyPr>
          <a:lstStyle/>
          <a:p>
            <a:r>
              <a:rPr lang="en-US" altLang="ja-JP" sz="4000" dirty="0">
                <a:latin typeface="+mn-ea"/>
                <a:ea typeface="+mn-ea"/>
              </a:rPr>
              <a:t>-</a:t>
            </a:r>
            <a:endParaRPr kumimoji="1" lang="ja-JP" altLang="en-US" sz="4000" dirty="0">
              <a:latin typeface="+mn-ea"/>
              <a:ea typeface="+mn-ea"/>
            </a:endParaRPr>
          </a:p>
        </p:txBody>
      </p:sp>
    </p:spTree>
    <p:extLst>
      <p:ext uri="{BB962C8B-B14F-4D97-AF65-F5344CB8AC3E}">
        <p14:creationId xmlns:p14="http://schemas.microsoft.com/office/powerpoint/2010/main" val="63768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DDF871EC-46C4-4E09-BC20-912E485281BB}"/>
              </a:ext>
            </a:extLst>
          </p:cNvPr>
          <p:cNvSpPr>
            <a:spLocks noGrp="1"/>
          </p:cNvSpPr>
          <p:nvPr>
            <p:ph type="title"/>
          </p:nvPr>
        </p:nvSpPr>
        <p:spPr/>
        <p:txBody>
          <a:bodyPr>
            <a:normAutofit/>
          </a:bodyPr>
          <a:lstStyle/>
          <a:p>
            <a:r>
              <a:rPr kumimoji="1" lang="en-US" altLang="ja-JP" dirty="0"/>
              <a:t>zip</a:t>
            </a:r>
            <a:r>
              <a:rPr kumimoji="1" lang="ja-JP" altLang="en-US" dirty="0"/>
              <a:t>ファイルのダウンロードと展開</a:t>
            </a:r>
          </a:p>
        </p:txBody>
      </p:sp>
      <p:sp>
        <p:nvSpPr>
          <p:cNvPr id="5" name="スライド番号プレースホルダー 4">
            <a:extLst>
              <a:ext uri="{FF2B5EF4-FFF2-40B4-BE49-F238E27FC236}">
                <a16:creationId xmlns="" xmlns:a16="http://schemas.microsoft.com/office/drawing/2014/main" id="{8262D7BD-B238-41DA-BB36-4BE1D94DE78D}"/>
              </a:ext>
            </a:extLst>
          </p:cNvPr>
          <p:cNvSpPr>
            <a:spLocks noGrp="1"/>
          </p:cNvSpPr>
          <p:nvPr>
            <p:ph type="sldNum" sz="quarter" idx="4"/>
          </p:nvPr>
        </p:nvSpPr>
        <p:spPr/>
        <p:txBody>
          <a:bodyPr/>
          <a:lstStyle/>
          <a:p>
            <a:pPr>
              <a:defRPr/>
            </a:pPr>
            <a:fld id="{E62AD30C-4FD0-4E41-9633-AA73C86D07D0}" type="slidenum">
              <a:rPr lang="ja-JP" altLang="en-US" smtClean="0"/>
              <a:pPr>
                <a:defRPr/>
              </a:pPr>
              <a:t>3</a:t>
            </a:fld>
            <a:endParaRPr lang="en-US" altLang="ja-JP" dirty="0"/>
          </a:p>
        </p:txBody>
      </p:sp>
      <p:sp>
        <p:nvSpPr>
          <p:cNvPr id="8" name="コンテンツ プレースホルダー 6">
            <a:extLst>
              <a:ext uri="{FF2B5EF4-FFF2-40B4-BE49-F238E27FC236}">
                <a16:creationId xmlns="" xmlns:a16="http://schemas.microsoft.com/office/drawing/2014/main" id="{C7AEDACA-54B4-4A43-AF7D-310F413B479B}"/>
              </a:ext>
            </a:extLst>
          </p:cNvPr>
          <p:cNvSpPr txBox="1">
            <a:spLocks/>
          </p:cNvSpPr>
          <p:nvPr/>
        </p:nvSpPr>
        <p:spPr bwMode="auto">
          <a:xfrm>
            <a:off x="161095" y="2268258"/>
            <a:ext cx="16146458" cy="1413515"/>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lvl1pPr marL="541338" indent="-541338"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ea"/>
                <a:ea typeface="+mn-ea"/>
                <a:cs typeface="+mn-cs"/>
              </a:defRPr>
            </a:lvl1pPr>
            <a:lvl2pPr marL="1339850" indent="-627063"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4000" b="0" dirty="0" smtClean="0">
                <a:solidFill>
                  <a:schemeClr val="tx1"/>
                </a:solidFill>
                <a:latin typeface="+mn-ea"/>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ea"/>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ea"/>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pPr>
              <a:lnSpc>
                <a:spcPct val="120000"/>
              </a:lnSpc>
            </a:pPr>
            <a:endParaRPr lang="ja-JP" altLang="en-US" sz="3600" kern="0" dirty="0"/>
          </a:p>
        </p:txBody>
      </p:sp>
      <p:sp>
        <p:nvSpPr>
          <p:cNvPr id="19" name="フッター プレースホルダー 18">
            <a:extLst>
              <a:ext uri="{FF2B5EF4-FFF2-40B4-BE49-F238E27FC236}">
                <a16:creationId xmlns="" xmlns:a16="http://schemas.microsoft.com/office/drawing/2014/main" id="{55245D3D-5CA1-48D2-BCD6-FBE47302297E}"/>
              </a:ext>
            </a:extLst>
          </p:cNvPr>
          <p:cNvSpPr>
            <a:spLocks noGrp="1"/>
          </p:cNvSpPr>
          <p:nvPr>
            <p:ph type="ftr" sz="quarter" idx="3"/>
          </p:nvPr>
        </p:nvSpPr>
        <p:spPr/>
        <p:txBody>
          <a:bodyPr/>
          <a:lstStyle/>
          <a:p>
            <a:r>
              <a:rPr lang="en-US" altLang="ja-JP"/>
              <a:t>Copyright © 2023 by INIAD</a:t>
            </a:r>
            <a:endParaRPr lang="en-US" altLang="en-US" dirty="0"/>
          </a:p>
        </p:txBody>
      </p:sp>
      <p:sp>
        <p:nvSpPr>
          <p:cNvPr id="26" name="テキスト ボックス 25">
            <a:extLst>
              <a:ext uri="{FF2B5EF4-FFF2-40B4-BE49-F238E27FC236}">
                <a16:creationId xmlns="" xmlns:a16="http://schemas.microsoft.com/office/drawing/2014/main" id="{529B62FA-03D9-41A2-A191-8FC1F028DFF2}"/>
              </a:ext>
            </a:extLst>
          </p:cNvPr>
          <p:cNvSpPr txBox="1"/>
          <p:nvPr/>
        </p:nvSpPr>
        <p:spPr>
          <a:xfrm>
            <a:off x="605800" y="2605440"/>
            <a:ext cx="15690452" cy="2554545"/>
          </a:xfrm>
          <a:prstGeom prst="rect">
            <a:avLst/>
          </a:prstGeom>
          <a:noFill/>
          <a:ln>
            <a:solidFill>
              <a:schemeClr val="tx1"/>
            </a:solidFill>
          </a:ln>
        </p:spPr>
        <p:txBody>
          <a:bodyPr wrap="square" rtlCol="0">
            <a:spAutoFit/>
          </a:bodyPr>
          <a:lstStyle/>
          <a:p>
            <a:pPr marL="742950" indent="-742950">
              <a:buFont typeface="+mj-lt"/>
              <a:buAutoNum type="arabicPeriod"/>
            </a:pPr>
            <a:r>
              <a:rPr lang="en-US" altLang="ja-JP" sz="4000" kern="0" dirty="0">
                <a:latin typeface="+mn-ea"/>
                <a:ea typeface="+mn-ea"/>
              </a:rPr>
              <a:t>Google</a:t>
            </a:r>
            <a:r>
              <a:rPr lang="ja-JP" altLang="en-US" sz="4000" kern="0" dirty="0">
                <a:latin typeface="+mn-ea"/>
                <a:ea typeface="+mn-ea"/>
              </a:rPr>
              <a:t>ドライブの </a:t>
            </a:r>
            <a:r>
              <a:rPr lang="en-US" altLang="ja-JP" sz="4000" kern="0" dirty="0">
                <a:latin typeface="+mn-ea"/>
                <a:ea typeface="+mn-ea"/>
              </a:rPr>
              <a:t>[</a:t>
            </a:r>
            <a:r>
              <a:rPr lang="ja-JP" altLang="en-US" sz="4000" kern="0" dirty="0">
                <a:latin typeface="+mn-ea"/>
                <a:ea typeface="+mn-ea"/>
              </a:rPr>
              <a:t>受講生</a:t>
            </a:r>
            <a:r>
              <a:rPr lang="en-US" altLang="ja-JP" sz="4000" kern="0" dirty="0">
                <a:latin typeface="+mn-ea"/>
                <a:ea typeface="+mn-ea"/>
              </a:rPr>
              <a:t>]2023_</a:t>
            </a:r>
            <a:r>
              <a:rPr lang="ja-JP" altLang="en-US" sz="4000" kern="0" dirty="0">
                <a:latin typeface="+mn-ea"/>
                <a:ea typeface="+mn-ea"/>
              </a:rPr>
              <a:t>データ・マイニング論フォルダの下の</a:t>
            </a:r>
            <a:r>
              <a:rPr lang="ja-JP" altLang="en-US" sz="4000" kern="0" dirty="0" smtClean="0">
                <a:latin typeface="+mn-ea"/>
                <a:ea typeface="+mn-ea"/>
              </a:rPr>
              <a:t>「</a:t>
            </a:r>
            <a:r>
              <a:rPr lang="en-US" altLang="ja-JP" sz="4000" kern="0" dirty="0" smtClean="0">
                <a:latin typeface="+mn-ea"/>
                <a:ea typeface="+mn-ea"/>
              </a:rPr>
              <a:t>dm-03</a:t>
            </a:r>
            <a:r>
              <a:rPr lang="ja-JP" altLang="en-US" sz="4000" kern="0" dirty="0" smtClean="0">
                <a:latin typeface="+mn-ea"/>
                <a:ea typeface="+mn-ea"/>
              </a:rPr>
              <a:t>」</a:t>
            </a:r>
            <a:r>
              <a:rPr lang="ja-JP" altLang="en-US" sz="4000" kern="0" dirty="0">
                <a:latin typeface="+mn-ea"/>
                <a:ea typeface="+mn-ea"/>
              </a:rPr>
              <a:t>フォルダの下の「</a:t>
            </a:r>
            <a:r>
              <a:rPr lang="en-US" altLang="ja-JP" sz="4000" b="1" kern="0" dirty="0" smtClean="0">
                <a:solidFill>
                  <a:srgbClr val="FF0000"/>
                </a:solidFill>
                <a:latin typeface="+mn-ea"/>
                <a:ea typeface="+mn-ea"/>
              </a:rPr>
              <a:t>dm-03.zip</a:t>
            </a:r>
            <a:r>
              <a:rPr lang="ja-JP" altLang="en-US" sz="4000" kern="0" dirty="0">
                <a:latin typeface="+mn-ea"/>
                <a:ea typeface="+mn-ea"/>
              </a:rPr>
              <a:t>」をダウンロードし、</a:t>
            </a:r>
            <a:r>
              <a:rPr lang="en-US" altLang="ja-JP" sz="4000" b="1" kern="0" dirty="0">
                <a:solidFill>
                  <a:srgbClr val="FF0000"/>
                </a:solidFill>
                <a:latin typeface="+mn-ea"/>
                <a:ea typeface="+mn-ea"/>
              </a:rPr>
              <a:t>ds2023</a:t>
            </a:r>
            <a:r>
              <a:rPr lang="ja-JP" altLang="en-US" sz="4000" b="1" kern="0" dirty="0">
                <a:solidFill>
                  <a:srgbClr val="FF0000"/>
                </a:solidFill>
                <a:latin typeface="+mn-ea"/>
                <a:ea typeface="+mn-ea"/>
              </a:rPr>
              <a:t>フォルダの下の</a:t>
            </a:r>
            <a:r>
              <a:rPr lang="en-US" altLang="ja-JP" sz="4000" b="1" kern="0" dirty="0">
                <a:solidFill>
                  <a:srgbClr val="FF0000"/>
                </a:solidFill>
                <a:latin typeface="+mn-ea"/>
                <a:ea typeface="+mn-ea"/>
              </a:rPr>
              <a:t>DM</a:t>
            </a:r>
            <a:r>
              <a:rPr lang="ja-JP" altLang="en-US" sz="4000" b="1" kern="0" dirty="0">
                <a:solidFill>
                  <a:srgbClr val="FF0000"/>
                </a:solidFill>
                <a:latin typeface="+mn-ea"/>
                <a:ea typeface="+mn-ea"/>
              </a:rPr>
              <a:t>フォルダに展開</a:t>
            </a:r>
            <a:r>
              <a:rPr lang="ja-JP" altLang="en-US" sz="4000" kern="0" dirty="0">
                <a:latin typeface="+mn-ea"/>
                <a:ea typeface="+mn-ea"/>
              </a:rPr>
              <a:t>する。</a:t>
            </a:r>
          </a:p>
          <a:p>
            <a:pPr marL="742950" indent="-742950">
              <a:buFont typeface="+mj-lt"/>
              <a:buAutoNum type="arabicPeriod"/>
            </a:pPr>
            <a:r>
              <a:rPr lang="en-US" altLang="ja-JP" sz="4000" dirty="0" smtClean="0">
                <a:latin typeface="+mn-ea"/>
                <a:ea typeface="+mn-ea"/>
              </a:rPr>
              <a:t>ds2023/DM/dm-03 </a:t>
            </a:r>
            <a:r>
              <a:rPr lang="ja-JP" altLang="en-US" sz="4000" dirty="0">
                <a:latin typeface="+mn-ea"/>
                <a:ea typeface="+mn-ea"/>
              </a:rPr>
              <a:t>フォルダが生成していることを確認する。</a:t>
            </a:r>
            <a:endParaRPr lang="en-US" altLang="ja-JP" sz="4000" dirty="0">
              <a:latin typeface="+mn-ea"/>
              <a:ea typeface="+mn-ea"/>
            </a:endParaRPr>
          </a:p>
        </p:txBody>
      </p:sp>
      <p:sp>
        <p:nvSpPr>
          <p:cNvPr id="12" name="矢印: 右 11">
            <a:extLst>
              <a:ext uri="{FF2B5EF4-FFF2-40B4-BE49-F238E27FC236}">
                <a16:creationId xmlns="" xmlns:a16="http://schemas.microsoft.com/office/drawing/2014/main" id="{6E8BD3D3-9D5E-4B40-BF2B-78F5C38A2C79}"/>
              </a:ext>
            </a:extLst>
          </p:cNvPr>
          <p:cNvSpPr/>
          <p:nvPr/>
        </p:nvSpPr>
        <p:spPr bwMode="auto">
          <a:xfrm>
            <a:off x="4154354" y="5417974"/>
            <a:ext cx="335511" cy="58477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a:extLst>
              <a:ext uri="{FF2B5EF4-FFF2-40B4-BE49-F238E27FC236}">
                <a16:creationId xmlns="" xmlns:a16="http://schemas.microsoft.com/office/drawing/2014/main" id="{EB8C5565-9E76-4559-BECD-AB6B62E0E5AC}"/>
              </a:ext>
            </a:extLst>
          </p:cNvPr>
          <p:cNvSpPr txBox="1"/>
          <p:nvPr/>
        </p:nvSpPr>
        <p:spPr>
          <a:xfrm>
            <a:off x="1674566" y="5400606"/>
            <a:ext cx="2225289" cy="584775"/>
          </a:xfrm>
          <a:prstGeom prst="rect">
            <a:avLst/>
          </a:prstGeom>
          <a:noFill/>
          <a:ln>
            <a:solidFill>
              <a:schemeClr val="tx1"/>
            </a:solidFill>
          </a:ln>
        </p:spPr>
        <p:txBody>
          <a:bodyPr wrap="none" rtlCol="0">
            <a:spAutoFit/>
          </a:bodyPr>
          <a:lstStyle/>
          <a:p>
            <a:r>
              <a:rPr lang="en-US" altLang="ja-JP" sz="3200" dirty="0" smtClean="0">
                <a:latin typeface="+mn-ea"/>
                <a:ea typeface="+mn-ea"/>
              </a:rPr>
              <a:t>dm</a:t>
            </a:r>
            <a:r>
              <a:rPr kumimoji="1" lang="en-US" altLang="ja-JP" sz="3200" dirty="0" smtClean="0">
                <a:latin typeface="+mn-ea"/>
                <a:ea typeface="+mn-ea"/>
              </a:rPr>
              <a:t>-03.zip</a:t>
            </a:r>
            <a:endParaRPr kumimoji="1" lang="ja-JP" altLang="en-US" sz="3200" dirty="0">
              <a:latin typeface="+mn-ea"/>
              <a:ea typeface="+mn-ea"/>
            </a:endParaRPr>
          </a:p>
        </p:txBody>
      </p:sp>
      <p:sp>
        <p:nvSpPr>
          <p:cNvPr id="14" name="テキスト ボックス 13">
            <a:extLst>
              <a:ext uri="{FF2B5EF4-FFF2-40B4-BE49-F238E27FC236}">
                <a16:creationId xmlns="" xmlns:a16="http://schemas.microsoft.com/office/drawing/2014/main" id="{177A1E32-8F64-4076-ACE5-C69CC9883810}"/>
              </a:ext>
            </a:extLst>
          </p:cNvPr>
          <p:cNvSpPr txBox="1"/>
          <p:nvPr/>
        </p:nvSpPr>
        <p:spPr>
          <a:xfrm>
            <a:off x="8217547" y="5423896"/>
            <a:ext cx="1519968" cy="584775"/>
          </a:xfrm>
          <a:prstGeom prst="rect">
            <a:avLst/>
          </a:prstGeom>
          <a:noFill/>
        </p:spPr>
        <p:txBody>
          <a:bodyPr wrap="none" rtlCol="0">
            <a:spAutoFit/>
          </a:bodyPr>
          <a:lstStyle/>
          <a:p>
            <a:r>
              <a:rPr lang="en-US" altLang="ja-JP" sz="3200" dirty="0" smtClean="0">
                <a:latin typeface="+mn-ea"/>
                <a:ea typeface="+mn-ea"/>
              </a:rPr>
              <a:t>dm-03</a:t>
            </a:r>
            <a:endParaRPr kumimoji="1" lang="ja-JP" altLang="en-US" sz="3200" dirty="0">
              <a:latin typeface="+mn-ea"/>
              <a:ea typeface="+mn-ea"/>
            </a:endParaRPr>
          </a:p>
        </p:txBody>
      </p:sp>
      <p:cxnSp>
        <p:nvCxnSpPr>
          <p:cNvPr id="15" name="直線コネクタ 14">
            <a:extLst>
              <a:ext uri="{FF2B5EF4-FFF2-40B4-BE49-F238E27FC236}">
                <a16:creationId xmlns="" xmlns:a16="http://schemas.microsoft.com/office/drawing/2014/main" id="{EE01B032-0DC5-489E-A7DB-59CEBCF8C7B3}"/>
              </a:ext>
            </a:extLst>
          </p:cNvPr>
          <p:cNvCxnSpPr>
            <a:cxnSpLocks/>
          </p:cNvCxnSpPr>
          <p:nvPr/>
        </p:nvCxnSpPr>
        <p:spPr bwMode="auto">
          <a:xfrm flipV="1">
            <a:off x="9768507" y="5665484"/>
            <a:ext cx="40675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テキスト ボックス 15">
            <a:extLst>
              <a:ext uri="{FF2B5EF4-FFF2-40B4-BE49-F238E27FC236}">
                <a16:creationId xmlns="" xmlns:a16="http://schemas.microsoft.com/office/drawing/2014/main" id="{2B1AB853-9462-408E-8E75-B466EE254234}"/>
              </a:ext>
            </a:extLst>
          </p:cNvPr>
          <p:cNvSpPr txBox="1"/>
          <p:nvPr/>
        </p:nvSpPr>
        <p:spPr>
          <a:xfrm>
            <a:off x="10162241" y="5423896"/>
            <a:ext cx="2236510" cy="584775"/>
          </a:xfrm>
          <a:prstGeom prst="rect">
            <a:avLst/>
          </a:prstGeom>
          <a:noFill/>
        </p:spPr>
        <p:txBody>
          <a:bodyPr wrap="none" rtlCol="0">
            <a:spAutoFit/>
          </a:bodyPr>
          <a:lstStyle/>
          <a:p>
            <a:r>
              <a:rPr kumimoji="1" lang="ja-JP" altLang="en-US" sz="3200" dirty="0">
                <a:solidFill>
                  <a:srgbClr val="0000FF"/>
                </a:solidFill>
                <a:latin typeface="+mn-ea"/>
                <a:ea typeface="+mn-ea"/>
              </a:rPr>
              <a:t>ファイル群</a:t>
            </a:r>
          </a:p>
        </p:txBody>
      </p:sp>
      <p:sp>
        <p:nvSpPr>
          <p:cNvPr id="17" name="テキスト ボックス 16">
            <a:extLst>
              <a:ext uri="{FF2B5EF4-FFF2-40B4-BE49-F238E27FC236}">
                <a16:creationId xmlns="" xmlns:a16="http://schemas.microsoft.com/office/drawing/2014/main" id="{4770ECA6-6323-4E96-BCD8-E4A53E46B73C}"/>
              </a:ext>
            </a:extLst>
          </p:cNvPr>
          <p:cNvSpPr txBox="1"/>
          <p:nvPr/>
        </p:nvSpPr>
        <p:spPr>
          <a:xfrm>
            <a:off x="4736568" y="5423896"/>
            <a:ext cx="1659429" cy="584775"/>
          </a:xfrm>
          <a:prstGeom prst="rect">
            <a:avLst/>
          </a:prstGeom>
          <a:noFill/>
        </p:spPr>
        <p:txBody>
          <a:bodyPr wrap="none" rtlCol="0">
            <a:spAutoFit/>
          </a:bodyPr>
          <a:lstStyle/>
          <a:p>
            <a:r>
              <a:rPr lang="en-US" altLang="ja-JP" sz="3200" dirty="0">
                <a:latin typeface="+mn-ea"/>
                <a:ea typeface="+mn-ea"/>
              </a:rPr>
              <a:t>ds2023</a:t>
            </a:r>
            <a:endParaRPr kumimoji="1" lang="ja-JP" altLang="en-US" sz="3200" dirty="0">
              <a:latin typeface="+mn-ea"/>
              <a:ea typeface="+mn-ea"/>
            </a:endParaRPr>
          </a:p>
        </p:txBody>
      </p:sp>
      <p:cxnSp>
        <p:nvCxnSpPr>
          <p:cNvPr id="18" name="直線コネクタ 17">
            <a:extLst>
              <a:ext uri="{FF2B5EF4-FFF2-40B4-BE49-F238E27FC236}">
                <a16:creationId xmlns="" xmlns:a16="http://schemas.microsoft.com/office/drawing/2014/main" id="{6587B772-ADFA-44D2-9A04-603E91F92A3A}"/>
              </a:ext>
            </a:extLst>
          </p:cNvPr>
          <p:cNvCxnSpPr>
            <a:cxnSpLocks/>
          </p:cNvCxnSpPr>
          <p:nvPr/>
        </p:nvCxnSpPr>
        <p:spPr bwMode="auto">
          <a:xfrm flipV="1">
            <a:off x="6360088" y="5659133"/>
            <a:ext cx="40675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テキスト ボックス 20">
            <a:extLst>
              <a:ext uri="{FF2B5EF4-FFF2-40B4-BE49-F238E27FC236}">
                <a16:creationId xmlns="" xmlns:a16="http://schemas.microsoft.com/office/drawing/2014/main" id="{618F8058-437E-4893-92E2-D30E60E256C6}"/>
              </a:ext>
            </a:extLst>
          </p:cNvPr>
          <p:cNvSpPr txBox="1"/>
          <p:nvPr/>
        </p:nvSpPr>
        <p:spPr>
          <a:xfrm>
            <a:off x="6784423" y="5423896"/>
            <a:ext cx="1235094" cy="584775"/>
          </a:xfrm>
          <a:prstGeom prst="rect">
            <a:avLst/>
          </a:prstGeom>
          <a:noFill/>
        </p:spPr>
        <p:txBody>
          <a:bodyPr wrap="square" rtlCol="0">
            <a:spAutoFit/>
          </a:bodyPr>
          <a:lstStyle/>
          <a:p>
            <a:r>
              <a:rPr lang="en-US" altLang="ja-JP" sz="3200" dirty="0">
                <a:latin typeface="+mn-ea"/>
                <a:ea typeface="+mn-ea"/>
              </a:rPr>
              <a:t>DM</a:t>
            </a:r>
            <a:endParaRPr kumimoji="1" lang="ja-JP" altLang="en-US" sz="3200" dirty="0">
              <a:latin typeface="+mn-ea"/>
              <a:ea typeface="+mn-ea"/>
            </a:endParaRPr>
          </a:p>
        </p:txBody>
      </p:sp>
      <p:cxnSp>
        <p:nvCxnSpPr>
          <p:cNvPr id="22" name="直線コネクタ 21">
            <a:extLst>
              <a:ext uri="{FF2B5EF4-FFF2-40B4-BE49-F238E27FC236}">
                <a16:creationId xmlns="" xmlns:a16="http://schemas.microsoft.com/office/drawing/2014/main" id="{26760C1D-CCD5-46DA-9008-FDF0695E8C40}"/>
              </a:ext>
            </a:extLst>
          </p:cNvPr>
          <p:cNvCxnSpPr>
            <a:cxnSpLocks/>
          </p:cNvCxnSpPr>
          <p:nvPr/>
        </p:nvCxnSpPr>
        <p:spPr bwMode="auto">
          <a:xfrm flipV="1">
            <a:off x="7680038" y="5659133"/>
            <a:ext cx="40675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テキスト ボックス 22">
            <a:extLst>
              <a:ext uri="{FF2B5EF4-FFF2-40B4-BE49-F238E27FC236}">
                <a16:creationId xmlns="" xmlns:a16="http://schemas.microsoft.com/office/drawing/2014/main" id="{222B7CF8-4E22-4690-86A9-360A6A1A97CA}"/>
              </a:ext>
            </a:extLst>
          </p:cNvPr>
          <p:cNvSpPr txBox="1"/>
          <p:nvPr/>
        </p:nvSpPr>
        <p:spPr>
          <a:xfrm>
            <a:off x="6264335" y="6012674"/>
            <a:ext cx="7160935" cy="584775"/>
          </a:xfrm>
          <a:prstGeom prst="rect">
            <a:avLst/>
          </a:prstGeom>
          <a:noFill/>
        </p:spPr>
        <p:txBody>
          <a:bodyPr wrap="none" rtlCol="0">
            <a:spAutoFit/>
          </a:bodyPr>
          <a:lstStyle/>
          <a:p>
            <a:r>
              <a:rPr kumimoji="1" lang="ja-JP" altLang="en-US" sz="3200" dirty="0">
                <a:solidFill>
                  <a:srgbClr val="0000FF"/>
                </a:solidFill>
                <a:latin typeface="+mn-ea"/>
                <a:ea typeface="+mn-ea"/>
              </a:rPr>
              <a:t>というフォルダ構成になるようにする</a:t>
            </a:r>
          </a:p>
        </p:txBody>
      </p:sp>
    </p:spTree>
    <p:extLst>
      <p:ext uri="{BB962C8B-B14F-4D97-AF65-F5344CB8AC3E}">
        <p14:creationId xmlns:p14="http://schemas.microsoft.com/office/powerpoint/2010/main" val="146658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A423440-F962-4CDD-BF74-6B75133801E1}"/>
              </a:ext>
            </a:extLst>
          </p:cNvPr>
          <p:cNvSpPr>
            <a:spLocks noGrp="1"/>
          </p:cNvSpPr>
          <p:nvPr>
            <p:ph type="title"/>
          </p:nvPr>
        </p:nvSpPr>
        <p:spPr/>
        <p:txBody>
          <a:bodyPr/>
          <a:lstStyle/>
          <a:p>
            <a:r>
              <a:rPr kumimoji="1" lang="ja-JP" altLang="en-US" dirty="0"/>
              <a:t>移動平均の計算</a:t>
            </a:r>
          </a:p>
        </p:txBody>
      </p:sp>
      <p:sp>
        <p:nvSpPr>
          <p:cNvPr id="4" name="フッター プレースホルダー 3">
            <a:extLst>
              <a:ext uri="{FF2B5EF4-FFF2-40B4-BE49-F238E27FC236}">
                <a16:creationId xmlns="" xmlns:a16="http://schemas.microsoft.com/office/drawing/2014/main" id="{B9D46EE0-D7CE-4AAF-BDE7-AE4119FE7A8D}"/>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09C2F586-39DA-40C8-9A7C-ED7F3032EA5F}"/>
              </a:ext>
            </a:extLst>
          </p:cNvPr>
          <p:cNvSpPr>
            <a:spLocks noGrp="1"/>
          </p:cNvSpPr>
          <p:nvPr>
            <p:ph type="sldNum" sz="quarter" idx="4"/>
          </p:nvPr>
        </p:nvSpPr>
        <p:spPr/>
        <p:txBody>
          <a:bodyPr/>
          <a:lstStyle/>
          <a:p>
            <a:pPr>
              <a:defRPr/>
            </a:pPr>
            <a:fld id="{E62AD30C-4FD0-4E41-9633-AA73C86D07D0}" type="slidenum">
              <a:rPr lang="ja-JP" altLang="en-US" smtClean="0"/>
              <a:pPr>
                <a:defRPr/>
              </a:pPr>
              <a:t>30</a:t>
            </a:fld>
            <a:endParaRPr lang="en-US" altLang="ja-JP" dirty="0"/>
          </a:p>
        </p:txBody>
      </p:sp>
      <p:sp>
        <p:nvSpPr>
          <p:cNvPr id="8" name="テキスト ボックス 7">
            <a:extLst>
              <a:ext uri="{FF2B5EF4-FFF2-40B4-BE49-F238E27FC236}">
                <a16:creationId xmlns="" xmlns:a16="http://schemas.microsoft.com/office/drawing/2014/main" id="{C05E563F-3CF6-40DE-9E7D-FB957CDDEAE1}"/>
              </a:ext>
            </a:extLst>
          </p:cNvPr>
          <p:cNvSpPr txBox="1"/>
          <p:nvPr/>
        </p:nvSpPr>
        <p:spPr>
          <a:xfrm>
            <a:off x="1388905" y="1505818"/>
            <a:ext cx="9680855" cy="707886"/>
          </a:xfrm>
          <a:prstGeom prst="rect">
            <a:avLst/>
          </a:prstGeom>
          <a:noFill/>
        </p:spPr>
        <p:txBody>
          <a:bodyPr wrap="none" rtlCol="0">
            <a:spAutoFit/>
          </a:bodyPr>
          <a:lstStyle/>
          <a:p>
            <a:r>
              <a:rPr kumimoji="1" lang="en-US" altLang="ja-JP" sz="4000" dirty="0">
                <a:latin typeface="+mn-ea"/>
                <a:ea typeface="+mn-ea"/>
              </a:rPr>
              <a:t>rolling() </a:t>
            </a:r>
            <a:r>
              <a:rPr kumimoji="1" lang="ja-JP" altLang="en-US" sz="4000" dirty="0">
                <a:latin typeface="+mn-ea"/>
                <a:ea typeface="+mn-ea"/>
              </a:rPr>
              <a:t>と </a:t>
            </a:r>
            <a:r>
              <a:rPr kumimoji="1" lang="en-US" altLang="ja-JP" sz="4000" dirty="0">
                <a:latin typeface="+mn-ea"/>
                <a:ea typeface="+mn-ea"/>
              </a:rPr>
              <a:t>mean() </a:t>
            </a:r>
            <a:r>
              <a:rPr kumimoji="1" lang="ja-JP" altLang="en-US" sz="4000" dirty="0">
                <a:latin typeface="+mn-ea"/>
                <a:ea typeface="+mn-ea"/>
              </a:rPr>
              <a:t>を組み合わせて使う</a:t>
            </a:r>
          </a:p>
        </p:txBody>
      </p:sp>
      <p:sp>
        <p:nvSpPr>
          <p:cNvPr id="9" name="テキスト ボックス 8">
            <a:extLst>
              <a:ext uri="{FF2B5EF4-FFF2-40B4-BE49-F238E27FC236}">
                <a16:creationId xmlns="" xmlns:a16="http://schemas.microsoft.com/office/drawing/2014/main" id="{CE2E9599-2094-4FEA-B6DB-94678ACAE1E6}"/>
              </a:ext>
            </a:extLst>
          </p:cNvPr>
          <p:cNvSpPr txBox="1"/>
          <p:nvPr/>
        </p:nvSpPr>
        <p:spPr>
          <a:xfrm>
            <a:off x="401724" y="3093571"/>
            <a:ext cx="12866471" cy="707886"/>
          </a:xfrm>
          <a:prstGeom prst="rect">
            <a:avLst/>
          </a:prstGeom>
          <a:noFill/>
          <a:ln>
            <a:solidFill>
              <a:schemeClr val="tx1"/>
            </a:solidFill>
          </a:ln>
        </p:spPr>
        <p:txBody>
          <a:bodyPr wrap="none" rtlCol="0">
            <a:spAutoFit/>
          </a:bodyPr>
          <a:lstStyle/>
          <a:p>
            <a:r>
              <a:rPr kumimoji="1" lang="en-US" altLang="ja-JP" sz="4000" dirty="0">
                <a:latin typeface="+mn-ea"/>
                <a:ea typeface="+mn-ea"/>
              </a:rPr>
              <a:t>ser_5d_ave = </a:t>
            </a:r>
            <a:r>
              <a:rPr kumimoji="1" lang="en-US" altLang="ja-JP" sz="4000" dirty="0" err="1">
                <a:latin typeface="+mn-ea"/>
                <a:ea typeface="+mn-ea"/>
              </a:rPr>
              <a:t>ser_high.rolling</a:t>
            </a:r>
            <a:r>
              <a:rPr kumimoji="1" lang="en-US" altLang="ja-JP" sz="4000" dirty="0">
                <a:latin typeface="+mn-ea"/>
                <a:ea typeface="+mn-ea"/>
              </a:rPr>
              <a:t>(window=5).mean()</a:t>
            </a:r>
            <a:endParaRPr kumimoji="1" lang="ja-JP" altLang="en-US" sz="4000" dirty="0">
              <a:latin typeface="+mn-ea"/>
              <a:ea typeface="+mn-ea"/>
            </a:endParaRPr>
          </a:p>
        </p:txBody>
      </p:sp>
      <p:sp>
        <p:nvSpPr>
          <p:cNvPr id="56" name="テキスト ボックス 55">
            <a:extLst>
              <a:ext uri="{FF2B5EF4-FFF2-40B4-BE49-F238E27FC236}">
                <a16:creationId xmlns="" xmlns:a16="http://schemas.microsoft.com/office/drawing/2014/main" id="{6BF6557D-7048-40D4-9CF8-55B482277FB5}"/>
              </a:ext>
            </a:extLst>
          </p:cNvPr>
          <p:cNvSpPr txBox="1"/>
          <p:nvPr/>
        </p:nvSpPr>
        <p:spPr>
          <a:xfrm>
            <a:off x="376888" y="2324130"/>
            <a:ext cx="748923" cy="769441"/>
          </a:xfrm>
          <a:prstGeom prst="rect">
            <a:avLst/>
          </a:prstGeom>
          <a:noFill/>
        </p:spPr>
        <p:txBody>
          <a:bodyPr wrap="none" rtlCol="0">
            <a:spAutoFit/>
          </a:bodyPr>
          <a:lstStyle/>
          <a:p>
            <a:r>
              <a:rPr kumimoji="1" lang="ja-JP" altLang="en-US" sz="4400" dirty="0">
                <a:latin typeface="+mn-ea"/>
                <a:ea typeface="+mn-ea"/>
              </a:rPr>
              <a:t>例</a:t>
            </a:r>
          </a:p>
        </p:txBody>
      </p:sp>
      <p:sp>
        <p:nvSpPr>
          <p:cNvPr id="63" name="テキスト ボックス 62">
            <a:extLst>
              <a:ext uri="{FF2B5EF4-FFF2-40B4-BE49-F238E27FC236}">
                <a16:creationId xmlns="" xmlns:a16="http://schemas.microsoft.com/office/drawing/2014/main" id="{64CFC4D4-5A81-4915-B714-582AA4E1D2DC}"/>
              </a:ext>
            </a:extLst>
          </p:cNvPr>
          <p:cNvSpPr txBox="1"/>
          <p:nvPr/>
        </p:nvSpPr>
        <p:spPr>
          <a:xfrm>
            <a:off x="376888" y="4022310"/>
            <a:ext cx="17031907" cy="646331"/>
          </a:xfrm>
          <a:prstGeom prst="rect">
            <a:avLst/>
          </a:prstGeom>
          <a:noFill/>
        </p:spPr>
        <p:txBody>
          <a:bodyPr wrap="none" rtlCol="0">
            <a:spAutoFit/>
          </a:bodyPr>
          <a:lstStyle/>
          <a:p>
            <a:r>
              <a:rPr kumimoji="1" lang="ja-JP" altLang="en-US" sz="3600" dirty="0">
                <a:latin typeface="+mn-ea"/>
                <a:ea typeface="+mn-ea"/>
              </a:rPr>
              <a:t>シリーズ「</a:t>
            </a:r>
            <a:r>
              <a:rPr lang="en-US" altLang="ja-JP" sz="3600" dirty="0" err="1">
                <a:latin typeface="+mn-ea"/>
                <a:ea typeface="+mn-ea"/>
              </a:rPr>
              <a:t>ser_high</a:t>
            </a:r>
            <a:r>
              <a:rPr kumimoji="1" lang="ja-JP" altLang="en-US" sz="3600" dirty="0">
                <a:latin typeface="+mn-ea"/>
                <a:ea typeface="+mn-ea"/>
              </a:rPr>
              <a:t>」の</a:t>
            </a:r>
            <a:r>
              <a:rPr kumimoji="1" lang="en-US" altLang="ja-JP" sz="3600" dirty="0">
                <a:latin typeface="+mn-ea"/>
                <a:ea typeface="+mn-ea"/>
              </a:rPr>
              <a:t>5</a:t>
            </a:r>
            <a:r>
              <a:rPr kumimoji="1" lang="ja-JP" altLang="en-US" sz="3600" dirty="0">
                <a:latin typeface="+mn-ea"/>
                <a:ea typeface="+mn-ea"/>
              </a:rPr>
              <a:t>日移動平均を計算し、</a:t>
            </a:r>
            <a:r>
              <a:rPr lang="ja-JP" altLang="en-US" sz="3600" dirty="0">
                <a:latin typeface="+mn-ea"/>
                <a:ea typeface="+mn-ea"/>
              </a:rPr>
              <a:t>シリーズ「</a:t>
            </a:r>
            <a:r>
              <a:rPr lang="en-US" altLang="ja-JP" sz="3600" dirty="0">
                <a:latin typeface="+mn-ea"/>
                <a:ea typeface="+mn-ea"/>
              </a:rPr>
              <a:t>ser_5d_ave</a:t>
            </a:r>
            <a:r>
              <a:rPr lang="ja-JP" altLang="en-US" sz="3600" dirty="0">
                <a:latin typeface="+mn-ea"/>
                <a:ea typeface="+mn-ea"/>
              </a:rPr>
              <a:t>」に代入</a:t>
            </a:r>
            <a:endParaRPr lang="en-US" altLang="ja-JP" sz="3600" dirty="0">
              <a:latin typeface="+mn-ea"/>
              <a:ea typeface="+mn-ea"/>
            </a:endParaRPr>
          </a:p>
        </p:txBody>
      </p:sp>
    </p:spTree>
    <p:extLst>
      <p:ext uri="{BB962C8B-B14F-4D97-AF65-F5344CB8AC3E}">
        <p14:creationId xmlns:p14="http://schemas.microsoft.com/office/powerpoint/2010/main" val="3891973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A0A8E46-8FF4-48E7-A9B4-E215A2CA54CE}"/>
              </a:ext>
            </a:extLst>
          </p:cNvPr>
          <p:cNvSpPr>
            <a:spLocks noGrp="1"/>
          </p:cNvSpPr>
          <p:nvPr>
            <p:ph type="title"/>
          </p:nvPr>
        </p:nvSpPr>
        <p:spPr/>
        <p:txBody>
          <a:bodyPr/>
          <a:lstStyle/>
          <a:p>
            <a:r>
              <a:rPr lang="ja-JP" altLang="en-US" dirty="0"/>
              <a:t>折れ線グラフに移動平均線を追加</a:t>
            </a:r>
            <a:endParaRPr kumimoji="1" lang="ja-JP" altLang="en-US" dirty="0"/>
          </a:p>
        </p:txBody>
      </p:sp>
      <p:sp>
        <p:nvSpPr>
          <p:cNvPr id="3" name="スライド番号プレースホルダー 2">
            <a:extLst>
              <a:ext uri="{FF2B5EF4-FFF2-40B4-BE49-F238E27FC236}">
                <a16:creationId xmlns="" xmlns:a16="http://schemas.microsoft.com/office/drawing/2014/main" id="{38C9B097-3501-478F-970F-F1516FF56EAD}"/>
              </a:ext>
            </a:extLst>
          </p:cNvPr>
          <p:cNvSpPr>
            <a:spLocks noGrp="1"/>
          </p:cNvSpPr>
          <p:nvPr>
            <p:ph type="sldNum" sz="quarter" idx="11"/>
          </p:nvPr>
        </p:nvSpPr>
        <p:spPr/>
        <p:txBody>
          <a:bodyPr/>
          <a:lstStyle/>
          <a:p>
            <a:pPr>
              <a:defRPr/>
            </a:pPr>
            <a:fld id="{E62AD30C-4FD0-4E41-9633-AA73C86D07D0}" type="slidenum">
              <a:rPr lang="ja-JP" altLang="en-US" smtClean="0"/>
              <a:pPr>
                <a:defRPr/>
              </a:pPr>
              <a:t>31</a:t>
            </a:fld>
            <a:endParaRPr lang="en-US" altLang="ja-JP" dirty="0"/>
          </a:p>
        </p:txBody>
      </p:sp>
      <p:sp>
        <p:nvSpPr>
          <p:cNvPr id="4" name="フッター プレースホルダー 3">
            <a:extLst>
              <a:ext uri="{FF2B5EF4-FFF2-40B4-BE49-F238E27FC236}">
                <a16:creationId xmlns="" xmlns:a16="http://schemas.microsoft.com/office/drawing/2014/main" id="{5FFBCA67-163D-4C2A-A408-A7300BDE2186}"/>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5" name="テキスト ボックス 4">
            <a:extLst>
              <a:ext uri="{FF2B5EF4-FFF2-40B4-BE49-F238E27FC236}">
                <a16:creationId xmlns="" xmlns:a16="http://schemas.microsoft.com/office/drawing/2014/main" id="{5DEA3BC0-9A62-4B81-B526-0A8DCF75E5BE}"/>
              </a:ext>
            </a:extLst>
          </p:cNvPr>
          <p:cNvSpPr txBox="1"/>
          <p:nvPr/>
        </p:nvSpPr>
        <p:spPr>
          <a:xfrm>
            <a:off x="551483" y="1793964"/>
            <a:ext cx="13393488" cy="6186309"/>
          </a:xfrm>
          <a:prstGeom prst="rect">
            <a:avLst/>
          </a:prstGeom>
          <a:noFill/>
          <a:ln>
            <a:solidFill>
              <a:schemeClr val="tx1"/>
            </a:solidFill>
          </a:ln>
        </p:spPr>
        <p:txBody>
          <a:bodyPr wrap="square" rtlCol="0">
            <a:spAutoFit/>
          </a:bodyPr>
          <a:lstStyle/>
          <a:p>
            <a:r>
              <a:rPr lang="en-US" altLang="ja-JP" sz="3600" dirty="0" err="1">
                <a:latin typeface="+mn-ea"/>
                <a:ea typeface="+mn-ea"/>
              </a:rPr>
              <a:t>ser_date</a:t>
            </a:r>
            <a:r>
              <a:rPr lang="en-US" altLang="ja-JP" sz="3600" dirty="0">
                <a:latin typeface="+mn-ea"/>
                <a:ea typeface="+mn-ea"/>
              </a:rPr>
              <a:t> = df2['Date']</a:t>
            </a:r>
          </a:p>
          <a:p>
            <a:r>
              <a:rPr lang="en-US" altLang="ja-JP" sz="3600" dirty="0" err="1">
                <a:latin typeface="+mn-ea"/>
                <a:ea typeface="+mn-ea"/>
              </a:rPr>
              <a:t>ser_high</a:t>
            </a:r>
            <a:r>
              <a:rPr lang="en-US" altLang="ja-JP" sz="3600" dirty="0">
                <a:latin typeface="+mn-ea"/>
                <a:ea typeface="+mn-ea"/>
              </a:rPr>
              <a:t> = df2['High']</a:t>
            </a:r>
          </a:p>
          <a:p>
            <a:r>
              <a:rPr lang="en-US" altLang="ja-JP" sz="3600" dirty="0">
                <a:latin typeface="+mn-ea"/>
                <a:ea typeface="+mn-ea"/>
              </a:rPr>
              <a:t>ser_5_ave = </a:t>
            </a:r>
            <a:r>
              <a:rPr lang="en-US" altLang="ja-JP" sz="3600" dirty="0" err="1">
                <a:latin typeface="+mn-ea"/>
                <a:ea typeface="+mn-ea"/>
              </a:rPr>
              <a:t>ser_high.rolling</a:t>
            </a:r>
            <a:r>
              <a:rPr lang="en-US" altLang="ja-JP" sz="3600" dirty="0">
                <a:latin typeface="+mn-ea"/>
                <a:ea typeface="+mn-ea"/>
              </a:rPr>
              <a:t>(window=5).mean()</a:t>
            </a:r>
          </a:p>
          <a:p>
            <a:r>
              <a:rPr lang="en-US" altLang="ja-JP" sz="3600" dirty="0" err="1">
                <a:latin typeface="+mn-ea"/>
                <a:ea typeface="+mn-ea"/>
              </a:rPr>
              <a:t>plt.</a:t>
            </a:r>
            <a:r>
              <a:rPr lang="en-US" altLang="ja-JP" sz="3600" b="1" dirty="0" err="1">
                <a:solidFill>
                  <a:srgbClr val="FF0000"/>
                </a:solidFill>
                <a:latin typeface="+mn-ea"/>
                <a:ea typeface="+mn-ea"/>
              </a:rPr>
              <a:t>plot</a:t>
            </a:r>
            <a:r>
              <a:rPr lang="en-US" altLang="ja-JP" sz="3600" dirty="0">
                <a:latin typeface="+mn-ea"/>
                <a:ea typeface="+mn-ea"/>
              </a:rPr>
              <a:t>(</a:t>
            </a:r>
            <a:r>
              <a:rPr lang="en-US" altLang="ja-JP" sz="3600" b="1" dirty="0" err="1">
                <a:solidFill>
                  <a:schemeClr val="accent1">
                    <a:lumMod val="75000"/>
                  </a:schemeClr>
                </a:solidFill>
                <a:latin typeface="+mn-ea"/>
                <a:ea typeface="+mn-ea"/>
              </a:rPr>
              <a:t>ser_date</a:t>
            </a:r>
            <a:r>
              <a:rPr lang="en-US" altLang="ja-JP" sz="3600" dirty="0">
                <a:latin typeface="+mn-ea"/>
                <a:ea typeface="+mn-ea"/>
              </a:rPr>
              <a:t>, </a:t>
            </a:r>
            <a:r>
              <a:rPr lang="en-US" altLang="ja-JP" sz="3600" b="1" dirty="0" err="1">
                <a:solidFill>
                  <a:schemeClr val="accent1">
                    <a:lumMod val="75000"/>
                  </a:schemeClr>
                </a:solidFill>
                <a:latin typeface="+mn-ea"/>
                <a:ea typeface="+mn-ea"/>
              </a:rPr>
              <a:t>ser_high</a:t>
            </a:r>
            <a:r>
              <a:rPr lang="en-US" altLang="ja-JP" sz="3600" dirty="0">
                <a:latin typeface="+mn-ea"/>
                <a:ea typeface="+mn-ea"/>
              </a:rPr>
              <a:t>, linewidth=2, label='High')</a:t>
            </a:r>
          </a:p>
          <a:p>
            <a:r>
              <a:rPr lang="en-US" altLang="ja-JP" sz="3600" dirty="0" err="1">
                <a:latin typeface="+mn-ea"/>
                <a:ea typeface="+mn-ea"/>
              </a:rPr>
              <a:t>plt.</a:t>
            </a:r>
            <a:r>
              <a:rPr lang="en-US" altLang="ja-JP" sz="3600" b="1" dirty="0" err="1">
                <a:solidFill>
                  <a:srgbClr val="FF0000"/>
                </a:solidFill>
                <a:latin typeface="+mn-ea"/>
                <a:ea typeface="+mn-ea"/>
              </a:rPr>
              <a:t>plot</a:t>
            </a:r>
            <a:r>
              <a:rPr lang="en-US" altLang="ja-JP" sz="3600" dirty="0">
                <a:latin typeface="+mn-ea"/>
                <a:ea typeface="+mn-ea"/>
              </a:rPr>
              <a:t>(</a:t>
            </a:r>
            <a:r>
              <a:rPr lang="en-US" altLang="ja-JP" sz="3600" b="1" dirty="0" err="1">
                <a:solidFill>
                  <a:schemeClr val="accent1">
                    <a:lumMod val="75000"/>
                  </a:schemeClr>
                </a:solidFill>
                <a:latin typeface="+mn-ea"/>
                <a:ea typeface="+mn-ea"/>
              </a:rPr>
              <a:t>ser_date</a:t>
            </a:r>
            <a:r>
              <a:rPr lang="en-US" altLang="ja-JP" sz="3600" dirty="0">
                <a:latin typeface="+mn-ea"/>
                <a:ea typeface="+mn-ea"/>
              </a:rPr>
              <a:t>, </a:t>
            </a:r>
            <a:r>
              <a:rPr lang="en-US" altLang="ja-JP" sz="3600" b="1" dirty="0">
                <a:solidFill>
                  <a:schemeClr val="accent1">
                    <a:lumMod val="75000"/>
                  </a:schemeClr>
                </a:solidFill>
                <a:latin typeface="+mn-ea"/>
                <a:ea typeface="+mn-ea"/>
              </a:rPr>
              <a:t>ser_5_ave</a:t>
            </a:r>
            <a:r>
              <a:rPr lang="en-US" altLang="ja-JP" sz="3600" dirty="0">
                <a:latin typeface="+mn-ea"/>
                <a:ea typeface="+mn-ea"/>
              </a:rPr>
              <a:t>, linewidth=2, label='Ave5')</a:t>
            </a:r>
          </a:p>
          <a:p>
            <a:r>
              <a:rPr lang="en-US" altLang="ja-JP" sz="3600" dirty="0" err="1">
                <a:latin typeface="+mn-ea"/>
                <a:ea typeface="+mn-ea"/>
              </a:rPr>
              <a:t>plt.xlabel</a:t>
            </a:r>
            <a:r>
              <a:rPr lang="en-US" altLang="ja-JP" sz="3600" dirty="0">
                <a:latin typeface="+mn-ea"/>
                <a:ea typeface="+mn-ea"/>
              </a:rPr>
              <a:t>('Date', </a:t>
            </a:r>
            <a:r>
              <a:rPr lang="en-US" altLang="ja-JP" sz="3600" dirty="0" err="1">
                <a:latin typeface="+mn-ea"/>
                <a:ea typeface="+mn-ea"/>
              </a:rPr>
              <a:t>fontsize</a:t>
            </a:r>
            <a:r>
              <a:rPr lang="en-US" altLang="ja-JP" sz="3600" dirty="0">
                <a:latin typeface="+mn-ea"/>
                <a:ea typeface="+mn-ea"/>
              </a:rPr>
              <a:t>=15)</a:t>
            </a:r>
          </a:p>
          <a:p>
            <a:r>
              <a:rPr lang="en-US" altLang="ja-JP" sz="3600" dirty="0" err="1">
                <a:latin typeface="+mn-ea"/>
                <a:ea typeface="+mn-ea"/>
              </a:rPr>
              <a:t>plt.ylabel</a:t>
            </a:r>
            <a:r>
              <a:rPr lang="en-US" altLang="ja-JP" sz="3600" dirty="0">
                <a:latin typeface="+mn-ea"/>
                <a:ea typeface="+mn-ea"/>
              </a:rPr>
              <a:t>('Yen', </a:t>
            </a:r>
            <a:r>
              <a:rPr lang="en-US" altLang="ja-JP" sz="3600" dirty="0" err="1">
                <a:latin typeface="+mn-ea"/>
                <a:ea typeface="+mn-ea"/>
              </a:rPr>
              <a:t>fontsize</a:t>
            </a:r>
            <a:r>
              <a:rPr lang="en-US" altLang="ja-JP" sz="3600" dirty="0">
                <a:latin typeface="+mn-ea"/>
                <a:ea typeface="+mn-ea"/>
              </a:rPr>
              <a:t>=15)</a:t>
            </a:r>
          </a:p>
          <a:p>
            <a:r>
              <a:rPr lang="en-US" altLang="ja-JP" sz="3600" dirty="0" err="1">
                <a:latin typeface="+mn-ea"/>
                <a:ea typeface="+mn-ea"/>
              </a:rPr>
              <a:t>plt.xticks</a:t>
            </a:r>
            <a:r>
              <a:rPr lang="en-US" altLang="ja-JP" sz="3600" dirty="0">
                <a:latin typeface="+mn-ea"/>
                <a:ea typeface="+mn-ea"/>
              </a:rPr>
              <a:t>(rotation=45, </a:t>
            </a:r>
            <a:r>
              <a:rPr lang="en-US" altLang="ja-JP" sz="3600" dirty="0" err="1">
                <a:latin typeface="+mn-ea"/>
                <a:ea typeface="+mn-ea"/>
              </a:rPr>
              <a:t>fontsize</a:t>
            </a:r>
            <a:r>
              <a:rPr lang="en-US" altLang="ja-JP" sz="3600" dirty="0">
                <a:latin typeface="+mn-ea"/>
                <a:ea typeface="+mn-ea"/>
              </a:rPr>
              <a:t>=15)</a:t>
            </a:r>
          </a:p>
          <a:p>
            <a:r>
              <a:rPr lang="en-US" altLang="ja-JP" sz="3600" dirty="0" err="1">
                <a:latin typeface="+mn-ea"/>
                <a:ea typeface="+mn-ea"/>
              </a:rPr>
              <a:t>plt.legend</a:t>
            </a:r>
            <a:r>
              <a:rPr lang="en-US" altLang="ja-JP" sz="3600" dirty="0">
                <a:latin typeface="+mn-ea"/>
                <a:ea typeface="+mn-ea"/>
              </a:rPr>
              <a:t>(</a:t>
            </a:r>
            <a:r>
              <a:rPr lang="en-US" altLang="ja-JP" sz="3600" dirty="0" err="1">
                <a:latin typeface="+mn-ea"/>
                <a:ea typeface="+mn-ea"/>
              </a:rPr>
              <a:t>fontsize</a:t>
            </a:r>
            <a:r>
              <a:rPr lang="en-US" altLang="ja-JP" sz="3600" dirty="0">
                <a:latin typeface="+mn-ea"/>
                <a:ea typeface="+mn-ea"/>
              </a:rPr>
              <a:t>=15)</a:t>
            </a:r>
          </a:p>
          <a:p>
            <a:r>
              <a:rPr lang="en-US" altLang="ja-JP" sz="3600" dirty="0" err="1">
                <a:latin typeface="+mn-ea"/>
                <a:ea typeface="+mn-ea"/>
              </a:rPr>
              <a:t>plt.tick_params</a:t>
            </a:r>
            <a:r>
              <a:rPr lang="en-US" altLang="ja-JP" sz="3600" dirty="0">
                <a:latin typeface="+mn-ea"/>
                <a:ea typeface="+mn-ea"/>
              </a:rPr>
              <a:t>(</a:t>
            </a:r>
            <a:r>
              <a:rPr lang="en-US" altLang="ja-JP" sz="3600" dirty="0" err="1">
                <a:latin typeface="+mn-ea"/>
                <a:ea typeface="+mn-ea"/>
              </a:rPr>
              <a:t>labelsize</a:t>
            </a:r>
            <a:r>
              <a:rPr lang="en-US" altLang="ja-JP" sz="3600" dirty="0">
                <a:latin typeface="+mn-ea"/>
                <a:ea typeface="+mn-ea"/>
              </a:rPr>
              <a:t>=12)</a:t>
            </a:r>
          </a:p>
          <a:p>
            <a:r>
              <a:rPr lang="en-US" altLang="ja-JP" sz="3600" dirty="0" err="1">
                <a:latin typeface="+mn-ea"/>
                <a:ea typeface="+mn-ea"/>
              </a:rPr>
              <a:t>plt.</a:t>
            </a:r>
            <a:r>
              <a:rPr lang="en-US" altLang="ja-JP" sz="3600" b="1" dirty="0" err="1">
                <a:solidFill>
                  <a:srgbClr val="FF0000"/>
                </a:solidFill>
                <a:latin typeface="+mn-ea"/>
                <a:ea typeface="+mn-ea"/>
              </a:rPr>
              <a:t>show</a:t>
            </a:r>
            <a:r>
              <a:rPr lang="en-US" altLang="ja-JP" sz="3600" b="1" dirty="0">
                <a:solidFill>
                  <a:srgbClr val="FF0000"/>
                </a:solidFill>
                <a:latin typeface="+mn-ea"/>
                <a:ea typeface="+mn-ea"/>
              </a:rPr>
              <a:t>()</a:t>
            </a:r>
            <a:endParaRPr kumimoji="1" lang="ja-JP" altLang="en-US" sz="3600" b="1" dirty="0">
              <a:solidFill>
                <a:srgbClr val="FF0000"/>
              </a:solidFill>
              <a:latin typeface="+mn-ea"/>
              <a:ea typeface="+mn-ea"/>
            </a:endParaRPr>
          </a:p>
        </p:txBody>
      </p:sp>
      <p:sp>
        <p:nvSpPr>
          <p:cNvPr id="6" name="テキスト ボックス 5">
            <a:extLst>
              <a:ext uri="{FF2B5EF4-FFF2-40B4-BE49-F238E27FC236}">
                <a16:creationId xmlns="" xmlns:a16="http://schemas.microsoft.com/office/drawing/2014/main" id="{6AFAB804-F463-4B43-9892-E16AADD95F72}"/>
              </a:ext>
            </a:extLst>
          </p:cNvPr>
          <p:cNvSpPr txBox="1"/>
          <p:nvPr/>
        </p:nvSpPr>
        <p:spPr>
          <a:xfrm>
            <a:off x="6108831" y="2069081"/>
            <a:ext cx="5658921"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日付列、高値列を取り出す</a:t>
            </a:r>
            <a:endParaRPr lang="en-US" altLang="ja-JP" sz="3200" dirty="0">
              <a:solidFill>
                <a:srgbClr val="0000FF"/>
              </a:solidFill>
              <a:latin typeface="+mn-ea"/>
              <a:ea typeface="+mn-ea"/>
            </a:endParaRPr>
          </a:p>
        </p:txBody>
      </p:sp>
      <p:sp>
        <p:nvSpPr>
          <p:cNvPr id="7" name="テキスト ボックス 6">
            <a:extLst>
              <a:ext uri="{FF2B5EF4-FFF2-40B4-BE49-F238E27FC236}">
                <a16:creationId xmlns="" xmlns:a16="http://schemas.microsoft.com/office/drawing/2014/main" id="{9D83DFAB-AE47-4893-8B89-22BE24CC4D7E}"/>
              </a:ext>
            </a:extLst>
          </p:cNvPr>
          <p:cNvSpPr txBox="1"/>
          <p:nvPr/>
        </p:nvSpPr>
        <p:spPr>
          <a:xfrm>
            <a:off x="13689998" y="3514511"/>
            <a:ext cx="3531337" cy="2062103"/>
          </a:xfrm>
          <a:prstGeom prst="rect">
            <a:avLst/>
          </a:prstGeom>
          <a:solidFill>
            <a:schemeClr val="bg1"/>
          </a:solidFill>
        </p:spPr>
        <p:txBody>
          <a:bodyPr wrap="square" rtlCol="0">
            <a:spAutoFit/>
          </a:bodyPr>
          <a:lstStyle/>
          <a:p>
            <a:r>
              <a:rPr lang="ja-JP" altLang="en-US" sz="3200" dirty="0">
                <a:solidFill>
                  <a:srgbClr val="0000FF"/>
                </a:solidFill>
                <a:latin typeface="+mn-ea"/>
                <a:ea typeface="+mn-ea"/>
              </a:rPr>
              <a:t>← 折れ線グラフ</a:t>
            </a:r>
            <a:endParaRPr lang="en-US" altLang="ja-JP" sz="3200" dirty="0">
              <a:solidFill>
                <a:srgbClr val="0000FF"/>
              </a:solidFill>
              <a:latin typeface="+mn-ea"/>
              <a:ea typeface="+mn-ea"/>
            </a:endParaRPr>
          </a:p>
          <a:p>
            <a:r>
              <a:rPr lang="en-US" altLang="ja-JP" sz="3200" dirty="0">
                <a:solidFill>
                  <a:srgbClr val="0000FF"/>
                </a:solidFill>
                <a:latin typeface="+mn-ea"/>
                <a:ea typeface="+mn-ea"/>
              </a:rPr>
              <a:t>   </a:t>
            </a:r>
            <a:r>
              <a:rPr lang="ja-JP" altLang="en-US" sz="3200" dirty="0">
                <a:solidFill>
                  <a:srgbClr val="0000FF"/>
                </a:solidFill>
                <a:latin typeface="+mn-ea"/>
                <a:ea typeface="+mn-ea"/>
              </a:rPr>
              <a:t>作成</a:t>
            </a:r>
            <a:r>
              <a:rPr lang="en-US" altLang="ja-JP" sz="3200" dirty="0">
                <a:solidFill>
                  <a:srgbClr val="0000FF"/>
                </a:solidFill>
                <a:latin typeface="+mn-ea"/>
                <a:ea typeface="+mn-ea"/>
              </a:rPr>
              <a:t> (</a:t>
            </a:r>
            <a:r>
              <a:rPr lang="ja-JP" altLang="en-US" sz="3200" dirty="0">
                <a:solidFill>
                  <a:srgbClr val="0000FF"/>
                </a:solidFill>
                <a:latin typeface="+mn-ea"/>
                <a:ea typeface="+mn-ea"/>
              </a:rPr>
              <a:t>線の太さ</a:t>
            </a:r>
            <a:endParaRPr lang="en-US" altLang="ja-JP" sz="3200" dirty="0">
              <a:solidFill>
                <a:srgbClr val="0000FF"/>
              </a:solidFill>
              <a:latin typeface="+mn-ea"/>
              <a:ea typeface="+mn-ea"/>
            </a:endParaRPr>
          </a:p>
          <a:p>
            <a:r>
              <a:rPr lang="ja-JP" altLang="en-US" sz="3200" dirty="0">
                <a:solidFill>
                  <a:srgbClr val="0000FF"/>
                </a:solidFill>
                <a:latin typeface="+mn-ea"/>
                <a:ea typeface="+mn-ea"/>
              </a:rPr>
              <a:t>   は</a:t>
            </a:r>
            <a:r>
              <a:rPr lang="en-US" altLang="ja-JP" sz="3200" dirty="0">
                <a:solidFill>
                  <a:srgbClr val="0000FF"/>
                </a:solidFill>
                <a:latin typeface="+mn-ea"/>
                <a:ea typeface="+mn-ea"/>
              </a:rPr>
              <a:t>2</a:t>
            </a:r>
            <a:r>
              <a:rPr lang="ja-JP" altLang="en-US" sz="3200" dirty="0">
                <a:solidFill>
                  <a:srgbClr val="0000FF"/>
                </a:solidFill>
                <a:latin typeface="+mn-ea"/>
                <a:ea typeface="+mn-ea"/>
              </a:rPr>
              <a:t>。凡例用</a:t>
            </a:r>
            <a:endParaRPr lang="en-US" altLang="ja-JP" sz="3200" dirty="0">
              <a:solidFill>
                <a:srgbClr val="0000FF"/>
              </a:solidFill>
              <a:latin typeface="+mn-ea"/>
              <a:ea typeface="+mn-ea"/>
            </a:endParaRPr>
          </a:p>
          <a:p>
            <a:r>
              <a:rPr lang="ja-JP" altLang="en-US" sz="3200" dirty="0">
                <a:solidFill>
                  <a:srgbClr val="0000FF"/>
                </a:solidFill>
                <a:latin typeface="+mn-ea"/>
                <a:ea typeface="+mn-ea"/>
              </a:rPr>
              <a:t>   </a:t>
            </a:r>
            <a:r>
              <a:rPr lang="en-US" altLang="ja-JP" sz="3200" dirty="0">
                <a:solidFill>
                  <a:srgbClr val="0000FF"/>
                </a:solidFill>
                <a:latin typeface="+mn-ea"/>
                <a:ea typeface="+mn-ea"/>
              </a:rPr>
              <a:t>label</a:t>
            </a:r>
            <a:r>
              <a:rPr lang="ja-JP" altLang="en-US" sz="3200" dirty="0">
                <a:solidFill>
                  <a:srgbClr val="0000FF"/>
                </a:solidFill>
                <a:latin typeface="+mn-ea"/>
                <a:ea typeface="+mn-ea"/>
              </a:rPr>
              <a:t>付き</a:t>
            </a:r>
            <a:r>
              <a:rPr lang="en-US" altLang="ja-JP" sz="3200" dirty="0">
                <a:solidFill>
                  <a:srgbClr val="0000FF"/>
                </a:solidFill>
                <a:latin typeface="+mn-ea"/>
                <a:ea typeface="+mn-ea"/>
              </a:rPr>
              <a:t>)</a:t>
            </a:r>
          </a:p>
        </p:txBody>
      </p:sp>
      <p:sp>
        <p:nvSpPr>
          <p:cNvPr id="8" name="テキスト ボックス 7">
            <a:extLst>
              <a:ext uri="{FF2B5EF4-FFF2-40B4-BE49-F238E27FC236}">
                <a16:creationId xmlns="" xmlns:a16="http://schemas.microsoft.com/office/drawing/2014/main" id="{74EFE3EB-0727-4EC8-B659-310D598ED165}"/>
              </a:ext>
            </a:extLst>
          </p:cNvPr>
          <p:cNvSpPr txBox="1"/>
          <p:nvPr/>
        </p:nvSpPr>
        <p:spPr>
          <a:xfrm>
            <a:off x="7256698" y="4874874"/>
            <a:ext cx="3196709"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軸ラベル追加</a:t>
            </a:r>
            <a:endParaRPr lang="en-US" altLang="ja-JP" sz="3200" dirty="0">
              <a:solidFill>
                <a:srgbClr val="0000FF"/>
              </a:solidFill>
              <a:latin typeface="+mn-ea"/>
              <a:ea typeface="+mn-ea"/>
            </a:endParaRPr>
          </a:p>
        </p:txBody>
      </p:sp>
      <p:sp>
        <p:nvSpPr>
          <p:cNvPr id="10" name="テキスト ボックス 9">
            <a:extLst>
              <a:ext uri="{FF2B5EF4-FFF2-40B4-BE49-F238E27FC236}">
                <a16:creationId xmlns="" xmlns:a16="http://schemas.microsoft.com/office/drawing/2014/main" id="{6AD0D03F-C14B-4341-8CEE-05BAF1F51EB7}"/>
              </a:ext>
            </a:extLst>
          </p:cNvPr>
          <p:cNvSpPr txBox="1"/>
          <p:nvPr/>
        </p:nvSpPr>
        <p:spPr>
          <a:xfrm>
            <a:off x="6007642" y="6186452"/>
            <a:ext cx="2375971"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凡例追加</a:t>
            </a:r>
            <a:endParaRPr lang="en-US" altLang="ja-JP" sz="3200" dirty="0">
              <a:solidFill>
                <a:srgbClr val="0000FF"/>
              </a:solidFill>
              <a:latin typeface="+mn-ea"/>
              <a:ea typeface="+mn-ea"/>
            </a:endParaRPr>
          </a:p>
        </p:txBody>
      </p:sp>
      <p:sp>
        <p:nvSpPr>
          <p:cNvPr id="11" name="テキスト ボックス 10">
            <a:extLst>
              <a:ext uri="{FF2B5EF4-FFF2-40B4-BE49-F238E27FC236}">
                <a16:creationId xmlns="" xmlns:a16="http://schemas.microsoft.com/office/drawing/2014/main" id="{50E82CB2-2E63-4EDF-BE90-339DA221E429}"/>
              </a:ext>
            </a:extLst>
          </p:cNvPr>
          <p:cNvSpPr txBox="1"/>
          <p:nvPr/>
        </p:nvSpPr>
        <p:spPr>
          <a:xfrm>
            <a:off x="8938292" y="5673685"/>
            <a:ext cx="7188186"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a:t>
            </a:r>
            <a:r>
              <a:rPr lang="en-US" altLang="ja-JP" sz="3200" dirty="0">
                <a:solidFill>
                  <a:srgbClr val="0000FF"/>
                </a:solidFill>
                <a:latin typeface="+mn-ea"/>
                <a:ea typeface="+mn-ea"/>
              </a:rPr>
              <a:t>x</a:t>
            </a:r>
            <a:r>
              <a:rPr lang="ja-JP" altLang="en-US" sz="3200" dirty="0">
                <a:solidFill>
                  <a:srgbClr val="0000FF"/>
                </a:solidFill>
                <a:latin typeface="+mn-ea"/>
                <a:ea typeface="+mn-ea"/>
              </a:rPr>
              <a:t>軸目盛の文字サイズ</a:t>
            </a:r>
            <a:r>
              <a:rPr lang="en-US" altLang="ja-JP" sz="3200" dirty="0">
                <a:solidFill>
                  <a:srgbClr val="0000FF"/>
                </a:solidFill>
                <a:latin typeface="+mn-ea"/>
                <a:ea typeface="+mn-ea"/>
              </a:rPr>
              <a:t>15, 45</a:t>
            </a:r>
            <a:r>
              <a:rPr lang="ja-JP" altLang="en-US" sz="3200" dirty="0">
                <a:solidFill>
                  <a:srgbClr val="0000FF"/>
                </a:solidFill>
                <a:latin typeface="+mn-ea"/>
                <a:ea typeface="+mn-ea"/>
              </a:rPr>
              <a:t>度回転</a:t>
            </a:r>
            <a:endParaRPr lang="en-US" altLang="ja-JP" sz="3200" dirty="0">
              <a:solidFill>
                <a:srgbClr val="0000FF"/>
              </a:solidFill>
              <a:latin typeface="+mn-ea"/>
              <a:ea typeface="+mn-ea"/>
            </a:endParaRPr>
          </a:p>
        </p:txBody>
      </p:sp>
      <p:sp>
        <p:nvSpPr>
          <p:cNvPr id="12" name="テキスト ボックス 11">
            <a:extLst>
              <a:ext uri="{FF2B5EF4-FFF2-40B4-BE49-F238E27FC236}">
                <a16:creationId xmlns="" xmlns:a16="http://schemas.microsoft.com/office/drawing/2014/main" id="{D2BACA15-FE53-4951-90AD-2AD379CCCDFD}"/>
              </a:ext>
            </a:extLst>
          </p:cNvPr>
          <p:cNvSpPr txBox="1"/>
          <p:nvPr/>
        </p:nvSpPr>
        <p:spPr>
          <a:xfrm>
            <a:off x="7365190" y="6771227"/>
            <a:ext cx="5347939"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目盛の文字サイズを</a:t>
            </a:r>
            <a:r>
              <a:rPr lang="en-US" altLang="ja-JP" sz="3200" dirty="0">
                <a:solidFill>
                  <a:srgbClr val="0000FF"/>
                </a:solidFill>
                <a:latin typeface="+mn-ea"/>
                <a:ea typeface="+mn-ea"/>
              </a:rPr>
              <a:t>12</a:t>
            </a:r>
            <a:r>
              <a:rPr lang="ja-JP" altLang="en-US" sz="3200" dirty="0">
                <a:solidFill>
                  <a:srgbClr val="0000FF"/>
                </a:solidFill>
                <a:latin typeface="+mn-ea"/>
                <a:ea typeface="+mn-ea"/>
              </a:rPr>
              <a:t>に</a:t>
            </a:r>
            <a:endParaRPr lang="en-US" altLang="ja-JP" sz="3200" dirty="0">
              <a:solidFill>
                <a:srgbClr val="0000FF"/>
              </a:solidFill>
              <a:latin typeface="+mn-ea"/>
              <a:ea typeface="+mn-ea"/>
            </a:endParaRPr>
          </a:p>
        </p:txBody>
      </p:sp>
      <p:sp>
        <p:nvSpPr>
          <p:cNvPr id="14" name="テキスト ボックス 13">
            <a:extLst>
              <a:ext uri="{FF2B5EF4-FFF2-40B4-BE49-F238E27FC236}">
                <a16:creationId xmlns="" xmlns:a16="http://schemas.microsoft.com/office/drawing/2014/main" id="{B8F3EBD5-40E7-4FC4-B7C9-FE77BD1BE8E9}"/>
              </a:ext>
            </a:extLst>
          </p:cNvPr>
          <p:cNvSpPr txBox="1"/>
          <p:nvPr/>
        </p:nvSpPr>
        <p:spPr>
          <a:xfrm>
            <a:off x="3226797" y="7356002"/>
            <a:ext cx="2786340"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実際の描画</a:t>
            </a:r>
            <a:endParaRPr lang="en-US" altLang="ja-JP" sz="3200" dirty="0">
              <a:solidFill>
                <a:srgbClr val="0000FF"/>
              </a:solidFill>
              <a:latin typeface="+mn-ea"/>
              <a:ea typeface="+mn-ea"/>
            </a:endParaRPr>
          </a:p>
        </p:txBody>
      </p:sp>
      <p:sp>
        <p:nvSpPr>
          <p:cNvPr id="17" name="テキスト ボックス 16">
            <a:extLst>
              <a:ext uri="{FF2B5EF4-FFF2-40B4-BE49-F238E27FC236}">
                <a16:creationId xmlns="" xmlns:a16="http://schemas.microsoft.com/office/drawing/2014/main" id="{954717B0-510B-47BD-BD00-7A5744B8A539}"/>
              </a:ext>
            </a:extLst>
          </p:cNvPr>
          <p:cNvSpPr txBox="1"/>
          <p:nvPr/>
        </p:nvSpPr>
        <p:spPr>
          <a:xfrm>
            <a:off x="11652952" y="2463873"/>
            <a:ext cx="5503430"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高値列の</a:t>
            </a:r>
            <a:r>
              <a:rPr lang="en-US" altLang="ja-JP" sz="3200" dirty="0">
                <a:solidFill>
                  <a:srgbClr val="0000FF"/>
                </a:solidFill>
                <a:latin typeface="+mn-ea"/>
                <a:ea typeface="+mn-ea"/>
              </a:rPr>
              <a:t>5</a:t>
            </a:r>
            <a:r>
              <a:rPr lang="ja-JP" altLang="en-US" sz="3200" dirty="0">
                <a:solidFill>
                  <a:srgbClr val="0000FF"/>
                </a:solidFill>
                <a:latin typeface="+mn-ea"/>
                <a:ea typeface="+mn-ea"/>
              </a:rPr>
              <a:t>日平均線の計算</a:t>
            </a:r>
            <a:endParaRPr lang="en-US" altLang="ja-JP" sz="3200" dirty="0">
              <a:solidFill>
                <a:srgbClr val="0000FF"/>
              </a:solidFill>
              <a:latin typeface="+mn-ea"/>
              <a:ea typeface="+mn-ea"/>
            </a:endParaRPr>
          </a:p>
        </p:txBody>
      </p:sp>
    </p:spTree>
    <p:extLst>
      <p:ext uri="{BB962C8B-B14F-4D97-AF65-F5344CB8AC3E}">
        <p14:creationId xmlns:p14="http://schemas.microsoft.com/office/powerpoint/2010/main" val="207826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 xmlns:a16="http://schemas.microsoft.com/office/drawing/2014/main" id="{F4C442F7-DB47-41B6-8023-F3B9680EC45E}"/>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3B5E6F90-5557-4BF0-A3A3-B3AFEA14EBEC}"/>
              </a:ext>
            </a:extLst>
          </p:cNvPr>
          <p:cNvSpPr>
            <a:spLocks noGrp="1"/>
          </p:cNvSpPr>
          <p:nvPr>
            <p:ph type="sldNum" sz="quarter" idx="11"/>
          </p:nvPr>
        </p:nvSpPr>
        <p:spPr/>
        <p:txBody>
          <a:bodyPr/>
          <a:lstStyle/>
          <a:p>
            <a:pPr>
              <a:defRPr/>
            </a:pPr>
            <a:fld id="{E62AD30C-4FD0-4E41-9633-AA73C86D07D0}" type="slidenum">
              <a:rPr lang="ja-JP" altLang="en-US" smtClean="0"/>
              <a:pPr>
                <a:defRPr/>
              </a:pPr>
              <a:t>32</a:t>
            </a:fld>
            <a:endParaRPr lang="en-US" altLang="ja-JP" dirty="0"/>
          </a:p>
        </p:txBody>
      </p:sp>
      <p:pic>
        <p:nvPicPr>
          <p:cNvPr id="5" name="図 4">
            <a:extLst>
              <a:ext uri="{FF2B5EF4-FFF2-40B4-BE49-F238E27FC236}">
                <a16:creationId xmlns="" xmlns:a16="http://schemas.microsoft.com/office/drawing/2014/main" id="{1A6D65DF-52A9-4A2A-A8BA-407D9BA52E60}"/>
              </a:ext>
            </a:extLst>
          </p:cNvPr>
          <p:cNvPicPr>
            <a:picLocks noChangeAspect="1"/>
          </p:cNvPicPr>
          <p:nvPr/>
        </p:nvPicPr>
        <p:blipFill>
          <a:blip r:embed="rId2"/>
          <a:stretch>
            <a:fillRect/>
          </a:stretch>
        </p:blipFill>
        <p:spPr>
          <a:xfrm>
            <a:off x="1703611" y="854671"/>
            <a:ext cx="10976902" cy="7812868"/>
          </a:xfrm>
          <a:prstGeom prst="rect">
            <a:avLst/>
          </a:prstGeom>
        </p:spPr>
      </p:pic>
      <p:sp>
        <p:nvSpPr>
          <p:cNvPr id="6" name="テキスト ボックス 5">
            <a:extLst>
              <a:ext uri="{FF2B5EF4-FFF2-40B4-BE49-F238E27FC236}">
                <a16:creationId xmlns="" xmlns:a16="http://schemas.microsoft.com/office/drawing/2014/main" id="{9E4E0424-461F-40A9-8D9F-A982944C91EE}"/>
              </a:ext>
            </a:extLst>
          </p:cNvPr>
          <p:cNvSpPr txBox="1"/>
          <p:nvPr/>
        </p:nvSpPr>
        <p:spPr>
          <a:xfrm>
            <a:off x="11085326" y="3730053"/>
            <a:ext cx="5415930" cy="2062103"/>
          </a:xfrm>
          <a:prstGeom prst="rect">
            <a:avLst/>
          </a:prstGeom>
          <a:solidFill>
            <a:schemeClr val="bg1"/>
          </a:solidFill>
        </p:spPr>
        <p:txBody>
          <a:bodyPr wrap="square" rtlCol="0">
            <a:spAutoFit/>
          </a:bodyPr>
          <a:lstStyle/>
          <a:p>
            <a:r>
              <a:rPr lang="ja-JP" altLang="en-US" sz="3200" dirty="0">
                <a:solidFill>
                  <a:srgbClr val="0000FF"/>
                </a:solidFill>
                <a:latin typeface="+mn-ea"/>
                <a:ea typeface="+mn-ea"/>
              </a:rPr>
              <a:t>移動平均線 </a:t>
            </a:r>
            <a:r>
              <a:rPr lang="en-US" altLang="ja-JP" sz="3200" dirty="0">
                <a:solidFill>
                  <a:srgbClr val="0000FF"/>
                </a:solidFill>
                <a:latin typeface="+mn-ea"/>
                <a:ea typeface="+mn-ea"/>
              </a:rPr>
              <a:t>(Ave5) </a:t>
            </a:r>
            <a:r>
              <a:rPr lang="ja-JP" altLang="en-US" sz="3200" dirty="0">
                <a:solidFill>
                  <a:srgbClr val="0000FF"/>
                </a:solidFill>
                <a:latin typeface="+mn-ea"/>
                <a:ea typeface="+mn-ea"/>
              </a:rPr>
              <a:t>では、日ごとの株価の上昇・下降が平滑化されていることがわかる。</a:t>
            </a:r>
            <a:endParaRPr lang="en-US" altLang="ja-JP" sz="3200" dirty="0">
              <a:solidFill>
                <a:srgbClr val="0000FF"/>
              </a:solidFill>
              <a:latin typeface="+mn-ea"/>
              <a:ea typeface="+mn-ea"/>
            </a:endParaRPr>
          </a:p>
        </p:txBody>
      </p:sp>
    </p:spTree>
    <p:extLst>
      <p:ext uri="{BB962C8B-B14F-4D97-AF65-F5344CB8AC3E}">
        <p14:creationId xmlns:p14="http://schemas.microsoft.com/office/powerpoint/2010/main" val="3282608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A0A8E46-8FF4-48E7-A9B4-E215A2CA54CE}"/>
              </a:ext>
            </a:extLst>
          </p:cNvPr>
          <p:cNvSpPr>
            <a:spLocks noGrp="1"/>
          </p:cNvSpPr>
          <p:nvPr>
            <p:ph type="title"/>
          </p:nvPr>
        </p:nvSpPr>
        <p:spPr/>
        <p:txBody>
          <a:bodyPr/>
          <a:lstStyle/>
          <a:p>
            <a:r>
              <a:rPr lang="ja-JP" altLang="en-US" dirty="0"/>
              <a:t>散布図の描画</a:t>
            </a:r>
            <a:endParaRPr kumimoji="1" lang="ja-JP" altLang="en-US" dirty="0"/>
          </a:p>
        </p:txBody>
      </p:sp>
      <p:sp>
        <p:nvSpPr>
          <p:cNvPr id="3" name="スライド番号プレースホルダー 2">
            <a:extLst>
              <a:ext uri="{FF2B5EF4-FFF2-40B4-BE49-F238E27FC236}">
                <a16:creationId xmlns="" xmlns:a16="http://schemas.microsoft.com/office/drawing/2014/main" id="{38C9B097-3501-478F-970F-F1516FF56EAD}"/>
              </a:ext>
            </a:extLst>
          </p:cNvPr>
          <p:cNvSpPr>
            <a:spLocks noGrp="1"/>
          </p:cNvSpPr>
          <p:nvPr>
            <p:ph type="sldNum" sz="quarter" idx="11"/>
          </p:nvPr>
        </p:nvSpPr>
        <p:spPr/>
        <p:txBody>
          <a:bodyPr/>
          <a:lstStyle/>
          <a:p>
            <a:pPr>
              <a:defRPr/>
            </a:pPr>
            <a:fld id="{E62AD30C-4FD0-4E41-9633-AA73C86D07D0}" type="slidenum">
              <a:rPr lang="ja-JP" altLang="en-US" smtClean="0"/>
              <a:pPr>
                <a:defRPr/>
              </a:pPr>
              <a:t>33</a:t>
            </a:fld>
            <a:endParaRPr lang="en-US" altLang="ja-JP" dirty="0"/>
          </a:p>
        </p:txBody>
      </p:sp>
      <p:sp>
        <p:nvSpPr>
          <p:cNvPr id="4" name="フッター プレースホルダー 3">
            <a:extLst>
              <a:ext uri="{FF2B5EF4-FFF2-40B4-BE49-F238E27FC236}">
                <a16:creationId xmlns="" xmlns:a16="http://schemas.microsoft.com/office/drawing/2014/main" id="{5FFBCA67-163D-4C2A-A408-A7300BDE2186}"/>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5" name="テキスト ボックス 4">
            <a:extLst>
              <a:ext uri="{FF2B5EF4-FFF2-40B4-BE49-F238E27FC236}">
                <a16:creationId xmlns="" xmlns:a16="http://schemas.microsoft.com/office/drawing/2014/main" id="{3259E817-AD69-46B2-8777-DB15124692B8}"/>
              </a:ext>
            </a:extLst>
          </p:cNvPr>
          <p:cNvSpPr txBox="1"/>
          <p:nvPr/>
        </p:nvSpPr>
        <p:spPr>
          <a:xfrm>
            <a:off x="445888" y="2329086"/>
            <a:ext cx="10585527" cy="5078313"/>
          </a:xfrm>
          <a:prstGeom prst="rect">
            <a:avLst/>
          </a:prstGeom>
          <a:noFill/>
          <a:ln>
            <a:solidFill>
              <a:schemeClr val="tx1"/>
            </a:solidFill>
          </a:ln>
        </p:spPr>
        <p:txBody>
          <a:bodyPr wrap="none" rtlCol="0">
            <a:spAutoFit/>
          </a:bodyPr>
          <a:lstStyle/>
          <a:p>
            <a:r>
              <a:rPr lang="en-US" altLang="ja-JP" sz="3600" dirty="0" err="1">
                <a:latin typeface="+mn-ea"/>
                <a:ea typeface="+mn-ea"/>
              </a:rPr>
              <a:t>ser_fresh</a:t>
            </a:r>
            <a:r>
              <a:rPr lang="en-US" altLang="ja-JP" sz="3600" dirty="0">
                <a:latin typeface="+mn-ea"/>
                <a:ea typeface="+mn-ea"/>
              </a:rPr>
              <a:t> = df['FRESH']</a:t>
            </a:r>
          </a:p>
          <a:p>
            <a:r>
              <a:rPr lang="en-US" altLang="ja-JP" sz="3600" dirty="0" err="1">
                <a:latin typeface="+mn-ea"/>
                <a:ea typeface="+mn-ea"/>
              </a:rPr>
              <a:t>ser_milk</a:t>
            </a:r>
            <a:r>
              <a:rPr lang="en-US" altLang="ja-JP" sz="3600" dirty="0">
                <a:latin typeface="+mn-ea"/>
                <a:ea typeface="+mn-ea"/>
              </a:rPr>
              <a:t> = df['MILK']</a:t>
            </a:r>
          </a:p>
          <a:p>
            <a:r>
              <a:rPr lang="en-US" altLang="ja-JP" sz="3600" dirty="0" err="1">
                <a:latin typeface="+mn-ea"/>
                <a:ea typeface="+mn-ea"/>
              </a:rPr>
              <a:t>plt.</a:t>
            </a:r>
            <a:r>
              <a:rPr lang="en-US" altLang="ja-JP" sz="3600" b="1" dirty="0" err="1">
                <a:solidFill>
                  <a:srgbClr val="FF0000"/>
                </a:solidFill>
                <a:latin typeface="+mn-ea"/>
                <a:ea typeface="+mn-ea"/>
              </a:rPr>
              <a:t>scatter</a:t>
            </a:r>
            <a:r>
              <a:rPr lang="en-US" altLang="ja-JP" sz="3600" dirty="0">
                <a:latin typeface="+mn-ea"/>
                <a:ea typeface="+mn-ea"/>
              </a:rPr>
              <a:t>(</a:t>
            </a:r>
            <a:r>
              <a:rPr lang="en-US" altLang="ja-JP" sz="3600" b="1" dirty="0" err="1">
                <a:solidFill>
                  <a:schemeClr val="accent1">
                    <a:lumMod val="75000"/>
                  </a:schemeClr>
                </a:solidFill>
                <a:latin typeface="+mn-ea"/>
                <a:ea typeface="+mn-ea"/>
              </a:rPr>
              <a:t>ser_fresh</a:t>
            </a:r>
            <a:r>
              <a:rPr lang="en-US" altLang="ja-JP" sz="3600" dirty="0">
                <a:latin typeface="+mn-ea"/>
                <a:ea typeface="+mn-ea"/>
              </a:rPr>
              <a:t>, </a:t>
            </a:r>
            <a:r>
              <a:rPr lang="en-US" altLang="ja-JP" sz="3600" b="1" dirty="0" err="1">
                <a:solidFill>
                  <a:schemeClr val="accent1">
                    <a:lumMod val="75000"/>
                  </a:schemeClr>
                </a:solidFill>
                <a:latin typeface="+mn-ea"/>
                <a:ea typeface="+mn-ea"/>
              </a:rPr>
              <a:t>ser_milk</a:t>
            </a:r>
            <a:r>
              <a:rPr lang="en-US" altLang="ja-JP" sz="3600" dirty="0">
                <a:latin typeface="+mn-ea"/>
                <a:ea typeface="+mn-ea"/>
              </a:rPr>
              <a:t>, marker='o')</a:t>
            </a:r>
          </a:p>
          <a:p>
            <a:r>
              <a:rPr lang="en-US" altLang="ja-JP" sz="3600" dirty="0" err="1">
                <a:latin typeface="+mn-ea"/>
                <a:ea typeface="+mn-ea"/>
              </a:rPr>
              <a:t>plt.title</a:t>
            </a:r>
            <a:r>
              <a:rPr lang="en-US" altLang="ja-JP" sz="3600" dirty="0">
                <a:latin typeface="+mn-ea"/>
                <a:ea typeface="+mn-ea"/>
              </a:rPr>
              <a:t>('Annual Spending')</a:t>
            </a:r>
          </a:p>
          <a:p>
            <a:r>
              <a:rPr lang="en-US" altLang="ja-JP" sz="3600" dirty="0" err="1">
                <a:latin typeface="+mn-ea"/>
                <a:ea typeface="+mn-ea"/>
              </a:rPr>
              <a:t>plt.xlabel</a:t>
            </a:r>
            <a:r>
              <a:rPr lang="en-US" altLang="ja-JP" sz="3600" dirty="0">
                <a:latin typeface="+mn-ea"/>
                <a:ea typeface="+mn-ea"/>
              </a:rPr>
              <a:t>('FRESH (</a:t>
            </a:r>
            <a:r>
              <a:rPr lang="en-US" altLang="ja-JP" sz="3600" dirty="0" err="1">
                <a:latin typeface="+mn-ea"/>
                <a:ea typeface="+mn-ea"/>
              </a:rPr>
              <a:t>m.u</a:t>
            </a:r>
            <a:r>
              <a:rPr lang="en-US" altLang="ja-JP" sz="3600" dirty="0">
                <a:latin typeface="+mn-ea"/>
                <a:ea typeface="+mn-ea"/>
              </a:rPr>
              <a:t>.)')</a:t>
            </a:r>
          </a:p>
          <a:p>
            <a:r>
              <a:rPr lang="en-US" altLang="ja-JP" sz="3600" dirty="0" err="1">
                <a:latin typeface="+mn-ea"/>
                <a:ea typeface="+mn-ea"/>
              </a:rPr>
              <a:t>plt.ylabel</a:t>
            </a:r>
            <a:r>
              <a:rPr lang="en-US" altLang="ja-JP" sz="3600" dirty="0">
                <a:latin typeface="+mn-ea"/>
                <a:ea typeface="+mn-ea"/>
              </a:rPr>
              <a:t>('MILK (</a:t>
            </a:r>
            <a:r>
              <a:rPr lang="en-US" altLang="ja-JP" sz="3600" dirty="0" err="1">
                <a:latin typeface="+mn-ea"/>
                <a:ea typeface="+mn-ea"/>
              </a:rPr>
              <a:t>m.u</a:t>
            </a:r>
            <a:r>
              <a:rPr lang="en-US" altLang="ja-JP" sz="3600" dirty="0">
                <a:latin typeface="+mn-ea"/>
                <a:ea typeface="+mn-ea"/>
              </a:rPr>
              <a:t>.)')</a:t>
            </a:r>
          </a:p>
          <a:p>
            <a:r>
              <a:rPr lang="en-US" altLang="ja-JP" sz="3600" dirty="0" err="1">
                <a:latin typeface="+mn-ea"/>
                <a:ea typeface="+mn-ea"/>
              </a:rPr>
              <a:t>plt.xlim</a:t>
            </a:r>
            <a:r>
              <a:rPr lang="en-US" altLang="ja-JP" sz="3600" dirty="0">
                <a:latin typeface="+mn-ea"/>
                <a:ea typeface="+mn-ea"/>
              </a:rPr>
              <a:t>(0,20000)</a:t>
            </a:r>
          </a:p>
          <a:p>
            <a:r>
              <a:rPr lang="en-US" altLang="ja-JP" sz="3600" dirty="0" err="1">
                <a:latin typeface="+mn-ea"/>
                <a:ea typeface="+mn-ea"/>
              </a:rPr>
              <a:t>plt.ylim</a:t>
            </a:r>
            <a:r>
              <a:rPr lang="en-US" altLang="ja-JP" sz="3600" dirty="0">
                <a:latin typeface="+mn-ea"/>
                <a:ea typeface="+mn-ea"/>
              </a:rPr>
              <a:t>(10000,20000)</a:t>
            </a:r>
          </a:p>
          <a:p>
            <a:r>
              <a:rPr lang="en-US" altLang="ja-JP" sz="3600" dirty="0" err="1">
                <a:latin typeface="+mn-ea"/>
                <a:ea typeface="+mn-ea"/>
              </a:rPr>
              <a:t>plt.</a:t>
            </a:r>
            <a:r>
              <a:rPr lang="en-US" altLang="ja-JP" sz="3600" b="1" dirty="0" err="1">
                <a:solidFill>
                  <a:srgbClr val="FF0000"/>
                </a:solidFill>
                <a:latin typeface="+mn-ea"/>
                <a:ea typeface="+mn-ea"/>
              </a:rPr>
              <a:t>show</a:t>
            </a:r>
            <a:r>
              <a:rPr lang="en-US" altLang="ja-JP" sz="3600" b="1" dirty="0">
                <a:solidFill>
                  <a:srgbClr val="FF0000"/>
                </a:solidFill>
                <a:latin typeface="+mn-ea"/>
                <a:ea typeface="+mn-ea"/>
              </a:rPr>
              <a:t>()</a:t>
            </a:r>
            <a:endParaRPr kumimoji="1" lang="ja-JP" altLang="en-US" sz="3600" b="1" dirty="0">
              <a:solidFill>
                <a:srgbClr val="FF0000"/>
              </a:solidFill>
              <a:latin typeface="+mn-ea"/>
              <a:ea typeface="+mn-ea"/>
            </a:endParaRPr>
          </a:p>
        </p:txBody>
      </p:sp>
      <p:sp>
        <p:nvSpPr>
          <p:cNvPr id="6" name="テキスト ボックス 5">
            <a:extLst>
              <a:ext uri="{FF2B5EF4-FFF2-40B4-BE49-F238E27FC236}">
                <a16:creationId xmlns="" xmlns:a16="http://schemas.microsoft.com/office/drawing/2014/main" id="{47EC1B6E-C4D1-45B1-A16D-BA5C0112AD33}"/>
              </a:ext>
            </a:extLst>
          </p:cNvPr>
          <p:cNvSpPr txBox="1"/>
          <p:nvPr/>
        </p:nvSpPr>
        <p:spPr>
          <a:xfrm>
            <a:off x="10884631" y="3450213"/>
            <a:ext cx="5509457"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a:t>
            </a:r>
            <a:r>
              <a:rPr lang="en-US" altLang="ja-JP" sz="3200" dirty="0">
                <a:solidFill>
                  <a:srgbClr val="0000FF"/>
                </a:solidFill>
                <a:latin typeface="+mn-ea"/>
                <a:ea typeface="+mn-ea"/>
              </a:rPr>
              <a:t>marker= </a:t>
            </a:r>
            <a:r>
              <a:rPr lang="ja-JP" altLang="en-US" sz="3200" dirty="0">
                <a:solidFill>
                  <a:srgbClr val="0000FF"/>
                </a:solidFill>
                <a:latin typeface="+mn-ea"/>
                <a:ea typeface="+mn-ea"/>
              </a:rPr>
              <a:t>で点の形を指定</a:t>
            </a:r>
            <a:endParaRPr lang="en-US" altLang="ja-JP" sz="3200" dirty="0">
              <a:solidFill>
                <a:srgbClr val="0000FF"/>
              </a:solidFill>
              <a:latin typeface="+mn-ea"/>
              <a:ea typeface="+mn-ea"/>
            </a:endParaRPr>
          </a:p>
        </p:txBody>
      </p:sp>
      <p:sp>
        <p:nvSpPr>
          <p:cNvPr id="7" name="テキスト ボックス 6">
            <a:extLst>
              <a:ext uri="{FF2B5EF4-FFF2-40B4-BE49-F238E27FC236}">
                <a16:creationId xmlns="" xmlns:a16="http://schemas.microsoft.com/office/drawing/2014/main" id="{5C5FD305-7B44-4C7C-B34B-E7CEF8ECD867}"/>
              </a:ext>
            </a:extLst>
          </p:cNvPr>
          <p:cNvSpPr txBox="1"/>
          <p:nvPr/>
        </p:nvSpPr>
        <p:spPr>
          <a:xfrm>
            <a:off x="2171663" y="7601935"/>
            <a:ext cx="10503388" cy="1569660"/>
          </a:xfrm>
          <a:prstGeom prst="rect">
            <a:avLst/>
          </a:prstGeom>
          <a:noFill/>
        </p:spPr>
        <p:txBody>
          <a:bodyPr wrap="square" rtlCol="0">
            <a:spAutoFit/>
          </a:bodyPr>
          <a:lstStyle/>
          <a:p>
            <a:r>
              <a:rPr kumimoji="1" lang="en-US" altLang="ja-JP" sz="3200" dirty="0">
                <a:latin typeface="+mn-ea"/>
                <a:ea typeface="+mn-ea"/>
              </a:rPr>
              <a:t>marker</a:t>
            </a:r>
            <a:r>
              <a:rPr kumimoji="1" lang="ja-JP" altLang="en-US" sz="3200" dirty="0">
                <a:latin typeface="+mn-ea"/>
                <a:ea typeface="+mn-ea"/>
              </a:rPr>
              <a:t>の一覧が</a:t>
            </a:r>
            <a:endParaRPr kumimoji="1" lang="en-US" altLang="ja-JP" sz="3200" dirty="0">
              <a:latin typeface="+mn-ea"/>
              <a:ea typeface="+mn-ea"/>
            </a:endParaRPr>
          </a:p>
          <a:p>
            <a:r>
              <a:rPr lang="en-US" altLang="ja-JP" sz="3200" dirty="0">
                <a:latin typeface="+mn-ea"/>
                <a:ea typeface="+mn-ea"/>
                <a:hlinkClick r:id="rId2"/>
              </a:rPr>
              <a:t>https://matplotlib.org/stable/api/markers_api.html</a:t>
            </a:r>
            <a:endParaRPr lang="en-US" altLang="ja-JP" sz="3200" dirty="0">
              <a:latin typeface="+mn-ea"/>
              <a:ea typeface="+mn-ea"/>
            </a:endParaRPr>
          </a:p>
          <a:p>
            <a:r>
              <a:rPr lang="ja-JP" altLang="en-US" sz="3200" dirty="0">
                <a:latin typeface="+mn-ea"/>
                <a:ea typeface="+mn-ea"/>
              </a:rPr>
              <a:t>にあるので、必要に応じて参照すること。</a:t>
            </a:r>
            <a:endParaRPr kumimoji="1" lang="en-US" altLang="ja-JP" sz="3200" dirty="0">
              <a:latin typeface="+mn-ea"/>
              <a:ea typeface="+mn-ea"/>
            </a:endParaRPr>
          </a:p>
        </p:txBody>
      </p:sp>
      <p:sp>
        <p:nvSpPr>
          <p:cNvPr id="8" name="テキスト ボックス 7">
            <a:extLst>
              <a:ext uri="{FF2B5EF4-FFF2-40B4-BE49-F238E27FC236}">
                <a16:creationId xmlns="" xmlns:a16="http://schemas.microsoft.com/office/drawing/2014/main" id="{73CC69A0-369F-40C0-97DB-3BE49E34943B}"/>
              </a:ext>
            </a:extLst>
          </p:cNvPr>
          <p:cNvSpPr txBox="1"/>
          <p:nvPr/>
        </p:nvSpPr>
        <p:spPr>
          <a:xfrm>
            <a:off x="361420" y="1695899"/>
            <a:ext cx="16139355" cy="584775"/>
          </a:xfrm>
          <a:prstGeom prst="rect">
            <a:avLst/>
          </a:prstGeom>
          <a:noFill/>
        </p:spPr>
        <p:txBody>
          <a:bodyPr wrap="none" rtlCol="0">
            <a:spAutoFit/>
          </a:bodyPr>
          <a:lstStyle/>
          <a:p>
            <a:r>
              <a:rPr kumimoji="1" lang="en-US" altLang="ja-JP" sz="3200" dirty="0" err="1">
                <a:latin typeface="+mn-ea"/>
                <a:ea typeface="+mn-ea"/>
              </a:rPr>
              <a:t>plt.</a:t>
            </a:r>
            <a:r>
              <a:rPr kumimoji="1" lang="en-US" altLang="ja-JP" sz="3200" b="1" dirty="0" err="1">
                <a:solidFill>
                  <a:srgbClr val="FF0000"/>
                </a:solidFill>
                <a:latin typeface="+mn-ea"/>
                <a:ea typeface="+mn-ea"/>
              </a:rPr>
              <a:t>scatter</a:t>
            </a:r>
            <a:r>
              <a:rPr kumimoji="1" lang="en-US" altLang="ja-JP" sz="3200" dirty="0">
                <a:latin typeface="+mn-ea"/>
                <a:ea typeface="+mn-ea"/>
              </a:rPr>
              <a:t>(</a:t>
            </a:r>
            <a:r>
              <a:rPr kumimoji="1" lang="en-US" altLang="ja-JP" sz="3200" b="1" dirty="0">
                <a:solidFill>
                  <a:schemeClr val="accent1">
                    <a:lumMod val="75000"/>
                  </a:schemeClr>
                </a:solidFill>
                <a:latin typeface="+mn-ea"/>
                <a:ea typeface="+mn-ea"/>
              </a:rPr>
              <a:t>X</a:t>
            </a:r>
            <a:r>
              <a:rPr kumimoji="1" lang="ja-JP" altLang="en-US" sz="3200" b="1" dirty="0">
                <a:solidFill>
                  <a:schemeClr val="accent1">
                    <a:lumMod val="75000"/>
                  </a:schemeClr>
                </a:solidFill>
                <a:latin typeface="+mn-ea"/>
                <a:ea typeface="+mn-ea"/>
              </a:rPr>
              <a:t>軸</a:t>
            </a:r>
            <a:r>
              <a:rPr kumimoji="1" lang="en-US" altLang="ja-JP" sz="3200" b="1" dirty="0">
                <a:solidFill>
                  <a:schemeClr val="accent1">
                    <a:lumMod val="75000"/>
                  </a:schemeClr>
                </a:solidFill>
                <a:latin typeface="+mn-ea"/>
                <a:ea typeface="+mn-ea"/>
              </a:rPr>
              <a:t>Series</a:t>
            </a:r>
            <a:r>
              <a:rPr kumimoji="1" lang="en-US" altLang="ja-JP" sz="3200" dirty="0">
                <a:latin typeface="+mn-ea"/>
                <a:ea typeface="+mn-ea"/>
              </a:rPr>
              <a:t>, </a:t>
            </a:r>
            <a:r>
              <a:rPr kumimoji="1" lang="en-US" altLang="ja-JP" sz="3200" b="1" dirty="0">
                <a:solidFill>
                  <a:schemeClr val="accent1">
                    <a:lumMod val="75000"/>
                  </a:schemeClr>
                </a:solidFill>
                <a:latin typeface="+mn-ea"/>
                <a:ea typeface="+mn-ea"/>
              </a:rPr>
              <a:t>Y</a:t>
            </a:r>
            <a:r>
              <a:rPr kumimoji="1" lang="ja-JP" altLang="en-US" sz="3200" b="1" dirty="0">
                <a:solidFill>
                  <a:schemeClr val="accent1">
                    <a:lumMod val="75000"/>
                  </a:schemeClr>
                </a:solidFill>
                <a:latin typeface="+mn-ea"/>
                <a:ea typeface="+mn-ea"/>
              </a:rPr>
              <a:t>軸</a:t>
            </a:r>
            <a:r>
              <a:rPr kumimoji="1" lang="en-US" altLang="ja-JP" sz="3200" b="1" dirty="0">
                <a:solidFill>
                  <a:schemeClr val="accent1">
                    <a:lumMod val="75000"/>
                  </a:schemeClr>
                </a:solidFill>
                <a:latin typeface="+mn-ea"/>
                <a:ea typeface="+mn-ea"/>
              </a:rPr>
              <a:t>Series</a:t>
            </a:r>
            <a:r>
              <a:rPr kumimoji="1" lang="en-US" altLang="ja-JP" sz="3200" dirty="0">
                <a:latin typeface="+mn-ea"/>
                <a:ea typeface="+mn-ea"/>
              </a:rPr>
              <a:t>) </a:t>
            </a:r>
            <a:r>
              <a:rPr kumimoji="1" lang="ja-JP" altLang="en-US" sz="3200" dirty="0" err="1">
                <a:latin typeface="+mn-ea"/>
                <a:ea typeface="+mn-ea"/>
              </a:rPr>
              <a:t>のように</a:t>
            </a:r>
            <a:r>
              <a:rPr kumimoji="1" lang="en-US" altLang="ja-JP" sz="3200" dirty="0">
                <a:latin typeface="+mn-ea"/>
                <a:ea typeface="+mn-ea"/>
              </a:rPr>
              <a:t>2</a:t>
            </a:r>
            <a:r>
              <a:rPr kumimoji="1" lang="ja-JP" altLang="en-US" sz="3200" dirty="0">
                <a:latin typeface="+mn-ea"/>
                <a:ea typeface="+mn-ea"/>
              </a:rPr>
              <a:t>本の</a:t>
            </a:r>
            <a:r>
              <a:rPr kumimoji="1" lang="en-US" altLang="ja-JP" sz="3200" dirty="0">
                <a:latin typeface="+mn-ea"/>
                <a:ea typeface="+mn-ea"/>
              </a:rPr>
              <a:t>Series (1</a:t>
            </a:r>
            <a:r>
              <a:rPr kumimoji="1" lang="ja-JP" altLang="en-US" sz="3200" dirty="0">
                <a:latin typeface="+mn-ea"/>
                <a:ea typeface="+mn-ea"/>
              </a:rPr>
              <a:t>次元</a:t>
            </a:r>
            <a:r>
              <a:rPr kumimoji="1" lang="en-US" altLang="ja-JP" sz="3200" dirty="0">
                <a:latin typeface="+mn-ea"/>
                <a:ea typeface="+mn-ea"/>
              </a:rPr>
              <a:t>) </a:t>
            </a:r>
            <a:r>
              <a:rPr kumimoji="1" lang="ja-JP" altLang="en-US" sz="3200" dirty="0">
                <a:latin typeface="+mn-ea"/>
                <a:ea typeface="+mn-ea"/>
              </a:rPr>
              <a:t>データを与える。</a:t>
            </a:r>
          </a:p>
        </p:txBody>
      </p:sp>
      <p:sp>
        <p:nvSpPr>
          <p:cNvPr id="9" name="テキスト ボックス 8">
            <a:extLst>
              <a:ext uri="{FF2B5EF4-FFF2-40B4-BE49-F238E27FC236}">
                <a16:creationId xmlns="" xmlns:a16="http://schemas.microsoft.com/office/drawing/2014/main" id="{3E5DDB0C-21B9-427C-8C9C-522B9A43E8A0}"/>
              </a:ext>
            </a:extLst>
          </p:cNvPr>
          <p:cNvSpPr txBox="1"/>
          <p:nvPr/>
        </p:nvSpPr>
        <p:spPr>
          <a:xfrm>
            <a:off x="5773186" y="5890643"/>
            <a:ext cx="5654112"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a:t>
            </a:r>
            <a:r>
              <a:rPr lang="en-US" altLang="ja-JP" sz="3200" dirty="0">
                <a:solidFill>
                  <a:srgbClr val="0000FF"/>
                </a:solidFill>
                <a:latin typeface="+mn-ea"/>
                <a:ea typeface="+mn-ea"/>
              </a:rPr>
              <a:t>X</a:t>
            </a:r>
            <a:r>
              <a:rPr lang="ja-JP" altLang="en-US" sz="3200" dirty="0">
                <a:solidFill>
                  <a:srgbClr val="0000FF"/>
                </a:solidFill>
                <a:latin typeface="+mn-ea"/>
                <a:ea typeface="+mn-ea"/>
              </a:rPr>
              <a:t>軸</a:t>
            </a:r>
            <a:r>
              <a:rPr lang="en-US" altLang="ja-JP" sz="3200" dirty="0">
                <a:solidFill>
                  <a:srgbClr val="0000FF"/>
                </a:solidFill>
                <a:latin typeface="+mn-ea"/>
                <a:ea typeface="+mn-ea"/>
              </a:rPr>
              <a:t>, Y</a:t>
            </a:r>
            <a:r>
              <a:rPr lang="ja-JP" altLang="en-US" sz="3200" dirty="0">
                <a:solidFill>
                  <a:srgbClr val="0000FF"/>
                </a:solidFill>
                <a:latin typeface="+mn-ea"/>
                <a:ea typeface="+mn-ea"/>
              </a:rPr>
              <a:t>軸の描画範囲を指定</a:t>
            </a:r>
            <a:endParaRPr lang="en-US" altLang="ja-JP" sz="3200" dirty="0">
              <a:solidFill>
                <a:srgbClr val="0000FF"/>
              </a:solidFill>
              <a:latin typeface="+mn-ea"/>
              <a:ea typeface="+mn-ea"/>
            </a:endParaRPr>
          </a:p>
        </p:txBody>
      </p:sp>
      <p:sp>
        <p:nvSpPr>
          <p:cNvPr id="10" name="テキスト ボックス 9">
            <a:extLst>
              <a:ext uri="{FF2B5EF4-FFF2-40B4-BE49-F238E27FC236}">
                <a16:creationId xmlns="" xmlns:a16="http://schemas.microsoft.com/office/drawing/2014/main" id="{899E7625-D3E8-4773-8EBD-34E2229820AF}"/>
              </a:ext>
            </a:extLst>
          </p:cNvPr>
          <p:cNvSpPr txBox="1"/>
          <p:nvPr/>
        </p:nvSpPr>
        <p:spPr>
          <a:xfrm>
            <a:off x="6434293" y="4907975"/>
            <a:ext cx="3196709"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軸ラベル追加</a:t>
            </a:r>
            <a:endParaRPr lang="en-US" altLang="ja-JP" sz="3200" dirty="0">
              <a:solidFill>
                <a:srgbClr val="0000FF"/>
              </a:solidFill>
              <a:latin typeface="+mn-ea"/>
              <a:ea typeface="+mn-ea"/>
            </a:endParaRPr>
          </a:p>
        </p:txBody>
      </p:sp>
      <p:sp>
        <p:nvSpPr>
          <p:cNvPr id="11" name="テキスト ボックス 10">
            <a:extLst>
              <a:ext uri="{FF2B5EF4-FFF2-40B4-BE49-F238E27FC236}">
                <a16:creationId xmlns="" xmlns:a16="http://schemas.microsoft.com/office/drawing/2014/main" id="{7190DDA4-2E66-4549-8C37-3B5BC00A659D}"/>
              </a:ext>
            </a:extLst>
          </p:cNvPr>
          <p:cNvSpPr txBox="1"/>
          <p:nvPr/>
        </p:nvSpPr>
        <p:spPr>
          <a:xfrm>
            <a:off x="6709157" y="4065491"/>
            <a:ext cx="3196709"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タイトル追加</a:t>
            </a:r>
            <a:endParaRPr lang="en-US" altLang="ja-JP" sz="3200" dirty="0">
              <a:solidFill>
                <a:srgbClr val="0000FF"/>
              </a:solidFill>
              <a:latin typeface="+mn-ea"/>
              <a:ea typeface="+mn-ea"/>
            </a:endParaRPr>
          </a:p>
        </p:txBody>
      </p:sp>
      <p:sp>
        <p:nvSpPr>
          <p:cNvPr id="12" name="テキスト ボックス 11">
            <a:extLst>
              <a:ext uri="{FF2B5EF4-FFF2-40B4-BE49-F238E27FC236}">
                <a16:creationId xmlns="" xmlns:a16="http://schemas.microsoft.com/office/drawing/2014/main" id="{2989B465-32C3-4C47-8BC9-7A7D9A43C2D9}"/>
              </a:ext>
            </a:extLst>
          </p:cNvPr>
          <p:cNvSpPr txBox="1"/>
          <p:nvPr/>
        </p:nvSpPr>
        <p:spPr>
          <a:xfrm>
            <a:off x="3143771" y="6765509"/>
            <a:ext cx="2786340"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実際の描画</a:t>
            </a:r>
            <a:endParaRPr lang="en-US" altLang="ja-JP" sz="3200" dirty="0">
              <a:solidFill>
                <a:srgbClr val="0000FF"/>
              </a:solidFill>
              <a:latin typeface="+mn-ea"/>
              <a:ea typeface="+mn-ea"/>
            </a:endParaRPr>
          </a:p>
        </p:txBody>
      </p:sp>
      <p:sp>
        <p:nvSpPr>
          <p:cNvPr id="13" name="テキスト ボックス 12">
            <a:extLst>
              <a:ext uri="{FF2B5EF4-FFF2-40B4-BE49-F238E27FC236}">
                <a16:creationId xmlns="" xmlns:a16="http://schemas.microsoft.com/office/drawing/2014/main" id="{B58BE6F5-B787-40B9-A6F0-E0502C5E7058}"/>
              </a:ext>
            </a:extLst>
          </p:cNvPr>
          <p:cNvSpPr txBox="1"/>
          <p:nvPr/>
        </p:nvSpPr>
        <p:spPr>
          <a:xfrm>
            <a:off x="5930111" y="2612513"/>
            <a:ext cx="6357831"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a:t>
            </a:r>
            <a:r>
              <a:rPr lang="en-US" altLang="ja-JP" sz="3200" dirty="0">
                <a:solidFill>
                  <a:srgbClr val="0000FF"/>
                </a:solidFill>
                <a:latin typeface="+mn-ea"/>
                <a:ea typeface="+mn-ea"/>
              </a:rPr>
              <a:t>FRESH</a:t>
            </a:r>
            <a:r>
              <a:rPr lang="ja-JP" altLang="en-US" sz="3200" dirty="0">
                <a:solidFill>
                  <a:srgbClr val="0000FF"/>
                </a:solidFill>
                <a:latin typeface="+mn-ea"/>
                <a:ea typeface="+mn-ea"/>
              </a:rPr>
              <a:t>列、</a:t>
            </a:r>
            <a:r>
              <a:rPr lang="en-US" altLang="ja-JP" sz="3200" dirty="0">
                <a:solidFill>
                  <a:srgbClr val="0000FF"/>
                </a:solidFill>
                <a:latin typeface="+mn-ea"/>
                <a:ea typeface="+mn-ea"/>
              </a:rPr>
              <a:t>MILK</a:t>
            </a:r>
            <a:r>
              <a:rPr lang="ja-JP" altLang="en-US" sz="3200" dirty="0">
                <a:solidFill>
                  <a:srgbClr val="0000FF"/>
                </a:solidFill>
                <a:latin typeface="+mn-ea"/>
                <a:ea typeface="+mn-ea"/>
              </a:rPr>
              <a:t>列を取り出す</a:t>
            </a:r>
            <a:endParaRPr lang="en-US" altLang="ja-JP" sz="3200" dirty="0">
              <a:solidFill>
                <a:srgbClr val="0000FF"/>
              </a:solidFill>
              <a:latin typeface="+mn-ea"/>
              <a:ea typeface="+mn-ea"/>
            </a:endParaRPr>
          </a:p>
        </p:txBody>
      </p:sp>
    </p:spTree>
    <p:extLst>
      <p:ext uri="{BB962C8B-B14F-4D97-AF65-F5344CB8AC3E}">
        <p14:creationId xmlns:p14="http://schemas.microsoft.com/office/powerpoint/2010/main" val="3797412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0D190235-DCEE-4D50-99F6-EB6656FD39F9}"/>
              </a:ext>
            </a:extLst>
          </p:cNvPr>
          <p:cNvPicPr>
            <a:picLocks noChangeAspect="1"/>
          </p:cNvPicPr>
          <p:nvPr/>
        </p:nvPicPr>
        <p:blipFill>
          <a:blip r:embed="rId2"/>
          <a:stretch>
            <a:fillRect/>
          </a:stretch>
        </p:blipFill>
        <p:spPr>
          <a:xfrm>
            <a:off x="2124609" y="982633"/>
            <a:ext cx="11615388" cy="7613291"/>
          </a:xfrm>
          <a:prstGeom prst="rect">
            <a:avLst/>
          </a:prstGeom>
        </p:spPr>
      </p:pic>
      <p:sp>
        <p:nvSpPr>
          <p:cNvPr id="3" name="スライド番号プレースホルダー 2">
            <a:extLst>
              <a:ext uri="{FF2B5EF4-FFF2-40B4-BE49-F238E27FC236}">
                <a16:creationId xmlns="" xmlns:a16="http://schemas.microsoft.com/office/drawing/2014/main" id="{902D1918-D3E5-4745-B0BD-91BEFD4E6518}"/>
              </a:ext>
            </a:extLst>
          </p:cNvPr>
          <p:cNvSpPr>
            <a:spLocks noGrp="1"/>
          </p:cNvSpPr>
          <p:nvPr>
            <p:ph type="sldNum" sz="quarter" idx="11"/>
          </p:nvPr>
        </p:nvSpPr>
        <p:spPr/>
        <p:txBody>
          <a:bodyPr/>
          <a:lstStyle/>
          <a:p>
            <a:pPr>
              <a:defRPr/>
            </a:pPr>
            <a:fld id="{E62AD30C-4FD0-4E41-9633-AA73C86D07D0}" type="slidenum">
              <a:rPr lang="ja-JP" altLang="en-US" smtClean="0"/>
              <a:pPr>
                <a:defRPr/>
              </a:pPr>
              <a:t>34</a:t>
            </a:fld>
            <a:endParaRPr lang="en-US" altLang="ja-JP" dirty="0"/>
          </a:p>
        </p:txBody>
      </p:sp>
      <p:sp>
        <p:nvSpPr>
          <p:cNvPr id="4" name="フッター プレースホルダー 3">
            <a:extLst>
              <a:ext uri="{FF2B5EF4-FFF2-40B4-BE49-F238E27FC236}">
                <a16:creationId xmlns="" xmlns:a16="http://schemas.microsoft.com/office/drawing/2014/main" id="{442CBECC-0CE4-40BF-A657-10C147FABDFE}"/>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Tree>
    <p:extLst>
      <p:ext uri="{BB962C8B-B14F-4D97-AF65-F5344CB8AC3E}">
        <p14:creationId xmlns:p14="http://schemas.microsoft.com/office/powerpoint/2010/main" val="3980814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 xmlns:a16="http://schemas.microsoft.com/office/drawing/2014/main" id="{8F2FC3D3-86D6-40F7-AD2F-2271389FBDE2}"/>
              </a:ext>
            </a:extLst>
          </p:cNvPr>
          <p:cNvPicPr>
            <a:picLocks noChangeAspect="1"/>
          </p:cNvPicPr>
          <p:nvPr/>
        </p:nvPicPr>
        <p:blipFill>
          <a:blip r:embed="rId3"/>
          <a:stretch>
            <a:fillRect/>
          </a:stretch>
        </p:blipFill>
        <p:spPr>
          <a:xfrm>
            <a:off x="2294951" y="3394616"/>
            <a:ext cx="2488435" cy="6137019"/>
          </a:xfrm>
          <a:prstGeom prst="rect">
            <a:avLst/>
          </a:prstGeom>
        </p:spPr>
      </p:pic>
      <p:sp>
        <p:nvSpPr>
          <p:cNvPr id="2" name="タイトル 1"/>
          <p:cNvSpPr>
            <a:spLocks noGrp="1"/>
          </p:cNvSpPr>
          <p:nvPr>
            <p:ph type="title"/>
          </p:nvPr>
        </p:nvSpPr>
        <p:spPr/>
        <p:txBody>
          <a:bodyPr/>
          <a:lstStyle/>
          <a:p>
            <a:r>
              <a:rPr lang="ja-JP" altLang="en-US" dirty="0"/>
              <a:t>箱</a:t>
            </a:r>
            <a:r>
              <a:rPr lang="ja-JP" altLang="en-US" dirty="0" err="1"/>
              <a:t>ひげ</a:t>
            </a:r>
            <a:r>
              <a:rPr lang="ja-JP" altLang="en-US" dirty="0"/>
              <a:t>図とは</a:t>
            </a:r>
            <a:endParaRPr kumimoji="1" lang="ja-JP" altLang="en-US" dirty="0"/>
          </a:p>
        </p:txBody>
      </p:sp>
      <p:sp>
        <p:nvSpPr>
          <p:cNvPr id="8" name="スライド番号プレースホルダー 7"/>
          <p:cNvSpPr>
            <a:spLocks noGrp="1"/>
          </p:cNvSpPr>
          <p:nvPr>
            <p:ph type="sldNum" sz="quarter" idx="11"/>
          </p:nvPr>
        </p:nvSpPr>
        <p:spPr/>
        <p:txBody>
          <a:bodyPr/>
          <a:lstStyle/>
          <a:p>
            <a:pPr>
              <a:defRPr/>
            </a:pPr>
            <a:fld id="{E62AD30C-4FD0-4E41-9633-AA73C86D07D0}" type="slidenum">
              <a:rPr lang="ja-JP" altLang="en-US" smtClean="0"/>
              <a:pPr>
                <a:defRPr/>
              </a:pPr>
              <a:t>35</a:t>
            </a:fld>
            <a:endParaRPr lang="en-US" altLang="ja-JP" dirty="0"/>
          </a:p>
        </p:txBody>
      </p:sp>
      <p:sp>
        <p:nvSpPr>
          <p:cNvPr id="7" name="フッター プレースホルダー 6"/>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3" name="コンテンツ プレースホルダー 2"/>
          <p:cNvSpPr>
            <a:spLocks noGrp="1"/>
          </p:cNvSpPr>
          <p:nvPr>
            <p:ph idx="4294967295"/>
          </p:nvPr>
        </p:nvSpPr>
        <p:spPr>
          <a:xfrm>
            <a:off x="156219" y="1643063"/>
            <a:ext cx="17029112" cy="1798637"/>
          </a:xfrm>
        </p:spPr>
        <p:txBody>
          <a:bodyPr>
            <a:normAutofit/>
          </a:bodyPr>
          <a:lstStyle/>
          <a:p>
            <a:pPr>
              <a:lnSpc>
                <a:spcPct val="60000"/>
              </a:lnSpc>
            </a:pPr>
            <a:r>
              <a:rPr lang="ja-JP" altLang="en-US" sz="4000" dirty="0"/>
              <a:t>箱</a:t>
            </a:r>
            <a:r>
              <a:rPr lang="ja-JP" altLang="en-US" sz="4000" dirty="0" err="1"/>
              <a:t>ひげ</a:t>
            </a:r>
            <a:r>
              <a:rPr lang="ja-JP" altLang="en-US" sz="4000" dirty="0"/>
              <a:t>図は、データの広がりの範囲をとらえやすいグラフ</a:t>
            </a:r>
            <a:endParaRPr lang="en-US" altLang="ja-JP" sz="4000" dirty="0"/>
          </a:p>
          <a:p>
            <a:pPr>
              <a:lnSpc>
                <a:spcPct val="60000"/>
              </a:lnSpc>
            </a:pPr>
            <a:r>
              <a:rPr lang="ja-JP" altLang="en-US" sz="4000" dirty="0"/>
              <a:t>中央値・最大</a:t>
            </a:r>
            <a:r>
              <a:rPr lang="en-US" altLang="ja-JP" sz="4000" dirty="0"/>
              <a:t>/</a:t>
            </a:r>
            <a:r>
              <a:rPr lang="ja-JP" altLang="en-US" sz="4000" dirty="0"/>
              <a:t>最小値・四分位数などの統計量を、視覚的に表現できる</a:t>
            </a:r>
            <a:endParaRPr lang="en-US" altLang="ja-JP" sz="4000" dirty="0"/>
          </a:p>
        </p:txBody>
      </p:sp>
      <p:cxnSp>
        <p:nvCxnSpPr>
          <p:cNvPr id="5" name="直線矢印コネクタ 4"/>
          <p:cNvCxnSpPr>
            <a:cxnSpLocks/>
          </p:cNvCxnSpPr>
          <p:nvPr/>
        </p:nvCxnSpPr>
        <p:spPr bwMode="auto">
          <a:xfrm flipH="1" flipV="1">
            <a:off x="4457422" y="6042208"/>
            <a:ext cx="1312373" cy="1509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0" name="テキスト ボックス 9"/>
          <p:cNvSpPr txBox="1"/>
          <p:nvPr/>
        </p:nvSpPr>
        <p:spPr>
          <a:xfrm>
            <a:off x="5718341" y="5844542"/>
            <a:ext cx="5088252" cy="646331"/>
          </a:xfrm>
          <a:prstGeom prst="rect">
            <a:avLst/>
          </a:prstGeom>
          <a:noFill/>
        </p:spPr>
        <p:txBody>
          <a:bodyPr wrap="none" rtlCol="0">
            <a:spAutoFit/>
          </a:bodyPr>
          <a:lstStyle/>
          <a:p>
            <a:r>
              <a:rPr lang="ja-JP" altLang="en-US" sz="3600" dirty="0">
                <a:solidFill>
                  <a:srgbClr val="FF0000"/>
                </a:solidFill>
                <a:latin typeface="+mn-ea"/>
                <a:ea typeface="+mn-ea"/>
              </a:rPr>
              <a:t>中央値（第</a:t>
            </a:r>
            <a:r>
              <a:rPr lang="en-US" altLang="ja-JP" sz="3600" dirty="0">
                <a:solidFill>
                  <a:srgbClr val="FF0000"/>
                </a:solidFill>
                <a:latin typeface="+mn-ea"/>
                <a:ea typeface="+mn-ea"/>
              </a:rPr>
              <a:t>2</a:t>
            </a:r>
            <a:r>
              <a:rPr lang="ja-JP" altLang="en-US" sz="3600" dirty="0">
                <a:solidFill>
                  <a:srgbClr val="FF0000"/>
                </a:solidFill>
                <a:latin typeface="+mn-ea"/>
                <a:ea typeface="+mn-ea"/>
              </a:rPr>
              <a:t>四分位数）</a:t>
            </a:r>
          </a:p>
        </p:txBody>
      </p:sp>
      <p:cxnSp>
        <p:nvCxnSpPr>
          <p:cNvPr id="13" name="直線矢印コネクタ 12"/>
          <p:cNvCxnSpPr>
            <a:cxnSpLocks/>
          </p:cNvCxnSpPr>
          <p:nvPr/>
        </p:nvCxnSpPr>
        <p:spPr bwMode="auto">
          <a:xfrm flipH="1">
            <a:off x="4457422" y="5372092"/>
            <a:ext cx="927091" cy="18297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5" name="テキスト ボックス 14"/>
          <p:cNvSpPr txBox="1"/>
          <p:nvPr/>
        </p:nvSpPr>
        <p:spPr>
          <a:xfrm>
            <a:off x="5283098" y="5045593"/>
            <a:ext cx="4517583" cy="646331"/>
          </a:xfrm>
          <a:prstGeom prst="rect">
            <a:avLst/>
          </a:prstGeom>
          <a:noFill/>
        </p:spPr>
        <p:txBody>
          <a:bodyPr wrap="none" rtlCol="0">
            <a:spAutoFit/>
          </a:bodyPr>
          <a:lstStyle/>
          <a:p>
            <a:r>
              <a:rPr lang="ja-JP" altLang="en-US" sz="3600" dirty="0">
                <a:solidFill>
                  <a:srgbClr val="FF0000"/>
                </a:solidFill>
                <a:latin typeface="+mn-ea"/>
                <a:ea typeface="+mn-ea"/>
              </a:rPr>
              <a:t>第３四分位数（</a:t>
            </a:r>
            <a:r>
              <a:rPr lang="en-US" altLang="ja-JP" sz="3600" dirty="0">
                <a:solidFill>
                  <a:srgbClr val="FF0000"/>
                </a:solidFill>
                <a:latin typeface="+mn-ea"/>
                <a:ea typeface="+mn-ea"/>
              </a:rPr>
              <a:t>Q3</a:t>
            </a:r>
            <a:r>
              <a:rPr lang="ja-JP" altLang="en-US" sz="3600" dirty="0">
                <a:solidFill>
                  <a:srgbClr val="FF0000"/>
                </a:solidFill>
                <a:latin typeface="+mn-ea"/>
                <a:ea typeface="+mn-ea"/>
              </a:rPr>
              <a:t>）</a:t>
            </a:r>
          </a:p>
        </p:txBody>
      </p:sp>
      <p:cxnSp>
        <p:nvCxnSpPr>
          <p:cNvPr id="16" name="直線矢印コネクタ 15"/>
          <p:cNvCxnSpPr>
            <a:cxnSpLocks/>
          </p:cNvCxnSpPr>
          <p:nvPr/>
        </p:nvCxnSpPr>
        <p:spPr bwMode="auto">
          <a:xfrm flipH="1" flipV="1">
            <a:off x="4457422" y="6537861"/>
            <a:ext cx="986845" cy="13695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7" name="テキスト ボックス 16"/>
          <p:cNvSpPr txBox="1"/>
          <p:nvPr/>
        </p:nvSpPr>
        <p:spPr>
          <a:xfrm>
            <a:off x="5283098" y="6577424"/>
            <a:ext cx="4517583" cy="646331"/>
          </a:xfrm>
          <a:prstGeom prst="rect">
            <a:avLst/>
          </a:prstGeom>
          <a:noFill/>
        </p:spPr>
        <p:txBody>
          <a:bodyPr wrap="none" rtlCol="0">
            <a:spAutoFit/>
          </a:bodyPr>
          <a:lstStyle/>
          <a:p>
            <a:r>
              <a:rPr lang="ja-JP" altLang="en-US" sz="3600" dirty="0">
                <a:solidFill>
                  <a:srgbClr val="FF0000"/>
                </a:solidFill>
                <a:latin typeface="+mn-ea"/>
                <a:ea typeface="+mn-ea"/>
              </a:rPr>
              <a:t>第１四分位数（</a:t>
            </a:r>
            <a:r>
              <a:rPr lang="en-US" altLang="ja-JP" sz="3600" dirty="0">
                <a:solidFill>
                  <a:srgbClr val="FF0000"/>
                </a:solidFill>
                <a:latin typeface="+mn-ea"/>
                <a:ea typeface="+mn-ea"/>
              </a:rPr>
              <a:t>Q1</a:t>
            </a:r>
            <a:r>
              <a:rPr lang="ja-JP" altLang="en-US" sz="3600" dirty="0">
                <a:solidFill>
                  <a:srgbClr val="FF0000"/>
                </a:solidFill>
                <a:latin typeface="+mn-ea"/>
                <a:ea typeface="+mn-ea"/>
              </a:rPr>
              <a:t>）</a:t>
            </a:r>
          </a:p>
        </p:txBody>
      </p:sp>
      <p:cxnSp>
        <p:nvCxnSpPr>
          <p:cNvPr id="18" name="直線矢印コネクタ 17"/>
          <p:cNvCxnSpPr>
            <a:cxnSpLocks/>
          </p:cNvCxnSpPr>
          <p:nvPr/>
        </p:nvCxnSpPr>
        <p:spPr bwMode="auto">
          <a:xfrm flipH="1" flipV="1">
            <a:off x="4206675" y="4303721"/>
            <a:ext cx="1559643" cy="150411"/>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9" name="テキスト ボックス 18"/>
          <p:cNvSpPr txBox="1"/>
          <p:nvPr/>
        </p:nvSpPr>
        <p:spPr>
          <a:xfrm>
            <a:off x="5718341" y="4211645"/>
            <a:ext cx="8055410" cy="646331"/>
          </a:xfrm>
          <a:prstGeom prst="rect">
            <a:avLst/>
          </a:prstGeom>
          <a:noFill/>
        </p:spPr>
        <p:txBody>
          <a:bodyPr wrap="none" rtlCol="0">
            <a:spAutoFit/>
          </a:bodyPr>
          <a:lstStyle/>
          <a:p>
            <a:r>
              <a:rPr lang="ja-JP" altLang="en-US" sz="3600" dirty="0">
                <a:solidFill>
                  <a:srgbClr val="FF0000"/>
                </a:solidFill>
                <a:latin typeface="+mn-ea"/>
                <a:ea typeface="+mn-ea"/>
              </a:rPr>
              <a:t>第３四分位数</a:t>
            </a:r>
            <a:r>
              <a:rPr lang="en-US" altLang="ja-JP" sz="3600" dirty="0">
                <a:solidFill>
                  <a:srgbClr val="FF0000"/>
                </a:solidFill>
                <a:latin typeface="+mn-ea"/>
                <a:ea typeface="+mn-ea"/>
              </a:rPr>
              <a:t>+1.5×IQR</a:t>
            </a:r>
            <a:r>
              <a:rPr lang="ja-JP" altLang="en-US" sz="3600" dirty="0">
                <a:solidFill>
                  <a:srgbClr val="FF0000"/>
                </a:solidFill>
                <a:latin typeface="+mn-ea"/>
                <a:ea typeface="+mn-ea"/>
              </a:rPr>
              <a:t>以下の最大値</a:t>
            </a:r>
          </a:p>
        </p:txBody>
      </p:sp>
      <p:cxnSp>
        <p:nvCxnSpPr>
          <p:cNvPr id="20" name="直線矢印コネクタ 19"/>
          <p:cNvCxnSpPr>
            <a:cxnSpLocks/>
          </p:cNvCxnSpPr>
          <p:nvPr/>
        </p:nvCxnSpPr>
        <p:spPr bwMode="auto">
          <a:xfrm flipH="1" flipV="1">
            <a:off x="4258055" y="7549955"/>
            <a:ext cx="1396296" cy="50579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21" name="テキスト ボックス 20"/>
          <p:cNvSpPr txBox="1"/>
          <p:nvPr/>
        </p:nvSpPr>
        <p:spPr>
          <a:xfrm>
            <a:off x="5718341" y="7785655"/>
            <a:ext cx="8055410" cy="646331"/>
          </a:xfrm>
          <a:prstGeom prst="rect">
            <a:avLst/>
          </a:prstGeom>
          <a:noFill/>
        </p:spPr>
        <p:txBody>
          <a:bodyPr wrap="none" rtlCol="0">
            <a:spAutoFit/>
          </a:bodyPr>
          <a:lstStyle/>
          <a:p>
            <a:r>
              <a:rPr lang="ja-JP" altLang="en-US" sz="3600" dirty="0">
                <a:solidFill>
                  <a:srgbClr val="FF0000"/>
                </a:solidFill>
                <a:latin typeface="+mn-ea"/>
                <a:ea typeface="+mn-ea"/>
              </a:rPr>
              <a:t>第１四分位数</a:t>
            </a:r>
            <a:r>
              <a:rPr lang="en-US" altLang="ja-JP" sz="3600" dirty="0">
                <a:solidFill>
                  <a:srgbClr val="FF0000"/>
                </a:solidFill>
                <a:latin typeface="+mn-ea"/>
                <a:ea typeface="+mn-ea"/>
              </a:rPr>
              <a:t>−1.5×IQR</a:t>
            </a:r>
            <a:r>
              <a:rPr lang="ja-JP" altLang="en-US" sz="3600" dirty="0">
                <a:solidFill>
                  <a:srgbClr val="FF0000"/>
                </a:solidFill>
                <a:latin typeface="+mn-ea"/>
                <a:ea typeface="+mn-ea"/>
              </a:rPr>
              <a:t>以上の最小値</a:t>
            </a:r>
          </a:p>
        </p:txBody>
      </p:sp>
      <p:sp>
        <p:nvSpPr>
          <p:cNvPr id="12" name="左中かっこ 11"/>
          <p:cNvSpPr/>
          <p:nvPr/>
        </p:nvSpPr>
        <p:spPr bwMode="auto">
          <a:xfrm>
            <a:off x="3299441" y="7777278"/>
            <a:ext cx="165972" cy="1017298"/>
          </a:xfrm>
          <a:prstGeom prst="leftBrac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303338"/>
            <a:endParaRPr lang="ja-JP" altLang="en-US"/>
          </a:p>
        </p:txBody>
      </p:sp>
      <p:cxnSp>
        <p:nvCxnSpPr>
          <p:cNvPr id="25" name="直線矢印コネクタ 24"/>
          <p:cNvCxnSpPr>
            <a:cxnSpLocks/>
          </p:cNvCxnSpPr>
          <p:nvPr/>
        </p:nvCxnSpPr>
        <p:spPr bwMode="auto">
          <a:xfrm>
            <a:off x="2067066" y="7653419"/>
            <a:ext cx="1116725" cy="582925"/>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8" name="直線矢印コネクタ 27"/>
          <p:cNvCxnSpPr>
            <a:cxnSpLocks/>
          </p:cNvCxnSpPr>
          <p:nvPr/>
        </p:nvCxnSpPr>
        <p:spPr bwMode="auto">
          <a:xfrm flipV="1">
            <a:off x="2063651" y="4092718"/>
            <a:ext cx="1052918" cy="492042"/>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32" name="テキスト ボックス 31"/>
          <p:cNvSpPr txBox="1"/>
          <p:nvPr/>
        </p:nvSpPr>
        <p:spPr>
          <a:xfrm>
            <a:off x="83431" y="4485985"/>
            <a:ext cx="2031325" cy="646331"/>
          </a:xfrm>
          <a:prstGeom prst="rect">
            <a:avLst/>
          </a:prstGeom>
          <a:noFill/>
        </p:spPr>
        <p:txBody>
          <a:bodyPr wrap="none" rtlCol="0">
            <a:spAutoFit/>
          </a:bodyPr>
          <a:lstStyle/>
          <a:p>
            <a:r>
              <a:rPr lang="ja-JP" altLang="en-US" sz="3600" dirty="0">
                <a:solidFill>
                  <a:srgbClr val="FF0000"/>
                </a:solidFill>
                <a:latin typeface="+mn-ea"/>
                <a:ea typeface="+mn-ea"/>
              </a:rPr>
              <a:t>はずれ値</a:t>
            </a:r>
            <a:endParaRPr lang="en-US" altLang="ja-JP" sz="3600" dirty="0">
              <a:solidFill>
                <a:srgbClr val="FF0000"/>
              </a:solidFill>
              <a:latin typeface="+mn-ea"/>
              <a:ea typeface="+mn-ea"/>
            </a:endParaRPr>
          </a:p>
        </p:txBody>
      </p:sp>
      <p:cxnSp>
        <p:nvCxnSpPr>
          <p:cNvPr id="35" name="直線矢印コネクタ 34"/>
          <p:cNvCxnSpPr>
            <a:cxnSpLocks/>
          </p:cNvCxnSpPr>
          <p:nvPr/>
        </p:nvCxnSpPr>
        <p:spPr bwMode="auto">
          <a:xfrm flipH="1" flipV="1">
            <a:off x="4003368" y="3853547"/>
            <a:ext cx="1176708" cy="342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36" name="テキスト ボックス 35"/>
          <p:cNvSpPr txBox="1"/>
          <p:nvPr/>
        </p:nvSpPr>
        <p:spPr>
          <a:xfrm>
            <a:off x="5283098" y="3594589"/>
            <a:ext cx="1569660" cy="646331"/>
          </a:xfrm>
          <a:prstGeom prst="rect">
            <a:avLst/>
          </a:prstGeom>
          <a:noFill/>
        </p:spPr>
        <p:txBody>
          <a:bodyPr wrap="none" rtlCol="0">
            <a:spAutoFit/>
          </a:bodyPr>
          <a:lstStyle/>
          <a:p>
            <a:r>
              <a:rPr lang="ja-JP" altLang="en-US" sz="3600" dirty="0">
                <a:solidFill>
                  <a:srgbClr val="FF0000"/>
                </a:solidFill>
                <a:latin typeface="+mn-ea"/>
                <a:ea typeface="+mn-ea"/>
              </a:rPr>
              <a:t>最大値</a:t>
            </a:r>
          </a:p>
        </p:txBody>
      </p:sp>
      <p:cxnSp>
        <p:nvCxnSpPr>
          <p:cNvPr id="38" name="直線矢印コネクタ 37"/>
          <p:cNvCxnSpPr/>
          <p:nvPr/>
        </p:nvCxnSpPr>
        <p:spPr bwMode="auto">
          <a:xfrm flipH="1">
            <a:off x="3959987" y="8723122"/>
            <a:ext cx="135112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39" name="テキスト ボックス 38"/>
          <p:cNvSpPr txBox="1"/>
          <p:nvPr/>
        </p:nvSpPr>
        <p:spPr>
          <a:xfrm>
            <a:off x="5283098" y="8483370"/>
            <a:ext cx="1569660" cy="646331"/>
          </a:xfrm>
          <a:prstGeom prst="rect">
            <a:avLst/>
          </a:prstGeom>
          <a:noFill/>
        </p:spPr>
        <p:txBody>
          <a:bodyPr wrap="none" rtlCol="0">
            <a:spAutoFit/>
          </a:bodyPr>
          <a:lstStyle/>
          <a:p>
            <a:r>
              <a:rPr lang="ja-JP" altLang="en-US" sz="3600" dirty="0">
                <a:solidFill>
                  <a:srgbClr val="FF0000"/>
                </a:solidFill>
                <a:latin typeface="+mn-ea"/>
                <a:ea typeface="+mn-ea"/>
              </a:rPr>
              <a:t>最小値</a:t>
            </a:r>
          </a:p>
        </p:txBody>
      </p:sp>
      <p:sp>
        <p:nvSpPr>
          <p:cNvPr id="40" name="左中かっこ 39"/>
          <p:cNvSpPr/>
          <p:nvPr/>
        </p:nvSpPr>
        <p:spPr bwMode="auto">
          <a:xfrm>
            <a:off x="3133469" y="3825929"/>
            <a:ext cx="331944" cy="419297"/>
          </a:xfrm>
          <a:prstGeom prst="leftBrac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303338"/>
            <a:endParaRPr lang="ja-JP" altLang="en-US"/>
          </a:p>
        </p:txBody>
      </p:sp>
      <p:sp>
        <p:nvSpPr>
          <p:cNvPr id="33" name="テキスト ボックス 32">
            <a:extLst>
              <a:ext uri="{FF2B5EF4-FFF2-40B4-BE49-F238E27FC236}">
                <a16:creationId xmlns="" xmlns:a16="http://schemas.microsoft.com/office/drawing/2014/main" id="{B2362E1C-5C2B-4369-BF95-7B80387C74BE}"/>
              </a:ext>
            </a:extLst>
          </p:cNvPr>
          <p:cNvSpPr txBox="1"/>
          <p:nvPr/>
        </p:nvSpPr>
        <p:spPr>
          <a:xfrm>
            <a:off x="83431" y="7213634"/>
            <a:ext cx="2031325" cy="646331"/>
          </a:xfrm>
          <a:prstGeom prst="rect">
            <a:avLst/>
          </a:prstGeom>
          <a:noFill/>
        </p:spPr>
        <p:txBody>
          <a:bodyPr wrap="none" rtlCol="0">
            <a:spAutoFit/>
          </a:bodyPr>
          <a:lstStyle/>
          <a:p>
            <a:r>
              <a:rPr lang="ja-JP" altLang="en-US" sz="3600" dirty="0">
                <a:solidFill>
                  <a:srgbClr val="FF0000"/>
                </a:solidFill>
                <a:latin typeface="+mn-ea"/>
                <a:ea typeface="+mn-ea"/>
              </a:rPr>
              <a:t>はずれ値</a:t>
            </a:r>
            <a:endParaRPr lang="en-US" altLang="ja-JP" sz="3600" dirty="0">
              <a:solidFill>
                <a:srgbClr val="FF0000"/>
              </a:solidFill>
              <a:latin typeface="+mn-ea"/>
              <a:ea typeface="+mn-ea"/>
            </a:endParaRPr>
          </a:p>
        </p:txBody>
      </p:sp>
      <p:sp>
        <p:nvSpPr>
          <p:cNvPr id="42" name="テキスト ボックス 41">
            <a:extLst>
              <a:ext uri="{FF2B5EF4-FFF2-40B4-BE49-F238E27FC236}">
                <a16:creationId xmlns="" xmlns:a16="http://schemas.microsoft.com/office/drawing/2014/main" id="{04A9D7E8-DBC8-4F98-A549-FC05E128DC1A}"/>
              </a:ext>
            </a:extLst>
          </p:cNvPr>
          <p:cNvSpPr txBox="1"/>
          <p:nvPr/>
        </p:nvSpPr>
        <p:spPr>
          <a:xfrm>
            <a:off x="11146184" y="4984309"/>
            <a:ext cx="5945638" cy="2554545"/>
          </a:xfrm>
          <a:prstGeom prst="rect">
            <a:avLst/>
          </a:prstGeom>
          <a:noFill/>
          <a:ln>
            <a:solidFill>
              <a:srgbClr val="FF0000"/>
            </a:solidFill>
          </a:ln>
        </p:spPr>
        <p:txBody>
          <a:bodyPr wrap="square" rtlCol="0">
            <a:spAutoFit/>
          </a:bodyPr>
          <a:lstStyle/>
          <a:p>
            <a:r>
              <a:rPr lang="en-US" altLang="ja-JP" sz="3200" dirty="0">
                <a:solidFill>
                  <a:srgbClr val="FF0000"/>
                </a:solidFill>
                <a:latin typeface="+mn-ea"/>
                <a:ea typeface="+mn-ea"/>
              </a:rPr>
              <a:t>Q3: </a:t>
            </a:r>
            <a:r>
              <a:rPr lang="ja-JP" altLang="en-US" sz="3200" dirty="0">
                <a:solidFill>
                  <a:srgbClr val="FF0000"/>
                </a:solidFill>
                <a:latin typeface="+mn-ea"/>
                <a:ea typeface="+mn-ea"/>
              </a:rPr>
              <a:t>大きい方から </a:t>
            </a:r>
            <a:endParaRPr lang="en-US" altLang="ja-JP" sz="3200" dirty="0">
              <a:solidFill>
                <a:srgbClr val="FF0000"/>
              </a:solidFill>
              <a:latin typeface="+mn-ea"/>
              <a:ea typeface="+mn-ea"/>
            </a:endParaRPr>
          </a:p>
          <a:p>
            <a:r>
              <a:rPr lang="en-US" altLang="ja-JP" sz="3200" dirty="0">
                <a:solidFill>
                  <a:srgbClr val="FF0000"/>
                </a:solidFill>
                <a:latin typeface="+mn-ea"/>
                <a:ea typeface="+mn-ea"/>
              </a:rPr>
              <a:t>  1/4 (25%)</a:t>
            </a:r>
            <a:r>
              <a:rPr lang="ja-JP" altLang="en-US" sz="3200" dirty="0">
                <a:solidFill>
                  <a:srgbClr val="FF0000"/>
                </a:solidFill>
                <a:latin typeface="+mn-ea"/>
                <a:ea typeface="+mn-ea"/>
              </a:rPr>
              <a:t>のデータの値</a:t>
            </a:r>
            <a:endParaRPr lang="en-US" altLang="ja-JP" sz="3200" dirty="0">
              <a:solidFill>
                <a:srgbClr val="FF0000"/>
              </a:solidFill>
              <a:latin typeface="+mn-ea"/>
              <a:ea typeface="+mn-ea"/>
            </a:endParaRPr>
          </a:p>
          <a:p>
            <a:r>
              <a:rPr kumimoji="1" lang="en-US" altLang="ja-JP" sz="3200" dirty="0">
                <a:solidFill>
                  <a:srgbClr val="FF0000"/>
                </a:solidFill>
                <a:latin typeface="+mn-ea"/>
                <a:ea typeface="+mn-ea"/>
              </a:rPr>
              <a:t>Q1: </a:t>
            </a:r>
            <a:r>
              <a:rPr kumimoji="1" lang="ja-JP" altLang="en-US" sz="3200" dirty="0">
                <a:solidFill>
                  <a:srgbClr val="FF0000"/>
                </a:solidFill>
                <a:latin typeface="+mn-ea"/>
                <a:ea typeface="+mn-ea"/>
              </a:rPr>
              <a:t>小さい方から</a:t>
            </a:r>
            <a:endParaRPr kumimoji="1" lang="en-US" altLang="ja-JP" sz="3200" dirty="0">
              <a:solidFill>
                <a:srgbClr val="FF0000"/>
              </a:solidFill>
              <a:latin typeface="+mn-ea"/>
              <a:ea typeface="+mn-ea"/>
            </a:endParaRPr>
          </a:p>
          <a:p>
            <a:r>
              <a:rPr lang="en-US" altLang="ja-JP" sz="3200" dirty="0">
                <a:solidFill>
                  <a:srgbClr val="FF0000"/>
                </a:solidFill>
                <a:latin typeface="+mn-ea"/>
                <a:ea typeface="+mn-ea"/>
              </a:rPr>
              <a:t>  1/4 (25%)</a:t>
            </a:r>
            <a:r>
              <a:rPr lang="ja-JP" altLang="en-US" sz="3200" dirty="0">
                <a:solidFill>
                  <a:srgbClr val="FF0000"/>
                </a:solidFill>
                <a:latin typeface="+mn-ea"/>
                <a:ea typeface="+mn-ea"/>
              </a:rPr>
              <a:t>のデータの値</a:t>
            </a:r>
            <a:endParaRPr lang="en-US" altLang="ja-JP" sz="3200" dirty="0">
              <a:solidFill>
                <a:srgbClr val="FF0000"/>
              </a:solidFill>
              <a:latin typeface="+mn-ea"/>
              <a:ea typeface="+mn-ea"/>
            </a:endParaRPr>
          </a:p>
          <a:p>
            <a:r>
              <a:rPr lang="en-US" altLang="ja-JP" sz="3200" dirty="0">
                <a:solidFill>
                  <a:srgbClr val="FF0000"/>
                </a:solidFill>
                <a:latin typeface="+mn-ea"/>
                <a:ea typeface="+mn-ea"/>
              </a:rPr>
              <a:t>IQR: </a:t>
            </a:r>
            <a:r>
              <a:rPr lang="ja-JP" altLang="en-US" sz="3200" dirty="0">
                <a:solidFill>
                  <a:srgbClr val="FF0000"/>
                </a:solidFill>
                <a:latin typeface="+mn-ea"/>
                <a:ea typeface="+mn-ea"/>
              </a:rPr>
              <a:t>四分位範囲</a:t>
            </a:r>
            <a:r>
              <a:rPr lang="en-US" altLang="ja-JP" sz="3200" dirty="0">
                <a:solidFill>
                  <a:srgbClr val="FF0000"/>
                </a:solidFill>
                <a:latin typeface="+mn-ea"/>
                <a:ea typeface="+mn-ea"/>
              </a:rPr>
              <a:t> (Q3-Q1)</a:t>
            </a:r>
          </a:p>
        </p:txBody>
      </p:sp>
    </p:spTree>
    <p:extLst>
      <p:ext uri="{BB962C8B-B14F-4D97-AF65-F5344CB8AC3E}">
        <p14:creationId xmlns:p14="http://schemas.microsoft.com/office/powerpoint/2010/main" val="961765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CB78A94F-C0F3-4087-B8B1-A4D29E49684F}"/>
              </a:ext>
            </a:extLst>
          </p:cNvPr>
          <p:cNvSpPr txBox="1"/>
          <p:nvPr/>
        </p:nvSpPr>
        <p:spPr>
          <a:xfrm>
            <a:off x="587487" y="2901960"/>
            <a:ext cx="11467370" cy="3970318"/>
          </a:xfrm>
          <a:prstGeom prst="rect">
            <a:avLst/>
          </a:prstGeom>
          <a:noFill/>
          <a:ln>
            <a:solidFill>
              <a:schemeClr val="tx1"/>
            </a:solidFill>
          </a:ln>
        </p:spPr>
        <p:txBody>
          <a:bodyPr wrap="none" rtlCol="0">
            <a:spAutoFit/>
          </a:bodyPr>
          <a:lstStyle/>
          <a:p>
            <a:r>
              <a:rPr lang="en-US" altLang="ja-JP" sz="3600" dirty="0" err="1">
                <a:latin typeface="+mn-ea"/>
                <a:ea typeface="+mn-ea"/>
              </a:rPr>
              <a:t>df_num</a:t>
            </a:r>
            <a:r>
              <a:rPr lang="en-US" altLang="ja-JP" sz="3600" dirty="0">
                <a:latin typeface="+mn-ea"/>
                <a:ea typeface="+mn-ea"/>
              </a:rPr>
              <a:t> = </a:t>
            </a:r>
            <a:r>
              <a:rPr lang="en-US" altLang="ja-JP" sz="3600" dirty="0" err="1">
                <a:latin typeface="+mn-ea"/>
                <a:ea typeface="+mn-ea"/>
              </a:rPr>
              <a:t>df.loc</a:t>
            </a:r>
            <a:r>
              <a:rPr lang="en-US" altLang="ja-JP" sz="3600" dirty="0">
                <a:latin typeface="+mn-ea"/>
                <a:ea typeface="+mn-ea"/>
              </a:rPr>
              <a:t>[:, 'FRESH':]</a:t>
            </a:r>
            <a:endParaRPr lang="en-US" altLang="ja-JP" sz="3600" dirty="0">
              <a:solidFill>
                <a:srgbClr val="0000FF"/>
              </a:solidFill>
              <a:latin typeface="+mn-ea"/>
              <a:ea typeface="+mn-ea"/>
            </a:endParaRPr>
          </a:p>
          <a:p>
            <a:r>
              <a:rPr lang="en-US" altLang="ja-JP" sz="3600" dirty="0">
                <a:latin typeface="+mn-ea"/>
                <a:ea typeface="+mn-ea"/>
              </a:rPr>
              <a:t>display(</a:t>
            </a:r>
            <a:r>
              <a:rPr lang="en-US" altLang="ja-JP" sz="3600" dirty="0" err="1">
                <a:latin typeface="+mn-ea"/>
                <a:ea typeface="+mn-ea"/>
              </a:rPr>
              <a:t>df_num.head</a:t>
            </a:r>
            <a:r>
              <a:rPr lang="en-US" altLang="ja-JP" sz="3600" dirty="0">
                <a:latin typeface="+mn-ea"/>
                <a:ea typeface="+mn-ea"/>
              </a:rPr>
              <a:t>())</a:t>
            </a:r>
            <a:endParaRPr lang="en-US" altLang="ja-JP" sz="3600" dirty="0">
              <a:solidFill>
                <a:srgbClr val="0000FF"/>
              </a:solidFill>
              <a:latin typeface="+mn-ea"/>
              <a:ea typeface="+mn-ea"/>
            </a:endParaRPr>
          </a:p>
          <a:p>
            <a:r>
              <a:rPr lang="en-US" altLang="ja-JP" sz="3600" dirty="0" err="1">
                <a:latin typeface="+mn-ea"/>
                <a:ea typeface="+mn-ea"/>
              </a:rPr>
              <a:t>plt.</a:t>
            </a:r>
            <a:r>
              <a:rPr lang="en-US" altLang="ja-JP" sz="3600" b="1" dirty="0" err="1">
                <a:solidFill>
                  <a:srgbClr val="FF0000"/>
                </a:solidFill>
                <a:latin typeface="+mn-ea"/>
                <a:ea typeface="+mn-ea"/>
              </a:rPr>
              <a:t>boxplot</a:t>
            </a:r>
            <a:r>
              <a:rPr lang="en-US" altLang="ja-JP" sz="3600" dirty="0">
                <a:latin typeface="+mn-ea"/>
                <a:ea typeface="+mn-ea"/>
              </a:rPr>
              <a:t>(</a:t>
            </a:r>
            <a:r>
              <a:rPr lang="en-US" altLang="ja-JP" sz="3600" b="1" dirty="0" err="1">
                <a:solidFill>
                  <a:schemeClr val="accent1">
                    <a:lumMod val="75000"/>
                  </a:schemeClr>
                </a:solidFill>
                <a:latin typeface="+mn-ea"/>
                <a:ea typeface="+mn-ea"/>
              </a:rPr>
              <a:t>df_num</a:t>
            </a:r>
            <a:r>
              <a:rPr lang="en-US" altLang="ja-JP" sz="3600" b="1" dirty="0">
                <a:solidFill>
                  <a:schemeClr val="accent1">
                    <a:lumMod val="75000"/>
                  </a:schemeClr>
                </a:solidFill>
                <a:latin typeface="+mn-ea"/>
                <a:ea typeface="+mn-ea"/>
              </a:rPr>
              <a:t>, labels=</a:t>
            </a:r>
            <a:r>
              <a:rPr lang="en-US" altLang="ja-JP" sz="3600" b="1" dirty="0" err="1">
                <a:solidFill>
                  <a:schemeClr val="accent1">
                    <a:lumMod val="75000"/>
                  </a:schemeClr>
                </a:solidFill>
                <a:latin typeface="+mn-ea"/>
                <a:ea typeface="+mn-ea"/>
              </a:rPr>
              <a:t>df_num.columns</a:t>
            </a:r>
            <a:r>
              <a:rPr lang="en-US" altLang="ja-JP" sz="3600" dirty="0">
                <a:latin typeface="+mn-ea"/>
                <a:ea typeface="+mn-ea"/>
              </a:rPr>
              <a:t>) </a:t>
            </a:r>
          </a:p>
          <a:p>
            <a:r>
              <a:rPr lang="en-US" altLang="ja-JP" sz="3600" dirty="0" err="1">
                <a:latin typeface="+mn-ea"/>
                <a:ea typeface="+mn-ea"/>
              </a:rPr>
              <a:t>plt.title</a:t>
            </a:r>
            <a:r>
              <a:rPr lang="en-US" altLang="ja-JP" sz="3600" dirty="0">
                <a:latin typeface="+mn-ea"/>
                <a:ea typeface="+mn-ea"/>
              </a:rPr>
              <a:t>('Wholesale Customers Data Set')</a:t>
            </a:r>
          </a:p>
          <a:p>
            <a:r>
              <a:rPr lang="en-US" altLang="ja-JP" sz="3600" dirty="0" err="1">
                <a:latin typeface="+mn-ea"/>
                <a:ea typeface="+mn-ea"/>
              </a:rPr>
              <a:t>plt.xlabel</a:t>
            </a:r>
            <a:r>
              <a:rPr lang="en-US" altLang="ja-JP" sz="3600" dirty="0">
                <a:latin typeface="+mn-ea"/>
                <a:ea typeface="+mn-ea"/>
              </a:rPr>
              <a:t>('Categories')</a:t>
            </a:r>
          </a:p>
          <a:p>
            <a:r>
              <a:rPr lang="en-US" altLang="ja-JP" sz="3600" dirty="0" err="1">
                <a:latin typeface="+mn-ea"/>
                <a:ea typeface="+mn-ea"/>
              </a:rPr>
              <a:t>plt.ylabel</a:t>
            </a:r>
            <a:r>
              <a:rPr lang="en-US" altLang="ja-JP" sz="3600" dirty="0">
                <a:latin typeface="+mn-ea"/>
                <a:ea typeface="+mn-ea"/>
              </a:rPr>
              <a:t>('Annual Spending')</a:t>
            </a:r>
          </a:p>
          <a:p>
            <a:r>
              <a:rPr lang="en-US" altLang="ja-JP" sz="3600" dirty="0" err="1">
                <a:latin typeface="+mn-ea"/>
                <a:ea typeface="+mn-ea"/>
              </a:rPr>
              <a:t>plt.</a:t>
            </a:r>
            <a:r>
              <a:rPr lang="en-US" altLang="ja-JP" sz="3600" b="1" dirty="0" err="1">
                <a:solidFill>
                  <a:srgbClr val="FF0000"/>
                </a:solidFill>
                <a:latin typeface="+mn-ea"/>
                <a:ea typeface="+mn-ea"/>
              </a:rPr>
              <a:t>show</a:t>
            </a:r>
            <a:r>
              <a:rPr lang="en-US" altLang="ja-JP" sz="3600" b="1" dirty="0">
                <a:solidFill>
                  <a:srgbClr val="FF0000"/>
                </a:solidFill>
                <a:latin typeface="+mn-ea"/>
                <a:ea typeface="+mn-ea"/>
              </a:rPr>
              <a:t>()</a:t>
            </a:r>
            <a:endParaRPr kumimoji="1" lang="ja-JP" altLang="en-US" sz="3600" b="1" dirty="0">
              <a:solidFill>
                <a:srgbClr val="FF0000"/>
              </a:solidFill>
              <a:latin typeface="+mn-ea"/>
              <a:ea typeface="+mn-ea"/>
            </a:endParaRPr>
          </a:p>
        </p:txBody>
      </p:sp>
      <p:pic>
        <p:nvPicPr>
          <p:cNvPr id="10" name="図 9">
            <a:extLst>
              <a:ext uri="{FF2B5EF4-FFF2-40B4-BE49-F238E27FC236}">
                <a16:creationId xmlns="" xmlns:a16="http://schemas.microsoft.com/office/drawing/2014/main" id="{48539B27-716A-400A-A795-E44DE3FEFABF}"/>
              </a:ext>
            </a:extLst>
          </p:cNvPr>
          <p:cNvPicPr>
            <a:picLocks noChangeAspect="1"/>
          </p:cNvPicPr>
          <p:nvPr/>
        </p:nvPicPr>
        <p:blipFill>
          <a:blip r:embed="rId2"/>
          <a:stretch>
            <a:fillRect/>
          </a:stretch>
        </p:blipFill>
        <p:spPr>
          <a:xfrm>
            <a:off x="9049535" y="5900589"/>
            <a:ext cx="6903016" cy="3031483"/>
          </a:xfrm>
          <a:prstGeom prst="rect">
            <a:avLst/>
          </a:prstGeom>
          <a:ln>
            <a:solidFill>
              <a:schemeClr val="tx1"/>
            </a:solidFill>
          </a:ln>
        </p:spPr>
      </p:pic>
      <p:sp>
        <p:nvSpPr>
          <p:cNvPr id="2" name="タイトル 1">
            <a:extLst>
              <a:ext uri="{FF2B5EF4-FFF2-40B4-BE49-F238E27FC236}">
                <a16:creationId xmlns="" xmlns:a16="http://schemas.microsoft.com/office/drawing/2014/main" id="{7A0A8E46-8FF4-48E7-A9B4-E215A2CA54CE}"/>
              </a:ext>
            </a:extLst>
          </p:cNvPr>
          <p:cNvSpPr>
            <a:spLocks noGrp="1"/>
          </p:cNvSpPr>
          <p:nvPr>
            <p:ph type="title"/>
          </p:nvPr>
        </p:nvSpPr>
        <p:spPr/>
        <p:txBody>
          <a:bodyPr/>
          <a:lstStyle/>
          <a:p>
            <a:r>
              <a:rPr lang="ja-JP" altLang="en-US" dirty="0"/>
              <a:t>複数の箱</a:t>
            </a:r>
            <a:r>
              <a:rPr lang="ja-JP" altLang="en-US" dirty="0" err="1"/>
              <a:t>ひげ</a:t>
            </a:r>
            <a:r>
              <a:rPr lang="ja-JP" altLang="en-US" dirty="0"/>
              <a:t>図の描画</a:t>
            </a:r>
            <a:endParaRPr kumimoji="1" lang="ja-JP" altLang="en-US" dirty="0"/>
          </a:p>
        </p:txBody>
      </p:sp>
      <p:sp>
        <p:nvSpPr>
          <p:cNvPr id="3" name="スライド番号プレースホルダー 2">
            <a:extLst>
              <a:ext uri="{FF2B5EF4-FFF2-40B4-BE49-F238E27FC236}">
                <a16:creationId xmlns="" xmlns:a16="http://schemas.microsoft.com/office/drawing/2014/main" id="{38C9B097-3501-478F-970F-F1516FF56EAD}"/>
              </a:ext>
            </a:extLst>
          </p:cNvPr>
          <p:cNvSpPr>
            <a:spLocks noGrp="1"/>
          </p:cNvSpPr>
          <p:nvPr>
            <p:ph type="sldNum" sz="quarter" idx="11"/>
          </p:nvPr>
        </p:nvSpPr>
        <p:spPr/>
        <p:txBody>
          <a:bodyPr/>
          <a:lstStyle/>
          <a:p>
            <a:pPr>
              <a:defRPr/>
            </a:pPr>
            <a:fld id="{E62AD30C-4FD0-4E41-9633-AA73C86D07D0}" type="slidenum">
              <a:rPr lang="ja-JP" altLang="en-US" smtClean="0"/>
              <a:pPr>
                <a:defRPr/>
              </a:pPr>
              <a:t>36</a:t>
            </a:fld>
            <a:endParaRPr lang="en-US" altLang="ja-JP" dirty="0"/>
          </a:p>
        </p:txBody>
      </p:sp>
      <p:sp>
        <p:nvSpPr>
          <p:cNvPr id="4" name="フッター プレースホルダー 3">
            <a:extLst>
              <a:ext uri="{FF2B5EF4-FFF2-40B4-BE49-F238E27FC236}">
                <a16:creationId xmlns="" xmlns:a16="http://schemas.microsoft.com/office/drawing/2014/main" id="{5FFBCA67-163D-4C2A-A408-A7300BDE2186}"/>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6" name="テキスト ボックス 5">
            <a:extLst>
              <a:ext uri="{FF2B5EF4-FFF2-40B4-BE49-F238E27FC236}">
                <a16:creationId xmlns="" xmlns:a16="http://schemas.microsoft.com/office/drawing/2014/main" id="{978DA12A-8E37-46C7-9AF7-0402021AE354}"/>
              </a:ext>
            </a:extLst>
          </p:cNvPr>
          <p:cNvSpPr txBox="1"/>
          <p:nvPr/>
        </p:nvSpPr>
        <p:spPr>
          <a:xfrm>
            <a:off x="7340795" y="3002595"/>
            <a:ext cx="9371476" cy="523220"/>
          </a:xfrm>
          <a:prstGeom prst="rect">
            <a:avLst/>
          </a:prstGeom>
          <a:noFill/>
        </p:spPr>
        <p:txBody>
          <a:bodyPr wrap="none" rtlCol="0">
            <a:spAutoFit/>
          </a:bodyPr>
          <a:lstStyle/>
          <a:p>
            <a:r>
              <a:rPr lang="ja-JP" altLang="en-US" sz="2800" dirty="0">
                <a:solidFill>
                  <a:srgbClr val="0000FF"/>
                </a:solidFill>
                <a:latin typeface="+mn-ea"/>
                <a:ea typeface="+mn-ea"/>
              </a:rPr>
              <a:t>← スライス表現で</a:t>
            </a:r>
            <a:r>
              <a:rPr lang="en-US" altLang="ja-JP" sz="2800" dirty="0">
                <a:solidFill>
                  <a:srgbClr val="0000FF"/>
                </a:solidFill>
                <a:latin typeface="+mn-ea"/>
                <a:ea typeface="+mn-ea"/>
              </a:rPr>
              <a:t>FRESH</a:t>
            </a:r>
            <a:r>
              <a:rPr lang="ja-JP" altLang="en-US" sz="2800" dirty="0">
                <a:solidFill>
                  <a:srgbClr val="0000FF"/>
                </a:solidFill>
                <a:latin typeface="+mn-ea"/>
                <a:ea typeface="+mn-ea"/>
              </a:rPr>
              <a:t>列以降の数値列だけを取り出す</a:t>
            </a:r>
            <a:endParaRPr kumimoji="1" lang="ja-JP" altLang="en-US" sz="2800" dirty="0">
              <a:latin typeface="+mn-ea"/>
              <a:ea typeface="+mn-ea"/>
            </a:endParaRPr>
          </a:p>
        </p:txBody>
      </p:sp>
      <p:sp>
        <p:nvSpPr>
          <p:cNvPr id="7" name="テキスト ボックス 6">
            <a:extLst>
              <a:ext uri="{FF2B5EF4-FFF2-40B4-BE49-F238E27FC236}">
                <a16:creationId xmlns="" xmlns:a16="http://schemas.microsoft.com/office/drawing/2014/main" id="{4702F128-8F86-4B3E-9AAC-8E67394C20E2}"/>
              </a:ext>
            </a:extLst>
          </p:cNvPr>
          <p:cNvSpPr txBox="1"/>
          <p:nvPr/>
        </p:nvSpPr>
        <p:spPr>
          <a:xfrm>
            <a:off x="6301622" y="3504526"/>
            <a:ext cx="7487947" cy="523220"/>
          </a:xfrm>
          <a:prstGeom prst="rect">
            <a:avLst/>
          </a:prstGeom>
          <a:noFill/>
        </p:spPr>
        <p:txBody>
          <a:bodyPr wrap="none" rtlCol="0">
            <a:spAutoFit/>
          </a:bodyPr>
          <a:lstStyle/>
          <a:p>
            <a:r>
              <a:rPr lang="ja-JP" altLang="en-US" sz="2800" dirty="0">
                <a:solidFill>
                  <a:srgbClr val="0000FF"/>
                </a:solidFill>
                <a:latin typeface="+mn-ea"/>
                <a:ea typeface="+mn-ea"/>
              </a:rPr>
              <a:t>← 確認のためにデータフレームの先頭を表示</a:t>
            </a:r>
            <a:endParaRPr kumimoji="1" lang="ja-JP" altLang="en-US" sz="2800" dirty="0">
              <a:latin typeface="+mn-ea"/>
              <a:ea typeface="+mn-ea"/>
            </a:endParaRPr>
          </a:p>
        </p:txBody>
      </p:sp>
      <p:sp>
        <p:nvSpPr>
          <p:cNvPr id="9" name="正方形/長方形 8">
            <a:extLst>
              <a:ext uri="{FF2B5EF4-FFF2-40B4-BE49-F238E27FC236}">
                <a16:creationId xmlns="" xmlns:a16="http://schemas.microsoft.com/office/drawing/2014/main" id="{21F2DCCB-BE66-4693-8BE1-AF006816994C}"/>
              </a:ext>
            </a:extLst>
          </p:cNvPr>
          <p:cNvSpPr/>
          <p:nvPr/>
        </p:nvSpPr>
        <p:spPr>
          <a:xfrm>
            <a:off x="11925144" y="4087872"/>
            <a:ext cx="3179075" cy="523220"/>
          </a:xfrm>
          <a:prstGeom prst="rect">
            <a:avLst/>
          </a:prstGeom>
          <a:solidFill>
            <a:schemeClr val="bg1"/>
          </a:solidFill>
        </p:spPr>
        <p:txBody>
          <a:bodyPr wrap="none">
            <a:spAutoFit/>
          </a:bodyPr>
          <a:lstStyle/>
          <a:p>
            <a:r>
              <a:rPr lang="ja-JP" altLang="en-US" sz="2800" dirty="0">
                <a:solidFill>
                  <a:srgbClr val="0000FF"/>
                </a:solidFill>
                <a:latin typeface="+mn-ea"/>
                <a:ea typeface="+mn-ea"/>
              </a:rPr>
              <a:t>← 各列の箱ひげ図</a:t>
            </a:r>
            <a:endParaRPr lang="en-US" altLang="ja-JP" sz="2800" dirty="0">
              <a:solidFill>
                <a:srgbClr val="0000FF"/>
              </a:solidFill>
              <a:latin typeface="+mn-ea"/>
              <a:ea typeface="+mn-ea"/>
            </a:endParaRPr>
          </a:p>
        </p:txBody>
      </p:sp>
      <p:sp>
        <p:nvSpPr>
          <p:cNvPr id="11" name="テキスト ボックス 10">
            <a:extLst>
              <a:ext uri="{FF2B5EF4-FFF2-40B4-BE49-F238E27FC236}">
                <a16:creationId xmlns="" xmlns:a16="http://schemas.microsoft.com/office/drawing/2014/main" id="{FB453ADB-2390-49C6-BE46-C412484323F0}"/>
              </a:ext>
            </a:extLst>
          </p:cNvPr>
          <p:cNvSpPr txBox="1"/>
          <p:nvPr/>
        </p:nvSpPr>
        <p:spPr>
          <a:xfrm>
            <a:off x="393979" y="1666352"/>
            <a:ext cx="16273808" cy="1077218"/>
          </a:xfrm>
          <a:prstGeom prst="rect">
            <a:avLst/>
          </a:prstGeom>
          <a:noFill/>
        </p:spPr>
        <p:txBody>
          <a:bodyPr wrap="square" rtlCol="0">
            <a:spAutoFit/>
          </a:bodyPr>
          <a:lstStyle/>
          <a:p>
            <a:r>
              <a:rPr kumimoji="1" lang="en-US" altLang="ja-JP" sz="3200" dirty="0" err="1">
                <a:latin typeface="+mn-ea"/>
                <a:ea typeface="+mn-ea"/>
              </a:rPr>
              <a:t>plt.</a:t>
            </a:r>
            <a:r>
              <a:rPr kumimoji="1" lang="en-US" altLang="ja-JP" sz="3200" b="1" dirty="0" err="1">
                <a:solidFill>
                  <a:srgbClr val="FF0000"/>
                </a:solidFill>
                <a:latin typeface="+mn-ea"/>
                <a:ea typeface="+mn-ea"/>
              </a:rPr>
              <a:t>boxplot</a:t>
            </a:r>
            <a:r>
              <a:rPr kumimoji="1" lang="en-US" altLang="ja-JP" sz="3200" dirty="0">
                <a:latin typeface="+mn-ea"/>
                <a:ea typeface="+mn-ea"/>
              </a:rPr>
              <a:t>(</a:t>
            </a:r>
            <a:r>
              <a:rPr kumimoji="1" lang="en-US" altLang="ja-JP" sz="3200" b="1" dirty="0" err="1">
                <a:solidFill>
                  <a:schemeClr val="accent1">
                    <a:lumMod val="75000"/>
                  </a:schemeClr>
                </a:solidFill>
                <a:latin typeface="+mn-ea"/>
                <a:ea typeface="+mn-ea"/>
              </a:rPr>
              <a:t>DataFrame</a:t>
            </a:r>
            <a:r>
              <a:rPr kumimoji="1" lang="en-US" altLang="ja-JP" sz="3200" dirty="0">
                <a:latin typeface="+mn-ea"/>
                <a:ea typeface="+mn-ea"/>
              </a:rPr>
              <a:t>) </a:t>
            </a:r>
            <a:r>
              <a:rPr kumimoji="1" lang="ja-JP" altLang="en-US" sz="3200" dirty="0">
                <a:latin typeface="+mn-ea"/>
                <a:ea typeface="+mn-ea"/>
              </a:rPr>
              <a:t>のように</a:t>
            </a:r>
            <a:r>
              <a:rPr lang="en-US" altLang="ja-JP" sz="3200" dirty="0">
                <a:latin typeface="+mn-ea"/>
                <a:ea typeface="+mn-ea"/>
              </a:rPr>
              <a:t> </a:t>
            </a:r>
            <a:r>
              <a:rPr lang="en-US" altLang="ja-JP" sz="3200" dirty="0" err="1">
                <a:latin typeface="+mn-ea"/>
                <a:ea typeface="+mn-ea"/>
              </a:rPr>
              <a:t>DataFrame</a:t>
            </a:r>
            <a:r>
              <a:rPr lang="en-US" altLang="ja-JP" sz="3200" dirty="0">
                <a:latin typeface="+mn-ea"/>
                <a:ea typeface="+mn-ea"/>
              </a:rPr>
              <a:t> </a:t>
            </a:r>
            <a:r>
              <a:rPr kumimoji="1" lang="ja-JP" altLang="en-US" sz="3200" dirty="0">
                <a:latin typeface="+mn-ea"/>
                <a:ea typeface="+mn-ea"/>
              </a:rPr>
              <a:t>や</a:t>
            </a:r>
            <a:r>
              <a:rPr kumimoji="1" lang="en-US" altLang="ja-JP" sz="3200" dirty="0">
                <a:latin typeface="+mn-ea"/>
                <a:ea typeface="+mn-ea"/>
              </a:rPr>
              <a:t>2</a:t>
            </a:r>
            <a:r>
              <a:rPr kumimoji="1" lang="ja-JP" altLang="en-US" sz="3200" dirty="0">
                <a:latin typeface="+mn-ea"/>
                <a:ea typeface="+mn-ea"/>
              </a:rPr>
              <a:t>次元配列を与える</a:t>
            </a:r>
            <a:r>
              <a:rPr lang="ja-JP" altLang="en-US" sz="3200" dirty="0">
                <a:latin typeface="+mn-ea"/>
                <a:ea typeface="+mn-ea"/>
              </a:rPr>
              <a:t>と、各列に対応する複数の箱ひげ図を一度に描画できる</a:t>
            </a:r>
            <a:r>
              <a:rPr kumimoji="1" lang="ja-JP" altLang="en-US" sz="3200" dirty="0">
                <a:latin typeface="+mn-ea"/>
                <a:ea typeface="+mn-ea"/>
              </a:rPr>
              <a:t>。</a:t>
            </a:r>
          </a:p>
        </p:txBody>
      </p:sp>
    </p:spTree>
    <p:extLst>
      <p:ext uri="{BB962C8B-B14F-4D97-AF65-F5344CB8AC3E}">
        <p14:creationId xmlns:p14="http://schemas.microsoft.com/office/powerpoint/2010/main" val="1202670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651D6780-F5E3-40FC-AB79-4464F33E4F95}"/>
              </a:ext>
            </a:extLst>
          </p:cNvPr>
          <p:cNvPicPr>
            <a:picLocks noChangeAspect="1"/>
          </p:cNvPicPr>
          <p:nvPr/>
        </p:nvPicPr>
        <p:blipFill>
          <a:blip r:embed="rId2"/>
          <a:stretch>
            <a:fillRect/>
          </a:stretch>
        </p:blipFill>
        <p:spPr>
          <a:xfrm>
            <a:off x="2720343" y="580099"/>
            <a:ext cx="11521280" cy="7951572"/>
          </a:xfrm>
          <a:prstGeom prst="rect">
            <a:avLst/>
          </a:prstGeom>
        </p:spPr>
      </p:pic>
      <p:sp>
        <p:nvSpPr>
          <p:cNvPr id="3" name="スライド番号プレースホルダー 2">
            <a:extLst>
              <a:ext uri="{FF2B5EF4-FFF2-40B4-BE49-F238E27FC236}">
                <a16:creationId xmlns="" xmlns:a16="http://schemas.microsoft.com/office/drawing/2014/main" id="{822F8C32-2266-4E55-BBC1-DDF4CBFF94E1}"/>
              </a:ext>
            </a:extLst>
          </p:cNvPr>
          <p:cNvSpPr>
            <a:spLocks noGrp="1"/>
          </p:cNvSpPr>
          <p:nvPr>
            <p:ph type="sldNum" sz="quarter" idx="11"/>
          </p:nvPr>
        </p:nvSpPr>
        <p:spPr/>
        <p:txBody>
          <a:bodyPr/>
          <a:lstStyle/>
          <a:p>
            <a:pPr>
              <a:defRPr/>
            </a:pPr>
            <a:fld id="{E62AD30C-4FD0-4E41-9633-AA73C86D07D0}" type="slidenum">
              <a:rPr lang="ja-JP" altLang="en-US" smtClean="0"/>
              <a:pPr>
                <a:defRPr/>
              </a:pPr>
              <a:t>37</a:t>
            </a:fld>
            <a:endParaRPr lang="en-US" altLang="ja-JP" dirty="0"/>
          </a:p>
        </p:txBody>
      </p:sp>
      <p:sp>
        <p:nvSpPr>
          <p:cNvPr id="4" name="フッター プレースホルダー 3">
            <a:extLst>
              <a:ext uri="{FF2B5EF4-FFF2-40B4-BE49-F238E27FC236}">
                <a16:creationId xmlns="" xmlns:a16="http://schemas.microsoft.com/office/drawing/2014/main" id="{49DC5253-4DFA-43B0-9AA9-52309A096178}"/>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Tree>
    <p:extLst>
      <p:ext uri="{BB962C8B-B14F-4D97-AF65-F5344CB8AC3E}">
        <p14:creationId xmlns:p14="http://schemas.microsoft.com/office/powerpoint/2010/main" val="2661518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A0A8E46-8FF4-48E7-A9B4-E215A2CA54CE}"/>
              </a:ext>
            </a:extLst>
          </p:cNvPr>
          <p:cNvSpPr>
            <a:spLocks noGrp="1"/>
          </p:cNvSpPr>
          <p:nvPr>
            <p:ph type="title"/>
          </p:nvPr>
        </p:nvSpPr>
        <p:spPr/>
        <p:txBody>
          <a:bodyPr/>
          <a:lstStyle/>
          <a:p>
            <a:r>
              <a:rPr lang="ja-JP" altLang="en-US" dirty="0"/>
              <a:t>棒グラフの描画</a:t>
            </a:r>
            <a:endParaRPr kumimoji="1" lang="ja-JP" altLang="en-US" dirty="0"/>
          </a:p>
        </p:txBody>
      </p:sp>
      <p:sp>
        <p:nvSpPr>
          <p:cNvPr id="3" name="スライド番号プレースホルダー 2">
            <a:extLst>
              <a:ext uri="{FF2B5EF4-FFF2-40B4-BE49-F238E27FC236}">
                <a16:creationId xmlns="" xmlns:a16="http://schemas.microsoft.com/office/drawing/2014/main" id="{38C9B097-3501-478F-970F-F1516FF56EAD}"/>
              </a:ext>
            </a:extLst>
          </p:cNvPr>
          <p:cNvSpPr>
            <a:spLocks noGrp="1"/>
          </p:cNvSpPr>
          <p:nvPr>
            <p:ph type="sldNum" sz="quarter" idx="11"/>
          </p:nvPr>
        </p:nvSpPr>
        <p:spPr/>
        <p:txBody>
          <a:bodyPr/>
          <a:lstStyle/>
          <a:p>
            <a:pPr>
              <a:defRPr/>
            </a:pPr>
            <a:fld id="{E62AD30C-4FD0-4E41-9633-AA73C86D07D0}" type="slidenum">
              <a:rPr lang="ja-JP" altLang="en-US" smtClean="0"/>
              <a:pPr>
                <a:defRPr/>
              </a:pPr>
              <a:t>38</a:t>
            </a:fld>
            <a:endParaRPr lang="en-US" altLang="ja-JP" dirty="0"/>
          </a:p>
        </p:txBody>
      </p:sp>
      <p:sp>
        <p:nvSpPr>
          <p:cNvPr id="4" name="フッター プレースホルダー 3">
            <a:extLst>
              <a:ext uri="{FF2B5EF4-FFF2-40B4-BE49-F238E27FC236}">
                <a16:creationId xmlns="" xmlns:a16="http://schemas.microsoft.com/office/drawing/2014/main" id="{5FFBCA67-163D-4C2A-A408-A7300BDE2186}"/>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5" name="正方形/長方形 4">
            <a:extLst>
              <a:ext uri="{FF2B5EF4-FFF2-40B4-BE49-F238E27FC236}">
                <a16:creationId xmlns="" xmlns:a16="http://schemas.microsoft.com/office/drawing/2014/main" id="{2DD4A1C1-657E-4100-A028-11CB644E4113}"/>
              </a:ext>
            </a:extLst>
          </p:cNvPr>
          <p:cNvSpPr/>
          <p:nvPr/>
        </p:nvSpPr>
        <p:spPr>
          <a:xfrm>
            <a:off x="401723" y="2438847"/>
            <a:ext cx="12715156" cy="4524315"/>
          </a:xfrm>
          <a:prstGeom prst="rect">
            <a:avLst/>
          </a:prstGeom>
          <a:ln>
            <a:solidFill>
              <a:schemeClr val="tx1"/>
            </a:solidFill>
          </a:ln>
        </p:spPr>
        <p:txBody>
          <a:bodyPr wrap="square">
            <a:spAutoFit/>
          </a:bodyPr>
          <a:lstStyle/>
          <a:p>
            <a:r>
              <a:rPr lang="en-US" altLang="ja-JP" sz="3600" dirty="0">
                <a:latin typeface="+mn-ea"/>
                <a:ea typeface="+mn-ea"/>
              </a:rPr>
              <a:t>ser</a:t>
            </a:r>
            <a:r>
              <a:rPr lang="ja-JP" altLang="en-US" sz="3600" dirty="0">
                <a:latin typeface="+mn-ea"/>
                <a:ea typeface="+mn-ea"/>
              </a:rPr>
              <a:t>_ave = df.mean(</a:t>
            </a:r>
            <a:r>
              <a:rPr lang="en-US" altLang="ja-JP" sz="3600" dirty="0" err="1">
                <a:latin typeface="+mn-ea"/>
                <a:ea typeface="+mn-ea"/>
              </a:rPr>
              <a:t>numeric_only</a:t>
            </a:r>
            <a:r>
              <a:rPr lang="en-US" altLang="ja-JP" sz="3600" dirty="0">
                <a:latin typeface="+mn-ea"/>
                <a:ea typeface="+mn-ea"/>
              </a:rPr>
              <a:t>=True</a:t>
            </a:r>
            <a:r>
              <a:rPr lang="ja-JP" altLang="en-US" sz="3600" dirty="0">
                <a:latin typeface="+mn-ea"/>
                <a:ea typeface="+mn-ea"/>
              </a:rPr>
              <a:t>)</a:t>
            </a:r>
          </a:p>
          <a:p>
            <a:r>
              <a:rPr lang="en-US" altLang="ja-JP" sz="3600" dirty="0">
                <a:latin typeface="+mn-ea"/>
                <a:ea typeface="+mn-ea"/>
              </a:rPr>
              <a:t>print(</a:t>
            </a:r>
            <a:r>
              <a:rPr lang="en-US" altLang="ja-JP" sz="3600" dirty="0" err="1">
                <a:latin typeface="+mn-ea"/>
                <a:ea typeface="+mn-ea"/>
              </a:rPr>
              <a:t>ser_ave.head</a:t>
            </a:r>
            <a:r>
              <a:rPr lang="en-US" altLang="ja-JP" sz="3600" dirty="0">
                <a:latin typeface="+mn-ea"/>
                <a:ea typeface="+mn-ea"/>
              </a:rPr>
              <a:t>())  # debug</a:t>
            </a:r>
          </a:p>
          <a:p>
            <a:r>
              <a:rPr lang="ja-JP" altLang="en-US" sz="3600" dirty="0">
                <a:latin typeface="+mn-ea"/>
                <a:ea typeface="+mn-ea"/>
              </a:rPr>
              <a:t>plt.</a:t>
            </a:r>
            <a:r>
              <a:rPr lang="ja-JP" altLang="en-US" sz="3600" b="1" dirty="0">
                <a:solidFill>
                  <a:srgbClr val="FF0000"/>
                </a:solidFill>
                <a:latin typeface="+mn-ea"/>
                <a:ea typeface="+mn-ea"/>
              </a:rPr>
              <a:t>bar</a:t>
            </a:r>
            <a:r>
              <a:rPr lang="ja-JP" altLang="en-US" sz="3600" dirty="0">
                <a:latin typeface="+mn-ea"/>
                <a:ea typeface="+mn-ea"/>
              </a:rPr>
              <a:t>(</a:t>
            </a:r>
            <a:r>
              <a:rPr lang="en-US" altLang="ja-JP" sz="3600" b="1" dirty="0">
                <a:solidFill>
                  <a:schemeClr val="accent1">
                    <a:lumMod val="75000"/>
                  </a:schemeClr>
                </a:solidFill>
                <a:latin typeface="+mn-ea"/>
                <a:ea typeface="+mn-ea"/>
              </a:rPr>
              <a:t>ser</a:t>
            </a:r>
            <a:r>
              <a:rPr lang="ja-JP" altLang="en-US" sz="3600" b="1" dirty="0">
                <a:solidFill>
                  <a:schemeClr val="accent1">
                    <a:lumMod val="75000"/>
                  </a:schemeClr>
                </a:solidFill>
                <a:latin typeface="+mn-ea"/>
                <a:ea typeface="+mn-ea"/>
              </a:rPr>
              <a:t>_ave.index</a:t>
            </a:r>
            <a:r>
              <a:rPr lang="ja-JP" altLang="en-US" sz="3600" dirty="0">
                <a:latin typeface="+mn-ea"/>
                <a:ea typeface="+mn-ea"/>
              </a:rPr>
              <a:t>, </a:t>
            </a:r>
            <a:r>
              <a:rPr lang="en-US" altLang="ja-JP" sz="3600" b="1" dirty="0">
                <a:solidFill>
                  <a:schemeClr val="accent1">
                    <a:lumMod val="75000"/>
                  </a:schemeClr>
                </a:solidFill>
                <a:latin typeface="+mn-ea"/>
                <a:ea typeface="+mn-ea"/>
              </a:rPr>
              <a:t>ser</a:t>
            </a:r>
            <a:r>
              <a:rPr lang="ja-JP" altLang="en-US" sz="3600" b="1" dirty="0">
                <a:solidFill>
                  <a:schemeClr val="accent1">
                    <a:lumMod val="75000"/>
                  </a:schemeClr>
                </a:solidFill>
                <a:latin typeface="+mn-ea"/>
                <a:ea typeface="+mn-ea"/>
              </a:rPr>
              <a:t>_ave</a:t>
            </a:r>
            <a:r>
              <a:rPr lang="ja-JP" altLang="en-US" sz="3600" dirty="0">
                <a:latin typeface="+mn-ea"/>
                <a:ea typeface="+mn-ea"/>
              </a:rPr>
              <a:t>, label='Average')</a:t>
            </a:r>
          </a:p>
          <a:p>
            <a:r>
              <a:rPr lang="ja-JP" altLang="en-US" sz="3600" dirty="0">
                <a:latin typeface="+mn-ea"/>
                <a:ea typeface="+mn-ea"/>
              </a:rPr>
              <a:t>plt.xlabel('Categor</a:t>
            </a:r>
            <a:r>
              <a:rPr lang="en-US" altLang="ja-JP" sz="3600" dirty="0" err="1">
                <a:latin typeface="+mn-ea"/>
                <a:ea typeface="+mn-ea"/>
              </a:rPr>
              <a:t>ies</a:t>
            </a:r>
            <a:r>
              <a:rPr lang="ja-JP" altLang="en-US" sz="3600" dirty="0">
                <a:latin typeface="+mn-ea"/>
                <a:ea typeface="+mn-ea"/>
              </a:rPr>
              <a:t>')</a:t>
            </a:r>
          </a:p>
          <a:p>
            <a:r>
              <a:rPr lang="ja-JP" altLang="en-US" sz="3600" dirty="0">
                <a:latin typeface="+mn-ea"/>
                <a:ea typeface="+mn-ea"/>
              </a:rPr>
              <a:t>plt.ylabel('Annual Spending (m.u.)')</a:t>
            </a:r>
            <a:endParaRPr lang="en-US" altLang="ja-JP" sz="3600" dirty="0">
              <a:latin typeface="+mn-ea"/>
              <a:ea typeface="+mn-ea"/>
            </a:endParaRPr>
          </a:p>
          <a:p>
            <a:r>
              <a:rPr lang="en-US" altLang="ja-JP" sz="3600" dirty="0" err="1">
                <a:latin typeface="+mn-ea"/>
              </a:rPr>
              <a:t>plt.xticks</a:t>
            </a:r>
            <a:r>
              <a:rPr lang="en-US" altLang="ja-JP" sz="3600" dirty="0">
                <a:latin typeface="+mn-ea"/>
              </a:rPr>
              <a:t>(rotation=90)</a:t>
            </a:r>
            <a:endParaRPr lang="ja-JP" altLang="en-US" sz="3600" dirty="0">
              <a:latin typeface="+mn-ea"/>
              <a:ea typeface="+mn-ea"/>
            </a:endParaRPr>
          </a:p>
          <a:p>
            <a:r>
              <a:rPr lang="ja-JP" altLang="en-US" sz="3600" dirty="0">
                <a:latin typeface="+mn-ea"/>
                <a:ea typeface="+mn-ea"/>
              </a:rPr>
              <a:t>plt.legend()</a:t>
            </a:r>
          </a:p>
          <a:p>
            <a:r>
              <a:rPr lang="ja-JP" altLang="en-US" sz="3600" dirty="0">
                <a:latin typeface="+mn-ea"/>
                <a:ea typeface="+mn-ea"/>
              </a:rPr>
              <a:t>plt.</a:t>
            </a:r>
            <a:r>
              <a:rPr lang="ja-JP" altLang="en-US" sz="3600" b="1" dirty="0">
                <a:solidFill>
                  <a:srgbClr val="FF0000"/>
                </a:solidFill>
                <a:latin typeface="+mn-ea"/>
                <a:ea typeface="+mn-ea"/>
              </a:rPr>
              <a:t>show()</a:t>
            </a:r>
            <a:endParaRPr lang="en-US" altLang="ja-JP" sz="3600" b="1" dirty="0">
              <a:solidFill>
                <a:srgbClr val="FF0000"/>
              </a:solidFill>
              <a:latin typeface="+mn-ea"/>
              <a:ea typeface="+mn-ea"/>
            </a:endParaRPr>
          </a:p>
        </p:txBody>
      </p:sp>
      <p:sp>
        <p:nvSpPr>
          <p:cNvPr id="6" name="テキスト ボックス 5">
            <a:extLst>
              <a:ext uri="{FF2B5EF4-FFF2-40B4-BE49-F238E27FC236}">
                <a16:creationId xmlns="" xmlns:a16="http://schemas.microsoft.com/office/drawing/2014/main" id="{700289BC-22CA-4278-9561-2B723D8376B0}"/>
              </a:ext>
            </a:extLst>
          </p:cNvPr>
          <p:cNvSpPr txBox="1"/>
          <p:nvPr/>
        </p:nvSpPr>
        <p:spPr>
          <a:xfrm>
            <a:off x="227447" y="1696733"/>
            <a:ext cx="15482123" cy="584775"/>
          </a:xfrm>
          <a:prstGeom prst="rect">
            <a:avLst/>
          </a:prstGeom>
          <a:noFill/>
        </p:spPr>
        <p:txBody>
          <a:bodyPr wrap="none" rtlCol="0">
            <a:spAutoFit/>
          </a:bodyPr>
          <a:lstStyle/>
          <a:p>
            <a:r>
              <a:rPr kumimoji="1" lang="en-US" altLang="ja-JP" sz="3200" dirty="0" err="1">
                <a:latin typeface="+mn-ea"/>
                <a:ea typeface="+mn-ea"/>
              </a:rPr>
              <a:t>plt.</a:t>
            </a:r>
            <a:r>
              <a:rPr kumimoji="1" lang="en-US" altLang="ja-JP" sz="3200" b="1" dirty="0" err="1">
                <a:solidFill>
                  <a:srgbClr val="FF0000"/>
                </a:solidFill>
                <a:latin typeface="+mn-ea"/>
                <a:ea typeface="+mn-ea"/>
              </a:rPr>
              <a:t>bar</a:t>
            </a:r>
            <a:r>
              <a:rPr kumimoji="1" lang="en-US" altLang="ja-JP" sz="3200" dirty="0">
                <a:latin typeface="+mn-ea"/>
                <a:ea typeface="+mn-ea"/>
              </a:rPr>
              <a:t>(</a:t>
            </a:r>
            <a:r>
              <a:rPr kumimoji="1" lang="en-US" altLang="ja-JP" sz="3200" b="1" dirty="0">
                <a:solidFill>
                  <a:schemeClr val="accent1">
                    <a:lumMod val="75000"/>
                  </a:schemeClr>
                </a:solidFill>
                <a:latin typeface="+mn-ea"/>
                <a:ea typeface="+mn-ea"/>
              </a:rPr>
              <a:t>X</a:t>
            </a:r>
            <a:r>
              <a:rPr kumimoji="1" lang="ja-JP" altLang="en-US" sz="3200" b="1" dirty="0">
                <a:solidFill>
                  <a:schemeClr val="accent1">
                    <a:lumMod val="75000"/>
                  </a:schemeClr>
                </a:solidFill>
                <a:latin typeface="+mn-ea"/>
                <a:ea typeface="+mn-ea"/>
              </a:rPr>
              <a:t>軸</a:t>
            </a:r>
            <a:r>
              <a:rPr kumimoji="1" lang="en-US" altLang="ja-JP" sz="3200" b="1" dirty="0">
                <a:solidFill>
                  <a:schemeClr val="accent1">
                    <a:lumMod val="75000"/>
                  </a:schemeClr>
                </a:solidFill>
                <a:latin typeface="+mn-ea"/>
                <a:ea typeface="+mn-ea"/>
              </a:rPr>
              <a:t>Series, Y</a:t>
            </a:r>
            <a:r>
              <a:rPr kumimoji="1" lang="ja-JP" altLang="en-US" sz="3200" b="1" dirty="0">
                <a:solidFill>
                  <a:schemeClr val="accent1">
                    <a:lumMod val="75000"/>
                  </a:schemeClr>
                </a:solidFill>
                <a:latin typeface="+mn-ea"/>
                <a:ea typeface="+mn-ea"/>
              </a:rPr>
              <a:t>軸</a:t>
            </a:r>
            <a:r>
              <a:rPr kumimoji="1" lang="en-US" altLang="ja-JP" sz="3200" b="1" dirty="0">
                <a:solidFill>
                  <a:schemeClr val="accent1">
                    <a:lumMod val="75000"/>
                  </a:schemeClr>
                </a:solidFill>
                <a:latin typeface="+mn-ea"/>
                <a:ea typeface="+mn-ea"/>
              </a:rPr>
              <a:t>Series</a:t>
            </a:r>
            <a:r>
              <a:rPr kumimoji="1" lang="en-US" altLang="ja-JP" sz="3200" dirty="0">
                <a:latin typeface="+mn-ea"/>
                <a:ea typeface="+mn-ea"/>
              </a:rPr>
              <a:t>) </a:t>
            </a:r>
            <a:r>
              <a:rPr kumimoji="1" lang="ja-JP" altLang="en-US" sz="3200" dirty="0" err="1">
                <a:latin typeface="+mn-ea"/>
                <a:ea typeface="+mn-ea"/>
              </a:rPr>
              <a:t>のように</a:t>
            </a:r>
            <a:r>
              <a:rPr kumimoji="1" lang="en-US" altLang="ja-JP" sz="3200" dirty="0">
                <a:latin typeface="+mn-ea"/>
                <a:ea typeface="+mn-ea"/>
              </a:rPr>
              <a:t> </a:t>
            </a:r>
            <a:r>
              <a:rPr lang="en-US" altLang="ja-JP" sz="3200" dirty="0">
                <a:latin typeface="+mn-ea"/>
                <a:ea typeface="+mn-ea"/>
              </a:rPr>
              <a:t>2</a:t>
            </a:r>
            <a:r>
              <a:rPr lang="ja-JP" altLang="en-US" sz="3200" dirty="0">
                <a:latin typeface="+mn-ea"/>
                <a:ea typeface="+mn-ea"/>
              </a:rPr>
              <a:t>本の</a:t>
            </a:r>
            <a:r>
              <a:rPr lang="en-US" altLang="ja-JP" sz="3200" dirty="0">
                <a:latin typeface="+mn-ea"/>
                <a:ea typeface="+mn-ea"/>
              </a:rPr>
              <a:t>Series (1</a:t>
            </a:r>
            <a:r>
              <a:rPr lang="ja-JP" altLang="en-US" sz="3200" dirty="0">
                <a:latin typeface="+mn-ea"/>
                <a:ea typeface="+mn-ea"/>
              </a:rPr>
              <a:t>次元</a:t>
            </a:r>
            <a:r>
              <a:rPr lang="en-US" altLang="ja-JP" sz="3200" dirty="0">
                <a:latin typeface="+mn-ea"/>
                <a:ea typeface="+mn-ea"/>
              </a:rPr>
              <a:t>) </a:t>
            </a:r>
            <a:r>
              <a:rPr lang="ja-JP" altLang="en-US" sz="3200" dirty="0">
                <a:latin typeface="+mn-ea"/>
                <a:ea typeface="+mn-ea"/>
              </a:rPr>
              <a:t>データを与える。</a:t>
            </a:r>
            <a:endParaRPr kumimoji="1" lang="ja-JP" altLang="en-US" sz="3200" dirty="0">
              <a:latin typeface="+mn-ea"/>
              <a:ea typeface="+mn-ea"/>
            </a:endParaRPr>
          </a:p>
        </p:txBody>
      </p:sp>
      <p:sp>
        <p:nvSpPr>
          <p:cNvPr id="7" name="テキスト ボックス 6">
            <a:extLst>
              <a:ext uri="{FF2B5EF4-FFF2-40B4-BE49-F238E27FC236}">
                <a16:creationId xmlns="" xmlns:a16="http://schemas.microsoft.com/office/drawing/2014/main" id="{EC061088-285A-4790-B5F4-6D7D3E9BA303}"/>
              </a:ext>
            </a:extLst>
          </p:cNvPr>
          <p:cNvSpPr txBox="1"/>
          <p:nvPr/>
        </p:nvSpPr>
        <p:spPr>
          <a:xfrm>
            <a:off x="12388807" y="3161808"/>
            <a:ext cx="3780420" cy="1077218"/>
          </a:xfrm>
          <a:prstGeom prst="rect">
            <a:avLst/>
          </a:prstGeom>
          <a:solidFill>
            <a:schemeClr val="bg1"/>
          </a:solidFill>
        </p:spPr>
        <p:txBody>
          <a:bodyPr wrap="square" rtlCol="0">
            <a:spAutoFit/>
          </a:bodyPr>
          <a:lstStyle/>
          <a:p>
            <a:r>
              <a:rPr kumimoji="1" lang="ja-JP" altLang="en-US" sz="3200" dirty="0">
                <a:solidFill>
                  <a:srgbClr val="0000FF"/>
                </a:solidFill>
                <a:latin typeface="+mn-ea"/>
                <a:ea typeface="+mn-ea"/>
              </a:rPr>
              <a:t>データに凡例用のラベルを付ける</a:t>
            </a:r>
          </a:p>
        </p:txBody>
      </p:sp>
      <p:sp>
        <p:nvSpPr>
          <p:cNvPr id="8" name="テキスト ボックス 7">
            <a:extLst>
              <a:ext uri="{FF2B5EF4-FFF2-40B4-BE49-F238E27FC236}">
                <a16:creationId xmlns="" xmlns:a16="http://schemas.microsoft.com/office/drawing/2014/main" id="{8B397BE3-E8BC-49EA-9486-EC1E669B21FB}"/>
              </a:ext>
            </a:extLst>
          </p:cNvPr>
          <p:cNvSpPr txBox="1"/>
          <p:nvPr/>
        </p:nvSpPr>
        <p:spPr>
          <a:xfrm>
            <a:off x="9648671" y="2507940"/>
            <a:ext cx="5658921"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各数値列の平均値を求める</a:t>
            </a:r>
            <a:endParaRPr kumimoji="1" lang="ja-JP" altLang="en-US" sz="3200" dirty="0">
              <a:solidFill>
                <a:srgbClr val="0000FF"/>
              </a:solidFill>
              <a:latin typeface="+mn-ea"/>
              <a:ea typeface="+mn-ea"/>
            </a:endParaRPr>
          </a:p>
        </p:txBody>
      </p:sp>
      <p:pic>
        <p:nvPicPr>
          <p:cNvPr id="10" name="図 9">
            <a:extLst>
              <a:ext uri="{FF2B5EF4-FFF2-40B4-BE49-F238E27FC236}">
                <a16:creationId xmlns="" xmlns:a16="http://schemas.microsoft.com/office/drawing/2014/main" id="{C0871EF2-9D90-4EAE-8457-683A3D3581F7}"/>
              </a:ext>
            </a:extLst>
          </p:cNvPr>
          <p:cNvPicPr>
            <a:picLocks noChangeAspect="1"/>
          </p:cNvPicPr>
          <p:nvPr/>
        </p:nvPicPr>
        <p:blipFill>
          <a:blip r:embed="rId2"/>
          <a:stretch>
            <a:fillRect/>
          </a:stretch>
        </p:blipFill>
        <p:spPr>
          <a:xfrm>
            <a:off x="4877650" y="6092300"/>
            <a:ext cx="4771021" cy="2565241"/>
          </a:xfrm>
          <a:prstGeom prst="rect">
            <a:avLst/>
          </a:prstGeom>
          <a:ln>
            <a:solidFill>
              <a:schemeClr val="tx1"/>
            </a:solidFill>
          </a:ln>
        </p:spPr>
      </p:pic>
      <p:pic>
        <p:nvPicPr>
          <p:cNvPr id="11" name="図 10">
            <a:extLst>
              <a:ext uri="{FF2B5EF4-FFF2-40B4-BE49-F238E27FC236}">
                <a16:creationId xmlns="" xmlns:a16="http://schemas.microsoft.com/office/drawing/2014/main" id="{7BC964BB-7390-4339-86B0-FAF6717F955D}"/>
              </a:ext>
            </a:extLst>
          </p:cNvPr>
          <p:cNvPicPr>
            <a:picLocks noChangeAspect="1"/>
          </p:cNvPicPr>
          <p:nvPr/>
        </p:nvPicPr>
        <p:blipFill>
          <a:blip r:embed="rId3"/>
          <a:stretch>
            <a:fillRect/>
          </a:stretch>
        </p:blipFill>
        <p:spPr>
          <a:xfrm>
            <a:off x="10434701" y="4248952"/>
            <a:ext cx="6162994" cy="4773299"/>
          </a:xfrm>
          <a:prstGeom prst="rect">
            <a:avLst/>
          </a:prstGeom>
        </p:spPr>
      </p:pic>
      <p:cxnSp>
        <p:nvCxnSpPr>
          <p:cNvPr id="12" name="直線矢印コネクタ 11">
            <a:extLst>
              <a:ext uri="{FF2B5EF4-FFF2-40B4-BE49-F238E27FC236}">
                <a16:creationId xmlns="" xmlns:a16="http://schemas.microsoft.com/office/drawing/2014/main" id="{72DA1D62-3AF3-4CB4-9B6E-EE1618DC6C7B}"/>
              </a:ext>
            </a:extLst>
          </p:cNvPr>
          <p:cNvCxnSpPr>
            <a:cxnSpLocks/>
          </p:cNvCxnSpPr>
          <p:nvPr/>
        </p:nvCxnSpPr>
        <p:spPr bwMode="auto">
          <a:xfrm flipH="1" flipV="1">
            <a:off x="4987968" y="3482963"/>
            <a:ext cx="1965919" cy="26093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42535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A0A8E46-8FF4-48E7-A9B4-E215A2CA54CE}"/>
              </a:ext>
            </a:extLst>
          </p:cNvPr>
          <p:cNvSpPr>
            <a:spLocks noGrp="1"/>
          </p:cNvSpPr>
          <p:nvPr>
            <p:ph type="title"/>
          </p:nvPr>
        </p:nvSpPr>
        <p:spPr/>
        <p:txBody>
          <a:bodyPr/>
          <a:lstStyle/>
          <a:p>
            <a:r>
              <a:rPr lang="ja-JP" altLang="en-US" dirty="0"/>
              <a:t>棒グラフ</a:t>
            </a:r>
            <a:r>
              <a:rPr lang="en-US" altLang="ja-JP" dirty="0"/>
              <a:t>(</a:t>
            </a:r>
            <a:r>
              <a:rPr lang="ja-JP" altLang="en-US" dirty="0"/>
              <a:t>横</a:t>
            </a:r>
            <a:r>
              <a:rPr lang="en-US" altLang="ja-JP" dirty="0"/>
              <a:t>)</a:t>
            </a:r>
            <a:r>
              <a:rPr lang="ja-JP" altLang="en-US" dirty="0"/>
              <a:t>の描画</a:t>
            </a:r>
            <a:endParaRPr kumimoji="1" lang="ja-JP" altLang="en-US" dirty="0"/>
          </a:p>
        </p:txBody>
      </p:sp>
      <p:sp>
        <p:nvSpPr>
          <p:cNvPr id="3" name="スライド番号プレースホルダー 2">
            <a:extLst>
              <a:ext uri="{FF2B5EF4-FFF2-40B4-BE49-F238E27FC236}">
                <a16:creationId xmlns="" xmlns:a16="http://schemas.microsoft.com/office/drawing/2014/main" id="{38C9B097-3501-478F-970F-F1516FF56EAD}"/>
              </a:ext>
            </a:extLst>
          </p:cNvPr>
          <p:cNvSpPr>
            <a:spLocks noGrp="1"/>
          </p:cNvSpPr>
          <p:nvPr>
            <p:ph type="sldNum" sz="quarter" idx="11"/>
          </p:nvPr>
        </p:nvSpPr>
        <p:spPr/>
        <p:txBody>
          <a:bodyPr/>
          <a:lstStyle/>
          <a:p>
            <a:pPr>
              <a:defRPr/>
            </a:pPr>
            <a:fld id="{E62AD30C-4FD0-4E41-9633-AA73C86D07D0}" type="slidenum">
              <a:rPr lang="ja-JP" altLang="en-US" smtClean="0"/>
              <a:pPr>
                <a:defRPr/>
              </a:pPr>
              <a:t>39</a:t>
            </a:fld>
            <a:endParaRPr lang="en-US" altLang="ja-JP" dirty="0"/>
          </a:p>
        </p:txBody>
      </p:sp>
      <p:sp>
        <p:nvSpPr>
          <p:cNvPr id="4" name="フッター プレースホルダー 3">
            <a:extLst>
              <a:ext uri="{FF2B5EF4-FFF2-40B4-BE49-F238E27FC236}">
                <a16:creationId xmlns="" xmlns:a16="http://schemas.microsoft.com/office/drawing/2014/main" id="{5FFBCA67-163D-4C2A-A408-A7300BDE2186}"/>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5" name="正方形/長方形 4">
            <a:extLst>
              <a:ext uri="{FF2B5EF4-FFF2-40B4-BE49-F238E27FC236}">
                <a16:creationId xmlns="" xmlns:a16="http://schemas.microsoft.com/office/drawing/2014/main" id="{2DD4A1C1-657E-4100-A028-11CB644E4113}"/>
              </a:ext>
            </a:extLst>
          </p:cNvPr>
          <p:cNvSpPr/>
          <p:nvPr/>
        </p:nvSpPr>
        <p:spPr>
          <a:xfrm>
            <a:off x="401723" y="2438847"/>
            <a:ext cx="12715156" cy="2862322"/>
          </a:xfrm>
          <a:prstGeom prst="rect">
            <a:avLst/>
          </a:prstGeom>
          <a:ln>
            <a:solidFill>
              <a:schemeClr val="tx1"/>
            </a:solidFill>
          </a:ln>
        </p:spPr>
        <p:txBody>
          <a:bodyPr wrap="square">
            <a:spAutoFit/>
          </a:bodyPr>
          <a:lstStyle/>
          <a:p>
            <a:r>
              <a:rPr lang="en-US" altLang="ja-JP" sz="3600" dirty="0" err="1">
                <a:latin typeface="+mn-ea"/>
                <a:ea typeface="+mn-ea"/>
              </a:rPr>
              <a:t>plt.</a:t>
            </a:r>
            <a:r>
              <a:rPr lang="en-US" altLang="ja-JP" sz="3600" b="1" dirty="0" err="1">
                <a:solidFill>
                  <a:srgbClr val="FF0000"/>
                </a:solidFill>
                <a:latin typeface="+mn-ea"/>
                <a:ea typeface="+mn-ea"/>
              </a:rPr>
              <a:t>barh</a:t>
            </a:r>
            <a:r>
              <a:rPr lang="en-US" altLang="ja-JP" sz="3600" dirty="0">
                <a:latin typeface="+mn-ea"/>
                <a:ea typeface="+mn-ea"/>
              </a:rPr>
              <a:t>(</a:t>
            </a:r>
            <a:r>
              <a:rPr lang="en-US" altLang="ja-JP" sz="3600" dirty="0" err="1">
                <a:latin typeface="+mn-ea"/>
                <a:ea typeface="+mn-ea"/>
              </a:rPr>
              <a:t>ser_ave.index</a:t>
            </a:r>
            <a:r>
              <a:rPr lang="en-US" altLang="ja-JP" sz="3600" dirty="0">
                <a:latin typeface="+mn-ea"/>
                <a:ea typeface="+mn-ea"/>
              </a:rPr>
              <a:t>, </a:t>
            </a:r>
            <a:r>
              <a:rPr lang="en-US" altLang="ja-JP" sz="3600" dirty="0" err="1">
                <a:latin typeface="+mn-ea"/>
                <a:ea typeface="+mn-ea"/>
              </a:rPr>
              <a:t>ser_ave</a:t>
            </a:r>
            <a:r>
              <a:rPr lang="en-US" altLang="ja-JP" sz="3600" dirty="0">
                <a:latin typeface="+mn-ea"/>
                <a:ea typeface="+mn-ea"/>
              </a:rPr>
              <a:t>, label='Average')</a:t>
            </a:r>
          </a:p>
          <a:p>
            <a:r>
              <a:rPr lang="en-US" altLang="ja-JP" sz="3600" dirty="0" err="1">
                <a:latin typeface="+mn-ea"/>
                <a:ea typeface="+mn-ea"/>
              </a:rPr>
              <a:t>plt.ylabel</a:t>
            </a:r>
            <a:r>
              <a:rPr lang="en-US" altLang="ja-JP" sz="3600" dirty="0">
                <a:latin typeface="+mn-ea"/>
                <a:ea typeface="+mn-ea"/>
              </a:rPr>
              <a:t>('Category')</a:t>
            </a:r>
          </a:p>
          <a:p>
            <a:r>
              <a:rPr lang="en-US" altLang="ja-JP" sz="3600" dirty="0" err="1">
                <a:latin typeface="+mn-ea"/>
                <a:ea typeface="+mn-ea"/>
              </a:rPr>
              <a:t>plt.xlabel</a:t>
            </a:r>
            <a:r>
              <a:rPr lang="en-US" altLang="ja-JP" sz="3600" dirty="0">
                <a:latin typeface="+mn-ea"/>
                <a:ea typeface="+mn-ea"/>
              </a:rPr>
              <a:t>('Annual Spending (</a:t>
            </a:r>
            <a:r>
              <a:rPr lang="en-US" altLang="ja-JP" sz="3600" dirty="0" err="1">
                <a:latin typeface="+mn-ea"/>
                <a:ea typeface="+mn-ea"/>
              </a:rPr>
              <a:t>m.u</a:t>
            </a:r>
            <a:r>
              <a:rPr lang="en-US" altLang="ja-JP" sz="3600" dirty="0">
                <a:latin typeface="+mn-ea"/>
                <a:ea typeface="+mn-ea"/>
              </a:rPr>
              <a:t>.)')</a:t>
            </a:r>
          </a:p>
          <a:p>
            <a:r>
              <a:rPr lang="en-US" altLang="ja-JP" sz="3600" dirty="0" err="1">
                <a:latin typeface="+mn-ea"/>
                <a:ea typeface="+mn-ea"/>
              </a:rPr>
              <a:t>plt.legend</a:t>
            </a:r>
            <a:r>
              <a:rPr lang="en-US" altLang="ja-JP" sz="3600" dirty="0">
                <a:latin typeface="+mn-ea"/>
                <a:ea typeface="+mn-ea"/>
              </a:rPr>
              <a:t>()</a:t>
            </a:r>
          </a:p>
          <a:p>
            <a:r>
              <a:rPr lang="en-US" altLang="ja-JP" sz="3600" dirty="0" err="1">
                <a:latin typeface="+mn-ea"/>
                <a:ea typeface="+mn-ea"/>
              </a:rPr>
              <a:t>plt.show</a:t>
            </a:r>
            <a:r>
              <a:rPr lang="en-US" altLang="ja-JP" sz="3600" dirty="0">
                <a:latin typeface="+mn-ea"/>
                <a:ea typeface="+mn-ea"/>
              </a:rPr>
              <a:t>()</a:t>
            </a:r>
            <a:endParaRPr lang="ja-JP" altLang="en-US" sz="3600" b="1" dirty="0">
              <a:solidFill>
                <a:srgbClr val="FF0000"/>
              </a:solidFill>
              <a:latin typeface="+mn-ea"/>
              <a:ea typeface="+mn-ea"/>
            </a:endParaRPr>
          </a:p>
        </p:txBody>
      </p:sp>
      <p:sp>
        <p:nvSpPr>
          <p:cNvPr id="6" name="テキスト ボックス 5">
            <a:extLst>
              <a:ext uri="{FF2B5EF4-FFF2-40B4-BE49-F238E27FC236}">
                <a16:creationId xmlns="" xmlns:a16="http://schemas.microsoft.com/office/drawing/2014/main" id="{700289BC-22CA-4278-9561-2B723D8376B0}"/>
              </a:ext>
            </a:extLst>
          </p:cNvPr>
          <p:cNvSpPr txBox="1"/>
          <p:nvPr/>
        </p:nvSpPr>
        <p:spPr>
          <a:xfrm>
            <a:off x="227447" y="1696733"/>
            <a:ext cx="8329524" cy="584775"/>
          </a:xfrm>
          <a:prstGeom prst="rect">
            <a:avLst/>
          </a:prstGeom>
          <a:noFill/>
        </p:spPr>
        <p:txBody>
          <a:bodyPr wrap="none" rtlCol="0">
            <a:spAutoFit/>
          </a:bodyPr>
          <a:lstStyle/>
          <a:p>
            <a:r>
              <a:rPr kumimoji="1" lang="en-US" altLang="ja-JP" sz="3200" dirty="0">
                <a:latin typeface="+mn-ea"/>
                <a:ea typeface="+mn-ea"/>
              </a:rPr>
              <a:t>bar </a:t>
            </a:r>
            <a:r>
              <a:rPr kumimoji="1" lang="ja-JP" altLang="en-US" sz="3200" dirty="0">
                <a:latin typeface="+mn-ea"/>
                <a:ea typeface="+mn-ea"/>
              </a:rPr>
              <a:t>を </a:t>
            </a:r>
            <a:r>
              <a:rPr kumimoji="1" lang="en-US" altLang="ja-JP" sz="3200" dirty="0" err="1">
                <a:latin typeface="+mn-ea"/>
                <a:ea typeface="+mn-ea"/>
              </a:rPr>
              <a:t>barh</a:t>
            </a:r>
            <a:r>
              <a:rPr kumimoji="1" lang="en-US" altLang="ja-JP" sz="3200" dirty="0">
                <a:latin typeface="+mn-ea"/>
                <a:ea typeface="+mn-ea"/>
              </a:rPr>
              <a:t> </a:t>
            </a:r>
            <a:r>
              <a:rPr kumimoji="1" lang="ja-JP" altLang="en-US" sz="3200" dirty="0">
                <a:latin typeface="+mn-ea"/>
                <a:ea typeface="+mn-ea"/>
              </a:rPr>
              <a:t>とするとグラフが横棒になる。</a:t>
            </a:r>
          </a:p>
        </p:txBody>
      </p:sp>
      <p:pic>
        <p:nvPicPr>
          <p:cNvPr id="9" name="図 8">
            <a:extLst>
              <a:ext uri="{FF2B5EF4-FFF2-40B4-BE49-F238E27FC236}">
                <a16:creationId xmlns="" xmlns:a16="http://schemas.microsoft.com/office/drawing/2014/main" id="{09853D4D-F9EA-42B3-816E-D9618262BAC4}"/>
              </a:ext>
            </a:extLst>
          </p:cNvPr>
          <p:cNvPicPr>
            <a:picLocks noChangeAspect="1"/>
          </p:cNvPicPr>
          <p:nvPr/>
        </p:nvPicPr>
        <p:blipFill>
          <a:blip r:embed="rId2"/>
          <a:stretch>
            <a:fillRect/>
          </a:stretch>
        </p:blipFill>
        <p:spPr>
          <a:xfrm>
            <a:off x="7752283" y="4234701"/>
            <a:ext cx="7572010" cy="4648862"/>
          </a:xfrm>
          <a:prstGeom prst="rect">
            <a:avLst/>
          </a:prstGeom>
        </p:spPr>
      </p:pic>
    </p:spTree>
    <p:extLst>
      <p:ext uri="{BB962C8B-B14F-4D97-AF65-F5344CB8AC3E}">
        <p14:creationId xmlns:p14="http://schemas.microsoft.com/office/powerpoint/2010/main" val="116396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3120E2C-E0CC-491C-B615-D03888EA60C7}"/>
              </a:ext>
            </a:extLst>
          </p:cNvPr>
          <p:cNvSpPr>
            <a:spLocks noGrp="1"/>
          </p:cNvSpPr>
          <p:nvPr>
            <p:ph type="title"/>
          </p:nvPr>
        </p:nvSpPr>
        <p:spPr/>
        <p:txBody>
          <a:bodyPr/>
          <a:lstStyle/>
          <a:p>
            <a:r>
              <a:rPr kumimoji="1" lang="en-US" altLang="ja-JP" dirty="0"/>
              <a:t>JupyterLab</a:t>
            </a:r>
            <a:r>
              <a:rPr kumimoji="1" lang="ja-JP" altLang="en-US" dirty="0"/>
              <a:t>の起動</a:t>
            </a:r>
          </a:p>
        </p:txBody>
      </p:sp>
      <p:sp>
        <p:nvSpPr>
          <p:cNvPr id="8" name="テキスト ボックス 7">
            <a:extLst>
              <a:ext uri="{FF2B5EF4-FFF2-40B4-BE49-F238E27FC236}">
                <a16:creationId xmlns="" xmlns:a16="http://schemas.microsoft.com/office/drawing/2014/main" id="{A95FE9C7-DB41-41D1-99F5-DD3453574234}"/>
              </a:ext>
            </a:extLst>
          </p:cNvPr>
          <p:cNvSpPr txBox="1"/>
          <p:nvPr/>
        </p:nvSpPr>
        <p:spPr>
          <a:xfrm flipH="1">
            <a:off x="1015576" y="1525565"/>
            <a:ext cx="15978553" cy="1754326"/>
          </a:xfrm>
          <a:prstGeom prst="rect">
            <a:avLst/>
          </a:prstGeom>
          <a:noFill/>
        </p:spPr>
        <p:txBody>
          <a:bodyPr wrap="square" rtlCol="0">
            <a:spAutoFit/>
          </a:bodyPr>
          <a:lstStyle/>
          <a:p>
            <a:pPr marL="742950" indent="-742950">
              <a:buAutoNum type="arabicPeriod"/>
            </a:pPr>
            <a:r>
              <a:rPr kumimoji="1" lang="en-US" altLang="ja-JP" sz="3600" dirty="0">
                <a:latin typeface="+mn-ea"/>
                <a:ea typeface="+mn-ea"/>
              </a:rPr>
              <a:t>Anaconda Prompt</a:t>
            </a:r>
            <a:r>
              <a:rPr kumimoji="1" lang="ja-JP" altLang="en-US" sz="3600" dirty="0">
                <a:latin typeface="+mn-ea"/>
                <a:ea typeface="+mn-ea"/>
              </a:rPr>
              <a:t>を起動</a:t>
            </a:r>
            <a:endParaRPr kumimoji="1" lang="en-US" altLang="ja-JP" sz="3600" dirty="0">
              <a:latin typeface="+mn-ea"/>
              <a:ea typeface="+mn-ea"/>
            </a:endParaRPr>
          </a:p>
          <a:p>
            <a:pPr marL="742950" indent="-742950">
              <a:buAutoNum type="arabicPeriod"/>
            </a:pPr>
            <a:r>
              <a:rPr kumimoji="1" lang="ja-JP" altLang="en-US" sz="3600" dirty="0">
                <a:latin typeface="+mn-ea"/>
                <a:ea typeface="+mn-ea"/>
              </a:rPr>
              <a:t>仮想環境</a:t>
            </a:r>
            <a:r>
              <a:rPr kumimoji="1" lang="en-US" altLang="ja-JP" sz="3600" dirty="0">
                <a:latin typeface="+mn-ea"/>
                <a:ea typeface="+mn-ea"/>
              </a:rPr>
              <a:t>ds2023 </a:t>
            </a:r>
            <a:r>
              <a:rPr kumimoji="1" lang="ja-JP" altLang="en-US" sz="3600" dirty="0">
                <a:latin typeface="+mn-ea"/>
                <a:ea typeface="+mn-ea"/>
              </a:rPr>
              <a:t>を</a:t>
            </a:r>
            <a:r>
              <a:rPr kumimoji="1" lang="en-US" altLang="ja-JP" sz="3600" dirty="0">
                <a:latin typeface="+mn-ea"/>
                <a:ea typeface="+mn-ea"/>
              </a:rPr>
              <a:t>activate</a:t>
            </a:r>
          </a:p>
          <a:p>
            <a:pPr marL="742950" indent="-742950">
              <a:buAutoNum type="arabicPeriod"/>
            </a:pPr>
            <a:r>
              <a:rPr lang="en-US" altLang="ja-JP" sz="3600" dirty="0">
                <a:latin typeface="+mn-ea"/>
                <a:ea typeface="+mn-ea"/>
              </a:rPr>
              <a:t>ds2023</a:t>
            </a:r>
            <a:r>
              <a:rPr lang="ja-JP" altLang="en-US" sz="3600" dirty="0">
                <a:latin typeface="+mn-ea"/>
                <a:ea typeface="+mn-ea"/>
              </a:rPr>
              <a:t>フォルダに</a:t>
            </a:r>
            <a:r>
              <a:rPr lang="en-US" altLang="ja-JP" sz="3600" dirty="0">
                <a:latin typeface="+mn-ea"/>
                <a:ea typeface="+mn-ea"/>
              </a:rPr>
              <a:t>cd (</a:t>
            </a:r>
            <a:r>
              <a:rPr lang="en-US" altLang="ja-JP" sz="3600" b="1" dirty="0">
                <a:solidFill>
                  <a:schemeClr val="accent1">
                    <a:lumMod val="75000"/>
                  </a:schemeClr>
                </a:solidFill>
                <a:latin typeface="+mn-ea"/>
                <a:ea typeface="+mn-ea"/>
              </a:rPr>
              <a:t>&gt;  </a:t>
            </a:r>
            <a:r>
              <a:rPr lang="en-US" altLang="ja-JP" sz="3600" dirty="0">
                <a:latin typeface="+mn-ea"/>
                <a:ea typeface="+mn-ea"/>
              </a:rPr>
              <a:t>cd c:\Users\iniad\Documents\ds2023) </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6179D0AF-11AF-40C2-A6E2-86E9C6F6D3AD}"/>
              </a:ext>
            </a:extLst>
          </p:cNvPr>
          <p:cNvSpPr txBox="1"/>
          <p:nvPr/>
        </p:nvSpPr>
        <p:spPr>
          <a:xfrm>
            <a:off x="1007851" y="3420986"/>
            <a:ext cx="3576080"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3600" b="1" i="0" u="none" strike="noStrike" kern="1200" cap="none" spc="0" normalizeH="0" baseline="0" noProof="0" dirty="0">
                <a:ln>
                  <a:noFill/>
                </a:ln>
                <a:solidFill>
                  <a:schemeClr val="accent1">
                    <a:lumMod val="75000"/>
                  </a:schemeClr>
                </a:solidFill>
                <a:effectLst/>
                <a:uLnTx/>
                <a:uFillTx/>
                <a:latin typeface="メイリオ"/>
                <a:ea typeface="メイリオ"/>
                <a:cs typeface="+mn-cs"/>
              </a:rPr>
              <a:t>&gt;</a:t>
            </a:r>
            <a:r>
              <a:rPr kumimoji="1" lang="en-US" altLang="ja-JP" sz="3600" b="0" i="0" u="none" strike="noStrike" kern="1200" cap="none" spc="0" normalizeH="0" baseline="0" noProof="0" dirty="0">
                <a:ln>
                  <a:noFill/>
                </a:ln>
                <a:solidFill>
                  <a:srgbClr val="000000"/>
                </a:solidFill>
                <a:effectLst/>
                <a:uLnTx/>
                <a:uFillTx/>
                <a:latin typeface="メイリオ"/>
                <a:ea typeface="メイリオ"/>
                <a:cs typeface="+mn-cs"/>
              </a:rPr>
              <a:t> </a:t>
            </a:r>
            <a:r>
              <a:rPr kumimoji="1" lang="en-US" altLang="ja-JP" sz="3600" b="0" i="0" u="none" strike="noStrike" kern="1200" cap="none" spc="0" normalizeH="0" baseline="0" noProof="0" dirty="0" err="1">
                <a:ln>
                  <a:noFill/>
                </a:ln>
                <a:solidFill>
                  <a:srgbClr val="000000"/>
                </a:solidFill>
                <a:effectLst/>
                <a:uLnTx/>
                <a:uFillTx/>
                <a:latin typeface="メイリオ"/>
                <a:ea typeface="メイリオ"/>
                <a:cs typeface="+mn-cs"/>
              </a:rPr>
              <a:t>jupyter</a:t>
            </a:r>
            <a:r>
              <a:rPr kumimoji="1" lang="en-US" altLang="ja-JP" sz="3600" b="0" i="0" u="none" strike="noStrike" kern="1200" cap="none" spc="0" normalizeH="0" baseline="0" noProof="0" dirty="0">
                <a:ln>
                  <a:noFill/>
                </a:ln>
                <a:solidFill>
                  <a:srgbClr val="000000"/>
                </a:solidFill>
                <a:effectLst/>
                <a:uLnTx/>
                <a:uFillTx/>
                <a:latin typeface="メイリオ"/>
                <a:ea typeface="メイリオ"/>
                <a:cs typeface="+mn-cs"/>
              </a:rPr>
              <a:t>  lab</a:t>
            </a:r>
            <a:endParaRPr kumimoji="1" lang="ja-JP" altLang="en-US" sz="3600" b="0" i="0" u="none" strike="noStrike" kern="1200" cap="none" spc="0" normalizeH="0" baseline="0" noProof="0" dirty="0">
              <a:ln>
                <a:noFill/>
              </a:ln>
              <a:solidFill>
                <a:srgbClr val="000000"/>
              </a:solidFill>
              <a:effectLst/>
              <a:uLnTx/>
              <a:uFillTx/>
              <a:latin typeface="メイリオ"/>
              <a:ea typeface="メイリオ"/>
              <a:cs typeface="+mn-cs"/>
            </a:endParaRPr>
          </a:p>
        </p:txBody>
      </p:sp>
      <p:sp>
        <p:nvSpPr>
          <p:cNvPr id="12" name="テキスト ボックス 11">
            <a:extLst>
              <a:ext uri="{FF2B5EF4-FFF2-40B4-BE49-F238E27FC236}">
                <a16:creationId xmlns="" xmlns:a16="http://schemas.microsoft.com/office/drawing/2014/main" id="{3431AD3C-7CB5-4123-B61F-E3CFFF99B663}"/>
              </a:ext>
            </a:extLst>
          </p:cNvPr>
          <p:cNvSpPr txBox="1"/>
          <p:nvPr/>
        </p:nvSpPr>
        <p:spPr>
          <a:xfrm>
            <a:off x="4873833" y="3424096"/>
            <a:ext cx="10979349"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3600" b="0" i="0" u="none" strike="noStrike" kern="1200" cap="none" spc="0" normalizeH="0" baseline="0" noProof="0" dirty="0">
                <a:ln>
                  <a:noFill/>
                </a:ln>
                <a:solidFill>
                  <a:srgbClr val="000000"/>
                </a:solidFill>
                <a:effectLst/>
                <a:uLnTx/>
                <a:uFillTx/>
                <a:latin typeface="メイリオ"/>
                <a:ea typeface="メイリオ"/>
                <a:cs typeface="+mn-cs"/>
              </a:rPr>
              <a:t>→ ブラウザ上に </a:t>
            </a:r>
            <a:r>
              <a:rPr kumimoji="1" lang="en-US" altLang="ja-JP" sz="3600" b="0" i="0" u="none" strike="noStrike" kern="1200" cap="none" spc="0" normalizeH="0" baseline="0" noProof="0" dirty="0" err="1">
                <a:ln>
                  <a:noFill/>
                </a:ln>
                <a:solidFill>
                  <a:srgbClr val="000000"/>
                </a:solidFill>
                <a:effectLst/>
                <a:uLnTx/>
                <a:uFillTx/>
                <a:latin typeface="メイリオ"/>
                <a:ea typeface="メイリオ"/>
                <a:cs typeface="+mn-cs"/>
              </a:rPr>
              <a:t>Jupyter</a:t>
            </a:r>
            <a:r>
              <a:rPr lang="en-US" altLang="ja-JP" sz="3600" dirty="0">
                <a:solidFill>
                  <a:srgbClr val="000000"/>
                </a:solidFill>
                <a:latin typeface="メイリオ"/>
                <a:ea typeface="メイリオ"/>
              </a:rPr>
              <a:t>Lab </a:t>
            </a:r>
            <a:r>
              <a:rPr lang="ja-JP" altLang="en-US" sz="3600" dirty="0">
                <a:solidFill>
                  <a:srgbClr val="000000"/>
                </a:solidFill>
                <a:latin typeface="メイリオ"/>
                <a:ea typeface="メイリオ"/>
              </a:rPr>
              <a:t>の画面が開く</a:t>
            </a:r>
            <a:endParaRPr kumimoji="1" lang="ja-JP" altLang="en-US" sz="3600" b="0" i="0" u="none" strike="noStrike" kern="1200" cap="none" spc="0" normalizeH="0" baseline="0" noProof="0" dirty="0">
              <a:ln>
                <a:noFill/>
              </a:ln>
              <a:solidFill>
                <a:srgbClr val="000000"/>
              </a:solidFill>
              <a:effectLst/>
              <a:uLnTx/>
              <a:uFillTx/>
              <a:latin typeface="メイリオ"/>
              <a:ea typeface="メイリオ"/>
              <a:cs typeface="+mn-cs"/>
            </a:endParaRPr>
          </a:p>
        </p:txBody>
      </p:sp>
      <p:sp>
        <p:nvSpPr>
          <p:cNvPr id="14" name="テキスト ボックス 13">
            <a:extLst>
              <a:ext uri="{FF2B5EF4-FFF2-40B4-BE49-F238E27FC236}">
                <a16:creationId xmlns="" xmlns:a16="http://schemas.microsoft.com/office/drawing/2014/main" id="{F10E999A-7DD5-438E-9F97-6BA4DFB720A8}"/>
              </a:ext>
            </a:extLst>
          </p:cNvPr>
          <p:cNvSpPr txBox="1"/>
          <p:nvPr/>
        </p:nvSpPr>
        <p:spPr>
          <a:xfrm>
            <a:off x="6015279" y="4397590"/>
            <a:ext cx="10557984" cy="3046988"/>
          </a:xfrm>
          <a:prstGeom prst="rect">
            <a:avLst/>
          </a:prstGeom>
          <a:noFill/>
        </p:spPr>
        <p:txBody>
          <a:bodyPr wrap="square" rtlCol="0">
            <a:spAutoFit/>
          </a:bodyPr>
          <a:lstStyle/>
          <a:p>
            <a:pPr lvl="0">
              <a:defRPr/>
            </a:pPr>
            <a:r>
              <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rPr>
              <a:t>※ Anaconda Prompt</a:t>
            </a:r>
            <a:r>
              <a:rPr lang="ja-JP" altLang="en-US" sz="3200" dirty="0">
                <a:solidFill>
                  <a:srgbClr val="000000"/>
                </a:solidFill>
                <a:latin typeface="メイリオ"/>
                <a:ea typeface="メイリオ"/>
              </a:rPr>
              <a:t>は、ノートブックを終了するまで</a:t>
            </a:r>
            <a:endParaRPr lang="en-US" altLang="ja-JP" sz="3200" dirty="0">
              <a:solidFill>
                <a:srgbClr val="000000"/>
              </a:solidFill>
              <a:latin typeface="メイリオ"/>
              <a:ea typeface="メイリオ"/>
            </a:endParaRPr>
          </a:p>
          <a:p>
            <a:pPr lvl="0">
              <a:defRPr/>
            </a:pPr>
            <a:r>
              <a:rPr lang="ja-JP" altLang="en-US" sz="3200" dirty="0">
                <a:solidFill>
                  <a:srgbClr val="000000"/>
                </a:solidFill>
                <a:latin typeface="メイリオ"/>
                <a:ea typeface="メイリオ"/>
              </a:rPr>
              <a:t>    </a:t>
            </a:r>
            <a:r>
              <a:rPr lang="ja-JP" altLang="en-US" sz="3200" b="1" dirty="0">
                <a:solidFill>
                  <a:srgbClr val="FF0000"/>
                </a:solidFill>
                <a:latin typeface="メイリオ"/>
                <a:ea typeface="メイリオ"/>
              </a:rPr>
              <a:t>閉じないこと</a:t>
            </a:r>
            <a:r>
              <a:rPr lang="ja-JP" altLang="en-US" sz="3200" dirty="0">
                <a:solidFill>
                  <a:srgbClr val="000000"/>
                </a:solidFill>
                <a:latin typeface="メイリオ"/>
                <a:ea typeface="メイリオ"/>
              </a:rPr>
              <a:t>。</a:t>
            </a:r>
            <a:endParaRPr lang="en-US" altLang="ja-JP" sz="3200" dirty="0">
              <a:solidFill>
                <a:srgbClr val="000000"/>
              </a:solidFill>
              <a:latin typeface="メイリオ"/>
              <a:ea typeface="メイリオ"/>
            </a:endParaRPr>
          </a:p>
          <a:p>
            <a:pPr lvl="0">
              <a:defRPr/>
            </a:pPr>
            <a:r>
              <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rPr>
              <a:t>※ </a:t>
            </a:r>
            <a:r>
              <a:rPr kumimoji="1" lang="ja-JP" altLang="en-US" sz="3200" b="0" i="0" u="none" strike="noStrike" kern="1200" cap="none" spc="0" normalizeH="0" baseline="0" noProof="0" dirty="0">
                <a:ln>
                  <a:noFill/>
                </a:ln>
                <a:solidFill>
                  <a:srgbClr val="000000"/>
                </a:solidFill>
                <a:effectLst/>
                <a:uLnTx/>
                <a:uFillTx/>
                <a:latin typeface="メイリオ"/>
                <a:ea typeface="メイリオ"/>
                <a:cs typeface="+mn-cs"/>
              </a:rPr>
              <a:t>ノートブックが開かない場合や、ノートブックを終了</a:t>
            </a:r>
            <a:endPar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endParaRPr>
          </a:p>
          <a:p>
            <a:pPr lvl="0">
              <a:defRPr/>
            </a:pPr>
            <a:r>
              <a:rPr lang="en-US" altLang="ja-JP" sz="3200" dirty="0">
                <a:solidFill>
                  <a:srgbClr val="000000"/>
                </a:solidFill>
                <a:latin typeface="メイリオ"/>
                <a:ea typeface="メイリオ"/>
              </a:rPr>
              <a:t>    </a:t>
            </a:r>
            <a:r>
              <a:rPr kumimoji="1" lang="ja-JP" altLang="en-US" sz="3200" b="0" i="0" u="none" strike="noStrike" kern="1200" cap="none" spc="0" normalizeH="0" baseline="0" noProof="0" dirty="0">
                <a:ln>
                  <a:noFill/>
                </a:ln>
                <a:solidFill>
                  <a:srgbClr val="000000"/>
                </a:solidFill>
                <a:effectLst/>
                <a:uLnTx/>
                <a:uFillTx/>
                <a:latin typeface="メイリオ"/>
                <a:ea typeface="メイリオ"/>
                <a:cs typeface="+mn-cs"/>
              </a:rPr>
              <a:t>するつもりがないのにブラウザを閉じてしまった場合</a:t>
            </a:r>
            <a:endPar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endParaRPr>
          </a:p>
          <a:p>
            <a:pPr lvl="0">
              <a:defRPr/>
            </a:pPr>
            <a:r>
              <a:rPr lang="en-US" altLang="ja-JP" sz="3200" dirty="0">
                <a:solidFill>
                  <a:srgbClr val="000000"/>
                </a:solidFill>
                <a:latin typeface="メイリオ"/>
                <a:ea typeface="メイリオ"/>
              </a:rPr>
              <a:t>    </a:t>
            </a:r>
            <a:r>
              <a:rPr kumimoji="1" lang="ja-JP" altLang="en-US" sz="3200" b="0" i="0" u="none" strike="noStrike" kern="1200" cap="none" spc="0" normalizeH="0" baseline="0" noProof="0" dirty="0">
                <a:ln>
                  <a:noFill/>
                </a:ln>
                <a:solidFill>
                  <a:srgbClr val="000000"/>
                </a:solidFill>
                <a:effectLst/>
                <a:uLnTx/>
                <a:uFillTx/>
                <a:latin typeface="メイリオ"/>
                <a:ea typeface="メイリオ"/>
                <a:cs typeface="+mn-cs"/>
              </a:rPr>
              <a:t>は、</a:t>
            </a:r>
            <a:r>
              <a:rPr kumimoji="1" lang="en-US" altLang="ja-JP" sz="3200" b="0" i="0" u="none" strike="noStrike" kern="1200" cap="none" spc="0" normalizeH="0" baseline="0" noProof="0" dirty="0" err="1">
                <a:ln>
                  <a:noFill/>
                </a:ln>
                <a:solidFill>
                  <a:srgbClr val="000000"/>
                </a:solidFill>
                <a:effectLst/>
                <a:uLnTx/>
                <a:uFillTx/>
                <a:latin typeface="メイリオ"/>
                <a:ea typeface="メイリオ"/>
                <a:cs typeface="+mn-cs"/>
              </a:rPr>
              <a:t>jupyter</a:t>
            </a:r>
            <a:r>
              <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rPr>
              <a:t> lab</a:t>
            </a:r>
            <a:r>
              <a:rPr kumimoji="1" lang="ja-JP" altLang="en-US" sz="3200" b="0" i="0" u="none" strike="noStrike" kern="1200" cap="none" spc="0" normalizeH="0" baseline="0" noProof="0" dirty="0">
                <a:ln>
                  <a:noFill/>
                </a:ln>
                <a:solidFill>
                  <a:srgbClr val="000000"/>
                </a:solidFill>
                <a:effectLst/>
                <a:uLnTx/>
                <a:uFillTx/>
                <a:latin typeface="メイリオ"/>
                <a:ea typeface="メイリオ"/>
                <a:cs typeface="+mn-cs"/>
              </a:rPr>
              <a:t>のコマンド実行後に表示されている</a:t>
            </a:r>
            <a:endPar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endParaRPr>
          </a:p>
          <a:p>
            <a:pPr lvl="0">
              <a:defRPr/>
            </a:pPr>
            <a:r>
              <a:rPr lang="en-US" altLang="ja-JP" sz="3200" dirty="0">
                <a:solidFill>
                  <a:srgbClr val="000000"/>
                </a:solidFill>
                <a:latin typeface="メイリオ"/>
                <a:ea typeface="メイリオ"/>
              </a:rPr>
              <a:t>    </a:t>
            </a:r>
            <a:r>
              <a:rPr kumimoji="1" lang="en-US" altLang="ja-JP" sz="3200" b="0" i="0" u="none" strike="noStrike" kern="1200" cap="none" spc="0" normalizeH="0" baseline="0" noProof="0" dirty="0">
                <a:ln>
                  <a:noFill/>
                </a:ln>
                <a:solidFill>
                  <a:srgbClr val="000000"/>
                </a:solidFill>
                <a:effectLst/>
                <a:uLnTx/>
                <a:uFillTx/>
                <a:latin typeface="メイリオ"/>
                <a:ea typeface="メイリオ"/>
                <a:cs typeface="+mn-cs"/>
              </a:rPr>
              <a:t>URL</a:t>
            </a:r>
            <a:r>
              <a:rPr kumimoji="1" lang="ja-JP" altLang="en-US" sz="3200" b="0" i="0" u="none" strike="noStrike" kern="1200" cap="none" spc="0" normalizeH="0" baseline="0" noProof="0" dirty="0">
                <a:ln>
                  <a:noFill/>
                </a:ln>
                <a:solidFill>
                  <a:srgbClr val="000000"/>
                </a:solidFill>
                <a:effectLst/>
                <a:uLnTx/>
                <a:uFillTx/>
                <a:latin typeface="メイリオ"/>
                <a:ea typeface="メイリオ"/>
                <a:cs typeface="+mn-cs"/>
              </a:rPr>
              <a:t>のどちらか一方をブラウザで開けばよい</a:t>
            </a:r>
          </a:p>
        </p:txBody>
      </p:sp>
      <p:pic>
        <p:nvPicPr>
          <p:cNvPr id="15" name="図 14">
            <a:extLst>
              <a:ext uri="{FF2B5EF4-FFF2-40B4-BE49-F238E27FC236}">
                <a16:creationId xmlns="" xmlns:a16="http://schemas.microsoft.com/office/drawing/2014/main" id="{C201B9EF-9BF6-43BA-BF44-3A0882056566}"/>
              </a:ext>
            </a:extLst>
          </p:cNvPr>
          <p:cNvPicPr>
            <a:picLocks noChangeAspect="1"/>
          </p:cNvPicPr>
          <p:nvPr/>
        </p:nvPicPr>
        <p:blipFill>
          <a:blip r:embed="rId3"/>
          <a:stretch>
            <a:fillRect/>
          </a:stretch>
        </p:blipFill>
        <p:spPr>
          <a:xfrm>
            <a:off x="5869015" y="7386432"/>
            <a:ext cx="11255853" cy="1207781"/>
          </a:xfrm>
          <a:prstGeom prst="rect">
            <a:avLst/>
          </a:prstGeom>
        </p:spPr>
      </p:pic>
      <p:cxnSp>
        <p:nvCxnSpPr>
          <p:cNvPr id="16" name="直線コネクタ 15">
            <a:extLst>
              <a:ext uri="{FF2B5EF4-FFF2-40B4-BE49-F238E27FC236}">
                <a16:creationId xmlns="" xmlns:a16="http://schemas.microsoft.com/office/drawing/2014/main" id="{89D8FCAF-3D90-4273-8F68-AA2168162DE9}"/>
              </a:ext>
            </a:extLst>
          </p:cNvPr>
          <p:cNvCxnSpPr>
            <a:cxnSpLocks/>
          </p:cNvCxnSpPr>
          <p:nvPr/>
        </p:nvCxnSpPr>
        <p:spPr bwMode="auto">
          <a:xfrm>
            <a:off x="6463632" y="8056486"/>
            <a:ext cx="1066123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 name="直線コネクタ 17">
            <a:extLst>
              <a:ext uri="{FF2B5EF4-FFF2-40B4-BE49-F238E27FC236}">
                <a16:creationId xmlns="" xmlns:a16="http://schemas.microsoft.com/office/drawing/2014/main" id="{06A8B7BF-5D56-4D11-B319-325D47012D25}"/>
              </a:ext>
            </a:extLst>
          </p:cNvPr>
          <p:cNvCxnSpPr>
            <a:cxnSpLocks/>
          </p:cNvCxnSpPr>
          <p:nvPr/>
        </p:nvCxnSpPr>
        <p:spPr bwMode="auto">
          <a:xfrm>
            <a:off x="6420135" y="8595531"/>
            <a:ext cx="1066123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pic>
        <p:nvPicPr>
          <p:cNvPr id="19" name="図 18">
            <a:extLst>
              <a:ext uri="{FF2B5EF4-FFF2-40B4-BE49-F238E27FC236}">
                <a16:creationId xmlns="" xmlns:a16="http://schemas.microsoft.com/office/drawing/2014/main" id="{5E7FC796-B99E-4AC0-97DB-304927CB8F36}"/>
              </a:ext>
            </a:extLst>
          </p:cNvPr>
          <p:cNvPicPr>
            <a:picLocks noChangeAspect="1"/>
          </p:cNvPicPr>
          <p:nvPr/>
        </p:nvPicPr>
        <p:blipFill>
          <a:blip r:embed="rId4"/>
          <a:stretch>
            <a:fillRect/>
          </a:stretch>
        </p:blipFill>
        <p:spPr>
          <a:xfrm>
            <a:off x="820639" y="4111166"/>
            <a:ext cx="4683383" cy="4966564"/>
          </a:xfrm>
          <a:prstGeom prst="rect">
            <a:avLst/>
          </a:prstGeom>
          <a:ln>
            <a:solidFill>
              <a:schemeClr val="tx1"/>
            </a:solidFill>
          </a:ln>
        </p:spPr>
      </p:pic>
      <p:sp>
        <p:nvSpPr>
          <p:cNvPr id="3" name="テキスト ボックス 2">
            <a:extLst>
              <a:ext uri="{FF2B5EF4-FFF2-40B4-BE49-F238E27FC236}">
                <a16:creationId xmlns="" xmlns:a16="http://schemas.microsoft.com/office/drawing/2014/main" id="{ED0FADAE-D7BB-44C2-A623-F1C66CDEEADF}"/>
              </a:ext>
            </a:extLst>
          </p:cNvPr>
          <p:cNvSpPr txBox="1"/>
          <p:nvPr/>
        </p:nvSpPr>
        <p:spPr>
          <a:xfrm>
            <a:off x="1197267" y="5546615"/>
            <a:ext cx="2339102" cy="830997"/>
          </a:xfrm>
          <a:prstGeom prst="rect">
            <a:avLst/>
          </a:prstGeom>
          <a:solidFill>
            <a:schemeClr val="bg1"/>
          </a:solidFill>
          <a:ln>
            <a:solidFill>
              <a:srgbClr val="FF0000"/>
            </a:solidFill>
          </a:ln>
        </p:spPr>
        <p:txBody>
          <a:bodyPr wrap="none" rtlCol="0">
            <a:spAutoFit/>
          </a:bodyPr>
          <a:lstStyle/>
          <a:p>
            <a:r>
              <a:rPr lang="en-US" altLang="ja-JP" b="1" dirty="0" smtClean="0">
                <a:solidFill>
                  <a:srgbClr val="FF0000"/>
                </a:solidFill>
                <a:latin typeface="+mn-ea"/>
                <a:ea typeface="+mn-ea"/>
              </a:rPr>
              <a:t>dm-03</a:t>
            </a:r>
            <a:endParaRPr kumimoji="1" lang="en-US" altLang="ja-JP" b="1" dirty="0">
              <a:solidFill>
                <a:srgbClr val="FF0000"/>
              </a:solidFill>
              <a:latin typeface="+mn-ea"/>
              <a:ea typeface="+mn-ea"/>
            </a:endParaRPr>
          </a:p>
          <a:p>
            <a:r>
              <a:rPr kumimoji="1" lang="ja-JP" altLang="en-US" b="1" dirty="0">
                <a:solidFill>
                  <a:srgbClr val="FF0000"/>
                </a:solidFill>
                <a:latin typeface="+mn-ea"/>
                <a:ea typeface="+mn-ea"/>
              </a:rPr>
              <a:t>フォルダを開く</a:t>
            </a:r>
          </a:p>
        </p:txBody>
      </p:sp>
      <p:sp>
        <p:nvSpPr>
          <p:cNvPr id="6" name="フッター プレースホルダー 5">
            <a:extLst>
              <a:ext uri="{FF2B5EF4-FFF2-40B4-BE49-F238E27FC236}">
                <a16:creationId xmlns="" xmlns:a16="http://schemas.microsoft.com/office/drawing/2014/main" id="{FBF80968-E938-41A7-B770-BC6ADE1AAB82}"/>
              </a:ext>
            </a:extLst>
          </p:cNvPr>
          <p:cNvSpPr>
            <a:spLocks noGrp="1"/>
          </p:cNvSpPr>
          <p:nvPr>
            <p:ph type="ftr" sz="quarter" idx="3"/>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0D3E9426-6A57-4B13-B58D-A6F3CA4C8CA8}"/>
              </a:ext>
            </a:extLst>
          </p:cNvPr>
          <p:cNvSpPr>
            <a:spLocks noGrp="1"/>
          </p:cNvSpPr>
          <p:nvPr>
            <p:ph type="sldNum" sz="quarter" idx="4"/>
          </p:nvPr>
        </p:nvSpPr>
        <p:spPr/>
        <p:txBody>
          <a:bodyPr/>
          <a:lstStyle/>
          <a:p>
            <a:pPr>
              <a:defRPr/>
            </a:pPr>
            <a:fld id="{E62AD30C-4FD0-4E41-9633-AA73C86D07D0}" type="slidenum">
              <a:rPr lang="ja-JP" altLang="en-US" smtClean="0"/>
              <a:pPr>
                <a:defRPr/>
              </a:pPr>
              <a:t>4</a:t>
            </a:fld>
            <a:endParaRPr lang="en-US" altLang="ja-JP" dirty="0"/>
          </a:p>
        </p:txBody>
      </p:sp>
    </p:spTree>
    <p:extLst>
      <p:ext uri="{BB962C8B-B14F-4D97-AF65-F5344CB8AC3E}">
        <p14:creationId xmlns:p14="http://schemas.microsoft.com/office/powerpoint/2010/main" val="1497696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B5FFB468-D461-4CD1-ACEC-1940FE8C144D}"/>
              </a:ext>
            </a:extLst>
          </p:cNvPr>
          <p:cNvSpPr>
            <a:spLocks noGrp="1"/>
          </p:cNvSpPr>
          <p:nvPr>
            <p:ph type="title"/>
          </p:nvPr>
        </p:nvSpPr>
        <p:spPr/>
        <p:txBody>
          <a:bodyPr>
            <a:normAutofit fontScale="90000"/>
          </a:bodyPr>
          <a:lstStyle/>
          <a:p>
            <a:r>
              <a:rPr lang="ja-JP" altLang="en-US" dirty="0"/>
              <a:t>複数の棒グラフの描画  </a:t>
            </a:r>
            <a:br>
              <a:rPr lang="ja-JP" altLang="en-US" dirty="0"/>
            </a:br>
            <a:endParaRPr kumimoji="1" lang="ja-JP" altLang="en-US" dirty="0"/>
          </a:p>
        </p:txBody>
      </p:sp>
      <p:sp>
        <p:nvSpPr>
          <p:cNvPr id="3" name="スライド番号プレースホルダー 2">
            <a:extLst>
              <a:ext uri="{FF2B5EF4-FFF2-40B4-BE49-F238E27FC236}">
                <a16:creationId xmlns="" xmlns:a16="http://schemas.microsoft.com/office/drawing/2014/main" id="{B0F87C62-A0C5-4824-9D30-8CA007E99B54}"/>
              </a:ext>
            </a:extLst>
          </p:cNvPr>
          <p:cNvSpPr>
            <a:spLocks noGrp="1"/>
          </p:cNvSpPr>
          <p:nvPr>
            <p:ph type="sldNum" sz="quarter" idx="11"/>
          </p:nvPr>
        </p:nvSpPr>
        <p:spPr/>
        <p:txBody>
          <a:bodyPr/>
          <a:lstStyle/>
          <a:p>
            <a:pPr>
              <a:defRPr/>
            </a:pPr>
            <a:fld id="{E62AD30C-4FD0-4E41-9633-AA73C86D07D0}" type="slidenum">
              <a:rPr lang="ja-JP" altLang="en-US" smtClean="0"/>
              <a:pPr>
                <a:defRPr/>
              </a:pPr>
              <a:t>40</a:t>
            </a:fld>
            <a:endParaRPr lang="en-US" altLang="ja-JP" dirty="0"/>
          </a:p>
        </p:txBody>
      </p:sp>
      <p:sp>
        <p:nvSpPr>
          <p:cNvPr id="4" name="フッター プレースホルダー 3">
            <a:extLst>
              <a:ext uri="{FF2B5EF4-FFF2-40B4-BE49-F238E27FC236}">
                <a16:creationId xmlns="" xmlns:a16="http://schemas.microsoft.com/office/drawing/2014/main" id="{65705C7C-B39E-4B44-A448-CBCE3D3C271B}"/>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5" name="テキスト ボックス 4">
            <a:extLst>
              <a:ext uri="{FF2B5EF4-FFF2-40B4-BE49-F238E27FC236}">
                <a16:creationId xmlns="" xmlns:a16="http://schemas.microsoft.com/office/drawing/2014/main" id="{328BC118-76A0-45E3-B0A2-CC4DD044F0FF}"/>
              </a:ext>
            </a:extLst>
          </p:cNvPr>
          <p:cNvSpPr txBox="1"/>
          <p:nvPr/>
        </p:nvSpPr>
        <p:spPr>
          <a:xfrm>
            <a:off x="509799" y="1360685"/>
            <a:ext cx="16623461" cy="646331"/>
          </a:xfrm>
          <a:prstGeom prst="rect">
            <a:avLst/>
          </a:prstGeom>
          <a:noFill/>
        </p:spPr>
        <p:txBody>
          <a:bodyPr wrap="none" rtlCol="0">
            <a:spAutoFit/>
          </a:bodyPr>
          <a:lstStyle/>
          <a:p>
            <a:r>
              <a:rPr lang="ja-JP" altLang="en-US" sz="3600" dirty="0">
                <a:latin typeface="+mn-ea"/>
                <a:ea typeface="+mn-ea"/>
              </a:rPr>
              <a:t>地域が</a:t>
            </a:r>
            <a:r>
              <a:rPr lang="en-US" altLang="ja-JP" sz="3600" dirty="0">
                <a:latin typeface="+mn-ea"/>
                <a:ea typeface="+mn-ea"/>
              </a:rPr>
              <a:t>Lisbon, Oporto, Other</a:t>
            </a:r>
            <a:r>
              <a:rPr lang="ja-JP" altLang="en-US" sz="3600" dirty="0">
                <a:latin typeface="+mn-ea"/>
                <a:ea typeface="+mn-ea"/>
              </a:rPr>
              <a:t>ごとに、各カテゴリーの平均値の棒グラフを作成</a:t>
            </a:r>
            <a:endParaRPr kumimoji="1" lang="ja-JP" altLang="en-US" sz="3600" dirty="0">
              <a:latin typeface="+mn-ea"/>
              <a:ea typeface="+mn-ea"/>
            </a:endParaRPr>
          </a:p>
        </p:txBody>
      </p:sp>
      <p:sp>
        <p:nvSpPr>
          <p:cNvPr id="6" name="テキスト ボックス 5">
            <a:extLst>
              <a:ext uri="{FF2B5EF4-FFF2-40B4-BE49-F238E27FC236}">
                <a16:creationId xmlns="" xmlns:a16="http://schemas.microsoft.com/office/drawing/2014/main" id="{EAFB44AC-F3D1-4878-801E-0F13037B58C3}"/>
              </a:ext>
            </a:extLst>
          </p:cNvPr>
          <p:cNvSpPr txBox="1"/>
          <p:nvPr/>
        </p:nvSpPr>
        <p:spPr>
          <a:xfrm>
            <a:off x="438647" y="2021244"/>
            <a:ext cx="16499480" cy="7294305"/>
          </a:xfrm>
          <a:prstGeom prst="rect">
            <a:avLst/>
          </a:prstGeom>
          <a:noFill/>
          <a:ln>
            <a:solidFill>
              <a:schemeClr val="tx1"/>
            </a:solidFill>
          </a:ln>
        </p:spPr>
        <p:txBody>
          <a:bodyPr wrap="square" rtlCol="0">
            <a:spAutoFit/>
          </a:bodyPr>
          <a:lstStyle/>
          <a:p>
            <a:r>
              <a:rPr lang="en-US" altLang="ja-JP" sz="3600" dirty="0" err="1">
                <a:latin typeface="+mn-ea"/>
                <a:ea typeface="+mn-ea"/>
              </a:rPr>
              <a:t>df_reg_ave</a:t>
            </a:r>
            <a:r>
              <a:rPr lang="en-US" altLang="ja-JP" sz="3600" dirty="0">
                <a:latin typeface="+mn-ea"/>
                <a:ea typeface="+mn-ea"/>
              </a:rPr>
              <a:t> = </a:t>
            </a:r>
            <a:r>
              <a:rPr lang="en-US" altLang="ja-JP" sz="3600" dirty="0" err="1">
                <a:latin typeface="+mn-ea"/>
                <a:ea typeface="+mn-ea"/>
              </a:rPr>
              <a:t>df.groupby</a:t>
            </a:r>
            <a:r>
              <a:rPr lang="en-US" altLang="ja-JP" sz="3600" dirty="0">
                <a:latin typeface="+mn-ea"/>
                <a:ea typeface="+mn-ea"/>
              </a:rPr>
              <a:t>('REGION').mean(</a:t>
            </a:r>
            <a:r>
              <a:rPr lang="en-US" altLang="ja-JP" sz="3600" dirty="0" err="1">
                <a:latin typeface="+mn-ea"/>
                <a:ea typeface="+mn-ea"/>
              </a:rPr>
              <a:t>numeric_only</a:t>
            </a:r>
            <a:r>
              <a:rPr lang="en-US" altLang="ja-JP" sz="3600" dirty="0">
                <a:latin typeface="+mn-ea"/>
                <a:ea typeface="+mn-ea"/>
              </a:rPr>
              <a:t>=True)</a:t>
            </a:r>
          </a:p>
          <a:p>
            <a:r>
              <a:rPr lang="en-US" altLang="ja-JP" sz="3600" dirty="0">
                <a:latin typeface="+mn-ea"/>
                <a:ea typeface="+mn-ea"/>
              </a:rPr>
              <a:t>display(</a:t>
            </a:r>
            <a:r>
              <a:rPr lang="en-US" altLang="ja-JP" sz="3600" dirty="0" err="1">
                <a:latin typeface="+mn-ea"/>
                <a:ea typeface="+mn-ea"/>
              </a:rPr>
              <a:t>df_reg_ave.head</a:t>
            </a:r>
            <a:r>
              <a:rPr lang="en-US" altLang="ja-JP" sz="3600" dirty="0">
                <a:latin typeface="+mn-ea"/>
                <a:ea typeface="+mn-ea"/>
              </a:rPr>
              <a:t>())</a:t>
            </a:r>
          </a:p>
          <a:p>
            <a:r>
              <a:rPr lang="en-US" altLang="ja-JP" sz="3600" dirty="0">
                <a:latin typeface="+mn-ea"/>
                <a:ea typeface="+mn-ea"/>
              </a:rPr>
              <a:t>X = </a:t>
            </a:r>
            <a:r>
              <a:rPr lang="en-US" altLang="ja-JP" sz="3600" dirty="0" err="1">
                <a:latin typeface="+mn-ea"/>
                <a:ea typeface="+mn-ea"/>
              </a:rPr>
              <a:t>np.array</a:t>
            </a:r>
            <a:r>
              <a:rPr lang="en-US" altLang="ja-JP" sz="3600" dirty="0">
                <a:latin typeface="+mn-ea"/>
                <a:ea typeface="+mn-ea"/>
              </a:rPr>
              <a:t>(range(</a:t>
            </a:r>
            <a:r>
              <a:rPr lang="en-US" altLang="ja-JP" sz="3600" dirty="0" err="1">
                <a:latin typeface="+mn-ea"/>
                <a:ea typeface="+mn-ea"/>
              </a:rPr>
              <a:t>df_reg_ave.shape</a:t>
            </a:r>
            <a:r>
              <a:rPr lang="en-US" altLang="ja-JP" sz="3600" dirty="0">
                <a:latin typeface="+mn-ea"/>
                <a:ea typeface="+mn-ea"/>
              </a:rPr>
              <a:t>[1]))</a:t>
            </a:r>
          </a:p>
          <a:p>
            <a:r>
              <a:rPr lang="en-US" altLang="ja-JP" sz="3600" dirty="0" err="1">
                <a:latin typeface="+mn-ea"/>
                <a:ea typeface="+mn-ea"/>
              </a:rPr>
              <a:t>plt.xticks</a:t>
            </a:r>
            <a:r>
              <a:rPr lang="en-US" altLang="ja-JP" sz="3600" dirty="0">
                <a:latin typeface="+mn-ea"/>
                <a:ea typeface="+mn-ea"/>
              </a:rPr>
              <a:t>(X, </a:t>
            </a:r>
            <a:r>
              <a:rPr lang="en-US" altLang="ja-JP" sz="3600" dirty="0" err="1">
                <a:latin typeface="+mn-ea"/>
                <a:ea typeface="+mn-ea"/>
              </a:rPr>
              <a:t>df_reg_ave.columns</a:t>
            </a:r>
            <a:r>
              <a:rPr lang="en-US" altLang="ja-JP" sz="3600" dirty="0">
                <a:latin typeface="+mn-ea"/>
                <a:ea typeface="+mn-ea"/>
              </a:rPr>
              <a:t>)</a:t>
            </a:r>
          </a:p>
          <a:p>
            <a:r>
              <a:rPr lang="en-US" altLang="ja-JP" sz="3600" dirty="0">
                <a:latin typeface="+mn-ea"/>
                <a:ea typeface="+mn-ea"/>
              </a:rPr>
              <a:t>w=0.2</a:t>
            </a:r>
          </a:p>
          <a:p>
            <a:r>
              <a:rPr lang="en-US" altLang="ja-JP" sz="3600" dirty="0" err="1">
                <a:latin typeface="+mn-ea"/>
                <a:ea typeface="+mn-ea"/>
              </a:rPr>
              <a:t>plt.</a:t>
            </a:r>
            <a:r>
              <a:rPr lang="en-US" altLang="ja-JP" sz="3600" b="1" dirty="0" err="1">
                <a:solidFill>
                  <a:srgbClr val="FF0000"/>
                </a:solidFill>
                <a:latin typeface="+mn-ea"/>
                <a:ea typeface="+mn-ea"/>
              </a:rPr>
              <a:t>bar</a:t>
            </a:r>
            <a:r>
              <a:rPr lang="en-US" altLang="ja-JP" sz="3600" dirty="0">
                <a:latin typeface="+mn-ea"/>
                <a:ea typeface="+mn-ea"/>
              </a:rPr>
              <a:t>(</a:t>
            </a:r>
            <a:r>
              <a:rPr lang="en-US" altLang="ja-JP" sz="3600" b="1" dirty="0">
                <a:solidFill>
                  <a:schemeClr val="accent1">
                    <a:lumMod val="75000"/>
                  </a:schemeClr>
                </a:solidFill>
                <a:latin typeface="+mn-ea"/>
                <a:ea typeface="+mn-ea"/>
              </a:rPr>
              <a:t>X-w, </a:t>
            </a:r>
            <a:r>
              <a:rPr lang="en-US" altLang="ja-JP" sz="3600" b="1" dirty="0" err="1">
                <a:solidFill>
                  <a:schemeClr val="accent1">
                    <a:lumMod val="75000"/>
                  </a:schemeClr>
                </a:solidFill>
                <a:latin typeface="+mn-ea"/>
                <a:ea typeface="+mn-ea"/>
              </a:rPr>
              <a:t>df_reg_ave.loc</a:t>
            </a:r>
            <a:r>
              <a:rPr lang="en-US" altLang="ja-JP" sz="3600" b="1" dirty="0">
                <a:solidFill>
                  <a:schemeClr val="accent1">
                    <a:lumMod val="75000"/>
                  </a:schemeClr>
                </a:solidFill>
                <a:latin typeface="+mn-ea"/>
                <a:ea typeface="+mn-ea"/>
              </a:rPr>
              <a:t>['Lisbon']</a:t>
            </a:r>
            <a:r>
              <a:rPr lang="en-US" altLang="ja-JP" sz="3600" dirty="0">
                <a:latin typeface="+mn-ea"/>
                <a:ea typeface="+mn-ea"/>
              </a:rPr>
              <a:t>, width=0.2, label='Lisbon')</a:t>
            </a:r>
          </a:p>
          <a:p>
            <a:r>
              <a:rPr lang="en-US" altLang="ja-JP" sz="3600" dirty="0" err="1">
                <a:latin typeface="+mn-ea"/>
                <a:ea typeface="+mn-ea"/>
              </a:rPr>
              <a:t>plt.</a:t>
            </a:r>
            <a:r>
              <a:rPr lang="en-US" altLang="ja-JP" sz="3600" b="1" dirty="0" err="1">
                <a:solidFill>
                  <a:srgbClr val="FF0000"/>
                </a:solidFill>
                <a:latin typeface="+mn-ea"/>
                <a:ea typeface="+mn-ea"/>
              </a:rPr>
              <a:t>bar</a:t>
            </a:r>
            <a:r>
              <a:rPr lang="en-US" altLang="ja-JP" sz="3600" dirty="0">
                <a:latin typeface="+mn-ea"/>
                <a:ea typeface="+mn-ea"/>
              </a:rPr>
              <a:t>(</a:t>
            </a:r>
            <a:r>
              <a:rPr lang="en-US" altLang="ja-JP" sz="3600" b="1" dirty="0">
                <a:solidFill>
                  <a:schemeClr val="accent1">
                    <a:lumMod val="75000"/>
                  </a:schemeClr>
                </a:solidFill>
                <a:latin typeface="+mn-ea"/>
                <a:ea typeface="+mn-ea"/>
              </a:rPr>
              <a:t>X, df_</a:t>
            </a:r>
            <a:r>
              <a:rPr lang="en-US" altLang="ja-JP" sz="3600" b="1" dirty="0">
                <a:solidFill>
                  <a:schemeClr val="accent1">
                    <a:lumMod val="75000"/>
                  </a:schemeClr>
                </a:solidFill>
                <a:latin typeface="+mn-ea"/>
              </a:rPr>
              <a:t> </a:t>
            </a:r>
            <a:r>
              <a:rPr lang="en-US" altLang="ja-JP" sz="3600" b="1" dirty="0" err="1">
                <a:solidFill>
                  <a:schemeClr val="accent1">
                    <a:lumMod val="75000"/>
                  </a:schemeClr>
                </a:solidFill>
                <a:latin typeface="+mn-ea"/>
              </a:rPr>
              <a:t>reg_ave</a:t>
            </a:r>
            <a:r>
              <a:rPr lang="en-US" altLang="ja-JP" sz="3600" b="1" dirty="0" err="1">
                <a:solidFill>
                  <a:schemeClr val="accent1">
                    <a:lumMod val="75000"/>
                  </a:schemeClr>
                </a:solidFill>
                <a:latin typeface="+mn-ea"/>
                <a:ea typeface="+mn-ea"/>
              </a:rPr>
              <a:t>.loc</a:t>
            </a:r>
            <a:r>
              <a:rPr lang="en-US" altLang="ja-JP" sz="3600" b="1" dirty="0">
                <a:solidFill>
                  <a:schemeClr val="accent1">
                    <a:lumMod val="75000"/>
                  </a:schemeClr>
                </a:solidFill>
                <a:latin typeface="+mn-ea"/>
                <a:ea typeface="+mn-ea"/>
              </a:rPr>
              <a:t>['Oporto']</a:t>
            </a:r>
            <a:r>
              <a:rPr lang="en-US" altLang="ja-JP" sz="3600" dirty="0">
                <a:latin typeface="+mn-ea"/>
                <a:ea typeface="+mn-ea"/>
              </a:rPr>
              <a:t>, width=0.2, label='Oporto')</a:t>
            </a:r>
          </a:p>
          <a:p>
            <a:r>
              <a:rPr lang="en-US" altLang="ja-JP" sz="3600" dirty="0" err="1">
                <a:latin typeface="+mn-ea"/>
                <a:ea typeface="+mn-ea"/>
              </a:rPr>
              <a:t>plt.</a:t>
            </a:r>
            <a:r>
              <a:rPr lang="en-US" altLang="ja-JP" sz="3600" b="1" dirty="0" err="1">
                <a:solidFill>
                  <a:srgbClr val="FF0000"/>
                </a:solidFill>
                <a:latin typeface="+mn-ea"/>
                <a:ea typeface="+mn-ea"/>
              </a:rPr>
              <a:t>bar</a:t>
            </a:r>
            <a:r>
              <a:rPr lang="en-US" altLang="ja-JP" sz="3600" dirty="0">
                <a:latin typeface="+mn-ea"/>
                <a:ea typeface="+mn-ea"/>
              </a:rPr>
              <a:t>(</a:t>
            </a:r>
            <a:r>
              <a:rPr lang="en-US" altLang="ja-JP" sz="3600" b="1" dirty="0" err="1">
                <a:solidFill>
                  <a:schemeClr val="accent1">
                    <a:lumMod val="75000"/>
                  </a:schemeClr>
                </a:solidFill>
                <a:latin typeface="+mn-ea"/>
                <a:ea typeface="+mn-ea"/>
              </a:rPr>
              <a:t>X+w</a:t>
            </a:r>
            <a:r>
              <a:rPr lang="en-US" altLang="ja-JP" sz="3600" b="1" dirty="0">
                <a:solidFill>
                  <a:schemeClr val="accent1">
                    <a:lumMod val="75000"/>
                  </a:schemeClr>
                </a:solidFill>
                <a:latin typeface="+mn-ea"/>
                <a:ea typeface="+mn-ea"/>
              </a:rPr>
              <a:t>, df_</a:t>
            </a:r>
            <a:r>
              <a:rPr lang="en-US" altLang="ja-JP" sz="3600" b="1" dirty="0">
                <a:solidFill>
                  <a:schemeClr val="accent1">
                    <a:lumMod val="75000"/>
                  </a:schemeClr>
                </a:solidFill>
                <a:latin typeface="+mn-ea"/>
              </a:rPr>
              <a:t> </a:t>
            </a:r>
            <a:r>
              <a:rPr lang="en-US" altLang="ja-JP" sz="3600" b="1" dirty="0" err="1">
                <a:solidFill>
                  <a:schemeClr val="accent1">
                    <a:lumMod val="75000"/>
                  </a:schemeClr>
                </a:solidFill>
                <a:latin typeface="+mn-ea"/>
              </a:rPr>
              <a:t>reg_ave</a:t>
            </a:r>
            <a:r>
              <a:rPr lang="en-US" altLang="ja-JP" sz="3600" b="1" dirty="0" err="1">
                <a:solidFill>
                  <a:schemeClr val="accent1">
                    <a:lumMod val="75000"/>
                  </a:schemeClr>
                </a:solidFill>
                <a:latin typeface="+mn-ea"/>
                <a:ea typeface="+mn-ea"/>
              </a:rPr>
              <a:t>.loc</a:t>
            </a:r>
            <a:r>
              <a:rPr lang="en-US" altLang="ja-JP" sz="3600" b="1" dirty="0">
                <a:solidFill>
                  <a:schemeClr val="accent1">
                    <a:lumMod val="75000"/>
                  </a:schemeClr>
                </a:solidFill>
                <a:latin typeface="+mn-ea"/>
                <a:ea typeface="+mn-ea"/>
              </a:rPr>
              <a:t>['Other']</a:t>
            </a:r>
            <a:r>
              <a:rPr lang="en-US" altLang="ja-JP" sz="3600" dirty="0">
                <a:latin typeface="+mn-ea"/>
                <a:ea typeface="+mn-ea"/>
              </a:rPr>
              <a:t>, width=0.2, label='Other')</a:t>
            </a:r>
          </a:p>
          <a:p>
            <a:r>
              <a:rPr lang="en-US" altLang="ja-JP" sz="3600" dirty="0" err="1">
                <a:latin typeface="+mn-ea"/>
                <a:ea typeface="+mn-ea"/>
              </a:rPr>
              <a:t>plt.xlabel</a:t>
            </a:r>
            <a:r>
              <a:rPr lang="en-US" altLang="ja-JP" sz="3600" dirty="0">
                <a:latin typeface="+mn-ea"/>
                <a:ea typeface="+mn-ea"/>
              </a:rPr>
              <a:t>('Categories')</a:t>
            </a:r>
          </a:p>
          <a:p>
            <a:r>
              <a:rPr lang="en-US" altLang="ja-JP" sz="3600" dirty="0" err="1">
                <a:latin typeface="+mn-ea"/>
                <a:ea typeface="+mn-ea"/>
              </a:rPr>
              <a:t>plt.ylabel</a:t>
            </a:r>
            <a:r>
              <a:rPr lang="en-US" altLang="ja-JP" sz="3600" dirty="0">
                <a:latin typeface="+mn-ea"/>
                <a:ea typeface="+mn-ea"/>
              </a:rPr>
              <a:t>('Annual Spending (</a:t>
            </a:r>
            <a:r>
              <a:rPr lang="en-US" altLang="ja-JP" sz="3600" dirty="0" err="1">
                <a:latin typeface="+mn-ea"/>
                <a:ea typeface="+mn-ea"/>
              </a:rPr>
              <a:t>m.u</a:t>
            </a:r>
            <a:r>
              <a:rPr lang="en-US" altLang="ja-JP" sz="3600" dirty="0">
                <a:latin typeface="+mn-ea"/>
                <a:ea typeface="+mn-ea"/>
              </a:rPr>
              <a:t>.)')</a:t>
            </a:r>
          </a:p>
          <a:p>
            <a:r>
              <a:rPr lang="en-US" altLang="ja-JP" sz="3600" dirty="0" err="1">
                <a:latin typeface="+mn-ea"/>
                <a:ea typeface="+mn-ea"/>
              </a:rPr>
              <a:t>plt.xticks</a:t>
            </a:r>
            <a:r>
              <a:rPr lang="en-US" altLang="ja-JP" sz="3600" dirty="0">
                <a:latin typeface="+mn-ea"/>
                <a:ea typeface="+mn-ea"/>
              </a:rPr>
              <a:t>(rotation=90)</a:t>
            </a:r>
          </a:p>
          <a:p>
            <a:r>
              <a:rPr lang="en-US" altLang="ja-JP" sz="3600" dirty="0" err="1">
                <a:latin typeface="+mn-ea"/>
                <a:ea typeface="+mn-ea"/>
              </a:rPr>
              <a:t>plt.legend</a:t>
            </a:r>
            <a:r>
              <a:rPr lang="en-US" altLang="ja-JP" sz="3600" dirty="0">
                <a:latin typeface="+mn-ea"/>
                <a:ea typeface="+mn-ea"/>
              </a:rPr>
              <a:t>()</a:t>
            </a:r>
          </a:p>
          <a:p>
            <a:r>
              <a:rPr lang="en-US" altLang="ja-JP" sz="3600" dirty="0" err="1">
                <a:latin typeface="+mn-ea"/>
                <a:ea typeface="+mn-ea"/>
              </a:rPr>
              <a:t>plt.</a:t>
            </a:r>
            <a:r>
              <a:rPr lang="en-US" altLang="ja-JP" sz="3600" b="1" dirty="0" err="1">
                <a:solidFill>
                  <a:srgbClr val="FF0000"/>
                </a:solidFill>
                <a:latin typeface="+mn-ea"/>
                <a:ea typeface="+mn-ea"/>
              </a:rPr>
              <a:t>show</a:t>
            </a:r>
            <a:r>
              <a:rPr lang="en-US" altLang="ja-JP" sz="3600" b="1" dirty="0">
                <a:solidFill>
                  <a:srgbClr val="FF0000"/>
                </a:solidFill>
                <a:latin typeface="+mn-ea"/>
                <a:ea typeface="+mn-ea"/>
              </a:rPr>
              <a:t>()</a:t>
            </a:r>
            <a:endParaRPr kumimoji="1" lang="ja-JP" altLang="en-US" sz="3600" b="1" dirty="0">
              <a:solidFill>
                <a:srgbClr val="FF0000"/>
              </a:solidFill>
              <a:latin typeface="+mn-ea"/>
              <a:ea typeface="+mn-ea"/>
            </a:endParaRPr>
          </a:p>
        </p:txBody>
      </p:sp>
      <p:sp>
        <p:nvSpPr>
          <p:cNvPr id="7" name="テキスト ボックス 6">
            <a:extLst>
              <a:ext uri="{FF2B5EF4-FFF2-40B4-BE49-F238E27FC236}">
                <a16:creationId xmlns="" xmlns:a16="http://schemas.microsoft.com/office/drawing/2014/main" id="{128E03C5-41E7-4622-9C15-B44E166B7702}"/>
              </a:ext>
            </a:extLst>
          </p:cNvPr>
          <p:cNvSpPr txBox="1"/>
          <p:nvPr/>
        </p:nvSpPr>
        <p:spPr>
          <a:xfrm>
            <a:off x="6744171" y="2628328"/>
            <a:ext cx="10033516"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地域ごとに各列の平均値を求め、</a:t>
            </a:r>
            <a:r>
              <a:rPr kumimoji="1" lang="ja-JP" altLang="en-US" sz="3200" dirty="0">
                <a:solidFill>
                  <a:srgbClr val="0000FF"/>
                </a:solidFill>
                <a:latin typeface="+mn-ea"/>
                <a:ea typeface="+mn-ea"/>
              </a:rPr>
              <a:t>先頭を表示して確認</a:t>
            </a:r>
          </a:p>
        </p:txBody>
      </p:sp>
      <p:sp>
        <p:nvSpPr>
          <p:cNvPr id="9" name="テキスト ボックス 8">
            <a:extLst>
              <a:ext uri="{FF2B5EF4-FFF2-40B4-BE49-F238E27FC236}">
                <a16:creationId xmlns="" xmlns:a16="http://schemas.microsoft.com/office/drawing/2014/main" id="{1CAEE6E2-5341-4F8B-8D08-487BBEBE905E}"/>
              </a:ext>
            </a:extLst>
          </p:cNvPr>
          <p:cNvSpPr txBox="1"/>
          <p:nvPr/>
        </p:nvSpPr>
        <p:spPr>
          <a:xfrm>
            <a:off x="11062970" y="3243977"/>
            <a:ext cx="5112297" cy="584775"/>
          </a:xfrm>
          <a:prstGeom prst="rect">
            <a:avLst/>
          </a:prstGeom>
          <a:solidFill>
            <a:schemeClr val="bg1"/>
          </a:solidFill>
        </p:spPr>
        <p:txBody>
          <a:bodyPr wrap="none" rtlCol="0">
            <a:spAutoFit/>
          </a:bodyPr>
          <a:lstStyle/>
          <a:p>
            <a:r>
              <a:rPr kumimoji="1" lang="ja-JP" altLang="en-US" sz="3200" dirty="0">
                <a:solidFill>
                  <a:srgbClr val="0000FF"/>
                </a:solidFill>
                <a:latin typeface="+mn-ea"/>
                <a:ea typeface="+mn-ea"/>
              </a:rPr>
              <a:t>← </a:t>
            </a:r>
            <a:r>
              <a:rPr kumimoji="1" lang="en-US" altLang="ja-JP" sz="3200" dirty="0">
                <a:solidFill>
                  <a:srgbClr val="0000FF"/>
                </a:solidFill>
                <a:latin typeface="+mn-ea"/>
                <a:ea typeface="+mn-ea"/>
              </a:rPr>
              <a:t>X</a:t>
            </a:r>
            <a:r>
              <a:rPr kumimoji="1" lang="ja-JP" altLang="en-US" sz="3200" dirty="0">
                <a:solidFill>
                  <a:srgbClr val="0000FF"/>
                </a:solidFill>
                <a:latin typeface="+mn-ea"/>
                <a:ea typeface="+mn-ea"/>
              </a:rPr>
              <a:t>軸目盛用の連番を作成</a:t>
            </a:r>
          </a:p>
        </p:txBody>
      </p:sp>
      <p:sp>
        <p:nvSpPr>
          <p:cNvPr id="10" name="テキスト ボックス 9">
            <a:extLst>
              <a:ext uri="{FF2B5EF4-FFF2-40B4-BE49-F238E27FC236}">
                <a16:creationId xmlns="" xmlns:a16="http://schemas.microsoft.com/office/drawing/2014/main" id="{9A779C51-302E-4E7A-ADA6-548E0DD554A9}"/>
              </a:ext>
            </a:extLst>
          </p:cNvPr>
          <p:cNvSpPr txBox="1"/>
          <p:nvPr/>
        </p:nvSpPr>
        <p:spPr>
          <a:xfrm>
            <a:off x="8821530" y="3755675"/>
            <a:ext cx="6364243" cy="584775"/>
          </a:xfrm>
          <a:prstGeom prst="rect">
            <a:avLst/>
          </a:prstGeom>
          <a:solidFill>
            <a:schemeClr val="bg1"/>
          </a:solidFill>
        </p:spPr>
        <p:txBody>
          <a:bodyPr wrap="none" rtlCol="0">
            <a:spAutoFit/>
          </a:bodyPr>
          <a:lstStyle/>
          <a:p>
            <a:r>
              <a:rPr kumimoji="1" lang="ja-JP" altLang="en-US" sz="3200" dirty="0">
                <a:solidFill>
                  <a:srgbClr val="0000FF"/>
                </a:solidFill>
                <a:latin typeface="+mn-ea"/>
                <a:ea typeface="+mn-ea"/>
              </a:rPr>
              <a:t>← </a:t>
            </a:r>
            <a:r>
              <a:rPr kumimoji="1" lang="en-US" altLang="ja-JP" sz="3200" dirty="0">
                <a:solidFill>
                  <a:srgbClr val="0000FF"/>
                </a:solidFill>
                <a:latin typeface="+mn-ea"/>
                <a:ea typeface="+mn-ea"/>
              </a:rPr>
              <a:t>X</a:t>
            </a:r>
            <a:r>
              <a:rPr kumimoji="1" lang="ja-JP" altLang="en-US" sz="3200" dirty="0">
                <a:solidFill>
                  <a:srgbClr val="0000FF"/>
                </a:solidFill>
                <a:latin typeface="+mn-ea"/>
                <a:ea typeface="+mn-ea"/>
              </a:rPr>
              <a:t>軸目盛を</a:t>
            </a:r>
            <a:r>
              <a:rPr kumimoji="1" lang="en-US" altLang="ja-JP" sz="3200" dirty="0">
                <a:solidFill>
                  <a:srgbClr val="0000FF"/>
                </a:solidFill>
                <a:latin typeface="+mn-ea"/>
                <a:ea typeface="+mn-ea"/>
              </a:rPr>
              <a:t>columns</a:t>
            </a:r>
            <a:r>
              <a:rPr kumimoji="1" lang="ja-JP" altLang="en-US" sz="3200" dirty="0">
                <a:solidFill>
                  <a:srgbClr val="0000FF"/>
                </a:solidFill>
                <a:latin typeface="+mn-ea"/>
                <a:ea typeface="+mn-ea"/>
              </a:rPr>
              <a:t>に書き換え</a:t>
            </a:r>
          </a:p>
        </p:txBody>
      </p:sp>
      <p:sp>
        <p:nvSpPr>
          <p:cNvPr id="11" name="テキスト ボックス 10">
            <a:extLst>
              <a:ext uri="{FF2B5EF4-FFF2-40B4-BE49-F238E27FC236}">
                <a16:creationId xmlns="" xmlns:a16="http://schemas.microsoft.com/office/drawing/2014/main" id="{3CDB3981-A694-46D3-AF56-1FA1C6D50BF3}"/>
              </a:ext>
            </a:extLst>
          </p:cNvPr>
          <p:cNvSpPr txBox="1"/>
          <p:nvPr/>
        </p:nvSpPr>
        <p:spPr>
          <a:xfrm>
            <a:off x="2252819" y="4261137"/>
            <a:ext cx="3196709" cy="584775"/>
          </a:xfrm>
          <a:prstGeom prst="rect">
            <a:avLst/>
          </a:prstGeom>
          <a:solidFill>
            <a:schemeClr val="bg1"/>
          </a:solidFill>
        </p:spPr>
        <p:txBody>
          <a:bodyPr wrap="none" rtlCol="0">
            <a:spAutoFit/>
          </a:bodyPr>
          <a:lstStyle/>
          <a:p>
            <a:r>
              <a:rPr kumimoji="1" lang="ja-JP" altLang="en-US" sz="3200" dirty="0">
                <a:solidFill>
                  <a:srgbClr val="0000FF"/>
                </a:solidFill>
                <a:latin typeface="+mn-ea"/>
                <a:ea typeface="+mn-ea"/>
              </a:rPr>
              <a:t>← </a:t>
            </a:r>
            <a:r>
              <a:rPr lang="ja-JP" altLang="en-US" sz="3200" dirty="0">
                <a:solidFill>
                  <a:srgbClr val="0000FF"/>
                </a:solidFill>
                <a:latin typeface="+mn-ea"/>
                <a:ea typeface="+mn-ea"/>
              </a:rPr>
              <a:t>棒のずらし幅</a:t>
            </a:r>
            <a:endParaRPr kumimoji="1" lang="ja-JP" altLang="en-US" sz="3200" dirty="0">
              <a:solidFill>
                <a:srgbClr val="0000FF"/>
              </a:solidFill>
              <a:latin typeface="+mn-ea"/>
              <a:ea typeface="+mn-ea"/>
            </a:endParaRPr>
          </a:p>
        </p:txBody>
      </p:sp>
      <p:sp>
        <p:nvSpPr>
          <p:cNvPr id="12" name="テキスト ボックス 11">
            <a:extLst>
              <a:ext uri="{FF2B5EF4-FFF2-40B4-BE49-F238E27FC236}">
                <a16:creationId xmlns="" xmlns:a16="http://schemas.microsoft.com/office/drawing/2014/main" id="{314C6DCF-E5E4-4189-AC01-AE7C8D2FAD6E}"/>
              </a:ext>
            </a:extLst>
          </p:cNvPr>
          <p:cNvSpPr txBox="1"/>
          <p:nvPr/>
        </p:nvSpPr>
        <p:spPr>
          <a:xfrm>
            <a:off x="9586806" y="6457381"/>
            <a:ext cx="5897768" cy="1077218"/>
          </a:xfrm>
          <a:prstGeom prst="rect">
            <a:avLst/>
          </a:prstGeom>
          <a:noFill/>
        </p:spPr>
        <p:txBody>
          <a:bodyPr wrap="none" rtlCol="0">
            <a:spAutoFit/>
          </a:bodyPr>
          <a:lstStyle/>
          <a:p>
            <a:r>
              <a:rPr kumimoji="1" lang="en-US" altLang="ja-JP" sz="3200" dirty="0">
                <a:solidFill>
                  <a:srgbClr val="0000FF"/>
                </a:solidFill>
                <a:latin typeface="+mn-ea"/>
                <a:ea typeface="+mn-ea"/>
              </a:rPr>
              <a:t>Lisbon</a:t>
            </a:r>
            <a:r>
              <a:rPr kumimoji="1" lang="ja-JP" altLang="en-US" sz="3200" dirty="0">
                <a:solidFill>
                  <a:srgbClr val="0000FF"/>
                </a:solidFill>
                <a:latin typeface="+mn-ea"/>
                <a:ea typeface="+mn-ea"/>
              </a:rPr>
              <a:t>の棒を左に</a:t>
            </a:r>
            <a:r>
              <a:rPr kumimoji="1" lang="en-US" altLang="ja-JP" sz="3200" dirty="0">
                <a:solidFill>
                  <a:srgbClr val="0000FF"/>
                </a:solidFill>
                <a:latin typeface="+mn-ea"/>
                <a:ea typeface="+mn-ea"/>
              </a:rPr>
              <a:t>w</a:t>
            </a:r>
          </a:p>
          <a:p>
            <a:r>
              <a:rPr lang="en-US" altLang="ja-JP" sz="3200" dirty="0">
                <a:solidFill>
                  <a:srgbClr val="0000FF"/>
                </a:solidFill>
                <a:latin typeface="+mn-ea"/>
                <a:ea typeface="+mn-ea"/>
              </a:rPr>
              <a:t>Other</a:t>
            </a:r>
            <a:r>
              <a:rPr lang="ja-JP" altLang="en-US" sz="3200" dirty="0">
                <a:solidFill>
                  <a:srgbClr val="0000FF"/>
                </a:solidFill>
                <a:latin typeface="+mn-ea"/>
                <a:ea typeface="+mn-ea"/>
              </a:rPr>
              <a:t>の棒を右に</a:t>
            </a:r>
            <a:r>
              <a:rPr lang="en-US" altLang="ja-JP" sz="3200" dirty="0">
                <a:solidFill>
                  <a:srgbClr val="0000FF"/>
                </a:solidFill>
                <a:latin typeface="+mn-ea"/>
                <a:ea typeface="+mn-ea"/>
              </a:rPr>
              <a:t>w </a:t>
            </a:r>
            <a:r>
              <a:rPr lang="ja-JP" altLang="en-US" sz="3200" dirty="0">
                <a:solidFill>
                  <a:srgbClr val="0000FF"/>
                </a:solidFill>
                <a:latin typeface="+mn-ea"/>
                <a:ea typeface="+mn-ea"/>
              </a:rPr>
              <a:t>だけずらす</a:t>
            </a:r>
            <a:endParaRPr kumimoji="1" lang="ja-JP" altLang="en-US" sz="3200" dirty="0">
              <a:solidFill>
                <a:srgbClr val="0000FF"/>
              </a:solidFill>
              <a:latin typeface="+mn-ea"/>
              <a:ea typeface="+mn-ea"/>
            </a:endParaRPr>
          </a:p>
        </p:txBody>
      </p:sp>
    </p:spTree>
    <p:extLst>
      <p:ext uri="{BB962C8B-B14F-4D97-AF65-F5344CB8AC3E}">
        <p14:creationId xmlns:p14="http://schemas.microsoft.com/office/powerpoint/2010/main" val="1632153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86EF962C-9218-4660-AC71-BD330479848C}"/>
              </a:ext>
            </a:extLst>
          </p:cNvPr>
          <p:cNvPicPr>
            <a:picLocks noChangeAspect="1"/>
          </p:cNvPicPr>
          <p:nvPr/>
        </p:nvPicPr>
        <p:blipFill>
          <a:blip r:embed="rId2"/>
          <a:stretch>
            <a:fillRect/>
          </a:stretch>
        </p:blipFill>
        <p:spPr>
          <a:xfrm>
            <a:off x="3107767" y="664161"/>
            <a:ext cx="9888024" cy="8375168"/>
          </a:xfrm>
          <a:prstGeom prst="rect">
            <a:avLst/>
          </a:prstGeom>
        </p:spPr>
      </p:pic>
      <p:sp>
        <p:nvSpPr>
          <p:cNvPr id="3" name="スライド番号プレースホルダー 2">
            <a:extLst>
              <a:ext uri="{FF2B5EF4-FFF2-40B4-BE49-F238E27FC236}">
                <a16:creationId xmlns="" xmlns:a16="http://schemas.microsoft.com/office/drawing/2014/main" id="{2763AF38-3C1E-49B4-8615-BAF23B6221DA}"/>
              </a:ext>
            </a:extLst>
          </p:cNvPr>
          <p:cNvSpPr>
            <a:spLocks noGrp="1"/>
          </p:cNvSpPr>
          <p:nvPr>
            <p:ph type="sldNum" sz="quarter" idx="11"/>
          </p:nvPr>
        </p:nvSpPr>
        <p:spPr/>
        <p:txBody>
          <a:bodyPr/>
          <a:lstStyle/>
          <a:p>
            <a:pPr>
              <a:defRPr/>
            </a:pPr>
            <a:fld id="{E62AD30C-4FD0-4E41-9633-AA73C86D07D0}" type="slidenum">
              <a:rPr lang="ja-JP" altLang="en-US" smtClean="0"/>
              <a:pPr>
                <a:defRPr/>
              </a:pPr>
              <a:t>41</a:t>
            </a:fld>
            <a:endParaRPr lang="en-US" altLang="ja-JP" dirty="0"/>
          </a:p>
        </p:txBody>
      </p:sp>
      <p:sp>
        <p:nvSpPr>
          <p:cNvPr id="4" name="フッター プレースホルダー 3">
            <a:extLst>
              <a:ext uri="{FF2B5EF4-FFF2-40B4-BE49-F238E27FC236}">
                <a16:creationId xmlns="" xmlns:a16="http://schemas.microsoft.com/office/drawing/2014/main" id="{8951DD01-A121-4DC7-B612-911A6AAA599B}"/>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Tree>
    <p:extLst>
      <p:ext uri="{BB962C8B-B14F-4D97-AF65-F5344CB8AC3E}">
        <p14:creationId xmlns:p14="http://schemas.microsoft.com/office/powerpoint/2010/main" val="788226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AB440EE-1A8F-419F-9B23-7298D6A1BB0B}"/>
              </a:ext>
            </a:extLst>
          </p:cNvPr>
          <p:cNvSpPr>
            <a:spLocks noGrp="1"/>
          </p:cNvSpPr>
          <p:nvPr>
            <p:ph type="title"/>
          </p:nvPr>
        </p:nvSpPr>
        <p:spPr/>
        <p:txBody>
          <a:bodyPr/>
          <a:lstStyle/>
          <a:p>
            <a:r>
              <a:rPr lang="ja-JP" altLang="en-US" dirty="0"/>
              <a:t>積み上げ棒グラフ</a:t>
            </a:r>
            <a:endParaRPr kumimoji="1" lang="ja-JP" altLang="en-US" dirty="0"/>
          </a:p>
        </p:txBody>
      </p:sp>
      <p:sp>
        <p:nvSpPr>
          <p:cNvPr id="3" name="フッター プレースホルダー 2">
            <a:extLst>
              <a:ext uri="{FF2B5EF4-FFF2-40B4-BE49-F238E27FC236}">
                <a16:creationId xmlns="" xmlns:a16="http://schemas.microsoft.com/office/drawing/2014/main" id="{02BD4A65-1090-4257-8F05-513AF3EF937C}"/>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FB651CB3-DD66-4BBD-AAB5-6536123E80F0}"/>
              </a:ext>
            </a:extLst>
          </p:cNvPr>
          <p:cNvSpPr>
            <a:spLocks noGrp="1"/>
          </p:cNvSpPr>
          <p:nvPr>
            <p:ph type="sldNum" sz="quarter" idx="11"/>
          </p:nvPr>
        </p:nvSpPr>
        <p:spPr/>
        <p:txBody>
          <a:bodyPr/>
          <a:lstStyle/>
          <a:p>
            <a:pPr>
              <a:defRPr/>
            </a:pPr>
            <a:fld id="{E62AD30C-4FD0-4E41-9633-AA73C86D07D0}" type="slidenum">
              <a:rPr lang="ja-JP" altLang="en-US" smtClean="0"/>
              <a:pPr>
                <a:defRPr/>
              </a:pPr>
              <a:t>42</a:t>
            </a:fld>
            <a:endParaRPr lang="en-US" altLang="ja-JP" dirty="0"/>
          </a:p>
        </p:txBody>
      </p:sp>
      <p:sp>
        <p:nvSpPr>
          <p:cNvPr id="5" name="テキスト ボックス 4">
            <a:extLst>
              <a:ext uri="{FF2B5EF4-FFF2-40B4-BE49-F238E27FC236}">
                <a16:creationId xmlns="" xmlns:a16="http://schemas.microsoft.com/office/drawing/2014/main" id="{E5439176-9FEF-4823-AA0E-941DFC009FE4}"/>
              </a:ext>
            </a:extLst>
          </p:cNvPr>
          <p:cNvSpPr txBox="1"/>
          <p:nvPr/>
        </p:nvSpPr>
        <p:spPr>
          <a:xfrm>
            <a:off x="413811" y="1516965"/>
            <a:ext cx="11118892" cy="6186309"/>
          </a:xfrm>
          <a:prstGeom prst="rect">
            <a:avLst/>
          </a:prstGeom>
          <a:noFill/>
          <a:ln>
            <a:solidFill>
              <a:schemeClr val="tx1"/>
            </a:solidFill>
          </a:ln>
        </p:spPr>
        <p:txBody>
          <a:bodyPr wrap="square" rtlCol="0">
            <a:spAutoFit/>
          </a:bodyPr>
          <a:lstStyle/>
          <a:p>
            <a:r>
              <a:rPr lang="en-US" altLang="ja-JP" sz="3600" b="1" dirty="0">
                <a:solidFill>
                  <a:srgbClr val="FF00FF"/>
                </a:solidFill>
                <a:latin typeface="+mn-ea"/>
                <a:ea typeface="+mn-ea"/>
              </a:rPr>
              <a:t>height</a:t>
            </a:r>
            <a:r>
              <a:rPr lang="en-US" altLang="ja-JP" sz="3600" dirty="0">
                <a:latin typeface="+mn-ea"/>
                <a:ea typeface="+mn-ea"/>
              </a:rPr>
              <a:t> = </a:t>
            </a:r>
            <a:r>
              <a:rPr lang="en-US" altLang="ja-JP" sz="3600" dirty="0" err="1">
                <a:latin typeface="+mn-ea"/>
                <a:ea typeface="+mn-ea"/>
              </a:rPr>
              <a:t>np.zeros</a:t>
            </a:r>
            <a:r>
              <a:rPr lang="en-US" altLang="ja-JP" sz="3600" dirty="0">
                <a:latin typeface="+mn-ea"/>
                <a:ea typeface="+mn-ea"/>
              </a:rPr>
              <a:t>(</a:t>
            </a:r>
            <a:r>
              <a:rPr lang="en-US" altLang="ja-JP" sz="3600" dirty="0" err="1">
                <a:latin typeface="+mn-ea"/>
                <a:ea typeface="+mn-ea"/>
              </a:rPr>
              <a:t>df_reg_ave.shape</a:t>
            </a:r>
            <a:r>
              <a:rPr lang="en-US" altLang="ja-JP" sz="3600" dirty="0">
                <a:latin typeface="+mn-ea"/>
                <a:ea typeface="+mn-ea"/>
              </a:rPr>
              <a:t>[1])</a:t>
            </a:r>
          </a:p>
          <a:p>
            <a:r>
              <a:rPr lang="en-US" altLang="ja-JP" sz="3600" dirty="0">
                <a:latin typeface="+mn-ea"/>
                <a:ea typeface="+mn-ea"/>
              </a:rPr>
              <a:t>X = </a:t>
            </a:r>
            <a:r>
              <a:rPr lang="en-US" altLang="ja-JP" sz="3600" dirty="0" err="1">
                <a:latin typeface="+mn-ea"/>
                <a:ea typeface="+mn-ea"/>
              </a:rPr>
              <a:t>np.array</a:t>
            </a:r>
            <a:r>
              <a:rPr lang="en-US" altLang="ja-JP" sz="3600" dirty="0">
                <a:latin typeface="+mn-ea"/>
                <a:ea typeface="+mn-ea"/>
              </a:rPr>
              <a:t>(range(</a:t>
            </a:r>
            <a:r>
              <a:rPr lang="en-US" altLang="ja-JP" sz="3600" dirty="0" err="1">
                <a:latin typeface="+mn-ea"/>
                <a:ea typeface="+mn-ea"/>
              </a:rPr>
              <a:t>df_reg_ave.shape</a:t>
            </a:r>
            <a:r>
              <a:rPr lang="en-US" altLang="ja-JP" sz="3600" dirty="0">
                <a:latin typeface="+mn-ea"/>
                <a:ea typeface="+mn-ea"/>
              </a:rPr>
              <a:t>[1]))</a:t>
            </a:r>
          </a:p>
          <a:p>
            <a:r>
              <a:rPr lang="en-US" altLang="ja-JP" sz="3600" dirty="0" err="1">
                <a:latin typeface="+mn-ea"/>
                <a:ea typeface="+mn-ea"/>
              </a:rPr>
              <a:t>plt.xticks</a:t>
            </a:r>
            <a:r>
              <a:rPr lang="en-US" altLang="ja-JP" sz="3600" dirty="0">
                <a:latin typeface="+mn-ea"/>
                <a:ea typeface="+mn-ea"/>
              </a:rPr>
              <a:t>(X, </a:t>
            </a:r>
            <a:r>
              <a:rPr lang="en-US" altLang="ja-JP" sz="3600" dirty="0" err="1">
                <a:latin typeface="+mn-ea"/>
                <a:ea typeface="+mn-ea"/>
              </a:rPr>
              <a:t>df_reg_ave.columns</a:t>
            </a:r>
            <a:r>
              <a:rPr lang="en-US" altLang="ja-JP" sz="3600" dirty="0">
                <a:latin typeface="+mn-ea"/>
                <a:ea typeface="+mn-ea"/>
              </a:rPr>
              <a:t>)</a:t>
            </a:r>
          </a:p>
          <a:p>
            <a:r>
              <a:rPr lang="en-US" altLang="ja-JP" sz="3600" dirty="0">
                <a:latin typeface="+mn-ea"/>
                <a:ea typeface="+mn-ea"/>
              </a:rPr>
              <a:t>for </a:t>
            </a:r>
            <a:r>
              <a:rPr lang="en-US" altLang="ja-JP" sz="3600" dirty="0" err="1">
                <a:latin typeface="+mn-ea"/>
                <a:ea typeface="+mn-ea"/>
              </a:rPr>
              <a:t>i,</a:t>
            </a:r>
            <a:r>
              <a:rPr lang="en-US" altLang="ja-JP" sz="3600" b="1" dirty="0" err="1">
                <a:solidFill>
                  <a:srgbClr val="FF0000"/>
                </a:solidFill>
                <a:latin typeface="+mn-ea"/>
                <a:ea typeface="+mn-ea"/>
              </a:rPr>
              <a:t>r</a:t>
            </a:r>
            <a:r>
              <a:rPr lang="en-US" altLang="ja-JP" sz="3600" dirty="0">
                <a:latin typeface="+mn-ea"/>
                <a:ea typeface="+mn-ea"/>
              </a:rPr>
              <a:t> in </a:t>
            </a:r>
            <a:r>
              <a:rPr lang="en-US" altLang="ja-JP" sz="3600" dirty="0" err="1">
                <a:latin typeface="+mn-ea"/>
                <a:ea typeface="+mn-ea"/>
              </a:rPr>
              <a:t>df_reg_ave.</a:t>
            </a:r>
            <a:r>
              <a:rPr lang="en-US" altLang="ja-JP" sz="3600" b="1" dirty="0" err="1">
                <a:solidFill>
                  <a:srgbClr val="FF0000"/>
                </a:solidFill>
                <a:latin typeface="+mn-ea"/>
                <a:ea typeface="+mn-ea"/>
              </a:rPr>
              <a:t>iterrows</a:t>
            </a:r>
            <a:r>
              <a:rPr lang="en-US" altLang="ja-JP" sz="3600" b="1" dirty="0">
                <a:solidFill>
                  <a:srgbClr val="FF0000"/>
                </a:solidFill>
                <a:latin typeface="+mn-ea"/>
                <a:ea typeface="+mn-ea"/>
              </a:rPr>
              <a:t>()</a:t>
            </a:r>
            <a:r>
              <a:rPr lang="en-US" altLang="ja-JP" sz="3600" dirty="0">
                <a:latin typeface="+mn-ea"/>
                <a:ea typeface="+mn-ea"/>
              </a:rPr>
              <a:t>:</a:t>
            </a:r>
          </a:p>
          <a:p>
            <a:r>
              <a:rPr lang="en-US" altLang="ja-JP" sz="3600" dirty="0">
                <a:latin typeface="+mn-ea"/>
                <a:ea typeface="+mn-ea"/>
              </a:rPr>
              <a:t>    </a:t>
            </a:r>
            <a:r>
              <a:rPr lang="en-US" altLang="ja-JP" sz="3600" dirty="0" err="1">
                <a:latin typeface="+mn-ea"/>
                <a:ea typeface="+mn-ea"/>
              </a:rPr>
              <a:t>plt.bar</a:t>
            </a:r>
            <a:r>
              <a:rPr lang="en-US" altLang="ja-JP" sz="3600" dirty="0">
                <a:latin typeface="+mn-ea"/>
                <a:ea typeface="+mn-ea"/>
              </a:rPr>
              <a:t>(X, </a:t>
            </a:r>
            <a:r>
              <a:rPr lang="en-US" altLang="ja-JP" sz="3600" b="1" dirty="0">
                <a:solidFill>
                  <a:srgbClr val="FF0000"/>
                </a:solidFill>
                <a:latin typeface="+mn-ea"/>
                <a:ea typeface="+mn-ea"/>
              </a:rPr>
              <a:t>r</a:t>
            </a:r>
            <a:r>
              <a:rPr lang="en-US" altLang="ja-JP" sz="3600" dirty="0">
                <a:latin typeface="+mn-ea"/>
                <a:ea typeface="+mn-ea"/>
              </a:rPr>
              <a:t>, </a:t>
            </a:r>
            <a:r>
              <a:rPr lang="en-US" altLang="ja-JP" sz="3600" b="1" dirty="0">
                <a:solidFill>
                  <a:schemeClr val="accent1">
                    <a:lumMod val="75000"/>
                  </a:schemeClr>
                </a:solidFill>
                <a:latin typeface="+mn-ea"/>
                <a:ea typeface="+mn-ea"/>
              </a:rPr>
              <a:t>bottom=</a:t>
            </a:r>
            <a:r>
              <a:rPr lang="en-US" altLang="ja-JP" sz="3600" b="1" dirty="0">
                <a:solidFill>
                  <a:srgbClr val="FF00FF"/>
                </a:solidFill>
                <a:latin typeface="+mn-ea"/>
                <a:ea typeface="+mn-ea"/>
              </a:rPr>
              <a:t>height</a:t>
            </a:r>
            <a:r>
              <a:rPr lang="en-US" altLang="ja-JP" sz="3600" dirty="0">
                <a:latin typeface="+mn-ea"/>
                <a:ea typeface="+mn-ea"/>
              </a:rPr>
              <a:t>, label=r.name)</a:t>
            </a:r>
          </a:p>
          <a:p>
            <a:r>
              <a:rPr lang="en-US" altLang="ja-JP" sz="3600" dirty="0">
                <a:latin typeface="+mn-ea"/>
                <a:ea typeface="+mn-ea"/>
              </a:rPr>
              <a:t>    </a:t>
            </a:r>
            <a:r>
              <a:rPr lang="en-US" altLang="ja-JP" sz="3600" b="1" dirty="0">
                <a:solidFill>
                  <a:srgbClr val="FF00FF"/>
                </a:solidFill>
                <a:latin typeface="+mn-ea"/>
                <a:ea typeface="+mn-ea"/>
              </a:rPr>
              <a:t>height</a:t>
            </a:r>
            <a:r>
              <a:rPr lang="en-US" altLang="ja-JP" sz="3600" dirty="0">
                <a:latin typeface="+mn-ea"/>
                <a:ea typeface="+mn-ea"/>
              </a:rPr>
              <a:t>+=</a:t>
            </a:r>
            <a:r>
              <a:rPr lang="en-US" altLang="ja-JP" sz="3600" b="1" dirty="0">
                <a:solidFill>
                  <a:srgbClr val="FF0000"/>
                </a:solidFill>
                <a:latin typeface="+mn-ea"/>
                <a:ea typeface="+mn-ea"/>
              </a:rPr>
              <a:t>r</a:t>
            </a:r>
          </a:p>
          <a:p>
            <a:r>
              <a:rPr lang="en-US" altLang="ja-JP" sz="3600" dirty="0" err="1">
                <a:latin typeface="+mn-ea"/>
                <a:ea typeface="+mn-ea"/>
              </a:rPr>
              <a:t>plt.xlabel</a:t>
            </a:r>
            <a:r>
              <a:rPr lang="en-US" altLang="ja-JP" sz="3600" dirty="0">
                <a:latin typeface="+mn-ea"/>
                <a:ea typeface="+mn-ea"/>
              </a:rPr>
              <a:t>('Category')</a:t>
            </a:r>
          </a:p>
          <a:p>
            <a:r>
              <a:rPr lang="en-US" altLang="ja-JP" sz="3600" dirty="0" err="1">
                <a:latin typeface="+mn-ea"/>
                <a:ea typeface="+mn-ea"/>
              </a:rPr>
              <a:t>plt.ylabel</a:t>
            </a:r>
            <a:r>
              <a:rPr lang="en-US" altLang="ja-JP" sz="3600" dirty="0">
                <a:latin typeface="+mn-ea"/>
                <a:ea typeface="+mn-ea"/>
              </a:rPr>
              <a:t>('Annual Spending (</a:t>
            </a:r>
            <a:r>
              <a:rPr lang="en-US" altLang="ja-JP" sz="3600" dirty="0" err="1">
                <a:latin typeface="+mn-ea"/>
                <a:ea typeface="+mn-ea"/>
              </a:rPr>
              <a:t>m.u</a:t>
            </a:r>
            <a:r>
              <a:rPr lang="en-US" altLang="ja-JP" sz="3600" dirty="0">
                <a:latin typeface="+mn-ea"/>
                <a:ea typeface="+mn-ea"/>
              </a:rPr>
              <a:t>.)')</a:t>
            </a:r>
          </a:p>
          <a:p>
            <a:r>
              <a:rPr lang="en-US" altLang="ja-JP" sz="3600" dirty="0" err="1">
                <a:latin typeface="+mn-ea"/>
                <a:ea typeface="+mn-ea"/>
              </a:rPr>
              <a:t>plt.xticks</a:t>
            </a:r>
            <a:r>
              <a:rPr lang="en-US" altLang="ja-JP" sz="3600" dirty="0">
                <a:latin typeface="+mn-ea"/>
                <a:ea typeface="+mn-ea"/>
              </a:rPr>
              <a:t>(rotation=90)</a:t>
            </a:r>
          </a:p>
          <a:p>
            <a:r>
              <a:rPr lang="en-US" altLang="ja-JP" sz="3600" dirty="0" err="1">
                <a:latin typeface="+mn-ea"/>
                <a:ea typeface="+mn-ea"/>
              </a:rPr>
              <a:t>plt.legend</a:t>
            </a:r>
            <a:r>
              <a:rPr lang="en-US" altLang="ja-JP" sz="3600" dirty="0">
                <a:latin typeface="+mn-ea"/>
                <a:ea typeface="+mn-ea"/>
              </a:rPr>
              <a:t>()</a:t>
            </a:r>
          </a:p>
          <a:p>
            <a:r>
              <a:rPr lang="en-US" altLang="ja-JP" sz="3600" dirty="0" err="1">
                <a:latin typeface="+mn-ea"/>
                <a:ea typeface="+mn-ea"/>
              </a:rPr>
              <a:t>plt.show</a:t>
            </a:r>
            <a:r>
              <a:rPr lang="en-US" altLang="ja-JP" sz="3600" dirty="0">
                <a:latin typeface="+mn-ea"/>
                <a:ea typeface="+mn-ea"/>
              </a:rPr>
              <a:t>()</a:t>
            </a:r>
            <a:endParaRPr kumimoji="1" lang="ja-JP" altLang="en-US" sz="3600" dirty="0">
              <a:latin typeface="+mn-ea"/>
              <a:ea typeface="+mn-ea"/>
            </a:endParaRPr>
          </a:p>
        </p:txBody>
      </p:sp>
      <p:sp>
        <p:nvSpPr>
          <p:cNvPr id="6" name="テキスト ボックス 5">
            <a:extLst>
              <a:ext uri="{FF2B5EF4-FFF2-40B4-BE49-F238E27FC236}">
                <a16:creationId xmlns="" xmlns:a16="http://schemas.microsoft.com/office/drawing/2014/main" id="{7DDC6DB3-0285-42AB-929A-413B8D6CCAB3}"/>
              </a:ext>
            </a:extLst>
          </p:cNvPr>
          <p:cNvSpPr txBox="1"/>
          <p:nvPr/>
        </p:nvSpPr>
        <p:spPr>
          <a:xfrm>
            <a:off x="7464550" y="729239"/>
            <a:ext cx="5616025" cy="584775"/>
          </a:xfrm>
          <a:prstGeom prst="rect">
            <a:avLst/>
          </a:prstGeom>
          <a:noFill/>
          <a:ln>
            <a:noFill/>
          </a:ln>
        </p:spPr>
        <p:txBody>
          <a:bodyPr wrap="none" rtlCol="0">
            <a:spAutoFit/>
          </a:bodyPr>
          <a:lstStyle/>
          <a:p>
            <a:r>
              <a:rPr lang="en-US" altLang="ja-JP" sz="3200" dirty="0" err="1">
                <a:solidFill>
                  <a:schemeClr val="accent1">
                    <a:lumMod val="75000"/>
                  </a:schemeClr>
                </a:solidFill>
                <a:latin typeface="+mn-ea"/>
                <a:ea typeface="+mn-ea"/>
              </a:rPr>
              <a:t>df_reg_ave.shape</a:t>
            </a:r>
            <a:r>
              <a:rPr lang="en-US" altLang="ja-JP" sz="3200" dirty="0">
                <a:solidFill>
                  <a:schemeClr val="accent1">
                    <a:lumMod val="75000"/>
                  </a:schemeClr>
                </a:solidFill>
                <a:latin typeface="+mn-ea"/>
                <a:ea typeface="+mn-ea"/>
              </a:rPr>
              <a:t>[1]</a:t>
            </a:r>
            <a:r>
              <a:rPr lang="ja-JP" altLang="en-US" sz="3200" dirty="0">
                <a:solidFill>
                  <a:schemeClr val="accent1">
                    <a:lumMod val="75000"/>
                  </a:schemeClr>
                </a:solidFill>
                <a:latin typeface="+mn-ea"/>
                <a:ea typeface="+mn-ea"/>
              </a:rPr>
              <a:t>は</a:t>
            </a:r>
            <a:r>
              <a:rPr kumimoji="1" lang="ja-JP" altLang="en-US" sz="3200" dirty="0">
                <a:solidFill>
                  <a:schemeClr val="accent1">
                    <a:lumMod val="75000"/>
                  </a:schemeClr>
                </a:solidFill>
                <a:latin typeface="+mn-ea"/>
                <a:ea typeface="+mn-ea"/>
              </a:rPr>
              <a:t>列数</a:t>
            </a:r>
          </a:p>
        </p:txBody>
      </p:sp>
      <p:sp>
        <p:nvSpPr>
          <p:cNvPr id="9" name="テキスト ボックス 8">
            <a:extLst>
              <a:ext uri="{FF2B5EF4-FFF2-40B4-BE49-F238E27FC236}">
                <a16:creationId xmlns="" xmlns:a16="http://schemas.microsoft.com/office/drawing/2014/main" id="{C8621ED9-D86D-4E01-9C64-B91D91F355AC}"/>
              </a:ext>
            </a:extLst>
          </p:cNvPr>
          <p:cNvSpPr txBox="1"/>
          <p:nvPr/>
        </p:nvSpPr>
        <p:spPr>
          <a:xfrm>
            <a:off x="9835969" y="1550689"/>
            <a:ext cx="4682692" cy="584775"/>
          </a:xfrm>
          <a:prstGeom prst="rect">
            <a:avLst/>
          </a:prstGeom>
          <a:solidFill>
            <a:schemeClr val="bg1"/>
          </a:solidFill>
        </p:spPr>
        <p:txBody>
          <a:bodyPr wrap="none" rtlCol="0">
            <a:spAutoFit/>
          </a:bodyPr>
          <a:lstStyle/>
          <a:p>
            <a:r>
              <a:rPr lang="ja-JP" altLang="en-US" sz="3200" dirty="0">
                <a:solidFill>
                  <a:srgbClr val="0000FF"/>
                </a:solidFill>
                <a:latin typeface="+mn-ea"/>
                <a:ea typeface="+mn-ea"/>
              </a:rPr>
              <a:t>← 列数だけ</a:t>
            </a:r>
            <a:r>
              <a:rPr lang="en-US" altLang="ja-JP" sz="3200" dirty="0">
                <a:solidFill>
                  <a:srgbClr val="0000FF"/>
                </a:solidFill>
                <a:latin typeface="+mn-ea"/>
                <a:ea typeface="+mn-ea"/>
              </a:rPr>
              <a:t>0</a:t>
            </a:r>
            <a:r>
              <a:rPr lang="ja-JP" altLang="en-US" sz="3200" dirty="0">
                <a:solidFill>
                  <a:srgbClr val="0000FF"/>
                </a:solidFill>
                <a:latin typeface="+mn-ea"/>
                <a:ea typeface="+mn-ea"/>
              </a:rPr>
              <a:t>を用意する</a:t>
            </a:r>
            <a:endParaRPr kumimoji="1" lang="ja-JP" altLang="en-US" sz="3200" dirty="0">
              <a:solidFill>
                <a:srgbClr val="0000FF"/>
              </a:solidFill>
              <a:latin typeface="+mn-ea"/>
              <a:ea typeface="+mn-ea"/>
            </a:endParaRPr>
          </a:p>
        </p:txBody>
      </p:sp>
      <p:sp>
        <p:nvSpPr>
          <p:cNvPr id="11" name="テキスト ボックス 10">
            <a:extLst>
              <a:ext uri="{FF2B5EF4-FFF2-40B4-BE49-F238E27FC236}">
                <a16:creationId xmlns="" xmlns:a16="http://schemas.microsoft.com/office/drawing/2014/main" id="{F3290ACF-4B30-4CC6-9C91-0BF63796740D}"/>
              </a:ext>
            </a:extLst>
          </p:cNvPr>
          <p:cNvSpPr txBox="1"/>
          <p:nvPr/>
        </p:nvSpPr>
        <p:spPr>
          <a:xfrm>
            <a:off x="10272562" y="2148565"/>
            <a:ext cx="5112297" cy="584775"/>
          </a:xfrm>
          <a:prstGeom prst="rect">
            <a:avLst/>
          </a:prstGeom>
          <a:solidFill>
            <a:schemeClr val="bg1"/>
          </a:solidFill>
        </p:spPr>
        <p:txBody>
          <a:bodyPr wrap="none" rtlCol="0">
            <a:spAutoFit/>
          </a:bodyPr>
          <a:lstStyle/>
          <a:p>
            <a:r>
              <a:rPr kumimoji="1" lang="ja-JP" altLang="en-US" sz="3200" dirty="0">
                <a:solidFill>
                  <a:srgbClr val="0000FF"/>
                </a:solidFill>
                <a:latin typeface="+mn-ea"/>
                <a:ea typeface="+mn-ea"/>
              </a:rPr>
              <a:t>← </a:t>
            </a:r>
            <a:r>
              <a:rPr kumimoji="1" lang="en-US" altLang="ja-JP" sz="3200" dirty="0">
                <a:solidFill>
                  <a:srgbClr val="0000FF"/>
                </a:solidFill>
                <a:latin typeface="+mn-ea"/>
                <a:ea typeface="+mn-ea"/>
              </a:rPr>
              <a:t>X</a:t>
            </a:r>
            <a:r>
              <a:rPr kumimoji="1" lang="ja-JP" altLang="en-US" sz="3200" dirty="0">
                <a:solidFill>
                  <a:srgbClr val="0000FF"/>
                </a:solidFill>
                <a:latin typeface="+mn-ea"/>
                <a:ea typeface="+mn-ea"/>
              </a:rPr>
              <a:t>軸目盛用の連番を作成</a:t>
            </a:r>
          </a:p>
        </p:txBody>
      </p:sp>
      <p:sp>
        <p:nvSpPr>
          <p:cNvPr id="12" name="テキスト ボックス 11">
            <a:extLst>
              <a:ext uri="{FF2B5EF4-FFF2-40B4-BE49-F238E27FC236}">
                <a16:creationId xmlns="" xmlns:a16="http://schemas.microsoft.com/office/drawing/2014/main" id="{53E8E5F1-1640-4523-B85D-38C5697EB984}"/>
              </a:ext>
            </a:extLst>
          </p:cNvPr>
          <p:cNvSpPr txBox="1"/>
          <p:nvPr/>
        </p:nvSpPr>
        <p:spPr>
          <a:xfrm>
            <a:off x="8148327" y="2690728"/>
            <a:ext cx="6364243" cy="584775"/>
          </a:xfrm>
          <a:prstGeom prst="rect">
            <a:avLst/>
          </a:prstGeom>
          <a:solidFill>
            <a:schemeClr val="bg1"/>
          </a:solidFill>
        </p:spPr>
        <p:txBody>
          <a:bodyPr wrap="none" rtlCol="0">
            <a:spAutoFit/>
          </a:bodyPr>
          <a:lstStyle/>
          <a:p>
            <a:r>
              <a:rPr kumimoji="1" lang="ja-JP" altLang="en-US" sz="3200" dirty="0">
                <a:solidFill>
                  <a:srgbClr val="0000FF"/>
                </a:solidFill>
                <a:latin typeface="+mn-ea"/>
                <a:ea typeface="+mn-ea"/>
              </a:rPr>
              <a:t>← </a:t>
            </a:r>
            <a:r>
              <a:rPr kumimoji="1" lang="en-US" altLang="ja-JP" sz="3200" dirty="0">
                <a:solidFill>
                  <a:srgbClr val="0000FF"/>
                </a:solidFill>
                <a:latin typeface="+mn-ea"/>
                <a:ea typeface="+mn-ea"/>
              </a:rPr>
              <a:t>X</a:t>
            </a:r>
            <a:r>
              <a:rPr kumimoji="1" lang="ja-JP" altLang="en-US" sz="3200" dirty="0">
                <a:solidFill>
                  <a:srgbClr val="0000FF"/>
                </a:solidFill>
                <a:latin typeface="+mn-ea"/>
                <a:ea typeface="+mn-ea"/>
              </a:rPr>
              <a:t>軸目盛を</a:t>
            </a:r>
            <a:r>
              <a:rPr kumimoji="1" lang="en-US" altLang="ja-JP" sz="3200" dirty="0">
                <a:solidFill>
                  <a:srgbClr val="0000FF"/>
                </a:solidFill>
                <a:latin typeface="+mn-ea"/>
                <a:ea typeface="+mn-ea"/>
              </a:rPr>
              <a:t>columns</a:t>
            </a:r>
            <a:r>
              <a:rPr kumimoji="1" lang="ja-JP" altLang="en-US" sz="3200" dirty="0">
                <a:solidFill>
                  <a:srgbClr val="0000FF"/>
                </a:solidFill>
                <a:latin typeface="+mn-ea"/>
                <a:ea typeface="+mn-ea"/>
              </a:rPr>
              <a:t>に書き換え</a:t>
            </a:r>
          </a:p>
        </p:txBody>
      </p:sp>
      <p:sp>
        <p:nvSpPr>
          <p:cNvPr id="13" name="テキスト ボックス 12">
            <a:extLst>
              <a:ext uri="{FF2B5EF4-FFF2-40B4-BE49-F238E27FC236}">
                <a16:creationId xmlns="" xmlns:a16="http://schemas.microsoft.com/office/drawing/2014/main" id="{9255A279-1910-4A95-950C-0C1A82E0C163}"/>
              </a:ext>
            </a:extLst>
          </p:cNvPr>
          <p:cNvSpPr txBox="1"/>
          <p:nvPr/>
        </p:nvSpPr>
        <p:spPr>
          <a:xfrm>
            <a:off x="7871343" y="3179159"/>
            <a:ext cx="9479262" cy="584775"/>
          </a:xfrm>
          <a:prstGeom prst="rect">
            <a:avLst/>
          </a:prstGeom>
          <a:solidFill>
            <a:schemeClr val="bg1"/>
          </a:solidFill>
        </p:spPr>
        <p:txBody>
          <a:bodyPr wrap="none" rtlCol="0">
            <a:spAutoFit/>
          </a:bodyPr>
          <a:lstStyle/>
          <a:p>
            <a:r>
              <a:rPr kumimoji="1" lang="ja-JP" altLang="en-US" sz="3200" dirty="0">
                <a:solidFill>
                  <a:srgbClr val="0000FF"/>
                </a:solidFill>
                <a:latin typeface="+mn-ea"/>
                <a:ea typeface="+mn-ea"/>
              </a:rPr>
              <a:t>← </a:t>
            </a:r>
            <a:r>
              <a:rPr kumimoji="1" lang="en-US" altLang="ja-JP" sz="3200" dirty="0" err="1">
                <a:solidFill>
                  <a:srgbClr val="0000FF"/>
                </a:solidFill>
                <a:latin typeface="+mn-ea"/>
                <a:ea typeface="+mn-ea"/>
              </a:rPr>
              <a:t>df_reg_ave</a:t>
            </a:r>
            <a:r>
              <a:rPr kumimoji="1" lang="ja-JP" altLang="en-US" sz="3200" dirty="0">
                <a:solidFill>
                  <a:srgbClr val="0000FF"/>
                </a:solidFill>
                <a:latin typeface="+mn-ea"/>
                <a:ea typeface="+mn-ea"/>
              </a:rPr>
              <a:t>の</a:t>
            </a:r>
            <a:r>
              <a:rPr kumimoji="1" lang="ja-JP" altLang="en-US" sz="3200" b="1" dirty="0">
                <a:solidFill>
                  <a:srgbClr val="FF0000"/>
                </a:solidFill>
                <a:latin typeface="+mn-ea"/>
                <a:ea typeface="+mn-ea"/>
              </a:rPr>
              <a:t>行を次々</a:t>
            </a:r>
            <a:r>
              <a:rPr lang="ja-JP" altLang="en-US" sz="3200" b="1" dirty="0">
                <a:solidFill>
                  <a:srgbClr val="FF0000"/>
                </a:solidFill>
                <a:latin typeface="+mn-ea"/>
                <a:ea typeface="+mn-ea"/>
              </a:rPr>
              <a:t>に</a:t>
            </a:r>
            <a:r>
              <a:rPr kumimoji="1" lang="en-US" altLang="ja-JP" sz="3200" b="1" dirty="0">
                <a:solidFill>
                  <a:srgbClr val="FF0000"/>
                </a:solidFill>
                <a:latin typeface="+mn-ea"/>
                <a:ea typeface="+mn-ea"/>
              </a:rPr>
              <a:t>r</a:t>
            </a:r>
            <a:r>
              <a:rPr kumimoji="1" lang="ja-JP" altLang="en-US" sz="3200" b="1" dirty="0">
                <a:solidFill>
                  <a:srgbClr val="FF0000"/>
                </a:solidFill>
                <a:latin typeface="+mn-ea"/>
                <a:ea typeface="+mn-ea"/>
              </a:rPr>
              <a:t>に代入</a:t>
            </a:r>
            <a:r>
              <a:rPr kumimoji="1" lang="ja-JP" altLang="en-US" sz="3200" dirty="0">
                <a:solidFill>
                  <a:srgbClr val="0000FF"/>
                </a:solidFill>
                <a:latin typeface="+mn-ea"/>
                <a:ea typeface="+mn-ea"/>
              </a:rPr>
              <a:t>する</a:t>
            </a:r>
            <a:r>
              <a:rPr kumimoji="1" lang="en-US" altLang="ja-JP" sz="3200" dirty="0">
                <a:solidFill>
                  <a:srgbClr val="0000FF"/>
                </a:solidFill>
                <a:latin typeface="+mn-ea"/>
                <a:ea typeface="+mn-ea"/>
              </a:rPr>
              <a:t>for</a:t>
            </a:r>
            <a:r>
              <a:rPr kumimoji="1" lang="ja-JP" altLang="en-US" sz="3200" dirty="0">
                <a:solidFill>
                  <a:srgbClr val="0000FF"/>
                </a:solidFill>
                <a:latin typeface="+mn-ea"/>
                <a:ea typeface="+mn-ea"/>
              </a:rPr>
              <a:t>ループ</a:t>
            </a:r>
          </a:p>
        </p:txBody>
      </p:sp>
      <p:sp>
        <p:nvSpPr>
          <p:cNvPr id="14" name="テキスト ボックス 13">
            <a:extLst>
              <a:ext uri="{FF2B5EF4-FFF2-40B4-BE49-F238E27FC236}">
                <a16:creationId xmlns="" xmlns:a16="http://schemas.microsoft.com/office/drawing/2014/main" id="{9D4179EA-3AA2-4F7B-AEED-2E4C76BA0B5F}"/>
              </a:ext>
            </a:extLst>
          </p:cNvPr>
          <p:cNvSpPr txBox="1"/>
          <p:nvPr/>
        </p:nvSpPr>
        <p:spPr>
          <a:xfrm>
            <a:off x="7871343" y="6010305"/>
            <a:ext cx="5985934" cy="584775"/>
          </a:xfrm>
          <a:prstGeom prst="rect">
            <a:avLst/>
          </a:prstGeom>
          <a:solidFill>
            <a:schemeClr val="bg1"/>
          </a:solidFill>
        </p:spPr>
        <p:txBody>
          <a:bodyPr wrap="none" rtlCol="0">
            <a:spAutoFit/>
          </a:bodyPr>
          <a:lstStyle/>
          <a:p>
            <a:r>
              <a:rPr kumimoji="1" lang="ja-JP" altLang="en-US" sz="3200" dirty="0">
                <a:solidFill>
                  <a:srgbClr val="0000FF"/>
                </a:solidFill>
                <a:latin typeface="+mn-ea"/>
                <a:ea typeface="+mn-ea"/>
              </a:rPr>
              <a:t>← </a:t>
            </a:r>
            <a:r>
              <a:rPr kumimoji="1" lang="en-US" altLang="ja-JP" sz="3200" dirty="0">
                <a:solidFill>
                  <a:srgbClr val="0000FF"/>
                </a:solidFill>
                <a:latin typeface="+mn-ea"/>
                <a:ea typeface="+mn-ea"/>
              </a:rPr>
              <a:t>x</a:t>
            </a:r>
            <a:r>
              <a:rPr kumimoji="1" lang="ja-JP" altLang="en-US" sz="3200" dirty="0">
                <a:solidFill>
                  <a:srgbClr val="0000FF"/>
                </a:solidFill>
                <a:latin typeface="+mn-ea"/>
                <a:ea typeface="+mn-ea"/>
              </a:rPr>
              <a:t>軸ラベルを</a:t>
            </a:r>
            <a:r>
              <a:rPr kumimoji="1" lang="en-US" altLang="ja-JP" sz="3200" dirty="0">
                <a:solidFill>
                  <a:srgbClr val="0000FF"/>
                </a:solidFill>
                <a:latin typeface="+mn-ea"/>
                <a:ea typeface="+mn-ea"/>
              </a:rPr>
              <a:t>90</a:t>
            </a:r>
            <a:r>
              <a:rPr kumimoji="1" lang="ja-JP" altLang="en-US" sz="3200" dirty="0">
                <a:solidFill>
                  <a:srgbClr val="0000FF"/>
                </a:solidFill>
                <a:latin typeface="+mn-ea"/>
                <a:ea typeface="+mn-ea"/>
              </a:rPr>
              <a:t>度回転させる</a:t>
            </a:r>
          </a:p>
        </p:txBody>
      </p:sp>
    </p:spTree>
    <p:extLst>
      <p:ext uri="{BB962C8B-B14F-4D97-AF65-F5344CB8AC3E}">
        <p14:creationId xmlns:p14="http://schemas.microsoft.com/office/powerpoint/2010/main" val="1159049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DDB67AB-8188-4E1E-A654-4ACDA345099F}"/>
              </a:ext>
            </a:extLst>
          </p:cNvPr>
          <p:cNvSpPr>
            <a:spLocks noGrp="1"/>
          </p:cNvSpPr>
          <p:nvPr>
            <p:ph type="title"/>
          </p:nvPr>
        </p:nvSpPr>
        <p:spPr>
          <a:xfrm>
            <a:off x="142276" y="413509"/>
            <a:ext cx="15902353" cy="1413515"/>
          </a:xfrm>
        </p:spPr>
        <p:txBody>
          <a:bodyPr/>
          <a:lstStyle/>
          <a:p>
            <a:r>
              <a:rPr kumimoji="1" lang="en-US" altLang="ja-JP" dirty="0" err="1"/>
              <a:t>DataFrame.iterrows</a:t>
            </a:r>
            <a:r>
              <a:rPr kumimoji="1" lang="en-US" altLang="ja-JP" dirty="0"/>
              <a:t>()</a:t>
            </a:r>
            <a:r>
              <a:rPr kumimoji="1" lang="ja-JP" altLang="en-US" dirty="0"/>
              <a:t>について</a:t>
            </a:r>
          </a:p>
        </p:txBody>
      </p:sp>
      <p:sp>
        <p:nvSpPr>
          <p:cNvPr id="3" name="フッター プレースホルダー 2">
            <a:extLst>
              <a:ext uri="{FF2B5EF4-FFF2-40B4-BE49-F238E27FC236}">
                <a16:creationId xmlns="" xmlns:a16="http://schemas.microsoft.com/office/drawing/2014/main" id="{BA7B6DF8-9513-4B94-8C23-FE1E94B4B6EF}"/>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28B64225-4C7F-477E-ABCE-9261AB35D812}"/>
              </a:ext>
            </a:extLst>
          </p:cNvPr>
          <p:cNvSpPr>
            <a:spLocks noGrp="1"/>
          </p:cNvSpPr>
          <p:nvPr>
            <p:ph type="sldNum" sz="quarter" idx="11"/>
          </p:nvPr>
        </p:nvSpPr>
        <p:spPr/>
        <p:txBody>
          <a:bodyPr/>
          <a:lstStyle/>
          <a:p>
            <a:pPr>
              <a:defRPr/>
            </a:pPr>
            <a:fld id="{E62AD30C-4FD0-4E41-9633-AA73C86D07D0}" type="slidenum">
              <a:rPr lang="ja-JP" altLang="en-US" smtClean="0"/>
              <a:pPr>
                <a:defRPr/>
              </a:pPr>
              <a:t>43</a:t>
            </a:fld>
            <a:endParaRPr lang="en-US" altLang="ja-JP" dirty="0"/>
          </a:p>
        </p:txBody>
      </p:sp>
      <p:pic>
        <p:nvPicPr>
          <p:cNvPr id="5" name="図 4">
            <a:extLst>
              <a:ext uri="{FF2B5EF4-FFF2-40B4-BE49-F238E27FC236}">
                <a16:creationId xmlns="" xmlns:a16="http://schemas.microsoft.com/office/drawing/2014/main" id="{31727CA0-518D-44EE-AEE5-64693736FD67}"/>
              </a:ext>
            </a:extLst>
          </p:cNvPr>
          <p:cNvPicPr>
            <a:picLocks noChangeAspect="1"/>
          </p:cNvPicPr>
          <p:nvPr/>
        </p:nvPicPr>
        <p:blipFill>
          <a:blip r:embed="rId2"/>
          <a:stretch>
            <a:fillRect/>
          </a:stretch>
        </p:blipFill>
        <p:spPr>
          <a:xfrm>
            <a:off x="2196318" y="3766151"/>
            <a:ext cx="14664977" cy="3616517"/>
          </a:xfrm>
          <a:prstGeom prst="rect">
            <a:avLst/>
          </a:prstGeom>
          <a:ln>
            <a:solidFill>
              <a:schemeClr val="tx1"/>
            </a:solidFill>
          </a:ln>
        </p:spPr>
      </p:pic>
      <p:sp>
        <p:nvSpPr>
          <p:cNvPr id="6" name="テキスト ボックス 5">
            <a:extLst>
              <a:ext uri="{FF2B5EF4-FFF2-40B4-BE49-F238E27FC236}">
                <a16:creationId xmlns="" xmlns:a16="http://schemas.microsoft.com/office/drawing/2014/main" id="{454803D8-1B8F-4BFB-AD7A-F3FE6BE333CF}"/>
              </a:ext>
            </a:extLst>
          </p:cNvPr>
          <p:cNvSpPr txBox="1"/>
          <p:nvPr/>
        </p:nvSpPr>
        <p:spPr>
          <a:xfrm>
            <a:off x="1391357" y="2451239"/>
            <a:ext cx="5776646" cy="1200329"/>
          </a:xfrm>
          <a:prstGeom prst="rect">
            <a:avLst/>
          </a:prstGeom>
          <a:solidFill>
            <a:schemeClr val="bg1"/>
          </a:solidFill>
        </p:spPr>
        <p:txBody>
          <a:bodyPr wrap="none" rtlCol="0">
            <a:spAutoFit/>
          </a:bodyPr>
          <a:lstStyle/>
          <a:p>
            <a:pPr algn="l"/>
            <a:r>
              <a:rPr kumimoji="1" lang="en-US" altLang="ja-JP" sz="3600" dirty="0">
                <a:latin typeface="+mn-ea"/>
                <a:ea typeface="+mn-ea"/>
              </a:rPr>
              <a:t>for  </a:t>
            </a:r>
            <a:r>
              <a:rPr kumimoji="1" lang="en-US" altLang="ja-JP" sz="3600" b="1" dirty="0" err="1">
                <a:solidFill>
                  <a:schemeClr val="accent1">
                    <a:lumMod val="75000"/>
                  </a:schemeClr>
                </a:solidFill>
                <a:latin typeface="+mn-ea"/>
                <a:ea typeface="+mn-ea"/>
              </a:rPr>
              <a:t>i</a:t>
            </a:r>
            <a:r>
              <a:rPr kumimoji="1" lang="en-US" altLang="ja-JP" sz="3600" b="1" dirty="0">
                <a:solidFill>
                  <a:schemeClr val="accent1">
                    <a:lumMod val="75000"/>
                  </a:schemeClr>
                </a:solidFill>
                <a:latin typeface="+mn-ea"/>
                <a:ea typeface="+mn-ea"/>
              </a:rPr>
              <a:t>, r  </a:t>
            </a:r>
            <a:r>
              <a:rPr kumimoji="1" lang="en-US" altLang="ja-JP" sz="3600" dirty="0">
                <a:latin typeface="+mn-ea"/>
                <a:ea typeface="+mn-ea"/>
              </a:rPr>
              <a:t>in  </a:t>
            </a:r>
            <a:r>
              <a:rPr kumimoji="1" lang="en-US" altLang="ja-JP" sz="3600" dirty="0" err="1">
                <a:latin typeface="+mn-ea"/>
                <a:ea typeface="+mn-ea"/>
              </a:rPr>
              <a:t>df.iterrows</a:t>
            </a:r>
            <a:r>
              <a:rPr kumimoji="1" lang="en-US" altLang="ja-JP" sz="3600" dirty="0">
                <a:latin typeface="+mn-ea"/>
                <a:ea typeface="+mn-ea"/>
              </a:rPr>
              <a:t>():</a:t>
            </a:r>
          </a:p>
          <a:p>
            <a:pPr algn="l"/>
            <a:r>
              <a:rPr lang="en-US" altLang="ja-JP" sz="3600" dirty="0">
                <a:latin typeface="+mn-ea"/>
                <a:ea typeface="+mn-ea"/>
              </a:rPr>
              <a:t>    …</a:t>
            </a:r>
            <a:endParaRPr kumimoji="1" lang="ja-JP" altLang="en-US" sz="3600" dirty="0">
              <a:latin typeface="+mn-ea"/>
              <a:ea typeface="+mn-ea"/>
            </a:endParaRPr>
          </a:p>
        </p:txBody>
      </p:sp>
      <p:sp>
        <p:nvSpPr>
          <p:cNvPr id="7" name="テキスト ボックス 6">
            <a:extLst>
              <a:ext uri="{FF2B5EF4-FFF2-40B4-BE49-F238E27FC236}">
                <a16:creationId xmlns="" xmlns:a16="http://schemas.microsoft.com/office/drawing/2014/main" id="{D7853BAF-7222-461E-B23D-8657A5DF06DA}"/>
              </a:ext>
            </a:extLst>
          </p:cNvPr>
          <p:cNvSpPr txBox="1"/>
          <p:nvPr/>
        </p:nvSpPr>
        <p:spPr>
          <a:xfrm>
            <a:off x="1543757" y="1860689"/>
            <a:ext cx="3416320" cy="523220"/>
          </a:xfrm>
          <a:prstGeom prst="rect">
            <a:avLst/>
          </a:prstGeom>
          <a:solidFill>
            <a:schemeClr val="bg1"/>
          </a:solidFill>
        </p:spPr>
        <p:txBody>
          <a:bodyPr wrap="none" rtlCol="0">
            <a:spAutoFit/>
          </a:bodyPr>
          <a:lstStyle/>
          <a:p>
            <a:pPr algn="l"/>
            <a:r>
              <a:rPr kumimoji="1" lang="ja-JP" altLang="en-US" sz="2800" dirty="0">
                <a:solidFill>
                  <a:schemeClr val="accent1">
                    <a:lumMod val="75000"/>
                  </a:schemeClr>
                </a:solidFill>
                <a:latin typeface="+mn-ea"/>
                <a:ea typeface="+mn-ea"/>
              </a:rPr>
              <a:t>変数名は何でも良い</a:t>
            </a:r>
          </a:p>
        </p:txBody>
      </p:sp>
      <p:sp>
        <p:nvSpPr>
          <p:cNvPr id="8" name="テキスト ボックス 7">
            <a:extLst>
              <a:ext uri="{FF2B5EF4-FFF2-40B4-BE49-F238E27FC236}">
                <a16:creationId xmlns="" xmlns:a16="http://schemas.microsoft.com/office/drawing/2014/main" id="{760E56DA-DC04-4E4A-BD76-294AB79F20DF}"/>
              </a:ext>
            </a:extLst>
          </p:cNvPr>
          <p:cNvSpPr txBox="1"/>
          <p:nvPr/>
        </p:nvSpPr>
        <p:spPr>
          <a:xfrm>
            <a:off x="233234" y="8172473"/>
            <a:ext cx="3575018" cy="646331"/>
          </a:xfrm>
          <a:prstGeom prst="rect">
            <a:avLst/>
          </a:prstGeom>
          <a:solidFill>
            <a:schemeClr val="bg1"/>
          </a:solidFill>
        </p:spPr>
        <p:txBody>
          <a:bodyPr wrap="none" rtlCol="0">
            <a:spAutoFit/>
          </a:bodyPr>
          <a:lstStyle/>
          <a:p>
            <a:pPr algn="l"/>
            <a:r>
              <a:rPr kumimoji="1" lang="en-US" altLang="ja-JP" sz="3600" dirty="0">
                <a:latin typeface="+mn-ea"/>
                <a:ea typeface="+mn-ea"/>
              </a:rPr>
              <a:t>for</a:t>
            </a:r>
            <a:r>
              <a:rPr kumimoji="1" lang="ja-JP" altLang="en-US" sz="3600" dirty="0">
                <a:latin typeface="+mn-ea"/>
                <a:ea typeface="+mn-ea"/>
              </a:rPr>
              <a:t>ループの流れ</a:t>
            </a:r>
          </a:p>
        </p:txBody>
      </p:sp>
      <p:sp>
        <p:nvSpPr>
          <p:cNvPr id="11" name="正方形/長方形 10">
            <a:extLst>
              <a:ext uri="{FF2B5EF4-FFF2-40B4-BE49-F238E27FC236}">
                <a16:creationId xmlns="" xmlns:a16="http://schemas.microsoft.com/office/drawing/2014/main" id="{AEB3F46D-C91D-4F02-B012-B786C77D28C9}"/>
              </a:ext>
            </a:extLst>
          </p:cNvPr>
          <p:cNvSpPr/>
          <p:nvPr/>
        </p:nvSpPr>
        <p:spPr>
          <a:xfrm>
            <a:off x="2172132" y="5240182"/>
            <a:ext cx="14664977" cy="661243"/>
          </a:xfrm>
          <a:prstGeom prst="rect">
            <a:avLst/>
          </a:prstGeom>
          <a:ln w="57150">
            <a:solidFill>
              <a:srgbClr val="FF0000"/>
            </a:solidFill>
          </a:ln>
        </p:spPr>
        <p:txBody>
          <a:bodyPr rtlCol="0" anchor="ctr">
            <a:spAutoFit/>
          </a:bodyPr>
          <a:lstStyle/>
          <a:p>
            <a:pPr algn="l"/>
            <a:endParaRPr kumimoji="1" lang="ja-JP" altLang="en-US" sz="3200" dirty="0">
              <a:latin typeface="+mn-ea"/>
              <a:ea typeface="+mn-ea"/>
            </a:endParaRPr>
          </a:p>
        </p:txBody>
      </p:sp>
      <p:sp>
        <p:nvSpPr>
          <p:cNvPr id="15" name="テキスト ボックス 14">
            <a:extLst>
              <a:ext uri="{FF2B5EF4-FFF2-40B4-BE49-F238E27FC236}">
                <a16:creationId xmlns="" xmlns:a16="http://schemas.microsoft.com/office/drawing/2014/main" id="{E9F0D38D-DB6B-4D1C-9C19-BB0814CD082F}"/>
              </a:ext>
            </a:extLst>
          </p:cNvPr>
          <p:cNvSpPr txBox="1"/>
          <p:nvPr/>
        </p:nvSpPr>
        <p:spPr>
          <a:xfrm>
            <a:off x="543576" y="5272699"/>
            <a:ext cx="1553630" cy="646331"/>
          </a:xfrm>
          <a:prstGeom prst="rect">
            <a:avLst/>
          </a:prstGeom>
          <a:solidFill>
            <a:schemeClr val="bg1"/>
          </a:solidFill>
        </p:spPr>
        <p:txBody>
          <a:bodyPr wrap="none" rtlCol="0">
            <a:spAutoFit/>
          </a:bodyPr>
          <a:lstStyle/>
          <a:p>
            <a:pPr algn="l"/>
            <a:r>
              <a:rPr kumimoji="1" lang="en-US" altLang="ja-JP" sz="3600" b="1" dirty="0" err="1">
                <a:solidFill>
                  <a:srgbClr val="FF0000"/>
                </a:solidFill>
                <a:latin typeface="+mn-ea"/>
                <a:ea typeface="+mn-ea"/>
              </a:rPr>
              <a:t>i</a:t>
            </a:r>
            <a:r>
              <a:rPr kumimoji="1" lang="en-US" altLang="ja-JP" sz="3600" b="1" dirty="0">
                <a:solidFill>
                  <a:srgbClr val="FF0000"/>
                </a:solidFill>
                <a:latin typeface="+mn-ea"/>
                <a:ea typeface="+mn-ea"/>
              </a:rPr>
              <a:t>=0, r</a:t>
            </a:r>
            <a:endParaRPr kumimoji="1" lang="ja-JP" altLang="en-US" sz="3600" b="1" dirty="0">
              <a:solidFill>
                <a:srgbClr val="FF0000"/>
              </a:solidFill>
              <a:latin typeface="+mn-ea"/>
              <a:ea typeface="+mn-ea"/>
            </a:endParaRPr>
          </a:p>
        </p:txBody>
      </p:sp>
      <p:sp>
        <p:nvSpPr>
          <p:cNvPr id="16" name="正方形/長方形 15">
            <a:extLst>
              <a:ext uri="{FF2B5EF4-FFF2-40B4-BE49-F238E27FC236}">
                <a16:creationId xmlns="" xmlns:a16="http://schemas.microsoft.com/office/drawing/2014/main" id="{5D8D3428-56E1-4951-ACDB-2728F6B1C3E6}"/>
              </a:ext>
            </a:extLst>
          </p:cNvPr>
          <p:cNvSpPr/>
          <p:nvPr/>
        </p:nvSpPr>
        <p:spPr>
          <a:xfrm>
            <a:off x="2172132" y="5985706"/>
            <a:ext cx="14664977" cy="661243"/>
          </a:xfrm>
          <a:prstGeom prst="rect">
            <a:avLst/>
          </a:prstGeom>
          <a:ln w="57150">
            <a:solidFill>
              <a:srgbClr val="FF0000"/>
            </a:solidFill>
          </a:ln>
        </p:spPr>
        <p:txBody>
          <a:bodyPr rtlCol="0" anchor="ctr">
            <a:spAutoFit/>
          </a:bodyPr>
          <a:lstStyle/>
          <a:p>
            <a:pPr algn="l"/>
            <a:endParaRPr kumimoji="1" lang="ja-JP" altLang="en-US" sz="3200" dirty="0">
              <a:latin typeface="+mn-ea"/>
              <a:ea typeface="+mn-ea"/>
            </a:endParaRPr>
          </a:p>
        </p:txBody>
      </p:sp>
      <p:sp>
        <p:nvSpPr>
          <p:cNvPr id="17" name="テキスト ボックス 16">
            <a:extLst>
              <a:ext uri="{FF2B5EF4-FFF2-40B4-BE49-F238E27FC236}">
                <a16:creationId xmlns="" xmlns:a16="http://schemas.microsoft.com/office/drawing/2014/main" id="{125EA7BF-28FF-40F0-B81F-0103682F8CBC}"/>
              </a:ext>
            </a:extLst>
          </p:cNvPr>
          <p:cNvSpPr txBox="1"/>
          <p:nvPr/>
        </p:nvSpPr>
        <p:spPr>
          <a:xfrm>
            <a:off x="543576" y="6030580"/>
            <a:ext cx="1553630" cy="646331"/>
          </a:xfrm>
          <a:prstGeom prst="rect">
            <a:avLst/>
          </a:prstGeom>
          <a:solidFill>
            <a:schemeClr val="bg1"/>
          </a:solidFill>
        </p:spPr>
        <p:txBody>
          <a:bodyPr wrap="none" rtlCol="0">
            <a:spAutoFit/>
          </a:bodyPr>
          <a:lstStyle/>
          <a:p>
            <a:pPr algn="l"/>
            <a:r>
              <a:rPr kumimoji="1" lang="en-US" altLang="ja-JP" sz="3600" b="1" dirty="0" err="1">
                <a:solidFill>
                  <a:srgbClr val="FF0000"/>
                </a:solidFill>
                <a:latin typeface="+mn-ea"/>
                <a:ea typeface="+mn-ea"/>
              </a:rPr>
              <a:t>i</a:t>
            </a:r>
            <a:r>
              <a:rPr kumimoji="1" lang="en-US" altLang="ja-JP" sz="3600" b="1" dirty="0">
                <a:solidFill>
                  <a:srgbClr val="FF0000"/>
                </a:solidFill>
                <a:latin typeface="+mn-ea"/>
                <a:ea typeface="+mn-ea"/>
              </a:rPr>
              <a:t>=1, r</a:t>
            </a:r>
            <a:endParaRPr kumimoji="1" lang="ja-JP" altLang="en-US" sz="3600" b="1" dirty="0">
              <a:solidFill>
                <a:srgbClr val="FF0000"/>
              </a:solidFill>
              <a:latin typeface="+mn-ea"/>
              <a:ea typeface="+mn-ea"/>
            </a:endParaRPr>
          </a:p>
        </p:txBody>
      </p:sp>
      <p:sp>
        <p:nvSpPr>
          <p:cNvPr id="18" name="テキスト ボックス 17">
            <a:extLst>
              <a:ext uri="{FF2B5EF4-FFF2-40B4-BE49-F238E27FC236}">
                <a16:creationId xmlns="" xmlns:a16="http://schemas.microsoft.com/office/drawing/2014/main" id="{027812BC-0785-4A2C-AFA7-0024CA8C0871}"/>
              </a:ext>
            </a:extLst>
          </p:cNvPr>
          <p:cNvSpPr txBox="1"/>
          <p:nvPr/>
        </p:nvSpPr>
        <p:spPr>
          <a:xfrm>
            <a:off x="543576" y="6788462"/>
            <a:ext cx="1553630" cy="646331"/>
          </a:xfrm>
          <a:prstGeom prst="rect">
            <a:avLst/>
          </a:prstGeom>
          <a:solidFill>
            <a:schemeClr val="bg1"/>
          </a:solidFill>
        </p:spPr>
        <p:txBody>
          <a:bodyPr wrap="none" rtlCol="0">
            <a:spAutoFit/>
          </a:bodyPr>
          <a:lstStyle/>
          <a:p>
            <a:pPr algn="l"/>
            <a:r>
              <a:rPr kumimoji="1" lang="en-US" altLang="ja-JP" sz="3600" b="1" dirty="0" err="1">
                <a:solidFill>
                  <a:srgbClr val="FF0000"/>
                </a:solidFill>
                <a:latin typeface="+mn-ea"/>
                <a:ea typeface="+mn-ea"/>
              </a:rPr>
              <a:t>i</a:t>
            </a:r>
            <a:r>
              <a:rPr kumimoji="1" lang="en-US" altLang="ja-JP" sz="3600" b="1" dirty="0">
                <a:solidFill>
                  <a:srgbClr val="FF0000"/>
                </a:solidFill>
                <a:latin typeface="+mn-ea"/>
                <a:ea typeface="+mn-ea"/>
              </a:rPr>
              <a:t>=2, r</a:t>
            </a:r>
            <a:endParaRPr kumimoji="1" lang="ja-JP" altLang="en-US" sz="3600" b="1" dirty="0">
              <a:solidFill>
                <a:srgbClr val="FF0000"/>
              </a:solidFill>
              <a:latin typeface="+mn-ea"/>
              <a:ea typeface="+mn-ea"/>
            </a:endParaRPr>
          </a:p>
        </p:txBody>
      </p:sp>
      <p:sp>
        <p:nvSpPr>
          <p:cNvPr id="19" name="正方形/長方形 18">
            <a:extLst>
              <a:ext uri="{FF2B5EF4-FFF2-40B4-BE49-F238E27FC236}">
                <a16:creationId xmlns="" xmlns:a16="http://schemas.microsoft.com/office/drawing/2014/main" id="{712076E9-C035-408F-83C1-C403EED7D1CE}"/>
              </a:ext>
            </a:extLst>
          </p:cNvPr>
          <p:cNvSpPr/>
          <p:nvPr/>
        </p:nvSpPr>
        <p:spPr>
          <a:xfrm>
            <a:off x="2172132" y="6731231"/>
            <a:ext cx="14664977" cy="661243"/>
          </a:xfrm>
          <a:prstGeom prst="rect">
            <a:avLst/>
          </a:prstGeom>
          <a:ln w="57150">
            <a:solidFill>
              <a:srgbClr val="FF0000"/>
            </a:solidFill>
          </a:ln>
        </p:spPr>
        <p:txBody>
          <a:bodyPr rtlCol="0" anchor="ctr">
            <a:spAutoFit/>
          </a:bodyPr>
          <a:lstStyle/>
          <a:p>
            <a:pPr algn="l"/>
            <a:endParaRPr kumimoji="1" lang="ja-JP" altLang="en-US" sz="3200" dirty="0">
              <a:latin typeface="+mn-ea"/>
              <a:ea typeface="+mn-ea"/>
            </a:endParaRPr>
          </a:p>
        </p:txBody>
      </p:sp>
      <p:cxnSp>
        <p:nvCxnSpPr>
          <p:cNvPr id="21" name="直線矢印コネクタ 20">
            <a:extLst>
              <a:ext uri="{FF2B5EF4-FFF2-40B4-BE49-F238E27FC236}">
                <a16:creationId xmlns="" xmlns:a16="http://schemas.microsoft.com/office/drawing/2014/main" id="{9A30AAEC-7630-4FBB-8C40-61D8AC8BA471}"/>
              </a:ext>
            </a:extLst>
          </p:cNvPr>
          <p:cNvCxnSpPr/>
          <p:nvPr/>
        </p:nvCxnSpPr>
        <p:spPr bwMode="auto">
          <a:xfrm>
            <a:off x="401724" y="4887119"/>
            <a:ext cx="0" cy="3204356"/>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2" name="テキスト ボックス 21">
            <a:extLst>
              <a:ext uri="{FF2B5EF4-FFF2-40B4-BE49-F238E27FC236}">
                <a16:creationId xmlns="" xmlns:a16="http://schemas.microsoft.com/office/drawing/2014/main" id="{78DBA43C-AC1D-468B-9468-3696057353E4}"/>
              </a:ext>
            </a:extLst>
          </p:cNvPr>
          <p:cNvSpPr txBox="1"/>
          <p:nvPr/>
        </p:nvSpPr>
        <p:spPr>
          <a:xfrm>
            <a:off x="1442968" y="3734991"/>
            <a:ext cx="620683" cy="646331"/>
          </a:xfrm>
          <a:prstGeom prst="rect">
            <a:avLst/>
          </a:prstGeom>
          <a:solidFill>
            <a:schemeClr val="bg1"/>
          </a:solidFill>
        </p:spPr>
        <p:txBody>
          <a:bodyPr wrap="none" rtlCol="0">
            <a:spAutoFit/>
          </a:bodyPr>
          <a:lstStyle/>
          <a:p>
            <a:pPr algn="l"/>
            <a:r>
              <a:rPr kumimoji="1" lang="en-US" altLang="ja-JP" sz="3600" dirty="0">
                <a:latin typeface="+mn-ea"/>
                <a:ea typeface="+mn-ea"/>
              </a:rPr>
              <a:t>df</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8401DCBE-23A4-373B-90E8-681FF13D5342}"/>
              </a:ext>
            </a:extLst>
          </p:cNvPr>
          <p:cNvSpPr txBox="1"/>
          <p:nvPr/>
        </p:nvSpPr>
        <p:spPr>
          <a:xfrm>
            <a:off x="7572263" y="2346948"/>
            <a:ext cx="8061098" cy="954107"/>
          </a:xfrm>
          <a:prstGeom prst="rect">
            <a:avLst/>
          </a:prstGeom>
          <a:solidFill>
            <a:schemeClr val="bg1"/>
          </a:solidFill>
        </p:spPr>
        <p:txBody>
          <a:bodyPr wrap="square" rtlCol="0">
            <a:spAutoFit/>
          </a:bodyPr>
          <a:lstStyle/>
          <a:p>
            <a:pPr algn="l"/>
            <a:r>
              <a:rPr kumimoji="1" lang="en-US" altLang="ja-JP" sz="2800" dirty="0" err="1">
                <a:solidFill>
                  <a:schemeClr val="accent1">
                    <a:lumMod val="75000"/>
                  </a:schemeClr>
                </a:solidFill>
                <a:latin typeface="+mn-ea"/>
                <a:ea typeface="+mn-ea"/>
              </a:rPr>
              <a:t>i</a:t>
            </a:r>
            <a:r>
              <a:rPr kumimoji="1" lang="en-US" altLang="ja-JP" sz="2800" dirty="0">
                <a:solidFill>
                  <a:schemeClr val="accent1">
                    <a:lumMod val="75000"/>
                  </a:schemeClr>
                </a:solidFill>
                <a:latin typeface="+mn-ea"/>
                <a:ea typeface="+mn-ea"/>
              </a:rPr>
              <a:t> </a:t>
            </a:r>
            <a:r>
              <a:rPr kumimoji="1" lang="ja-JP" altLang="en-US" sz="2800" dirty="0">
                <a:solidFill>
                  <a:schemeClr val="accent1">
                    <a:lumMod val="75000"/>
                  </a:schemeClr>
                </a:solidFill>
                <a:latin typeface="+mn-ea"/>
                <a:ea typeface="+mn-ea"/>
              </a:rPr>
              <a:t>にループ番号</a:t>
            </a:r>
            <a:r>
              <a:rPr kumimoji="1" lang="en-US" altLang="ja-JP" sz="2800" dirty="0">
                <a:solidFill>
                  <a:schemeClr val="accent1">
                    <a:lumMod val="75000"/>
                  </a:schemeClr>
                </a:solidFill>
                <a:latin typeface="+mn-ea"/>
                <a:ea typeface="+mn-ea"/>
              </a:rPr>
              <a:t>(0</a:t>
            </a:r>
            <a:r>
              <a:rPr kumimoji="1" lang="ja-JP" altLang="en-US" sz="2800" dirty="0">
                <a:solidFill>
                  <a:schemeClr val="accent1">
                    <a:lumMod val="75000"/>
                  </a:schemeClr>
                </a:solidFill>
                <a:latin typeface="+mn-ea"/>
                <a:ea typeface="+mn-ea"/>
              </a:rPr>
              <a:t>から</a:t>
            </a:r>
            <a:r>
              <a:rPr kumimoji="1" lang="en-US" altLang="ja-JP" sz="2800" dirty="0">
                <a:solidFill>
                  <a:schemeClr val="accent1">
                    <a:lumMod val="75000"/>
                  </a:schemeClr>
                </a:solidFill>
                <a:latin typeface="+mn-ea"/>
                <a:ea typeface="+mn-ea"/>
              </a:rPr>
              <a:t>)</a:t>
            </a:r>
            <a:r>
              <a:rPr kumimoji="1" lang="ja-JP" altLang="en-US" sz="2800" dirty="0">
                <a:solidFill>
                  <a:schemeClr val="accent1">
                    <a:lumMod val="75000"/>
                  </a:schemeClr>
                </a:solidFill>
                <a:latin typeface="+mn-ea"/>
                <a:ea typeface="+mn-ea"/>
              </a:rPr>
              <a:t>、</a:t>
            </a:r>
            <a:r>
              <a:rPr kumimoji="1" lang="en-US" altLang="ja-JP" sz="2800" dirty="0">
                <a:solidFill>
                  <a:schemeClr val="accent1">
                    <a:lumMod val="75000"/>
                  </a:schemeClr>
                </a:solidFill>
                <a:latin typeface="+mn-ea"/>
                <a:ea typeface="+mn-ea"/>
              </a:rPr>
              <a:t>r </a:t>
            </a:r>
            <a:r>
              <a:rPr kumimoji="1" lang="ja-JP" altLang="en-US" sz="2800" dirty="0">
                <a:solidFill>
                  <a:schemeClr val="accent1">
                    <a:lumMod val="75000"/>
                  </a:schemeClr>
                </a:solidFill>
                <a:latin typeface="+mn-ea"/>
                <a:ea typeface="+mn-ea"/>
              </a:rPr>
              <a:t>に</a:t>
            </a:r>
            <a:r>
              <a:rPr kumimoji="1" lang="en-US" altLang="ja-JP" sz="2800" dirty="0" err="1">
                <a:solidFill>
                  <a:schemeClr val="accent1">
                    <a:lumMod val="75000"/>
                  </a:schemeClr>
                </a:solidFill>
                <a:latin typeface="+mn-ea"/>
                <a:ea typeface="+mn-ea"/>
              </a:rPr>
              <a:t>df</a:t>
            </a:r>
            <a:r>
              <a:rPr kumimoji="1" lang="ja-JP" altLang="en-US" sz="2800" dirty="0">
                <a:solidFill>
                  <a:schemeClr val="accent1">
                    <a:lumMod val="75000"/>
                  </a:schemeClr>
                </a:solidFill>
                <a:latin typeface="+mn-ea"/>
                <a:ea typeface="+mn-ea"/>
              </a:rPr>
              <a:t>の行全体が次々と代入される。</a:t>
            </a:r>
          </a:p>
        </p:txBody>
      </p:sp>
    </p:spTree>
    <p:extLst>
      <p:ext uri="{BB962C8B-B14F-4D97-AF65-F5344CB8AC3E}">
        <p14:creationId xmlns:p14="http://schemas.microsoft.com/office/powerpoint/2010/main" val="1772890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 xmlns:a16="http://schemas.microsoft.com/office/drawing/2014/main" id="{E8878F68-AE1F-47CB-BB63-D3BDDADB9B0D}"/>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6BF9BDFE-8D1C-4E71-B511-CD9F2A00D363}"/>
              </a:ext>
            </a:extLst>
          </p:cNvPr>
          <p:cNvSpPr>
            <a:spLocks noGrp="1"/>
          </p:cNvSpPr>
          <p:nvPr>
            <p:ph type="sldNum" sz="quarter" idx="11"/>
          </p:nvPr>
        </p:nvSpPr>
        <p:spPr/>
        <p:txBody>
          <a:bodyPr/>
          <a:lstStyle/>
          <a:p>
            <a:pPr>
              <a:defRPr/>
            </a:pPr>
            <a:fld id="{E62AD30C-4FD0-4E41-9633-AA73C86D07D0}" type="slidenum">
              <a:rPr lang="ja-JP" altLang="en-US" smtClean="0"/>
              <a:pPr>
                <a:defRPr/>
              </a:pPr>
              <a:t>44</a:t>
            </a:fld>
            <a:endParaRPr lang="en-US" altLang="ja-JP" dirty="0"/>
          </a:p>
        </p:txBody>
      </p:sp>
      <p:pic>
        <p:nvPicPr>
          <p:cNvPr id="5" name="図 4">
            <a:extLst>
              <a:ext uri="{FF2B5EF4-FFF2-40B4-BE49-F238E27FC236}">
                <a16:creationId xmlns="" xmlns:a16="http://schemas.microsoft.com/office/drawing/2014/main" id="{21865002-A389-4014-8F89-CC9FC9192D0B}"/>
              </a:ext>
            </a:extLst>
          </p:cNvPr>
          <p:cNvPicPr>
            <a:picLocks noChangeAspect="1"/>
          </p:cNvPicPr>
          <p:nvPr/>
        </p:nvPicPr>
        <p:blipFill>
          <a:blip r:embed="rId2"/>
          <a:stretch>
            <a:fillRect/>
          </a:stretch>
        </p:blipFill>
        <p:spPr>
          <a:xfrm>
            <a:off x="695499" y="962683"/>
            <a:ext cx="10045116" cy="7705618"/>
          </a:xfrm>
          <a:prstGeom prst="rect">
            <a:avLst/>
          </a:prstGeom>
        </p:spPr>
      </p:pic>
    </p:spTree>
    <p:extLst>
      <p:ext uri="{BB962C8B-B14F-4D97-AF65-F5344CB8AC3E}">
        <p14:creationId xmlns:p14="http://schemas.microsoft.com/office/powerpoint/2010/main" val="636027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 xmlns:a16="http://schemas.microsoft.com/office/drawing/2014/main" id="{134BA6D2-E22B-4849-98E3-9676450F5FF7}"/>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7C86828E-1F5D-4CBE-AEA6-B036BE182AD0}"/>
              </a:ext>
            </a:extLst>
          </p:cNvPr>
          <p:cNvSpPr>
            <a:spLocks noGrp="1"/>
          </p:cNvSpPr>
          <p:nvPr>
            <p:ph type="sldNum" sz="quarter" idx="11"/>
          </p:nvPr>
        </p:nvSpPr>
        <p:spPr/>
        <p:txBody>
          <a:bodyPr/>
          <a:lstStyle/>
          <a:p>
            <a:pPr>
              <a:defRPr/>
            </a:pPr>
            <a:fld id="{E62AD30C-4FD0-4E41-9633-AA73C86D07D0}" type="slidenum">
              <a:rPr lang="ja-JP" altLang="en-US" smtClean="0"/>
              <a:pPr>
                <a:defRPr/>
              </a:pPr>
              <a:t>45</a:t>
            </a:fld>
            <a:endParaRPr lang="en-US" altLang="ja-JP" dirty="0"/>
          </a:p>
        </p:txBody>
      </p:sp>
      <p:pic>
        <p:nvPicPr>
          <p:cNvPr id="5" name="図 4">
            <a:extLst>
              <a:ext uri="{FF2B5EF4-FFF2-40B4-BE49-F238E27FC236}">
                <a16:creationId xmlns="" xmlns:a16="http://schemas.microsoft.com/office/drawing/2014/main" id="{FAFF9095-A464-423D-A315-EC8D0860A4E4}"/>
              </a:ext>
            </a:extLst>
          </p:cNvPr>
          <p:cNvPicPr>
            <a:picLocks noChangeAspect="1"/>
          </p:cNvPicPr>
          <p:nvPr/>
        </p:nvPicPr>
        <p:blipFill>
          <a:blip r:embed="rId2"/>
          <a:stretch>
            <a:fillRect/>
          </a:stretch>
        </p:blipFill>
        <p:spPr>
          <a:xfrm>
            <a:off x="865204" y="530635"/>
            <a:ext cx="5966343" cy="4626361"/>
          </a:xfrm>
          <a:prstGeom prst="rect">
            <a:avLst/>
          </a:prstGeom>
        </p:spPr>
      </p:pic>
      <p:pic>
        <p:nvPicPr>
          <p:cNvPr id="9" name="図 8">
            <a:extLst>
              <a:ext uri="{FF2B5EF4-FFF2-40B4-BE49-F238E27FC236}">
                <a16:creationId xmlns="" xmlns:a16="http://schemas.microsoft.com/office/drawing/2014/main" id="{CE056E1A-FA5D-4591-9912-DBC656624E1B}"/>
              </a:ext>
            </a:extLst>
          </p:cNvPr>
          <p:cNvPicPr>
            <a:picLocks noChangeAspect="1"/>
          </p:cNvPicPr>
          <p:nvPr/>
        </p:nvPicPr>
        <p:blipFill>
          <a:blip r:embed="rId3"/>
          <a:stretch>
            <a:fillRect/>
          </a:stretch>
        </p:blipFill>
        <p:spPr>
          <a:xfrm>
            <a:off x="7227192" y="566639"/>
            <a:ext cx="5781675" cy="4505325"/>
          </a:xfrm>
          <a:prstGeom prst="rect">
            <a:avLst/>
          </a:prstGeom>
        </p:spPr>
      </p:pic>
      <p:pic>
        <p:nvPicPr>
          <p:cNvPr id="10" name="図 9">
            <a:extLst>
              <a:ext uri="{FF2B5EF4-FFF2-40B4-BE49-F238E27FC236}">
                <a16:creationId xmlns="" xmlns:a16="http://schemas.microsoft.com/office/drawing/2014/main" id="{BCAECA14-0B67-426C-9EF5-62C293134DB8}"/>
              </a:ext>
            </a:extLst>
          </p:cNvPr>
          <p:cNvPicPr>
            <a:picLocks noChangeAspect="1"/>
          </p:cNvPicPr>
          <p:nvPr/>
        </p:nvPicPr>
        <p:blipFill>
          <a:blip r:embed="rId4"/>
          <a:stretch>
            <a:fillRect/>
          </a:stretch>
        </p:blipFill>
        <p:spPr>
          <a:xfrm>
            <a:off x="865204" y="4491583"/>
            <a:ext cx="5949925" cy="4752020"/>
          </a:xfrm>
          <a:prstGeom prst="rect">
            <a:avLst/>
          </a:prstGeom>
        </p:spPr>
      </p:pic>
      <p:sp>
        <p:nvSpPr>
          <p:cNvPr id="11" name="矢印: 右 10">
            <a:extLst>
              <a:ext uri="{FF2B5EF4-FFF2-40B4-BE49-F238E27FC236}">
                <a16:creationId xmlns="" xmlns:a16="http://schemas.microsoft.com/office/drawing/2014/main" id="{24A5A3C7-F3B7-4347-93D0-9BB81244D253}"/>
              </a:ext>
            </a:extLst>
          </p:cNvPr>
          <p:cNvSpPr/>
          <p:nvPr/>
        </p:nvSpPr>
        <p:spPr bwMode="auto">
          <a:xfrm>
            <a:off x="6815129" y="2078807"/>
            <a:ext cx="412063" cy="10441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2" name="矢印: 右 11">
            <a:extLst>
              <a:ext uri="{FF2B5EF4-FFF2-40B4-BE49-F238E27FC236}">
                <a16:creationId xmlns="" xmlns:a16="http://schemas.microsoft.com/office/drawing/2014/main" id="{62BDDC63-41B8-4967-96F3-292DE0FA1C0E}"/>
              </a:ext>
            </a:extLst>
          </p:cNvPr>
          <p:cNvSpPr/>
          <p:nvPr/>
        </p:nvSpPr>
        <p:spPr bwMode="auto">
          <a:xfrm rot="8432688">
            <a:off x="7202716" y="3831041"/>
            <a:ext cx="412063" cy="10441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4" name="直線コネクタ 13">
            <a:extLst>
              <a:ext uri="{FF2B5EF4-FFF2-40B4-BE49-F238E27FC236}">
                <a16:creationId xmlns="" xmlns:a16="http://schemas.microsoft.com/office/drawing/2014/main" id="{994D4866-9719-42E6-9C61-3070D5F78AB3}"/>
              </a:ext>
            </a:extLst>
          </p:cNvPr>
          <p:cNvCxnSpPr/>
          <p:nvPr/>
        </p:nvCxnSpPr>
        <p:spPr bwMode="auto">
          <a:xfrm>
            <a:off x="1919635" y="3891707"/>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15" name="直線コネクタ 14">
            <a:extLst>
              <a:ext uri="{FF2B5EF4-FFF2-40B4-BE49-F238E27FC236}">
                <a16:creationId xmlns="" xmlns:a16="http://schemas.microsoft.com/office/drawing/2014/main" id="{1A44988B-F799-45B5-AC7C-D25A613047CF}"/>
              </a:ext>
            </a:extLst>
          </p:cNvPr>
          <p:cNvCxnSpPr/>
          <p:nvPr/>
        </p:nvCxnSpPr>
        <p:spPr bwMode="auto">
          <a:xfrm>
            <a:off x="2690121" y="3891707"/>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16" name="直線コネクタ 15">
            <a:extLst>
              <a:ext uri="{FF2B5EF4-FFF2-40B4-BE49-F238E27FC236}">
                <a16:creationId xmlns="" xmlns:a16="http://schemas.microsoft.com/office/drawing/2014/main" id="{6F8F7940-1336-4128-B8F1-F6F78A76F467}"/>
              </a:ext>
            </a:extLst>
          </p:cNvPr>
          <p:cNvCxnSpPr/>
          <p:nvPr/>
        </p:nvCxnSpPr>
        <p:spPr bwMode="auto">
          <a:xfrm>
            <a:off x="3460607" y="3891707"/>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17" name="直線コネクタ 16">
            <a:extLst>
              <a:ext uri="{FF2B5EF4-FFF2-40B4-BE49-F238E27FC236}">
                <a16:creationId xmlns="" xmlns:a16="http://schemas.microsoft.com/office/drawing/2014/main" id="{2ABFA9B0-E319-494B-A8AB-6FE5928F3DA6}"/>
              </a:ext>
            </a:extLst>
          </p:cNvPr>
          <p:cNvCxnSpPr/>
          <p:nvPr/>
        </p:nvCxnSpPr>
        <p:spPr bwMode="auto">
          <a:xfrm>
            <a:off x="4231093" y="3891707"/>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18" name="直線コネクタ 17">
            <a:extLst>
              <a:ext uri="{FF2B5EF4-FFF2-40B4-BE49-F238E27FC236}">
                <a16:creationId xmlns="" xmlns:a16="http://schemas.microsoft.com/office/drawing/2014/main" id="{112C22F3-34D6-4066-8FE2-E33253CDCF76}"/>
              </a:ext>
            </a:extLst>
          </p:cNvPr>
          <p:cNvCxnSpPr/>
          <p:nvPr/>
        </p:nvCxnSpPr>
        <p:spPr bwMode="auto">
          <a:xfrm>
            <a:off x="5001579" y="3891707"/>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19" name="直線コネクタ 18">
            <a:extLst>
              <a:ext uri="{FF2B5EF4-FFF2-40B4-BE49-F238E27FC236}">
                <a16:creationId xmlns="" xmlns:a16="http://schemas.microsoft.com/office/drawing/2014/main" id="{39A597FD-72CE-4420-89C0-4C63DEAE2D07}"/>
              </a:ext>
            </a:extLst>
          </p:cNvPr>
          <p:cNvCxnSpPr/>
          <p:nvPr/>
        </p:nvCxnSpPr>
        <p:spPr bwMode="auto">
          <a:xfrm>
            <a:off x="5772063" y="3891707"/>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20" name="直線コネクタ 19">
            <a:extLst>
              <a:ext uri="{FF2B5EF4-FFF2-40B4-BE49-F238E27FC236}">
                <a16:creationId xmlns="" xmlns:a16="http://schemas.microsoft.com/office/drawing/2014/main" id="{C2EBCFFA-FB39-47BD-860B-87068597638F}"/>
              </a:ext>
            </a:extLst>
          </p:cNvPr>
          <p:cNvCxnSpPr/>
          <p:nvPr/>
        </p:nvCxnSpPr>
        <p:spPr bwMode="auto">
          <a:xfrm>
            <a:off x="8227311" y="2902645"/>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21" name="直線コネクタ 20">
            <a:extLst>
              <a:ext uri="{FF2B5EF4-FFF2-40B4-BE49-F238E27FC236}">
                <a16:creationId xmlns="" xmlns:a16="http://schemas.microsoft.com/office/drawing/2014/main" id="{2A69C99C-AF94-48AB-97AC-D679DE25C595}"/>
              </a:ext>
            </a:extLst>
          </p:cNvPr>
          <p:cNvCxnSpPr/>
          <p:nvPr/>
        </p:nvCxnSpPr>
        <p:spPr bwMode="auto">
          <a:xfrm>
            <a:off x="8995075" y="3389499"/>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22" name="直線コネクタ 21">
            <a:extLst>
              <a:ext uri="{FF2B5EF4-FFF2-40B4-BE49-F238E27FC236}">
                <a16:creationId xmlns="" xmlns:a16="http://schemas.microsoft.com/office/drawing/2014/main" id="{D0A75C4E-5B48-488C-85DF-CDF15C467C64}"/>
              </a:ext>
            </a:extLst>
          </p:cNvPr>
          <p:cNvCxnSpPr/>
          <p:nvPr/>
        </p:nvCxnSpPr>
        <p:spPr bwMode="auto">
          <a:xfrm>
            <a:off x="9732503" y="3172322"/>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23" name="直線コネクタ 22">
            <a:extLst>
              <a:ext uri="{FF2B5EF4-FFF2-40B4-BE49-F238E27FC236}">
                <a16:creationId xmlns="" xmlns:a16="http://schemas.microsoft.com/office/drawing/2014/main" id="{B7E64095-2FB3-4B16-9A25-113D4BEC99FD}"/>
              </a:ext>
            </a:extLst>
          </p:cNvPr>
          <p:cNvCxnSpPr/>
          <p:nvPr/>
        </p:nvCxnSpPr>
        <p:spPr bwMode="auto">
          <a:xfrm>
            <a:off x="10488587" y="3590975"/>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24" name="直線コネクタ 23">
            <a:extLst>
              <a:ext uri="{FF2B5EF4-FFF2-40B4-BE49-F238E27FC236}">
                <a16:creationId xmlns="" xmlns:a16="http://schemas.microsoft.com/office/drawing/2014/main" id="{2EC7C1B4-F227-4959-8798-ECABD46C91A3}"/>
              </a:ext>
            </a:extLst>
          </p:cNvPr>
          <p:cNvCxnSpPr/>
          <p:nvPr/>
        </p:nvCxnSpPr>
        <p:spPr bwMode="auto">
          <a:xfrm>
            <a:off x="11244671" y="3602274"/>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25" name="直線コネクタ 24">
            <a:extLst>
              <a:ext uri="{FF2B5EF4-FFF2-40B4-BE49-F238E27FC236}">
                <a16:creationId xmlns="" xmlns:a16="http://schemas.microsoft.com/office/drawing/2014/main" id="{E808B6BF-C9E0-4F3C-B655-F665CC22CDDD}"/>
              </a:ext>
            </a:extLst>
          </p:cNvPr>
          <p:cNvCxnSpPr/>
          <p:nvPr/>
        </p:nvCxnSpPr>
        <p:spPr bwMode="auto">
          <a:xfrm>
            <a:off x="12000755" y="3734991"/>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26" name="直線コネクタ 25">
            <a:extLst>
              <a:ext uri="{FF2B5EF4-FFF2-40B4-BE49-F238E27FC236}">
                <a16:creationId xmlns="" xmlns:a16="http://schemas.microsoft.com/office/drawing/2014/main" id="{A7368180-A834-4581-833F-F8E9DC5A66AA}"/>
              </a:ext>
            </a:extLst>
          </p:cNvPr>
          <p:cNvCxnSpPr/>
          <p:nvPr/>
        </p:nvCxnSpPr>
        <p:spPr bwMode="auto">
          <a:xfrm>
            <a:off x="1883631" y="6039247"/>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27" name="直線コネクタ 26">
            <a:extLst>
              <a:ext uri="{FF2B5EF4-FFF2-40B4-BE49-F238E27FC236}">
                <a16:creationId xmlns="" xmlns:a16="http://schemas.microsoft.com/office/drawing/2014/main" id="{74E099A7-8EC0-4180-A588-70674423380F}"/>
              </a:ext>
            </a:extLst>
          </p:cNvPr>
          <p:cNvCxnSpPr/>
          <p:nvPr/>
        </p:nvCxnSpPr>
        <p:spPr bwMode="auto">
          <a:xfrm>
            <a:off x="2690120" y="6975351"/>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28" name="直線コネクタ 27">
            <a:extLst>
              <a:ext uri="{FF2B5EF4-FFF2-40B4-BE49-F238E27FC236}">
                <a16:creationId xmlns="" xmlns:a16="http://schemas.microsoft.com/office/drawing/2014/main" id="{147D3E1C-1777-480B-9AB9-C41B28C99DE7}"/>
              </a:ext>
            </a:extLst>
          </p:cNvPr>
          <p:cNvCxnSpPr/>
          <p:nvPr/>
        </p:nvCxnSpPr>
        <p:spPr bwMode="auto">
          <a:xfrm>
            <a:off x="3460607" y="6435291"/>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29" name="直線コネクタ 28">
            <a:extLst>
              <a:ext uri="{FF2B5EF4-FFF2-40B4-BE49-F238E27FC236}">
                <a16:creationId xmlns="" xmlns:a16="http://schemas.microsoft.com/office/drawing/2014/main" id="{F1C59CA0-57A8-4D19-9FA2-DE6A7F563925}"/>
              </a:ext>
            </a:extLst>
          </p:cNvPr>
          <p:cNvCxnSpPr/>
          <p:nvPr/>
        </p:nvCxnSpPr>
        <p:spPr bwMode="auto">
          <a:xfrm>
            <a:off x="4231093" y="7335391"/>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30" name="直線コネクタ 29">
            <a:extLst>
              <a:ext uri="{FF2B5EF4-FFF2-40B4-BE49-F238E27FC236}">
                <a16:creationId xmlns="" xmlns:a16="http://schemas.microsoft.com/office/drawing/2014/main" id="{41339048-7A10-4B81-8154-1A3DB1581375}"/>
              </a:ext>
            </a:extLst>
          </p:cNvPr>
          <p:cNvCxnSpPr/>
          <p:nvPr/>
        </p:nvCxnSpPr>
        <p:spPr bwMode="auto">
          <a:xfrm>
            <a:off x="5001579" y="7370019"/>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cxnSp>
        <p:nvCxnSpPr>
          <p:cNvPr id="31" name="直線コネクタ 30">
            <a:extLst>
              <a:ext uri="{FF2B5EF4-FFF2-40B4-BE49-F238E27FC236}">
                <a16:creationId xmlns="" xmlns:a16="http://schemas.microsoft.com/office/drawing/2014/main" id="{34E1535E-1477-4348-B550-1B45880BE184}"/>
              </a:ext>
            </a:extLst>
          </p:cNvPr>
          <p:cNvCxnSpPr/>
          <p:nvPr/>
        </p:nvCxnSpPr>
        <p:spPr bwMode="auto">
          <a:xfrm>
            <a:off x="5808067" y="7731435"/>
            <a:ext cx="622977" cy="0"/>
          </a:xfrm>
          <a:prstGeom prst="line">
            <a:avLst/>
          </a:prstGeom>
          <a:solidFill>
            <a:schemeClr val="accent1"/>
          </a:solidFill>
          <a:ln w="152400" cap="flat" cmpd="sng" algn="ctr">
            <a:solidFill>
              <a:srgbClr val="FF00FF"/>
            </a:solidFill>
            <a:prstDash val="solid"/>
            <a:round/>
            <a:headEnd type="none" w="med" len="med"/>
            <a:tailEnd type="none" w="med" len="med"/>
          </a:ln>
          <a:effectLst/>
        </p:spPr>
      </p:cxnSp>
      <p:sp>
        <p:nvSpPr>
          <p:cNvPr id="32" name="テキスト ボックス 31">
            <a:extLst>
              <a:ext uri="{FF2B5EF4-FFF2-40B4-BE49-F238E27FC236}">
                <a16:creationId xmlns="" xmlns:a16="http://schemas.microsoft.com/office/drawing/2014/main" id="{3C51946D-3B81-47C3-A50E-CB61645D43A6}"/>
              </a:ext>
            </a:extLst>
          </p:cNvPr>
          <p:cNvSpPr txBox="1"/>
          <p:nvPr/>
        </p:nvSpPr>
        <p:spPr>
          <a:xfrm>
            <a:off x="2290019" y="1968612"/>
            <a:ext cx="3780202" cy="461665"/>
          </a:xfrm>
          <a:prstGeom prst="rect">
            <a:avLst/>
          </a:prstGeom>
          <a:noFill/>
        </p:spPr>
        <p:txBody>
          <a:bodyPr wrap="none" rtlCol="0">
            <a:spAutoFit/>
          </a:bodyPr>
          <a:lstStyle/>
          <a:p>
            <a:r>
              <a:rPr kumimoji="1" lang="en-US" altLang="ja-JP" b="1" dirty="0">
                <a:solidFill>
                  <a:srgbClr val="FF00FF"/>
                </a:solidFill>
                <a:latin typeface="+mn-ea"/>
                <a:ea typeface="+mn-ea"/>
              </a:rPr>
              <a:t>height = [0,0,0,0,0,0]</a:t>
            </a:r>
            <a:endParaRPr kumimoji="1" lang="ja-JP" altLang="en-US" b="1" dirty="0">
              <a:solidFill>
                <a:srgbClr val="FF00FF"/>
              </a:solidFill>
              <a:latin typeface="+mn-ea"/>
              <a:ea typeface="+mn-ea"/>
            </a:endParaRPr>
          </a:p>
        </p:txBody>
      </p:sp>
      <p:sp>
        <p:nvSpPr>
          <p:cNvPr id="33" name="テキスト ボックス 32">
            <a:extLst>
              <a:ext uri="{FF2B5EF4-FFF2-40B4-BE49-F238E27FC236}">
                <a16:creationId xmlns="" xmlns:a16="http://schemas.microsoft.com/office/drawing/2014/main" id="{854A35CE-D977-4235-AB0C-FBC68031B2E3}"/>
              </a:ext>
            </a:extLst>
          </p:cNvPr>
          <p:cNvSpPr txBox="1"/>
          <p:nvPr/>
        </p:nvSpPr>
        <p:spPr>
          <a:xfrm>
            <a:off x="8932336" y="1581870"/>
            <a:ext cx="3692036" cy="461665"/>
          </a:xfrm>
          <a:prstGeom prst="rect">
            <a:avLst/>
          </a:prstGeom>
          <a:solidFill>
            <a:schemeClr val="bg1"/>
          </a:solidFill>
        </p:spPr>
        <p:txBody>
          <a:bodyPr wrap="none" rtlCol="0">
            <a:spAutoFit/>
          </a:bodyPr>
          <a:lstStyle/>
          <a:p>
            <a:r>
              <a:rPr kumimoji="1" lang="en-US" altLang="ja-JP" b="1" dirty="0">
                <a:solidFill>
                  <a:srgbClr val="FF00FF"/>
                </a:solidFill>
                <a:latin typeface="+mn-ea"/>
                <a:ea typeface="+mn-ea"/>
              </a:rPr>
              <a:t>height += 1</a:t>
            </a:r>
            <a:r>
              <a:rPr kumimoji="1" lang="ja-JP" altLang="en-US" b="1" dirty="0">
                <a:solidFill>
                  <a:srgbClr val="FF00FF"/>
                </a:solidFill>
                <a:latin typeface="+mn-ea"/>
                <a:ea typeface="+mn-ea"/>
              </a:rPr>
              <a:t>本目の高さ</a:t>
            </a:r>
          </a:p>
        </p:txBody>
      </p:sp>
      <p:sp>
        <p:nvSpPr>
          <p:cNvPr id="34" name="テキスト ボックス 33">
            <a:extLst>
              <a:ext uri="{FF2B5EF4-FFF2-40B4-BE49-F238E27FC236}">
                <a16:creationId xmlns="" xmlns:a16="http://schemas.microsoft.com/office/drawing/2014/main" id="{59D84CDD-669F-4803-ADF1-08024AE83F27}"/>
              </a:ext>
            </a:extLst>
          </p:cNvPr>
          <p:cNvSpPr txBox="1"/>
          <p:nvPr/>
        </p:nvSpPr>
        <p:spPr>
          <a:xfrm>
            <a:off x="4535275" y="5843128"/>
            <a:ext cx="3692036" cy="461665"/>
          </a:xfrm>
          <a:prstGeom prst="rect">
            <a:avLst/>
          </a:prstGeom>
          <a:solidFill>
            <a:schemeClr val="bg1"/>
          </a:solidFill>
        </p:spPr>
        <p:txBody>
          <a:bodyPr wrap="none" rtlCol="0">
            <a:spAutoFit/>
          </a:bodyPr>
          <a:lstStyle/>
          <a:p>
            <a:r>
              <a:rPr kumimoji="1" lang="en-US" altLang="ja-JP" b="1" dirty="0">
                <a:solidFill>
                  <a:srgbClr val="FF00FF"/>
                </a:solidFill>
                <a:latin typeface="+mn-ea"/>
                <a:ea typeface="+mn-ea"/>
              </a:rPr>
              <a:t>height += 2</a:t>
            </a:r>
            <a:r>
              <a:rPr kumimoji="1" lang="ja-JP" altLang="en-US" b="1" dirty="0">
                <a:solidFill>
                  <a:srgbClr val="FF00FF"/>
                </a:solidFill>
                <a:latin typeface="+mn-ea"/>
                <a:ea typeface="+mn-ea"/>
              </a:rPr>
              <a:t>本目の高さ</a:t>
            </a:r>
          </a:p>
        </p:txBody>
      </p:sp>
      <p:sp>
        <p:nvSpPr>
          <p:cNvPr id="35" name="テキスト ボックス 34">
            <a:extLst>
              <a:ext uri="{FF2B5EF4-FFF2-40B4-BE49-F238E27FC236}">
                <a16:creationId xmlns="" xmlns:a16="http://schemas.microsoft.com/office/drawing/2014/main" id="{2A15519B-9A22-4147-9B4B-FEC48932E111}"/>
              </a:ext>
            </a:extLst>
          </p:cNvPr>
          <p:cNvSpPr txBox="1"/>
          <p:nvPr/>
        </p:nvSpPr>
        <p:spPr>
          <a:xfrm>
            <a:off x="9402974" y="5779539"/>
            <a:ext cx="3209533" cy="584775"/>
          </a:xfrm>
          <a:prstGeom prst="rect">
            <a:avLst/>
          </a:prstGeom>
          <a:noFill/>
        </p:spPr>
        <p:txBody>
          <a:bodyPr wrap="none" rtlCol="0">
            <a:spAutoFit/>
          </a:bodyPr>
          <a:lstStyle/>
          <a:p>
            <a:r>
              <a:rPr kumimoji="1" lang="en-US" altLang="ja-JP" sz="3200" dirty="0">
                <a:latin typeface="+mn-ea"/>
                <a:ea typeface="+mn-ea"/>
              </a:rPr>
              <a:t>bottom=</a:t>
            </a:r>
            <a:r>
              <a:rPr lang="en-US" altLang="ja-JP" sz="3200" dirty="0">
                <a:solidFill>
                  <a:srgbClr val="FF00FF"/>
                </a:solidFill>
                <a:latin typeface="+mn-ea"/>
                <a:ea typeface="+mn-ea"/>
              </a:rPr>
              <a:t>height</a:t>
            </a:r>
            <a:endParaRPr kumimoji="1" lang="ja-JP" altLang="en-US" sz="3200" dirty="0">
              <a:solidFill>
                <a:srgbClr val="FF00FF"/>
              </a:solidFill>
              <a:latin typeface="+mn-ea"/>
              <a:ea typeface="+mn-ea"/>
            </a:endParaRPr>
          </a:p>
        </p:txBody>
      </p:sp>
      <p:sp>
        <p:nvSpPr>
          <p:cNvPr id="36" name="テキスト ボックス 35">
            <a:extLst>
              <a:ext uri="{FF2B5EF4-FFF2-40B4-BE49-F238E27FC236}">
                <a16:creationId xmlns="" xmlns:a16="http://schemas.microsoft.com/office/drawing/2014/main" id="{A89FBB43-B51A-4839-9048-C4DEAA7E8EBA}"/>
              </a:ext>
            </a:extLst>
          </p:cNvPr>
          <p:cNvSpPr txBox="1"/>
          <p:nvPr/>
        </p:nvSpPr>
        <p:spPr>
          <a:xfrm>
            <a:off x="9732503" y="6390576"/>
            <a:ext cx="5109091" cy="1077218"/>
          </a:xfrm>
          <a:prstGeom prst="rect">
            <a:avLst/>
          </a:prstGeom>
          <a:noFill/>
        </p:spPr>
        <p:txBody>
          <a:bodyPr wrap="none" rtlCol="0">
            <a:spAutoFit/>
          </a:bodyPr>
          <a:lstStyle/>
          <a:p>
            <a:r>
              <a:rPr kumimoji="1" lang="ja-JP" altLang="en-US" sz="3200" dirty="0">
                <a:latin typeface="+mn-ea"/>
                <a:ea typeface="+mn-ea"/>
              </a:rPr>
              <a:t>によって、棒の底の位置を</a:t>
            </a:r>
            <a:endParaRPr kumimoji="1" lang="en-US" altLang="ja-JP" sz="3200" dirty="0">
              <a:latin typeface="+mn-ea"/>
              <a:ea typeface="+mn-ea"/>
            </a:endParaRPr>
          </a:p>
          <a:p>
            <a:r>
              <a:rPr lang="en-US" altLang="ja-JP" sz="3200" dirty="0">
                <a:latin typeface="+mn-ea"/>
                <a:ea typeface="+mn-ea"/>
              </a:rPr>
              <a:t>height</a:t>
            </a:r>
            <a:r>
              <a:rPr lang="ja-JP" altLang="en-US" sz="3200" dirty="0">
                <a:latin typeface="+mn-ea"/>
                <a:ea typeface="+mn-ea"/>
              </a:rPr>
              <a:t>の値に設定できる</a:t>
            </a:r>
            <a:endParaRPr kumimoji="1" lang="ja-JP" altLang="en-US" sz="3200" dirty="0">
              <a:latin typeface="+mn-ea"/>
              <a:ea typeface="+mn-ea"/>
            </a:endParaRPr>
          </a:p>
        </p:txBody>
      </p:sp>
    </p:spTree>
    <p:extLst>
      <p:ext uri="{BB962C8B-B14F-4D97-AF65-F5344CB8AC3E}">
        <p14:creationId xmlns:p14="http://schemas.microsoft.com/office/powerpoint/2010/main" val="1645982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857811A-E9C6-4E52-B5A6-817CB378838D}"/>
              </a:ext>
            </a:extLst>
          </p:cNvPr>
          <p:cNvSpPr>
            <a:spLocks noGrp="1"/>
          </p:cNvSpPr>
          <p:nvPr>
            <p:ph type="title"/>
          </p:nvPr>
        </p:nvSpPr>
        <p:spPr/>
        <p:txBody>
          <a:bodyPr/>
          <a:lstStyle/>
          <a:p>
            <a:r>
              <a:rPr lang="ja-JP" altLang="en-US" dirty="0"/>
              <a:t>円グラフ </a:t>
            </a:r>
            <a:r>
              <a:rPr lang="en-US" altLang="ja-JP" dirty="0"/>
              <a:t>(</a:t>
            </a:r>
            <a:r>
              <a:rPr lang="ja-JP" altLang="en-US" dirty="0"/>
              <a:t>パイチャート</a:t>
            </a:r>
            <a:r>
              <a:rPr lang="en-US" altLang="ja-JP" dirty="0"/>
              <a:t>)</a:t>
            </a:r>
            <a:endParaRPr kumimoji="1" lang="ja-JP" altLang="en-US" dirty="0"/>
          </a:p>
        </p:txBody>
      </p:sp>
      <p:sp>
        <p:nvSpPr>
          <p:cNvPr id="3" name="フッター プレースホルダー 2">
            <a:extLst>
              <a:ext uri="{FF2B5EF4-FFF2-40B4-BE49-F238E27FC236}">
                <a16:creationId xmlns="" xmlns:a16="http://schemas.microsoft.com/office/drawing/2014/main" id="{097F190A-E365-4984-BE07-5B5AEB4AFEE0}"/>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100D1F76-C6C8-4958-83F7-555FB887F982}"/>
              </a:ext>
            </a:extLst>
          </p:cNvPr>
          <p:cNvSpPr>
            <a:spLocks noGrp="1"/>
          </p:cNvSpPr>
          <p:nvPr>
            <p:ph type="sldNum" sz="quarter" idx="11"/>
          </p:nvPr>
        </p:nvSpPr>
        <p:spPr/>
        <p:txBody>
          <a:bodyPr/>
          <a:lstStyle/>
          <a:p>
            <a:pPr>
              <a:defRPr/>
            </a:pPr>
            <a:fld id="{E62AD30C-4FD0-4E41-9633-AA73C86D07D0}" type="slidenum">
              <a:rPr lang="ja-JP" altLang="en-US" smtClean="0"/>
              <a:pPr>
                <a:defRPr/>
              </a:pPr>
              <a:t>46</a:t>
            </a:fld>
            <a:endParaRPr lang="en-US" altLang="ja-JP" dirty="0"/>
          </a:p>
        </p:txBody>
      </p:sp>
      <p:sp>
        <p:nvSpPr>
          <p:cNvPr id="5" name="正方形/長方形 4">
            <a:extLst>
              <a:ext uri="{FF2B5EF4-FFF2-40B4-BE49-F238E27FC236}">
                <a16:creationId xmlns="" xmlns:a16="http://schemas.microsoft.com/office/drawing/2014/main" id="{B79244F0-9EC5-4D74-85C9-42F3D5879148}"/>
              </a:ext>
            </a:extLst>
          </p:cNvPr>
          <p:cNvSpPr/>
          <p:nvPr/>
        </p:nvSpPr>
        <p:spPr>
          <a:xfrm>
            <a:off x="2150038" y="4012859"/>
            <a:ext cx="12356052" cy="1077218"/>
          </a:xfrm>
          <a:prstGeom prst="rect">
            <a:avLst/>
          </a:prstGeom>
          <a:ln>
            <a:solidFill>
              <a:schemeClr val="tx1"/>
            </a:solidFill>
          </a:ln>
        </p:spPr>
        <p:txBody>
          <a:bodyPr wrap="square">
            <a:spAutoFit/>
          </a:bodyPr>
          <a:lstStyle/>
          <a:p>
            <a:r>
              <a:rPr lang="ja-JP" altLang="en-US" sz="3200" dirty="0">
                <a:latin typeface="+mn-ea"/>
                <a:ea typeface="+mn-ea"/>
              </a:rPr>
              <a:t>plt.pie(</a:t>
            </a:r>
            <a:r>
              <a:rPr lang="en-US" altLang="ja-JP" sz="3200" dirty="0" err="1">
                <a:latin typeface="+mn-ea"/>
                <a:ea typeface="+mn-ea"/>
              </a:rPr>
              <a:t>ser_ave</a:t>
            </a:r>
            <a:r>
              <a:rPr lang="ja-JP" altLang="en-US" sz="3200" dirty="0">
                <a:latin typeface="+mn-ea"/>
                <a:ea typeface="+mn-ea"/>
              </a:rPr>
              <a:t>, autopct="%.1f%%"</a:t>
            </a:r>
            <a:r>
              <a:rPr lang="en-US" altLang="ja-JP" sz="3200" dirty="0">
                <a:latin typeface="+mn-ea"/>
                <a:ea typeface="+mn-ea"/>
              </a:rPr>
              <a:t>, </a:t>
            </a:r>
            <a:r>
              <a:rPr lang="ja-JP" altLang="en-US" sz="3200" dirty="0">
                <a:latin typeface="+mn-ea"/>
                <a:ea typeface="+mn-ea"/>
              </a:rPr>
              <a:t>labels=</a:t>
            </a:r>
            <a:r>
              <a:rPr lang="en-US" altLang="ja-JP" sz="3200" dirty="0" err="1">
                <a:latin typeface="+mn-ea"/>
                <a:ea typeface="+mn-ea"/>
              </a:rPr>
              <a:t>ser_ave</a:t>
            </a:r>
            <a:r>
              <a:rPr lang="ja-JP" altLang="en-US" sz="3200" dirty="0" err="1">
                <a:latin typeface="+mn-ea"/>
                <a:ea typeface="+mn-ea"/>
              </a:rPr>
              <a:t>.</a:t>
            </a:r>
            <a:r>
              <a:rPr lang="ja-JP" altLang="en-US" sz="3200" dirty="0">
                <a:latin typeface="+mn-ea"/>
                <a:ea typeface="+mn-ea"/>
              </a:rPr>
              <a:t>index)</a:t>
            </a:r>
          </a:p>
          <a:p>
            <a:r>
              <a:rPr lang="ja-JP" altLang="en-US" sz="3200" dirty="0">
                <a:latin typeface="+mn-ea"/>
                <a:ea typeface="+mn-ea"/>
              </a:rPr>
              <a:t>plt.show()</a:t>
            </a:r>
          </a:p>
        </p:txBody>
      </p:sp>
      <p:cxnSp>
        <p:nvCxnSpPr>
          <p:cNvPr id="10" name="直線矢印コネクタ 9">
            <a:extLst>
              <a:ext uri="{FF2B5EF4-FFF2-40B4-BE49-F238E27FC236}">
                <a16:creationId xmlns="" xmlns:a16="http://schemas.microsoft.com/office/drawing/2014/main" id="{672FA2FA-000D-4767-91E1-C0B6BC8CA064}"/>
              </a:ext>
            </a:extLst>
          </p:cNvPr>
          <p:cNvCxnSpPr>
            <a:cxnSpLocks/>
          </p:cNvCxnSpPr>
          <p:nvPr/>
        </p:nvCxnSpPr>
        <p:spPr bwMode="auto">
          <a:xfrm flipH="1">
            <a:off x="8540065" y="3233228"/>
            <a:ext cx="296645" cy="707911"/>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13" name="テキスト ボックス 12">
            <a:extLst>
              <a:ext uri="{FF2B5EF4-FFF2-40B4-BE49-F238E27FC236}">
                <a16:creationId xmlns="" xmlns:a16="http://schemas.microsoft.com/office/drawing/2014/main" id="{90BEC34F-EEA0-4E81-BB41-9477CC3AAAE4}"/>
              </a:ext>
            </a:extLst>
          </p:cNvPr>
          <p:cNvSpPr txBox="1"/>
          <p:nvPr/>
        </p:nvSpPr>
        <p:spPr>
          <a:xfrm>
            <a:off x="8688387" y="1671153"/>
            <a:ext cx="6462025" cy="1569660"/>
          </a:xfrm>
          <a:prstGeom prst="rect">
            <a:avLst/>
          </a:prstGeom>
          <a:noFill/>
        </p:spPr>
        <p:txBody>
          <a:bodyPr wrap="none" rtlCol="0">
            <a:spAutoFit/>
          </a:bodyPr>
          <a:lstStyle/>
          <a:p>
            <a:r>
              <a:rPr kumimoji="1" lang="ja-JP" altLang="en-US" sz="3200" dirty="0">
                <a:solidFill>
                  <a:srgbClr val="0000FF"/>
                </a:solidFill>
                <a:latin typeface="+mn-ea"/>
                <a:ea typeface="+mn-ea"/>
              </a:rPr>
              <a:t>割合の表示</a:t>
            </a:r>
            <a:endParaRPr kumimoji="1" lang="en-US" altLang="ja-JP" sz="3200" dirty="0">
              <a:solidFill>
                <a:srgbClr val="0000FF"/>
              </a:solidFill>
              <a:latin typeface="+mn-ea"/>
              <a:ea typeface="+mn-ea"/>
            </a:endParaRPr>
          </a:p>
          <a:p>
            <a:r>
              <a:rPr lang="en-US" altLang="ja-JP" sz="3200" dirty="0">
                <a:solidFill>
                  <a:srgbClr val="0000FF"/>
                </a:solidFill>
                <a:latin typeface="+mn-ea"/>
                <a:ea typeface="+mn-ea"/>
              </a:rPr>
              <a:t>%.1f </a:t>
            </a:r>
            <a:r>
              <a:rPr lang="ja-JP" altLang="en-US" sz="3200" dirty="0">
                <a:solidFill>
                  <a:srgbClr val="0000FF"/>
                </a:solidFill>
                <a:latin typeface="+mn-ea"/>
                <a:ea typeface="+mn-ea"/>
              </a:rPr>
              <a:t>は「小数点以下</a:t>
            </a:r>
            <a:r>
              <a:rPr lang="en-US" altLang="ja-JP" sz="3200" dirty="0">
                <a:solidFill>
                  <a:srgbClr val="0000FF"/>
                </a:solidFill>
                <a:latin typeface="+mn-ea"/>
                <a:ea typeface="+mn-ea"/>
              </a:rPr>
              <a:t>1</a:t>
            </a:r>
            <a:r>
              <a:rPr lang="ja-JP" altLang="en-US" sz="3200" dirty="0">
                <a:solidFill>
                  <a:srgbClr val="0000FF"/>
                </a:solidFill>
                <a:latin typeface="+mn-ea"/>
                <a:ea typeface="+mn-ea"/>
              </a:rPr>
              <a:t>桁の小数」</a:t>
            </a:r>
            <a:endParaRPr lang="en-US" altLang="ja-JP" sz="3200" dirty="0">
              <a:solidFill>
                <a:srgbClr val="0000FF"/>
              </a:solidFill>
              <a:latin typeface="+mn-ea"/>
              <a:ea typeface="+mn-ea"/>
            </a:endParaRPr>
          </a:p>
          <a:p>
            <a:r>
              <a:rPr kumimoji="1" lang="en-US" altLang="ja-JP" sz="3200" dirty="0">
                <a:solidFill>
                  <a:srgbClr val="0000FF"/>
                </a:solidFill>
                <a:latin typeface="+mn-ea"/>
                <a:ea typeface="+mn-ea"/>
              </a:rPr>
              <a:t>%% </a:t>
            </a:r>
            <a:r>
              <a:rPr kumimoji="1" lang="ja-JP" altLang="en-US" sz="3200" dirty="0">
                <a:solidFill>
                  <a:srgbClr val="0000FF"/>
                </a:solidFill>
                <a:latin typeface="+mn-ea"/>
                <a:ea typeface="+mn-ea"/>
              </a:rPr>
              <a:t>は「</a:t>
            </a:r>
            <a:r>
              <a:rPr kumimoji="1" lang="en-US" altLang="ja-JP" sz="3200" dirty="0">
                <a:solidFill>
                  <a:srgbClr val="0000FF"/>
                </a:solidFill>
                <a:latin typeface="+mn-ea"/>
                <a:ea typeface="+mn-ea"/>
              </a:rPr>
              <a:t>%</a:t>
            </a:r>
            <a:r>
              <a:rPr kumimoji="1" lang="ja-JP" altLang="en-US" sz="3200" dirty="0">
                <a:solidFill>
                  <a:srgbClr val="0000FF"/>
                </a:solidFill>
                <a:latin typeface="+mn-ea"/>
                <a:ea typeface="+mn-ea"/>
              </a:rPr>
              <a:t>記号」</a:t>
            </a:r>
          </a:p>
        </p:txBody>
      </p:sp>
      <p:pic>
        <p:nvPicPr>
          <p:cNvPr id="11" name="図 10">
            <a:extLst>
              <a:ext uri="{FF2B5EF4-FFF2-40B4-BE49-F238E27FC236}">
                <a16:creationId xmlns="" xmlns:a16="http://schemas.microsoft.com/office/drawing/2014/main" id="{8177D543-4909-4891-8D5E-24E806ECA0F7}"/>
              </a:ext>
            </a:extLst>
          </p:cNvPr>
          <p:cNvPicPr>
            <a:picLocks noChangeAspect="1"/>
          </p:cNvPicPr>
          <p:nvPr/>
        </p:nvPicPr>
        <p:blipFill>
          <a:blip r:embed="rId2"/>
          <a:stretch>
            <a:fillRect/>
          </a:stretch>
        </p:blipFill>
        <p:spPr>
          <a:xfrm>
            <a:off x="12086161" y="5487788"/>
            <a:ext cx="3952875" cy="2857500"/>
          </a:xfrm>
          <a:prstGeom prst="rect">
            <a:avLst/>
          </a:prstGeom>
          <a:ln>
            <a:solidFill>
              <a:schemeClr val="tx1"/>
            </a:solidFill>
          </a:ln>
        </p:spPr>
      </p:pic>
    </p:spTree>
    <p:extLst>
      <p:ext uri="{BB962C8B-B14F-4D97-AF65-F5344CB8AC3E}">
        <p14:creationId xmlns:p14="http://schemas.microsoft.com/office/powerpoint/2010/main" val="2720566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857811A-E9C6-4E52-B5A6-817CB378838D}"/>
              </a:ext>
            </a:extLst>
          </p:cNvPr>
          <p:cNvSpPr>
            <a:spLocks noGrp="1"/>
          </p:cNvSpPr>
          <p:nvPr>
            <p:ph type="title"/>
          </p:nvPr>
        </p:nvSpPr>
        <p:spPr/>
        <p:txBody>
          <a:bodyPr/>
          <a:lstStyle/>
          <a:p>
            <a:r>
              <a:rPr lang="en-US" altLang="ja-JP" dirty="0"/>
              <a:t>(</a:t>
            </a:r>
            <a:r>
              <a:rPr lang="ja-JP" altLang="en-US" dirty="0"/>
              <a:t>発展</a:t>
            </a:r>
            <a:r>
              <a:rPr lang="en-US" altLang="ja-JP" dirty="0"/>
              <a:t>) </a:t>
            </a:r>
            <a:r>
              <a:rPr lang="ja-JP" altLang="en-US" dirty="0"/>
              <a:t>円グラフ </a:t>
            </a:r>
            <a:r>
              <a:rPr lang="en-US" altLang="ja-JP" dirty="0"/>
              <a:t>(</a:t>
            </a:r>
            <a:r>
              <a:rPr lang="ja-JP" altLang="en-US" dirty="0"/>
              <a:t>パイチャート</a:t>
            </a:r>
            <a:r>
              <a:rPr lang="en-US" altLang="ja-JP" dirty="0"/>
              <a:t>) 2</a:t>
            </a:r>
            <a:endParaRPr kumimoji="1" lang="ja-JP" altLang="en-US" dirty="0"/>
          </a:p>
        </p:txBody>
      </p:sp>
      <p:sp>
        <p:nvSpPr>
          <p:cNvPr id="3" name="フッター プレースホルダー 2">
            <a:extLst>
              <a:ext uri="{FF2B5EF4-FFF2-40B4-BE49-F238E27FC236}">
                <a16:creationId xmlns="" xmlns:a16="http://schemas.microsoft.com/office/drawing/2014/main" id="{097F190A-E365-4984-BE07-5B5AEB4AFEE0}"/>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100D1F76-C6C8-4958-83F7-555FB887F982}"/>
              </a:ext>
            </a:extLst>
          </p:cNvPr>
          <p:cNvSpPr>
            <a:spLocks noGrp="1"/>
          </p:cNvSpPr>
          <p:nvPr>
            <p:ph type="sldNum" sz="quarter" idx="11"/>
          </p:nvPr>
        </p:nvSpPr>
        <p:spPr/>
        <p:txBody>
          <a:bodyPr/>
          <a:lstStyle/>
          <a:p>
            <a:pPr>
              <a:defRPr/>
            </a:pPr>
            <a:fld id="{E62AD30C-4FD0-4E41-9633-AA73C86D07D0}" type="slidenum">
              <a:rPr lang="ja-JP" altLang="en-US" smtClean="0"/>
              <a:pPr>
                <a:defRPr/>
              </a:pPr>
              <a:t>47</a:t>
            </a:fld>
            <a:endParaRPr lang="en-US" altLang="ja-JP" dirty="0"/>
          </a:p>
        </p:txBody>
      </p:sp>
      <p:sp>
        <p:nvSpPr>
          <p:cNvPr id="5" name="正方形/長方形 4">
            <a:extLst>
              <a:ext uri="{FF2B5EF4-FFF2-40B4-BE49-F238E27FC236}">
                <a16:creationId xmlns="" xmlns:a16="http://schemas.microsoft.com/office/drawing/2014/main" id="{B79244F0-9EC5-4D74-85C9-42F3D5879148}"/>
              </a:ext>
            </a:extLst>
          </p:cNvPr>
          <p:cNvSpPr/>
          <p:nvPr/>
        </p:nvSpPr>
        <p:spPr>
          <a:xfrm>
            <a:off x="3682984" y="3541872"/>
            <a:ext cx="10765196" cy="3539430"/>
          </a:xfrm>
          <a:prstGeom prst="rect">
            <a:avLst/>
          </a:prstGeom>
          <a:ln>
            <a:solidFill>
              <a:schemeClr val="tx1"/>
            </a:solidFill>
          </a:ln>
        </p:spPr>
        <p:txBody>
          <a:bodyPr wrap="square">
            <a:spAutoFit/>
          </a:bodyPr>
          <a:lstStyle/>
          <a:p>
            <a:r>
              <a:rPr lang="ja-JP" altLang="en-US" sz="3200" dirty="0">
                <a:latin typeface="+mn-ea"/>
                <a:ea typeface="+mn-ea"/>
              </a:rPr>
              <a:t>explodes = np.zeros(len(</a:t>
            </a:r>
            <a:r>
              <a:rPr lang="en-US" altLang="ja-JP" sz="3200" dirty="0" err="1">
                <a:latin typeface="+mn-ea"/>
                <a:ea typeface="+mn-ea"/>
              </a:rPr>
              <a:t>ser_ave</a:t>
            </a:r>
            <a:r>
              <a:rPr lang="ja-JP" altLang="en-US" sz="3200" dirty="0">
                <a:latin typeface="+mn-ea"/>
                <a:ea typeface="+mn-ea"/>
              </a:rPr>
              <a:t>))</a:t>
            </a:r>
          </a:p>
          <a:p>
            <a:r>
              <a:rPr lang="ja-JP" altLang="en-US" sz="3200" dirty="0">
                <a:latin typeface="+mn-ea"/>
                <a:ea typeface="+mn-ea"/>
              </a:rPr>
              <a:t>explodes[2] = 0.1</a:t>
            </a:r>
          </a:p>
          <a:p>
            <a:r>
              <a:rPr lang="ja-JP" altLang="en-US" sz="3200" dirty="0">
                <a:latin typeface="+mn-ea"/>
                <a:ea typeface="+mn-ea"/>
              </a:rPr>
              <a:t>plt.pie(</a:t>
            </a:r>
            <a:r>
              <a:rPr lang="en-US" altLang="ja-JP" sz="3200" dirty="0" err="1">
                <a:latin typeface="+mn-ea"/>
                <a:ea typeface="+mn-ea"/>
              </a:rPr>
              <a:t>ser_ave</a:t>
            </a:r>
            <a:r>
              <a:rPr lang="ja-JP" altLang="en-US" sz="3200" dirty="0" err="1">
                <a:latin typeface="+mn-ea"/>
                <a:ea typeface="+mn-ea"/>
              </a:rPr>
              <a:t>,</a:t>
            </a:r>
            <a:r>
              <a:rPr lang="ja-JP" altLang="en-US" sz="3200" dirty="0">
                <a:latin typeface="+mn-ea"/>
                <a:ea typeface="+mn-ea"/>
              </a:rPr>
              <a:t> autopct="%.1f%%", shadow=True, </a:t>
            </a:r>
          </a:p>
          <a:p>
            <a:r>
              <a:rPr lang="ja-JP" altLang="en-US" sz="3200" dirty="0">
                <a:latin typeface="+mn-ea"/>
                <a:ea typeface="+mn-ea"/>
              </a:rPr>
              <a:t>        startangle=90, counterclock=False,</a:t>
            </a:r>
          </a:p>
          <a:p>
            <a:r>
              <a:rPr lang="ja-JP" altLang="en-US" sz="3200" dirty="0">
                <a:latin typeface="+mn-ea"/>
                <a:ea typeface="+mn-ea"/>
              </a:rPr>
              <a:t>        explode=explodes,</a:t>
            </a:r>
          </a:p>
          <a:p>
            <a:r>
              <a:rPr lang="ja-JP" altLang="en-US" sz="3200" dirty="0">
                <a:latin typeface="+mn-ea"/>
                <a:ea typeface="+mn-ea"/>
              </a:rPr>
              <a:t>        labels=</a:t>
            </a:r>
            <a:r>
              <a:rPr lang="en-US" altLang="ja-JP" sz="3200" dirty="0" err="1">
                <a:latin typeface="+mn-ea"/>
                <a:ea typeface="+mn-ea"/>
              </a:rPr>
              <a:t>ser_ave</a:t>
            </a:r>
            <a:r>
              <a:rPr lang="ja-JP" altLang="en-US" sz="3200" dirty="0" err="1">
                <a:latin typeface="+mn-ea"/>
                <a:ea typeface="+mn-ea"/>
              </a:rPr>
              <a:t>.</a:t>
            </a:r>
            <a:r>
              <a:rPr lang="ja-JP" altLang="en-US" sz="3200" dirty="0">
                <a:latin typeface="+mn-ea"/>
                <a:ea typeface="+mn-ea"/>
              </a:rPr>
              <a:t>index)</a:t>
            </a:r>
          </a:p>
          <a:p>
            <a:r>
              <a:rPr lang="ja-JP" altLang="en-US" sz="3200" dirty="0">
                <a:latin typeface="+mn-ea"/>
                <a:ea typeface="+mn-ea"/>
              </a:rPr>
              <a:t>plt.show()</a:t>
            </a:r>
          </a:p>
        </p:txBody>
      </p:sp>
      <p:pic>
        <p:nvPicPr>
          <p:cNvPr id="6" name="図 5">
            <a:extLst>
              <a:ext uri="{FF2B5EF4-FFF2-40B4-BE49-F238E27FC236}">
                <a16:creationId xmlns="" xmlns:a16="http://schemas.microsoft.com/office/drawing/2014/main" id="{969A36D2-87B8-403A-BAAF-D560A69A2616}"/>
              </a:ext>
            </a:extLst>
          </p:cNvPr>
          <p:cNvPicPr>
            <a:picLocks noChangeAspect="1"/>
          </p:cNvPicPr>
          <p:nvPr/>
        </p:nvPicPr>
        <p:blipFill>
          <a:blip r:embed="rId2"/>
          <a:stretch>
            <a:fillRect/>
          </a:stretch>
        </p:blipFill>
        <p:spPr>
          <a:xfrm>
            <a:off x="12788739" y="5283163"/>
            <a:ext cx="4104456" cy="3320230"/>
          </a:xfrm>
          <a:prstGeom prst="rect">
            <a:avLst/>
          </a:prstGeom>
          <a:ln>
            <a:solidFill>
              <a:schemeClr val="tx1"/>
            </a:solidFill>
          </a:ln>
        </p:spPr>
      </p:pic>
      <p:cxnSp>
        <p:nvCxnSpPr>
          <p:cNvPr id="8" name="直線矢印コネクタ 7">
            <a:extLst>
              <a:ext uri="{FF2B5EF4-FFF2-40B4-BE49-F238E27FC236}">
                <a16:creationId xmlns="" xmlns:a16="http://schemas.microsoft.com/office/drawing/2014/main" id="{3CD5A371-E7CE-4D5F-9EA3-C7F8F3799AF2}"/>
              </a:ext>
            </a:extLst>
          </p:cNvPr>
          <p:cNvCxnSpPr/>
          <p:nvPr/>
        </p:nvCxnSpPr>
        <p:spPr bwMode="auto">
          <a:xfrm>
            <a:off x="4151036" y="3145828"/>
            <a:ext cx="144016" cy="504056"/>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9" name="テキスト ボックス 8">
            <a:extLst>
              <a:ext uri="{FF2B5EF4-FFF2-40B4-BE49-F238E27FC236}">
                <a16:creationId xmlns="" xmlns:a16="http://schemas.microsoft.com/office/drawing/2014/main" id="{AE68CBEB-B6F5-4C70-829F-C9AE3034880C}"/>
              </a:ext>
            </a:extLst>
          </p:cNvPr>
          <p:cNvSpPr txBox="1"/>
          <p:nvPr/>
        </p:nvSpPr>
        <p:spPr>
          <a:xfrm>
            <a:off x="2998908" y="2564916"/>
            <a:ext cx="7733207" cy="584775"/>
          </a:xfrm>
          <a:prstGeom prst="rect">
            <a:avLst/>
          </a:prstGeom>
          <a:noFill/>
        </p:spPr>
        <p:txBody>
          <a:bodyPr wrap="none" rtlCol="0">
            <a:spAutoFit/>
          </a:bodyPr>
          <a:lstStyle/>
          <a:p>
            <a:r>
              <a:rPr lang="ja-JP" altLang="en-US" sz="3200" dirty="0">
                <a:solidFill>
                  <a:srgbClr val="0000FF"/>
                </a:solidFill>
                <a:latin typeface="+mn-ea"/>
                <a:ea typeface="+mn-ea"/>
              </a:rPr>
              <a:t>浮かせ幅 </a:t>
            </a:r>
            <a:r>
              <a:rPr lang="en-US" altLang="ja-JP" sz="3200" dirty="0">
                <a:solidFill>
                  <a:srgbClr val="0000FF"/>
                </a:solidFill>
                <a:latin typeface="+mn-ea"/>
                <a:ea typeface="+mn-ea"/>
              </a:rPr>
              <a:t>(3</a:t>
            </a:r>
            <a:r>
              <a:rPr lang="ja-JP" altLang="en-US" sz="3200" dirty="0">
                <a:solidFill>
                  <a:srgbClr val="0000FF"/>
                </a:solidFill>
                <a:latin typeface="+mn-ea"/>
                <a:ea typeface="+mn-ea"/>
              </a:rPr>
              <a:t>つめに </a:t>
            </a:r>
            <a:r>
              <a:rPr lang="en-US" altLang="ja-JP" sz="3200" dirty="0">
                <a:solidFill>
                  <a:srgbClr val="0000FF"/>
                </a:solidFill>
                <a:latin typeface="+mn-ea"/>
                <a:ea typeface="+mn-ea"/>
              </a:rPr>
              <a:t>0.1</a:t>
            </a:r>
            <a:r>
              <a:rPr lang="ja-JP" altLang="en-US" sz="3200" dirty="0" err="1">
                <a:solidFill>
                  <a:srgbClr val="0000FF"/>
                </a:solidFill>
                <a:latin typeface="+mn-ea"/>
                <a:ea typeface="+mn-ea"/>
              </a:rPr>
              <a:t>、</a:t>
            </a:r>
            <a:r>
              <a:rPr lang="ja-JP" altLang="en-US" sz="3200" dirty="0">
                <a:solidFill>
                  <a:srgbClr val="0000FF"/>
                </a:solidFill>
                <a:latin typeface="+mn-ea"/>
                <a:ea typeface="+mn-ea"/>
              </a:rPr>
              <a:t>残りに</a:t>
            </a:r>
            <a:r>
              <a:rPr lang="en-US" altLang="ja-JP" sz="3200" dirty="0">
                <a:solidFill>
                  <a:srgbClr val="0000FF"/>
                </a:solidFill>
                <a:latin typeface="+mn-ea"/>
                <a:ea typeface="+mn-ea"/>
              </a:rPr>
              <a:t>0</a:t>
            </a:r>
            <a:r>
              <a:rPr lang="ja-JP" altLang="en-US" sz="3200" dirty="0">
                <a:solidFill>
                  <a:srgbClr val="0000FF"/>
                </a:solidFill>
                <a:latin typeface="+mn-ea"/>
                <a:ea typeface="+mn-ea"/>
              </a:rPr>
              <a:t>を設定</a:t>
            </a:r>
            <a:r>
              <a:rPr lang="en-US" altLang="ja-JP" sz="3200" dirty="0">
                <a:solidFill>
                  <a:srgbClr val="0000FF"/>
                </a:solidFill>
                <a:latin typeface="+mn-ea"/>
                <a:ea typeface="+mn-ea"/>
              </a:rPr>
              <a:t>)</a:t>
            </a:r>
            <a:endParaRPr kumimoji="1" lang="ja-JP" altLang="en-US" sz="3200" dirty="0">
              <a:solidFill>
                <a:srgbClr val="0000FF"/>
              </a:solidFill>
              <a:latin typeface="+mn-ea"/>
              <a:ea typeface="+mn-ea"/>
            </a:endParaRPr>
          </a:p>
        </p:txBody>
      </p:sp>
      <p:cxnSp>
        <p:nvCxnSpPr>
          <p:cNvPr id="10" name="直線矢印コネクタ 9">
            <a:extLst>
              <a:ext uri="{FF2B5EF4-FFF2-40B4-BE49-F238E27FC236}">
                <a16:creationId xmlns="" xmlns:a16="http://schemas.microsoft.com/office/drawing/2014/main" id="{672FA2FA-000D-4767-91E1-C0B6BC8CA064}"/>
              </a:ext>
            </a:extLst>
          </p:cNvPr>
          <p:cNvCxnSpPr>
            <a:cxnSpLocks/>
          </p:cNvCxnSpPr>
          <p:nvPr/>
        </p:nvCxnSpPr>
        <p:spPr bwMode="auto">
          <a:xfrm flipH="1">
            <a:off x="10556287" y="3180845"/>
            <a:ext cx="1191593" cy="128767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13" name="テキスト ボックス 12">
            <a:extLst>
              <a:ext uri="{FF2B5EF4-FFF2-40B4-BE49-F238E27FC236}">
                <a16:creationId xmlns="" xmlns:a16="http://schemas.microsoft.com/office/drawing/2014/main" id="{90BEC34F-EEA0-4E81-BB41-9477CC3AAAE4}"/>
              </a:ext>
            </a:extLst>
          </p:cNvPr>
          <p:cNvSpPr txBox="1"/>
          <p:nvPr/>
        </p:nvSpPr>
        <p:spPr>
          <a:xfrm>
            <a:off x="10989815" y="1549921"/>
            <a:ext cx="6462025" cy="1569660"/>
          </a:xfrm>
          <a:prstGeom prst="rect">
            <a:avLst/>
          </a:prstGeom>
          <a:noFill/>
        </p:spPr>
        <p:txBody>
          <a:bodyPr wrap="none" rtlCol="0">
            <a:spAutoFit/>
          </a:bodyPr>
          <a:lstStyle/>
          <a:p>
            <a:r>
              <a:rPr kumimoji="1" lang="ja-JP" altLang="en-US" sz="3200" dirty="0">
                <a:solidFill>
                  <a:srgbClr val="0000FF"/>
                </a:solidFill>
                <a:latin typeface="+mn-ea"/>
                <a:ea typeface="+mn-ea"/>
              </a:rPr>
              <a:t>割合の表示</a:t>
            </a:r>
            <a:endParaRPr kumimoji="1" lang="en-US" altLang="ja-JP" sz="3200" dirty="0">
              <a:solidFill>
                <a:srgbClr val="0000FF"/>
              </a:solidFill>
              <a:latin typeface="+mn-ea"/>
              <a:ea typeface="+mn-ea"/>
            </a:endParaRPr>
          </a:p>
          <a:p>
            <a:r>
              <a:rPr lang="en-US" altLang="ja-JP" sz="3200" dirty="0">
                <a:solidFill>
                  <a:srgbClr val="0000FF"/>
                </a:solidFill>
                <a:latin typeface="+mn-ea"/>
                <a:ea typeface="+mn-ea"/>
              </a:rPr>
              <a:t>%.1f </a:t>
            </a:r>
            <a:r>
              <a:rPr lang="ja-JP" altLang="en-US" sz="3200" dirty="0">
                <a:solidFill>
                  <a:srgbClr val="0000FF"/>
                </a:solidFill>
                <a:latin typeface="+mn-ea"/>
                <a:ea typeface="+mn-ea"/>
              </a:rPr>
              <a:t>は「小数点以下</a:t>
            </a:r>
            <a:r>
              <a:rPr lang="en-US" altLang="ja-JP" sz="3200" dirty="0">
                <a:solidFill>
                  <a:srgbClr val="0000FF"/>
                </a:solidFill>
                <a:latin typeface="+mn-ea"/>
                <a:ea typeface="+mn-ea"/>
              </a:rPr>
              <a:t>1</a:t>
            </a:r>
            <a:r>
              <a:rPr lang="ja-JP" altLang="en-US" sz="3200" dirty="0">
                <a:solidFill>
                  <a:srgbClr val="0000FF"/>
                </a:solidFill>
                <a:latin typeface="+mn-ea"/>
                <a:ea typeface="+mn-ea"/>
              </a:rPr>
              <a:t>桁の小数」</a:t>
            </a:r>
            <a:endParaRPr lang="en-US" altLang="ja-JP" sz="3200" dirty="0">
              <a:solidFill>
                <a:srgbClr val="0000FF"/>
              </a:solidFill>
              <a:latin typeface="+mn-ea"/>
              <a:ea typeface="+mn-ea"/>
            </a:endParaRPr>
          </a:p>
          <a:p>
            <a:r>
              <a:rPr kumimoji="1" lang="en-US" altLang="ja-JP" sz="3200" dirty="0">
                <a:solidFill>
                  <a:srgbClr val="0000FF"/>
                </a:solidFill>
                <a:latin typeface="+mn-ea"/>
                <a:ea typeface="+mn-ea"/>
              </a:rPr>
              <a:t>%% </a:t>
            </a:r>
            <a:r>
              <a:rPr kumimoji="1" lang="ja-JP" altLang="en-US" sz="3200" dirty="0">
                <a:solidFill>
                  <a:srgbClr val="0000FF"/>
                </a:solidFill>
                <a:latin typeface="+mn-ea"/>
                <a:ea typeface="+mn-ea"/>
              </a:rPr>
              <a:t>は「</a:t>
            </a:r>
            <a:r>
              <a:rPr kumimoji="1" lang="en-US" altLang="ja-JP" sz="3200" dirty="0">
                <a:solidFill>
                  <a:srgbClr val="0000FF"/>
                </a:solidFill>
                <a:latin typeface="+mn-ea"/>
                <a:ea typeface="+mn-ea"/>
              </a:rPr>
              <a:t>%</a:t>
            </a:r>
            <a:r>
              <a:rPr kumimoji="1" lang="ja-JP" altLang="en-US" sz="3200" dirty="0">
                <a:solidFill>
                  <a:srgbClr val="0000FF"/>
                </a:solidFill>
                <a:latin typeface="+mn-ea"/>
                <a:ea typeface="+mn-ea"/>
              </a:rPr>
              <a:t>記号」</a:t>
            </a:r>
          </a:p>
        </p:txBody>
      </p:sp>
      <p:sp>
        <p:nvSpPr>
          <p:cNvPr id="14" name="テキスト ボックス 13">
            <a:extLst>
              <a:ext uri="{FF2B5EF4-FFF2-40B4-BE49-F238E27FC236}">
                <a16:creationId xmlns="" xmlns:a16="http://schemas.microsoft.com/office/drawing/2014/main" id="{9D4F5E83-AC53-4D28-8D8D-DD85BE93817F}"/>
              </a:ext>
            </a:extLst>
          </p:cNvPr>
          <p:cNvSpPr txBox="1"/>
          <p:nvPr/>
        </p:nvSpPr>
        <p:spPr>
          <a:xfrm>
            <a:off x="12936012" y="3998972"/>
            <a:ext cx="2236510" cy="584775"/>
          </a:xfrm>
          <a:prstGeom prst="rect">
            <a:avLst/>
          </a:prstGeom>
          <a:noFill/>
        </p:spPr>
        <p:txBody>
          <a:bodyPr wrap="none" rtlCol="0">
            <a:spAutoFit/>
          </a:bodyPr>
          <a:lstStyle/>
          <a:p>
            <a:r>
              <a:rPr kumimoji="1" lang="ja-JP" altLang="en-US" sz="3200" dirty="0">
                <a:solidFill>
                  <a:srgbClr val="0000FF"/>
                </a:solidFill>
                <a:latin typeface="+mn-ea"/>
                <a:ea typeface="+mn-ea"/>
              </a:rPr>
              <a:t>影をつける</a:t>
            </a:r>
          </a:p>
        </p:txBody>
      </p:sp>
      <p:sp>
        <p:nvSpPr>
          <p:cNvPr id="15" name="テキスト ボックス 14">
            <a:extLst>
              <a:ext uri="{FF2B5EF4-FFF2-40B4-BE49-F238E27FC236}">
                <a16:creationId xmlns="" xmlns:a16="http://schemas.microsoft.com/office/drawing/2014/main" id="{BF3D268D-FB71-4D28-8026-0AF3F9A09A6E}"/>
              </a:ext>
            </a:extLst>
          </p:cNvPr>
          <p:cNvSpPr txBox="1"/>
          <p:nvPr/>
        </p:nvSpPr>
        <p:spPr>
          <a:xfrm>
            <a:off x="290553" y="4468520"/>
            <a:ext cx="2838632" cy="2677656"/>
          </a:xfrm>
          <a:prstGeom prst="rect">
            <a:avLst/>
          </a:prstGeom>
          <a:noFill/>
        </p:spPr>
        <p:txBody>
          <a:bodyPr wrap="square" rtlCol="0">
            <a:spAutoFit/>
          </a:bodyPr>
          <a:lstStyle/>
          <a:p>
            <a:r>
              <a:rPr kumimoji="1" lang="ja-JP" altLang="en-US" dirty="0">
                <a:solidFill>
                  <a:srgbClr val="0000FF"/>
                </a:solidFill>
                <a:latin typeface="+mn-ea"/>
                <a:ea typeface="+mn-ea"/>
              </a:rPr>
              <a:t>開始位置を反時計周りに</a:t>
            </a:r>
            <a:r>
              <a:rPr kumimoji="1" lang="en-US" altLang="ja-JP" dirty="0">
                <a:solidFill>
                  <a:srgbClr val="0000FF"/>
                </a:solidFill>
                <a:latin typeface="+mn-ea"/>
                <a:ea typeface="+mn-ea"/>
              </a:rPr>
              <a:t>90</a:t>
            </a:r>
            <a:r>
              <a:rPr kumimoji="1" lang="ja-JP" altLang="en-US" dirty="0">
                <a:solidFill>
                  <a:srgbClr val="0000FF"/>
                </a:solidFill>
                <a:latin typeface="+mn-ea"/>
                <a:ea typeface="+mn-ea"/>
              </a:rPr>
              <a:t>度動かす</a:t>
            </a:r>
            <a:r>
              <a:rPr lang="en-US" altLang="ja-JP" dirty="0">
                <a:solidFill>
                  <a:srgbClr val="0000FF"/>
                </a:solidFill>
                <a:latin typeface="+mn-ea"/>
                <a:ea typeface="+mn-ea"/>
              </a:rPr>
              <a:t>(</a:t>
            </a:r>
            <a:r>
              <a:rPr lang="ja-JP" altLang="en-US" dirty="0">
                <a:solidFill>
                  <a:srgbClr val="0000FF"/>
                </a:solidFill>
                <a:latin typeface="+mn-ea"/>
                <a:ea typeface="+mn-ea"/>
              </a:rPr>
              <a:t>これで時計の</a:t>
            </a:r>
            <a:r>
              <a:rPr lang="en-US" altLang="ja-JP" dirty="0">
                <a:solidFill>
                  <a:srgbClr val="0000FF"/>
                </a:solidFill>
                <a:latin typeface="+mn-ea"/>
                <a:ea typeface="+mn-ea"/>
              </a:rPr>
              <a:t>12</a:t>
            </a:r>
            <a:r>
              <a:rPr lang="ja-JP" altLang="en-US" dirty="0">
                <a:solidFill>
                  <a:srgbClr val="0000FF"/>
                </a:solidFill>
                <a:latin typeface="+mn-ea"/>
                <a:ea typeface="+mn-ea"/>
              </a:rPr>
              <a:t>時の位置から始まる。</a:t>
            </a:r>
            <a:endParaRPr lang="en-US" altLang="ja-JP" dirty="0">
              <a:solidFill>
                <a:srgbClr val="0000FF"/>
              </a:solidFill>
              <a:latin typeface="+mn-ea"/>
              <a:ea typeface="+mn-ea"/>
            </a:endParaRPr>
          </a:p>
          <a:p>
            <a:r>
              <a:rPr lang="ja-JP" altLang="en-US" dirty="0">
                <a:solidFill>
                  <a:srgbClr val="0000FF"/>
                </a:solidFill>
                <a:latin typeface="+mn-ea"/>
                <a:ea typeface="+mn-ea"/>
              </a:rPr>
              <a:t>デフォルトの開始位置は時計の</a:t>
            </a:r>
            <a:r>
              <a:rPr lang="en-US" altLang="ja-JP" dirty="0">
                <a:solidFill>
                  <a:srgbClr val="0000FF"/>
                </a:solidFill>
                <a:latin typeface="+mn-ea"/>
                <a:ea typeface="+mn-ea"/>
              </a:rPr>
              <a:t>3</a:t>
            </a:r>
            <a:r>
              <a:rPr lang="ja-JP" altLang="en-US" dirty="0">
                <a:solidFill>
                  <a:srgbClr val="0000FF"/>
                </a:solidFill>
                <a:latin typeface="+mn-ea"/>
                <a:ea typeface="+mn-ea"/>
              </a:rPr>
              <a:t>時の位置</a:t>
            </a:r>
            <a:r>
              <a:rPr lang="en-US" altLang="ja-JP" dirty="0">
                <a:solidFill>
                  <a:srgbClr val="0000FF"/>
                </a:solidFill>
                <a:latin typeface="+mn-ea"/>
                <a:ea typeface="+mn-ea"/>
              </a:rPr>
              <a:t>)</a:t>
            </a:r>
            <a:endParaRPr kumimoji="1" lang="ja-JP" altLang="en-US" dirty="0">
              <a:solidFill>
                <a:srgbClr val="0000FF"/>
              </a:solidFill>
              <a:latin typeface="+mn-ea"/>
              <a:ea typeface="+mn-ea"/>
            </a:endParaRPr>
          </a:p>
        </p:txBody>
      </p:sp>
      <p:cxnSp>
        <p:nvCxnSpPr>
          <p:cNvPr id="16" name="直線矢印コネクタ 15">
            <a:extLst>
              <a:ext uri="{FF2B5EF4-FFF2-40B4-BE49-F238E27FC236}">
                <a16:creationId xmlns="" xmlns:a16="http://schemas.microsoft.com/office/drawing/2014/main" id="{A2AB6258-7294-4FFB-AD0F-D90864C4B483}"/>
              </a:ext>
            </a:extLst>
          </p:cNvPr>
          <p:cNvCxnSpPr>
            <a:cxnSpLocks/>
          </p:cNvCxnSpPr>
          <p:nvPr/>
        </p:nvCxnSpPr>
        <p:spPr bwMode="auto">
          <a:xfrm flipV="1">
            <a:off x="3261522" y="5283163"/>
            <a:ext cx="1501582" cy="211728"/>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19" name="テキスト ボックス 18">
            <a:extLst>
              <a:ext uri="{FF2B5EF4-FFF2-40B4-BE49-F238E27FC236}">
                <a16:creationId xmlns="" xmlns:a16="http://schemas.microsoft.com/office/drawing/2014/main" id="{3E9D1DBE-14F1-40B1-826A-D682DB487274}"/>
              </a:ext>
            </a:extLst>
          </p:cNvPr>
          <p:cNvSpPr txBox="1"/>
          <p:nvPr/>
        </p:nvSpPr>
        <p:spPr>
          <a:xfrm>
            <a:off x="9732767" y="5558308"/>
            <a:ext cx="2838632" cy="1200329"/>
          </a:xfrm>
          <a:prstGeom prst="rect">
            <a:avLst/>
          </a:prstGeom>
          <a:noFill/>
        </p:spPr>
        <p:txBody>
          <a:bodyPr wrap="square" rtlCol="0">
            <a:spAutoFit/>
          </a:bodyPr>
          <a:lstStyle/>
          <a:p>
            <a:r>
              <a:rPr lang="ja-JP" altLang="en-US" dirty="0">
                <a:solidFill>
                  <a:srgbClr val="0000FF"/>
                </a:solidFill>
                <a:latin typeface="+mn-ea"/>
                <a:ea typeface="+mn-ea"/>
              </a:rPr>
              <a:t>要素を時計回りに配置 </a:t>
            </a:r>
            <a:r>
              <a:rPr lang="en-US" altLang="ja-JP" dirty="0">
                <a:solidFill>
                  <a:srgbClr val="0000FF"/>
                </a:solidFill>
                <a:latin typeface="+mn-ea"/>
                <a:ea typeface="+mn-ea"/>
              </a:rPr>
              <a:t>(</a:t>
            </a:r>
            <a:r>
              <a:rPr lang="ja-JP" altLang="en-US" dirty="0">
                <a:solidFill>
                  <a:srgbClr val="0000FF"/>
                </a:solidFill>
                <a:latin typeface="+mn-ea"/>
                <a:ea typeface="+mn-ea"/>
              </a:rPr>
              <a:t>デフォルトは反時計回り</a:t>
            </a:r>
            <a:r>
              <a:rPr lang="en-US" altLang="ja-JP" dirty="0">
                <a:solidFill>
                  <a:srgbClr val="0000FF"/>
                </a:solidFill>
                <a:latin typeface="+mn-ea"/>
                <a:ea typeface="+mn-ea"/>
              </a:rPr>
              <a:t>)</a:t>
            </a:r>
            <a:endParaRPr kumimoji="1" lang="ja-JP" altLang="en-US" dirty="0">
              <a:solidFill>
                <a:srgbClr val="0000FF"/>
              </a:solidFill>
              <a:latin typeface="+mn-ea"/>
              <a:ea typeface="+mn-ea"/>
            </a:endParaRPr>
          </a:p>
        </p:txBody>
      </p:sp>
    </p:spTree>
    <p:extLst>
      <p:ext uri="{BB962C8B-B14F-4D97-AF65-F5344CB8AC3E}">
        <p14:creationId xmlns:p14="http://schemas.microsoft.com/office/powerpoint/2010/main" val="1059467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6EDF766-8C88-4C84-B0E1-CC6666F65E89}"/>
              </a:ext>
            </a:extLst>
          </p:cNvPr>
          <p:cNvSpPr>
            <a:spLocks noGrp="1"/>
          </p:cNvSpPr>
          <p:nvPr>
            <p:ph type="title"/>
          </p:nvPr>
        </p:nvSpPr>
        <p:spPr/>
        <p:txBody>
          <a:bodyPr/>
          <a:lstStyle/>
          <a:p>
            <a:r>
              <a:rPr lang="ja-JP" altLang="en-US" dirty="0"/>
              <a:t>エラーバー</a:t>
            </a:r>
            <a:endParaRPr kumimoji="1" lang="ja-JP" altLang="en-US" dirty="0"/>
          </a:p>
        </p:txBody>
      </p:sp>
      <p:sp>
        <p:nvSpPr>
          <p:cNvPr id="3" name="フッター プレースホルダー 2">
            <a:extLst>
              <a:ext uri="{FF2B5EF4-FFF2-40B4-BE49-F238E27FC236}">
                <a16:creationId xmlns="" xmlns:a16="http://schemas.microsoft.com/office/drawing/2014/main" id="{3BF022B6-0C6D-41CD-BFAE-30FA068157FC}"/>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34D4BAC6-2735-44AE-8DCE-132E6F508B97}"/>
              </a:ext>
            </a:extLst>
          </p:cNvPr>
          <p:cNvSpPr>
            <a:spLocks noGrp="1"/>
          </p:cNvSpPr>
          <p:nvPr>
            <p:ph type="sldNum" sz="quarter" idx="11"/>
          </p:nvPr>
        </p:nvSpPr>
        <p:spPr/>
        <p:txBody>
          <a:bodyPr/>
          <a:lstStyle/>
          <a:p>
            <a:pPr>
              <a:defRPr/>
            </a:pPr>
            <a:fld id="{E62AD30C-4FD0-4E41-9633-AA73C86D07D0}" type="slidenum">
              <a:rPr lang="ja-JP" altLang="en-US" smtClean="0"/>
              <a:pPr>
                <a:defRPr/>
              </a:pPr>
              <a:t>48</a:t>
            </a:fld>
            <a:endParaRPr lang="en-US" altLang="ja-JP" dirty="0"/>
          </a:p>
        </p:txBody>
      </p:sp>
      <p:sp>
        <p:nvSpPr>
          <p:cNvPr id="5" name="正方形/長方形 4">
            <a:extLst>
              <a:ext uri="{FF2B5EF4-FFF2-40B4-BE49-F238E27FC236}">
                <a16:creationId xmlns="" xmlns:a16="http://schemas.microsoft.com/office/drawing/2014/main" id="{6E4B3A21-C575-448A-9826-7C567E431DC2}"/>
              </a:ext>
            </a:extLst>
          </p:cNvPr>
          <p:cNvSpPr/>
          <p:nvPr/>
        </p:nvSpPr>
        <p:spPr>
          <a:xfrm>
            <a:off x="983531" y="1394731"/>
            <a:ext cx="12273873" cy="707886"/>
          </a:xfrm>
          <a:prstGeom prst="rect">
            <a:avLst/>
          </a:prstGeom>
        </p:spPr>
        <p:txBody>
          <a:bodyPr wrap="none">
            <a:spAutoFit/>
          </a:bodyPr>
          <a:lstStyle/>
          <a:p>
            <a:r>
              <a:rPr lang="ja-JP" altLang="en-US" sz="4000" dirty="0">
                <a:latin typeface="+mn-ea"/>
                <a:ea typeface="+mn-ea"/>
              </a:rPr>
              <a:t>plt.errorbar(</a:t>
            </a:r>
            <a:r>
              <a:rPr lang="en-US" altLang="ja-JP" sz="4000" dirty="0">
                <a:latin typeface="+mn-ea"/>
                <a:ea typeface="+mn-ea"/>
              </a:rPr>
              <a:t>X</a:t>
            </a:r>
            <a:r>
              <a:rPr lang="ja-JP" altLang="en-US" sz="4000" dirty="0" err="1">
                <a:latin typeface="+mn-ea"/>
                <a:ea typeface="+mn-ea"/>
              </a:rPr>
              <a:t>,</a:t>
            </a:r>
            <a:r>
              <a:rPr lang="ja-JP" altLang="en-US" sz="4000" dirty="0">
                <a:latin typeface="+mn-ea"/>
                <a:ea typeface="+mn-ea"/>
              </a:rPr>
              <a:t> </a:t>
            </a:r>
            <a:r>
              <a:rPr lang="en-US" altLang="ja-JP" sz="4000" dirty="0">
                <a:latin typeface="+mn-ea"/>
                <a:ea typeface="+mn-ea"/>
              </a:rPr>
              <a:t>Y</a:t>
            </a:r>
            <a:r>
              <a:rPr lang="ja-JP" altLang="en-US" sz="4000" dirty="0" err="1">
                <a:latin typeface="+mn-ea"/>
                <a:ea typeface="+mn-ea"/>
              </a:rPr>
              <a:t>,</a:t>
            </a:r>
            <a:r>
              <a:rPr lang="ja-JP" altLang="en-US" sz="4000" dirty="0">
                <a:latin typeface="+mn-ea"/>
                <a:ea typeface="+mn-ea"/>
              </a:rPr>
              <a:t> yerr=rng, elinewidth=太さ</a:t>
            </a:r>
            <a:r>
              <a:rPr lang="en-US" altLang="ja-JP" sz="4000" dirty="0">
                <a:latin typeface="+mn-ea"/>
                <a:ea typeface="+mn-ea"/>
              </a:rPr>
              <a:t>, …</a:t>
            </a:r>
            <a:r>
              <a:rPr lang="ja-JP" altLang="en-US" sz="4000" dirty="0">
                <a:latin typeface="+mn-ea"/>
                <a:ea typeface="+mn-ea"/>
              </a:rPr>
              <a:t>)</a:t>
            </a:r>
          </a:p>
        </p:txBody>
      </p:sp>
      <p:sp>
        <p:nvSpPr>
          <p:cNvPr id="8" name="テキスト ボックス 7">
            <a:extLst>
              <a:ext uri="{FF2B5EF4-FFF2-40B4-BE49-F238E27FC236}">
                <a16:creationId xmlns="" xmlns:a16="http://schemas.microsoft.com/office/drawing/2014/main" id="{2B22BA78-E2CA-443C-9659-8FE1B835571D}"/>
              </a:ext>
            </a:extLst>
          </p:cNvPr>
          <p:cNvSpPr txBox="1"/>
          <p:nvPr/>
        </p:nvSpPr>
        <p:spPr>
          <a:xfrm>
            <a:off x="372714" y="2269054"/>
            <a:ext cx="16621415" cy="3046988"/>
          </a:xfrm>
          <a:prstGeom prst="rect">
            <a:avLst/>
          </a:prstGeom>
          <a:noFill/>
        </p:spPr>
        <p:txBody>
          <a:bodyPr wrap="square" rtlCol="0">
            <a:spAutoFit/>
          </a:bodyPr>
          <a:lstStyle/>
          <a:p>
            <a:r>
              <a:rPr lang="en-US" altLang="ja-JP" sz="3200" dirty="0">
                <a:solidFill>
                  <a:srgbClr val="0000FF"/>
                </a:solidFill>
                <a:latin typeface="+mn-ea"/>
                <a:ea typeface="+mn-ea"/>
              </a:rPr>
              <a:t>X, Y: Series (</a:t>
            </a:r>
            <a:r>
              <a:rPr lang="ja-JP" altLang="en-US" sz="3200" dirty="0">
                <a:solidFill>
                  <a:srgbClr val="0000FF"/>
                </a:solidFill>
                <a:latin typeface="+mn-ea"/>
                <a:ea typeface="+mn-ea"/>
              </a:rPr>
              <a:t>点の </a:t>
            </a:r>
            <a:r>
              <a:rPr lang="en-US" altLang="ja-JP" sz="3200" dirty="0">
                <a:solidFill>
                  <a:srgbClr val="0000FF"/>
                </a:solidFill>
                <a:latin typeface="+mn-ea"/>
                <a:ea typeface="+mn-ea"/>
              </a:rPr>
              <a:t>x</a:t>
            </a:r>
            <a:r>
              <a:rPr lang="ja-JP" altLang="en-US" sz="3200" dirty="0">
                <a:solidFill>
                  <a:srgbClr val="0000FF"/>
                </a:solidFill>
                <a:latin typeface="+mn-ea"/>
                <a:ea typeface="+mn-ea"/>
              </a:rPr>
              <a:t>座標 </a:t>
            </a:r>
            <a:r>
              <a:rPr lang="en-US" altLang="ja-JP" sz="3200" dirty="0">
                <a:solidFill>
                  <a:srgbClr val="0000FF"/>
                </a:solidFill>
                <a:latin typeface="+mn-ea"/>
                <a:ea typeface="+mn-ea"/>
              </a:rPr>
              <a:t>(x0, x1, …) </a:t>
            </a:r>
            <a:r>
              <a:rPr lang="ja-JP" altLang="en-US" sz="3200" dirty="0">
                <a:solidFill>
                  <a:srgbClr val="0000FF"/>
                </a:solidFill>
                <a:latin typeface="+mn-ea"/>
                <a:ea typeface="+mn-ea"/>
              </a:rPr>
              <a:t>と </a:t>
            </a:r>
            <a:r>
              <a:rPr lang="en-US" altLang="ja-JP" sz="3200" dirty="0">
                <a:solidFill>
                  <a:srgbClr val="0000FF"/>
                </a:solidFill>
                <a:latin typeface="+mn-ea"/>
                <a:ea typeface="+mn-ea"/>
              </a:rPr>
              <a:t>y</a:t>
            </a:r>
            <a:r>
              <a:rPr lang="ja-JP" altLang="en-US" sz="3200" dirty="0">
                <a:solidFill>
                  <a:srgbClr val="0000FF"/>
                </a:solidFill>
                <a:latin typeface="+mn-ea"/>
                <a:ea typeface="+mn-ea"/>
              </a:rPr>
              <a:t>座標 </a:t>
            </a:r>
            <a:r>
              <a:rPr lang="en-US" altLang="ja-JP" sz="3200" dirty="0">
                <a:solidFill>
                  <a:srgbClr val="0000FF"/>
                </a:solidFill>
                <a:latin typeface="+mn-ea"/>
                <a:ea typeface="+mn-ea"/>
              </a:rPr>
              <a:t>(y0, y1, …)</a:t>
            </a:r>
          </a:p>
          <a:p>
            <a:r>
              <a:rPr kumimoji="1" lang="en-US" altLang="ja-JP" sz="3200" dirty="0" err="1">
                <a:solidFill>
                  <a:srgbClr val="0000FF"/>
                </a:solidFill>
                <a:latin typeface="+mn-ea"/>
                <a:ea typeface="+mn-ea"/>
              </a:rPr>
              <a:t>yerr</a:t>
            </a:r>
            <a:r>
              <a:rPr kumimoji="1" lang="en-US" altLang="ja-JP" sz="3200" dirty="0">
                <a:solidFill>
                  <a:srgbClr val="0000FF"/>
                </a:solidFill>
                <a:latin typeface="+mn-ea"/>
                <a:ea typeface="+mn-ea"/>
              </a:rPr>
              <a:t>= </a:t>
            </a:r>
            <a:r>
              <a:rPr kumimoji="1" lang="ja-JP" altLang="en-US" sz="3200" dirty="0">
                <a:solidFill>
                  <a:srgbClr val="0000FF"/>
                </a:solidFill>
                <a:latin typeface="+mn-ea"/>
                <a:ea typeface="+mn-ea"/>
              </a:rPr>
              <a:t>でエラーバーの指定。</a:t>
            </a:r>
            <a:r>
              <a:rPr kumimoji="1" lang="en-US" altLang="ja-JP" sz="3200" dirty="0" err="1">
                <a:solidFill>
                  <a:srgbClr val="0000FF"/>
                </a:solidFill>
                <a:latin typeface="+mn-ea"/>
                <a:ea typeface="+mn-ea"/>
              </a:rPr>
              <a:t>rng</a:t>
            </a:r>
            <a:r>
              <a:rPr kumimoji="1" lang="ja-JP" altLang="en-US" sz="3200" dirty="0">
                <a:solidFill>
                  <a:srgbClr val="0000FF"/>
                </a:solidFill>
                <a:latin typeface="+mn-ea"/>
                <a:ea typeface="+mn-ea"/>
              </a:rPr>
              <a:t>は数値</a:t>
            </a:r>
            <a:r>
              <a:rPr kumimoji="1" lang="en-US" altLang="ja-JP" sz="3200" dirty="0">
                <a:solidFill>
                  <a:srgbClr val="0000FF"/>
                </a:solidFill>
                <a:latin typeface="+mn-ea"/>
                <a:ea typeface="+mn-ea"/>
              </a:rPr>
              <a:t>, 1</a:t>
            </a:r>
            <a:r>
              <a:rPr kumimoji="1" lang="ja-JP" altLang="en-US" sz="3200" dirty="0">
                <a:solidFill>
                  <a:srgbClr val="0000FF"/>
                </a:solidFill>
                <a:latin typeface="+mn-ea"/>
                <a:ea typeface="+mn-ea"/>
              </a:rPr>
              <a:t>次元配列</a:t>
            </a:r>
            <a:r>
              <a:rPr kumimoji="1" lang="en-US" altLang="ja-JP" sz="3200" dirty="0">
                <a:solidFill>
                  <a:srgbClr val="0000FF"/>
                </a:solidFill>
                <a:latin typeface="+mn-ea"/>
                <a:ea typeface="+mn-ea"/>
              </a:rPr>
              <a:t>, 2</a:t>
            </a:r>
            <a:r>
              <a:rPr kumimoji="1" lang="ja-JP" altLang="en-US" sz="3200" dirty="0">
                <a:solidFill>
                  <a:srgbClr val="0000FF"/>
                </a:solidFill>
                <a:latin typeface="+mn-ea"/>
                <a:ea typeface="+mn-ea"/>
              </a:rPr>
              <a:t>次元配列のいずれか</a:t>
            </a:r>
            <a:r>
              <a:rPr kumimoji="1" lang="en-US" altLang="ja-JP" sz="3200" dirty="0">
                <a:solidFill>
                  <a:srgbClr val="0000FF"/>
                </a:solidFill>
                <a:latin typeface="+mn-ea"/>
                <a:ea typeface="+mn-ea"/>
              </a:rPr>
              <a:t>:</a:t>
            </a:r>
          </a:p>
          <a:p>
            <a:r>
              <a:rPr kumimoji="1" lang="en-US" altLang="ja-JP" sz="3200" dirty="0">
                <a:solidFill>
                  <a:srgbClr val="0000FF"/>
                </a:solidFill>
                <a:latin typeface="+mn-ea"/>
                <a:ea typeface="+mn-ea"/>
              </a:rPr>
              <a:t>  1. 1</a:t>
            </a:r>
            <a:r>
              <a:rPr kumimoji="1" lang="ja-JP" altLang="en-US" sz="3200" dirty="0" err="1">
                <a:solidFill>
                  <a:srgbClr val="0000FF"/>
                </a:solidFill>
                <a:latin typeface="+mn-ea"/>
                <a:ea typeface="+mn-ea"/>
              </a:rPr>
              <a:t>つの</a:t>
            </a:r>
            <a:r>
              <a:rPr kumimoji="1" lang="ja-JP" altLang="en-US" sz="3200" dirty="0">
                <a:solidFill>
                  <a:srgbClr val="0000FF"/>
                </a:solidFill>
                <a:latin typeface="+mn-ea"/>
                <a:ea typeface="+mn-ea"/>
              </a:rPr>
              <a:t>数値の場合</a:t>
            </a:r>
            <a:r>
              <a:rPr kumimoji="1" lang="en-US" altLang="ja-JP" sz="3200" dirty="0">
                <a:solidFill>
                  <a:srgbClr val="0000FF"/>
                </a:solidFill>
                <a:latin typeface="+mn-ea"/>
                <a:ea typeface="+mn-ea"/>
              </a:rPr>
              <a:t>:</a:t>
            </a:r>
            <a:r>
              <a:rPr lang="ja-JP" altLang="en-US" sz="3200" dirty="0">
                <a:solidFill>
                  <a:srgbClr val="0000FF"/>
                </a:solidFill>
                <a:latin typeface="+mn-ea"/>
                <a:ea typeface="+mn-ea"/>
              </a:rPr>
              <a:t> 全点共通で、上下にその数値の長さのエラーバーを表示。</a:t>
            </a:r>
            <a:endParaRPr lang="en-US" altLang="ja-JP" sz="3200" dirty="0">
              <a:solidFill>
                <a:srgbClr val="0000FF"/>
              </a:solidFill>
              <a:latin typeface="+mn-ea"/>
              <a:ea typeface="+mn-ea"/>
            </a:endParaRPr>
          </a:p>
          <a:p>
            <a:r>
              <a:rPr kumimoji="1" lang="en-US" altLang="ja-JP" sz="3200" dirty="0">
                <a:solidFill>
                  <a:srgbClr val="0000FF"/>
                </a:solidFill>
                <a:latin typeface="+mn-ea"/>
                <a:ea typeface="+mn-ea"/>
              </a:rPr>
              <a:t>  2. 1</a:t>
            </a:r>
            <a:r>
              <a:rPr kumimoji="1" lang="ja-JP" altLang="en-US" sz="3200" dirty="0">
                <a:solidFill>
                  <a:srgbClr val="0000FF"/>
                </a:solidFill>
                <a:latin typeface="+mn-ea"/>
                <a:ea typeface="+mn-ea"/>
              </a:rPr>
              <a:t>次元配列</a:t>
            </a:r>
            <a:r>
              <a:rPr lang="ja-JP" altLang="en-US" sz="3200" dirty="0">
                <a:solidFill>
                  <a:srgbClr val="0000FF"/>
                </a:solidFill>
                <a:latin typeface="+mn-ea"/>
                <a:ea typeface="+mn-ea"/>
              </a:rPr>
              <a:t>の場合</a:t>
            </a:r>
            <a:r>
              <a:rPr lang="en-US" altLang="ja-JP" sz="3200" dirty="0">
                <a:solidFill>
                  <a:srgbClr val="0000FF"/>
                </a:solidFill>
                <a:latin typeface="+mn-ea"/>
                <a:ea typeface="+mn-ea"/>
              </a:rPr>
              <a:t>: </a:t>
            </a:r>
            <a:r>
              <a:rPr lang="ja-JP" altLang="en-US" sz="3200" dirty="0">
                <a:solidFill>
                  <a:srgbClr val="0000FF"/>
                </a:solidFill>
                <a:latin typeface="+mn-ea"/>
                <a:ea typeface="+mn-ea"/>
              </a:rPr>
              <a:t>対応する各点の上下に、その数値の長さのエラーバーを表示。</a:t>
            </a:r>
            <a:endParaRPr lang="en-US" altLang="ja-JP" sz="3200" dirty="0">
              <a:solidFill>
                <a:srgbClr val="0000FF"/>
              </a:solidFill>
              <a:latin typeface="+mn-ea"/>
              <a:ea typeface="+mn-ea"/>
            </a:endParaRPr>
          </a:p>
          <a:p>
            <a:r>
              <a:rPr kumimoji="1" lang="en-US" altLang="ja-JP" sz="3200" dirty="0">
                <a:solidFill>
                  <a:srgbClr val="0000FF"/>
                </a:solidFill>
                <a:latin typeface="+mn-ea"/>
                <a:ea typeface="+mn-ea"/>
              </a:rPr>
              <a:t>  3. 2</a:t>
            </a:r>
            <a:r>
              <a:rPr kumimoji="1" lang="ja-JP" altLang="en-US" sz="3200" dirty="0">
                <a:solidFill>
                  <a:srgbClr val="0000FF"/>
                </a:solidFill>
                <a:latin typeface="+mn-ea"/>
                <a:ea typeface="+mn-ea"/>
              </a:rPr>
              <a:t>次元配列の場合</a:t>
            </a:r>
            <a:r>
              <a:rPr kumimoji="1" lang="en-US" altLang="ja-JP" sz="3200" dirty="0">
                <a:solidFill>
                  <a:srgbClr val="0000FF"/>
                </a:solidFill>
                <a:latin typeface="+mn-ea"/>
                <a:ea typeface="+mn-ea"/>
              </a:rPr>
              <a:t>: </a:t>
            </a:r>
            <a:r>
              <a:rPr kumimoji="1" lang="ja-JP" altLang="en-US" sz="3200" dirty="0">
                <a:solidFill>
                  <a:srgbClr val="0000FF"/>
                </a:solidFill>
                <a:latin typeface="+mn-ea"/>
                <a:ea typeface="+mn-ea"/>
              </a:rPr>
              <a:t>対応する各点の上下に、</a:t>
            </a:r>
            <a:r>
              <a:rPr kumimoji="1" lang="en-US" altLang="ja-JP" sz="3200" dirty="0">
                <a:solidFill>
                  <a:srgbClr val="0000FF"/>
                </a:solidFill>
                <a:latin typeface="+mn-ea"/>
                <a:ea typeface="+mn-ea"/>
              </a:rPr>
              <a:t>[</a:t>
            </a:r>
            <a:r>
              <a:rPr kumimoji="1" lang="ja-JP" altLang="en-US" sz="3200" dirty="0">
                <a:solidFill>
                  <a:srgbClr val="0000FF"/>
                </a:solidFill>
                <a:latin typeface="+mn-ea"/>
                <a:ea typeface="+mn-ea"/>
              </a:rPr>
              <a:t>上方向長さ、下方向長さ</a:t>
            </a:r>
            <a:r>
              <a:rPr kumimoji="1" lang="en-US" altLang="ja-JP" sz="3200" dirty="0">
                <a:solidFill>
                  <a:srgbClr val="0000FF"/>
                </a:solidFill>
                <a:latin typeface="+mn-ea"/>
                <a:ea typeface="+mn-ea"/>
              </a:rPr>
              <a:t>]</a:t>
            </a:r>
            <a:r>
              <a:rPr kumimoji="1" lang="ja-JP" altLang="en-US" sz="3200" dirty="0" err="1">
                <a:solidFill>
                  <a:srgbClr val="0000FF"/>
                </a:solidFill>
                <a:latin typeface="+mn-ea"/>
                <a:ea typeface="+mn-ea"/>
              </a:rPr>
              <a:t>のように</a:t>
            </a:r>
            <a:r>
              <a:rPr kumimoji="1" lang="ja-JP" altLang="en-US" sz="3200" dirty="0">
                <a:solidFill>
                  <a:srgbClr val="0000FF"/>
                </a:solidFill>
                <a:latin typeface="+mn-ea"/>
                <a:ea typeface="+mn-ea"/>
              </a:rPr>
              <a:t>エラーバーを表示。</a:t>
            </a:r>
          </a:p>
        </p:txBody>
      </p:sp>
      <p:cxnSp>
        <p:nvCxnSpPr>
          <p:cNvPr id="15" name="直線コネクタ 14">
            <a:extLst>
              <a:ext uri="{FF2B5EF4-FFF2-40B4-BE49-F238E27FC236}">
                <a16:creationId xmlns="" xmlns:a16="http://schemas.microsoft.com/office/drawing/2014/main" id="{05239338-F670-4E0A-B5DD-F0EE4BCFF6AE}"/>
              </a:ext>
            </a:extLst>
          </p:cNvPr>
          <p:cNvCxnSpPr/>
          <p:nvPr/>
        </p:nvCxnSpPr>
        <p:spPr bwMode="auto">
          <a:xfrm>
            <a:off x="1179721" y="5440831"/>
            <a:ext cx="0" cy="2631417"/>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16" name="楕円 15">
            <a:extLst>
              <a:ext uri="{FF2B5EF4-FFF2-40B4-BE49-F238E27FC236}">
                <a16:creationId xmlns="" xmlns:a16="http://schemas.microsoft.com/office/drawing/2014/main" id="{0E860C80-513F-441A-A6B1-8E1C3A56AFD9}"/>
              </a:ext>
            </a:extLst>
          </p:cNvPr>
          <p:cNvSpPr/>
          <p:nvPr/>
        </p:nvSpPr>
        <p:spPr bwMode="auto">
          <a:xfrm>
            <a:off x="945695" y="6522513"/>
            <a:ext cx="468052" cy="4680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7" name="テキスト ボックス 16">
            <a:extLst>
              <a:ext uri="{FF2B5EF4-FFF2-40B4-BE49-F238E27FC236}">
                <a16:creationId xmlns="" xmlns:a16="http://schemas.microsoft.com/office/drawing/2014/main" id="{196B4087-AC5E-4069-B00C-2C594EE6035D}"/>
              </a:ext>
            </a:extLst>
          </p:cNvPr>
          <p:cNvSpPr txBox="1"/>
          <p:nvPr/>
        </p:nvSpPr>
        <p:spPr>
          <a:xfrm>
            <a:off x="1413747" y="6645027"/>
            <a:ext cx="1662635" cy="646331"/>
          </a:xfrm>
          <a:prstGeom prst="rect">
            <a:avLst/>
          </a:prstGeom>
          <a:noFill/>
        </p:spPr>
        <p:txBody>
          <a:bodyPr wrap="none" rtlCol="0">
            <a:spAutoFit/>
          </a:bodyPr>
          <a:lstStyle/>
          <a:p>
            <a:r>
              <a:rPr kumimoji="1" lang="en-US" altLang="ja-JP" sz="3600" dirty="0">
                <a:latin typeface="+mn-ea"/>
                <a:ea typeface="+mn-ea"/>
              </a:rPr>
              <a:t>(xi, </a:t>
            </a:r>
            <a:r>
              <a:rPr kumimoji="1" lang="en-US" altLang="ja-JP" sz="3600" dirty="0" err="1">
                <a:latin typeface="+mn-ea"/>
                <a:ea typeface="+mn-ea"/>
              </a:rPr>
              <a:t>yi</a:t>
            </a:r>
            <a:r>
              <a:rPr kumimoji="1" lang="en-US" altLang="ja-JP" sz="3600" dirty="0">
                <a:latin typeface="+mn-ea"/>
                <a:ea typeface="+mn-ea"/>
              </a:rPr>
              <a:t>)</a:t>
            </a:r>
            <a:endParaRPr kumimoji="1" lang="ja-JP" altLang="en-US" sz="3600" dirty="0">
              <a:latin typeface="+mn-ea"/>
              <a:ea typeface="+mn-ea"/>
            </a:endParaRPr>
          </a:p>
        </p:txBody>
      </p:sp>
      <p:sp>
        <p:nvSpPr>
          <p:cNvPr id="18" name="テキスト ボックス 17">
            <a:extLst>
              <a:ext uri="{FF2B5EF4-FFF2-40B4-BE49-F238E27FC236}">
                <a16:creationId xmlns="" xmlns:a16="http://schemas.microsoft.com/office/drawing/2014/main" id="{F1CE223B-04CF-4624-A76D-646F38C9E2C4}"/>
              </a:ext>
            </a:extLst>
          </p:cNvPr>
          <p:cNvSpPr txBox="1"/>
          <p:nvPr/>
        </p:nvSpPr>
        <p:spPr>
          <a:xfrm>
            <a:off x="1296202" y="5378228"/>
            <a:ext cx="2848182" cy="1200329"/>
          </a:xfrm>
          <a:prstGeom prst="rect">
            <a:avLst/>
          </a:prstGeom>
          <a:noFill/>
        </p:spPr>
        <p:txBody>
          <a:bodyPr wrap="square" rtlCol="0">
            <a:spAutoFit/>
          </a:bodyPr>
          <a:lstStyle/>
          <a:p>
            <a:r>
              <a:rPr kumimoji="1" lang="ja-JP" altLang="en-US" sz="3600" dirty="0">
                <a:latin typeface="+mn-ea"/>
                <a:ea typeface="+mn-ea"/>
              </a:rPr>
              <a:t>上下に同じ長さで</a:t>
            </a:r>
          </a:p>
        </p:txBody>
      </p:sp>
      <p:cxnSp>
        <p:nvCxnSpPr>
          <p:cNvPr id="19" name="直線コネクタ 18">
            <a:extLst>
              <a:ext uri="{FF2B5EF4-FFF2-40B4-BE49-F238E27FC236}">
                <a16:creationId xmlns="" xmlns:a16="http://schemas.microsoft.com/office/drawing/2014/main" id="{38D85669-F95B-4ED6-A59E-B300609BB0B9}"/>
              </a:ext>
            </a:extLst>
          </p:cNvPr>
          <p:cNvCxnSpPr/>
          <p:nvPr/>
        </p:nvCxnSpPr>
        <p:spPr bwMode="auto">
          <a:xfrm>
            <a:off x="6685097" y="5413629"/>
            <a:ext cx="0" cy="2631417"/>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20" name="楕円 19">
            <a:extLst>
              <a:ext uri="{FF2B5EF4-FFF2-40B4-BE49-F238E27FC236}">
                <a16:creationId xmlns="" xmlns:a16="http://schemas.microsoft.com/office/drawing/2014/main" id="{269F282A-173F-4590-89DB-C7D0B79C0265}"/>
              </a:ext>
            </a:extLst>
          </p:cNvPr>
          <p:cNvSpPr/>
          <p:nvPr/>
        </p:nvSpPr>
        <p:spPr bwMode="auto">
          <a:xfrm>
            <a:off x="6451071" y="6495311"/>
            <a:ext cx="468052" cy="4680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21" name="テキスト ボックス 20">
            <a:extLst>
              <a:ext uri="{FF2B5EF4-FFF2-40B4-BE49-F238E27FC236}">
                <a16:creationId xmlns="" xmlns:a16="http://schemas.microsoft.com/office/drawing/2014/main" id="{BA4888F4-3C40-4F4B-BD2C-448749C9367B}"/>
              </a:ext>
            </a:extLst>
          </p:cNvPr>
          <p:cNvSpPr txBox="1"/>
          <p:nvPr/>
        </p:nvSpPr>
        <p:spPr>
          <a:xfrm>
            <a:off x="6919123" y="6617825"/>
            <a:ext cx="1662635" cy="646331"/>
          </a:xfrm>
          <a:prstGeom prst="rect">
            <a:avLst/>
          </a:prstGeom>
          <a:noFill/>
        </p:spPr>
        <p:txBody>
          <a:bodyPr wrap="none" rtlCol="0">
            <a:spAutoFit/>
          </a:bodyPr>
          <a:lstStyle/>
          <a:p>
            <a:r>
              <a:rPr kumimoji="1" lang="en-US" altLang="ja-JP" sz="3600" dirty="0">
                <a:latin typeface="+mn-ea"/>
                <a:ea typeface="+mn-ea"/>
              </a:rPr>
              <a:t>(xi, </a:t>
            </a:r>
            <a:r>
              <a:rPr kumimoji="1" lang="en-US" altLang="ja-JP" sz="3600" dirty="0" err="1">
                <a:latin typeface="+mn-ea"/>
                <a:ea typeface="+mn-ea"/>
              </a:rPr>
              <a:t>yi</a:t>
            </a:r>
            <a:r>
              <a:rPr kumimoji="1" lang="en-US" altLang="ja-JP" sz="3600" dirty="0">
                <a:latin typeface="+mn-ea"/>
                <a:ea typeface="+mn-ea"/>
              </a:rPr>
              <a:t>)</a:t>
            </a:r>
            <a:endParaRPr kumimoji="1" lang="ja-JP" altLang="en-US" sz="3600" dirty="0">
              <a:latin typeface="+mn-ea"/>
              <a:ea typeface="+mn-ea"/>
            </a:endParaRPr>
          </a:p>
        </p:txBody>
      </p:sp>
      <p:sp>
        <p:nvSpPr>
          <p:cNvPr id="22" name="テキスト ボックス 21">
            <a:extLst>
              <a:ext uri="{FF2B5EF4-FFF2-40B4-BE49-F238E27FC236}">
                <a16:creationId xmlns="" xmlns:a16="http://schemas.microsoft.com/office/drawing/2014/main" id="{7F102441-FB85-4260-B4E8-EDDF993B0231}"/>
              </a:ext>
            </a:extLst>
          </p:cNvPr>
          <p:cNvSpPr txBox="1"/>
          <p:nvPr/>
        </p:nvSpPr>
        <p:spPr>
          <a:xfrm>
            <a:off x="6801578" y="5351026"/>
            <a:ext cx="2848182" cy="1200329"/>
          </a:xfrm>
          <a:prstGeom prst="rect">
            <a:avLst/>
          </a:prstGeom>
          <a:noFill/>
        </p:spPr>
        <p:txBody>
          <a:bodyPr wrap="square" rtlCol="0">
            <a:spAutoFit/>
          </a:bodyPr>
          <a:lstStyle/>
          <a:p>
            <a:r>
              <a:rPr kumimoji="1" lang="ja-JP" altLang="en-US" sz="3600" dirty="0">
                <a:latin typeface="+mn-ea"/>
                <a:ea typeface="+mn-ea"/>
              </a:rPr>
              <a:t>上下に同じ長さで</a:t>
            </a:r>
          </a:p>
        </p:txBody>
      </p:sp>
      <p:cxnSp>
        <p:nvCxnSpPr>
          <p:cNvPr id="23" name="直線コネクタ 22">
            <a:extLst>
              <a:ext uri="{FF2B5EF4-FFF2-40B4-BE49-F238E27FC236}">
                <a16:creationId xmlns="" xmlns:a16="http://schemas.microsoft.com/office/drawing/2014/main" id="{2D03C369-5177-4E79-A7D1-A8A087FCF6BE}"/>
              </a:ext>
            </a:extLst>
          </p:cNvPr>
          <p:cNvCxnSpPr>
            <a:cxnSpLocks/>
          </p:cNvCxnSpPr>
          <p:nvPr/>
        </p:nvCxnSpPr>
        <p:spPr bwMode="auto">
          <a:xfrm>
            <a:off x="8730915" y="6833893"/>
            <a:ext cx="0" cy="1549734"/>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24" name="楕円 23">
            <a:extLst>
              <a:ext uri="{FF2B5EF4-FFF2-40B4-BE49-F238E27FC236}">
                <a16:creationId xmlns="" xmlns:a16="http://schemas.microsoft.com/office/drawing/2014/main" id="{EFE13172-7C51-4DC7-B4FA-BF2BC02753FF}"/>
              </a:ext>
            </a:extLst>
          </p:cNvPr>
          <p:cNvSpPr/>
          <p:nvPr/>
        </p:nvSpPr>
        <p:spPr bwMode="auto">
          <a:xfrm>
            <a:off x="8496889" y="7374734"/>
            <a:ext cx="468052" cy="4680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25" name="テキスト ボックス 24">
            <a:extLst>
              <a:ext uri="{FF2B5EF4-FFF2-40B4-BE49-F238E27FC236}">
                <a16:creationId xmlns="" xmlns:a16="http://schemas.microsoft.com/office/drawing/2014/main" id="{280CD3C1-BC96-455A-9A1F-53CEADC27DD3}"/>
              </a:ext>
            </a:extLst>
          </p:cNvPr>
          <p:cNvSpPr txBox="1"/>
          <p:nvPr/>
        </p:nvSpPr>
        <p:spPr>
          <a:xfrm>
            <a:off x="9023720" y="7559642"/>
            <a:ext cx="1733167" cy="646331"/>
          </a:xfrm>
          <a:prstGeom prst="rect">
            <a:avLst/>
          </a:prstGeom>
          <a:noFill/>
        </p:spPr>
        <p:txBody>
          <a:bodyPr wrap="none" rtlCol="0">
            <a:spAutoFit/>
          </a:bodyPr>
          <a:lstStyle/>
          <a:p>
            <a:r>
              <a:rPr kumimoji="1" lang="en-US" altLang="ja-JP" sz="3600" dirty="0">
                <a:latin typeface="+mn-ea"/>
                <a:ea typeface="+mn-ea"/>
              </a:rPr>
              <a:t>(</a:t>
            </a:r>
            <a:r>
              <a:rPr kumimoji="1" lang="en-US" altLang="ja-JP" sz="3600" dirty="0" err="1">
                <a:latin typeface="+mn-ea"/>
                <a:ea typeface="+mn-ea"/>
              </a:rPr>
              <a:t>xj</a:t>
            </a:r>
            <a:r>
              <a:rPr kumimoji="1" lang="en-US" altLang="ja-JP" sz="3600" dirty="0">
                <a:latin typeface="+mn-ea"/>
                <a:ea typeface="+mn-ea"/>
              </a:rPr>
              <a:t>, </a:t>
            </a:r>
            <a:r>
              <a:rPr kumimoji="1" lang="en-US" altLang="ja-JP" sz="3600" dirty="0" err="1">
                <a:latin typeface="+mn-ea"/>
                <a:ea typeface="+mn-ea"/>
              </a:rPr>
              <a:t>yj</a:t>
            </a:r>
            <a:r>
              <a:rPr kumimoji="1" lang="en-US" altLang="ja-JP" sz="3600" dirty="0">
                <a:latin typeface="+mn-ea"/>
                <a:ea typeface="+mn-ea"/>
              </a:rPr>
              <a:t>)</a:t>
            </a:r>
            <a:endParaRPr kumimoji="1" lang="ja-JP" altLang="en-US" sz="3600" dirty="0">
              <a:latin typeface="+mn-ea"/>
              <a:ea typeface="+mn-ea"/>
            </a:endParaRPr>
          </a:p>
        </p:txBody>
      </p:sp>
      <p:sp>
        <p:nvSpPr>
          <p:cNvPr id="26" name="テキスト ボックス 25">
            <a:extLst>
              <a:ext uri="{FF2B5EF4-FFF2-40B4-BE49-F238E27FC236}">
                <a16:creationId xmlns="" xmlns:a16="http://schemas.microsoft.com/office/drawing/2014/main" id="{85C2EDB8-110F-4EAF-BE11-9255A46F04D8}"/>
              </a:ext>
            </a:extLst>
          </p:cNvPr>
          <p:cNvSpPr txBox="1"/>
          <p:nvPr/>
        </p:nvSpPr>
        <p:spPr>
          <a:xfrm>
            <a:off x="8936549" y="6477959"/>
            <a:ext cx="2848182" cy="1200329"/>
          </a:xfrm>
          <a:prstGeom prst="rect">
            <a:avLst/>
          </a:prstGeom>
          <a:noFill/>
        </p:spPr>
        <p:txBody>
          <a:bodyPr wrap="square" rtlCol="0">
            <a:spAutoFit/>
          </a:bodyPr>
          <a:lstStyle/>
          <a:p>
            <a:r>
              <a:rPr kumimoji="1" lang="ja-JP" altLang="en-US" sz="3600" dirty="0">
                <a:latin typeface="+mn-ea"/>
                <a:ea typeface="+mn-ea"/>
              </a:rPr>
              <a:t>上下に同じ長さで</a:t>
            </a:r>
          </a:p>
        </p:txBody>
      </p:sp>
      <p:cxnSp>
        <p:nvCxnSpPr>
          <p:cNvPr id="28" name="直線コネクタ 27">
            <a:extLst>
              <a:ext uri="{FF2B5EF4-FFF2-40B4-BE49-F238E27FC236}">
                <a16:creationId xmlns="" xmlns:a16="http://schemas.microsoft.com/office/drawing/2014/main" id="{A17BA31C-0AB5-4C04-8A40-299B37925FC9}"/>
              </a:ext>
            </a:extLst>
          </p:cNvPr>
          <p:cNvCxnSpPr/>
          <p:nvPr/>
        </p:nvCxnSpPr>
        <p:spPr bwMode="auto">
          <a:xfrm>
            <a:off x="12396528" y="5835974"/>
            <a:ext cx="0" cy="2631417"/>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29" name="楕円 28">
            <a:extLst>
              <a:ext uri="{FF2B5EF4-FFF2-40B4-BE49-F238E27FC236}">
                <a16:creationId xmlns="" xmlns:a16="http://schemas.microsoft.com/office/drawing/2014/main" id="{ACD311D6-8380-4738-A465-0A0FF5F55D73}"/>
              </a:ext>
            </a:extLst>
          </p:cNvPr>
          <p:cNvSpPr/>
          <p:nvPr/>
        </p:nvSpPr>
        <p:spPr bwMode="auto">
          <a:xfrm>
            <a:off x="12148855" y="6585116"/>
            <a:ext cx="468052" cy="4680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30" name="テキスト ボックス 29">
            <a:extLst>
              <a:ext uri="{FF2B5EF4-FFF2-40B4-BE49-F238E27FC236}">
                <a16:creationId xmlns="" xmlns:a16="http://schemas.microsoft.com/office/drawing/2014/main" id="{8DB46A94-D4AF-4B10-921F-A777A2319D97}"/>
              </a:ext>
            </a:extLst>
          </p:cNvPr>
          <p:cNvSpPr txBox="1"/>
          <p:nvPr/>
        </p:nvSpPr>
        <p:spPr>
          <a:xfrm>
            <a:off x="12616907" y="6707630"/>
            <a:ext cx="1662635" cy="646331"/>
          </a:xfrm>
          <a:prstGeom prst="rect">
            <a:avLst/>
          </a:prstGeom>
          <a:noFill/>
        </p:spPr>
        <p:txBody>
          <a:bodyPr wrap="none" rtlCol="0">
            <a:spAutoFit/>
          </a:bodyPr>
          <a:lstStyle/>
          <a:p>
            <a:r>
              <a:rPr kumimoji="1" lang="en-US" altLang="ja-JP" sz="3600" dirty="0">
                <a:latin typeface="+mn-ea"/>
                <a:ea typeface="+mn-ea"/>
              </a:rPr>
              <a:t>(xi, </a:t>
            </a:r>
            <a:r>
              <a:rPr kumimoji="1" lang="en-US" altLang="ja-JP" sz="3600" dirty="0" err="1">
                <a:latin typeface="+mn-ea"/>
                <a:ea typeface="+mn-ea"/>
              </a:rPr>
              <a:t>yi</a:t>
            </a:r>
            <a:r>
              <a:rPr kumimoji="1" lang="en-US" altLang="ja-JP" sz="3600" dirty="0">
                <a:latin typeface="+mn-ea"/>
                <a:ea typeface="+mn-ea"/>
              </a:rPr>
              <a:t>)</a:t>
            </a:r>
            <a:endParaRPr kumimoji="1" lang="ja-JP" altLang="en-US" sz="3600" dirty="0">
              <a:latin typeface="+mn-ea"/>
              <a:ea typeface="+mn-ea"/>
            </a:endParaRPr>
          </a:p>
        </p:txBody>
      </p:sp>
      <p:sp>
        <p:nvSpPr>
          <p:cNvPr id="31" name="テキスト ボックス 30">
            <a:extLst>
              <a:ext uri="{FF2B5EF4-FFF2-40B4-BE49-F238E27FC236}">
                <a16:creationId xmlns="" xmlns:a16="http://schemas.microsoft.com/office/drawing/2014/main" id="{77FFE1DD-7BAE-486E-9A39-91FA02F35A33}"/>
              </a:ext>
            </a:extLst>
          </p:cNvPr>
          <p:cNvSpPr txBox="1"/>
          <p:nvPr/>
        </p:nvSpPr>
        <p:spPr>
          <a:xfrm>
            <a:off x="12499362" y="5440831"/>
            <a:ext cx="2848182" cy="1200329"/>
          </a:xfrm>
          <a:prstGeom prst="rect">
            <a:avLst/>
          </a:prstGeom>
          <a:noFill/>
        </p:spPr>
        <p:txBody>
          <a:bodyPr wrap="square" rtlCol="0">
            <a:spAutoFit/>
          </a:bodyPr>
          <a:lstStyle/>
          <a:p>
            <a:r>
              <a:rPr kumimoji="1" lang="ja-JP" altLang="en-US" sz="3600" dirty="0">
                <a:latin typeface="+mn-ea"/>
                <a:ea typeface="+mn-ea"/>
              </a:rPr>
              <a:t>上下に別々の長さで</a:t>
            </a:r>
          </a:p>
        </p:txBody>
      </p:sp>
      <p:cxnSp>
        <p:nvCxnSpPr>
          <p:cNvPr id="32" name="直線コネクタ 31">
            <a:extLst>
              <a:ext uri="{FF2B5EF4-FFF2-40B4-BE49-F238E27FC236}">
                <a16:creationId xmlns="" xmlns:a16="http://schemas.microsoft.com/office/drawing/2014/main" id="{1F73A39C-070C-4E1A-A72A-90C81192A4BE}"/>
              </a:ext>
            </a:extLst>
          </p:cNvPr>
          <p:cNvCxnSpPr>
            <a:cxnSpLocks/>
          </p:cNvCxnSpPr>
          <p:nvPr/>
        </p:nvCxnSpPr>
        <p:spPr bwMode="auto">
          <a:xfrm>
            <a:off x="14431025" y="6755033"/>
            <a:ext cx="0" cy="1549734"/>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33" name="楕円 32">
            <a:extLst>
              <a:ext uri="{FF2B5EF4-FFF2-40B4-BE49-F238E27FC236}">
                <a16:creationId xmlns="" xmlns:a16="http://schemas.microsoft.com/office/drawing/2014/main" id="{22ED30F1-8BAA-4329-9DA8-DEB81004C194}"/>
              </a:ext>
            </a:extLst>
          </p:cNvPr>
          <p:cNvSpPr/>
          <p:nvPr/>
        </p:nvSpPr>
        <p:spPr bwMode="auto">
          <a:xfrm>
            <a:off x="14196999" y="7464539"/>
            <a:ext cx="468052" cy="4680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34" name="テキスト ボックス 33">
            <a:extLst>
              <a:ext uri="{FF2B5EF4-FFF2-40B4-BE49-F238E27FC236}">
                <a16:creationId xmlns="" xmlns:a16="http://schemas.microsoft.com/office/drawing/2014/main" id="{9026C9DF-E4CF-42AA-9C63-DA7C3DDE0EDA}"/>
              </a:ext>
            </a:extLst>
          </p:cNvPr>
          <p:cNvSpPr txBox="1"/>
          <p:nvPr/>
        </p:nvSpPr>
        <p:spPr>
          <a:xfrm>
            <a:off x="14723830" y="7649447"/>
            <a:ext cx="1733167" cy="646331"/>
          </a:xfrm>
          <a:prstGeom prst="rect">
            <a:avLst/>
          </a:prstGeom>
          <a:noFill/>
        </p:spPr>
        <p:txBody>
          <a:bodyPr wrap="none" rtlCol="0">
            <a:spAutoFit/>
          </a:bodyPr>
          <a:lstStyle/>
          <a:p>
            <a:r>
              <a:rPr kumimoji="1" lang="en-US" altLang="ja-JP" sz="3600" dirty="0">
                <a:latin typeface="+mn-ea"/>
                <a:ea typeface="+mn-ea"/>
              </a:rPr>
              <a:t>(</a:t>
            </a:r>
            <a:r>
              <a:rPr kumimoji="1" lang="en-US" altLang="ja-JP" sz="3600" dirty="0" err="1">
                <a:latin typeface="+mn-ea"/>
                <a:ea typeface="+mn-ea"/>
              </a:rPr>
              <a:t>xj</a:t>
            </a:r>
            <a:r>
              <a:rPr kumimoji="1" lang="en-US" altLang="ja-JP" sz="3600" dirty="0">
                <a:latin typeface="+mn-ea"/>
                <a:ea typeface="+mn-ea"/>
              </a:rPr>
              <a:t>, </a:t>
            </a:r>
            <a:r>
              <a:rPr kumimoji="1" lang="en-US" altLang="ja-JP" sz="3600" dirty="0" err="1">
                <a:latin typeface="+mn-ea"/>
                <a:ea typeface="+mn-ea"/>
              </a:rPr>
              <a:t>yj</a:t>
            </a:r>
            <a:r>
              <a:rPr kumimoji="1" lang="en-US" altLang="ja-JP" sz="3600" dirty="0">
                <a:latin typeface="+mn-ea"/>
                <a:ea typeface="+mn-ea"/>
              </a:rPr>
              <a:t>)</a:t>
            </a:r>
            <a:endParaRPr kumimoji="1" lang="ja-JP" altLang="en-US" sz="3600" dirty="0">
              <a:latin typeface="+mn-ea"/>
              <a:ea typeface="+mn-ea"/>
            </a:endParaRPr>
          </a:p>
        </p:txBody>
      </p:sp>
      <p:sp>
        <p:nvSpPr>
          <p:cNvPr id="35" name="テキスト ボックス 34">
            <a:extLst>
              <a:ext uri="{FF2B5EF4-FFF2-40B4-BE49-F238E27FC236}">
                <a16:creationId xmlns="" xmlns:a16="http://schemas.microsoft.com/office/drawing/2014/main" id="{90FCD8FD-2DB8-4066-A2DA-8A791DE9FD31}"/>
              </a:ext>
            </a:extLst>
          </p:cNvPr>
          <p:cNvSpPr txBox="1"/>
          <p:nvPr/>
        </p:nvSpPr>
        <p:spPr>
          <a:xfrm>
            <a:off x="14636659" y="6567764"/>
            <a:ext cx="2848182" cy="1200329"/>
          </a:xfrm>
          <a:prstGeom prst="rect">
            <a:avLst/>
          </a:prstGeom>
          <a:noFill/>
        </p:spPr>
        <p:txBody>
          <a:bodyPr wrap="square" rtlCol="0">
            <a:spAutoFit/>
          </a:bodyPr>
          <a:lstStyle/>
          <a:p>
            <a:r>
              <a:rPr kumimoji="1" lang="ja-JP" altLang="en-US" sz="3600" dirty="0">
                <a:latin typeface="+mn-ea"/>
                <a:ea typeface="+mn-ea"/>
              </a:rPr>
              <a:t>上下に別々の長さで</a:t>
            </a:r>
          </a:p>
        </p:txBody>
      </p:sp>
      <p:sp>
        <p:nvSpPr>
          <p:cNvPr id="37" name="テキスト ボックス 36">
            <a:extLst>
              <a:ext uri="{FF2B5EF4-FFF2-40B4-BE49-F238E27FC236}">
                <a16:creationId xmlns="" xmlns:a16="http://schemas.microsoft.com/office/drawing/2014/main" id="{5E63BB7D-F01A-46B3-9F95-6E75A714DEE8}"/>
              </a:ext>
            </a:extLst>
          </p:cNvPr>
          <p:cNvSpPr txBox="1"/>
          <p:nvPr/>
        </p:nvSpPr>
        <p:spPr>
          <a:xfrm>
            <a:off x="358142" y="5393617"/>
            <a:ext cx="500540" cy="769441"/>
          </a:xfrm>
          <a:prstGeom prst="rect">
            <a:avLst/>
          </a:prstGeom>
          <a:noFill/>
        </p:spPr>
        <p:txBody>
          <a:bodyPr wrap="square" rtlCol="0">
            <a:spAutoFit/>
          </a:bodyPr>
          <a:lstStyle/>
          <a:p>
            <a:r>
              <a:rPr lang="en-US" altLang="ja-JP" sz="4400" dirty="0">
                <a:solidFill>
                  <a:srgbClr val="0000FF"/>
                </a:solidFill>
                <a:latin typeface="+mn-ea"/>
                <a:ea typeface="+mn-ea"/>
              </a:rPr>
              <a:t>1</a:t>
            </a:r>
            <a:endParaRPr kumimoji="1" lang="ja-JP" altLang="en-US" sz="4400" dirty="0">
              <a:solidFill>
                <a:srgbClr val="0000FF"/>
              </a:solidFill>
              <a:latin typeface="+mn-ea"/>
              <a:ea typeface="+mn-ea"/>
            </a:endParaRPr>
          </a:p>
        </p:txBody>
      </p:sp>
      <p:sp>
        <p:nvSpPr>
          <p:cNvPr id="38" name="テキスト ボックス 37">
            <a:extLst>
              <a:ext uri="{FF2B5EF4-FFF2-40B4-BE49-F238E27FC236}">
                <a16:creationId xmlns="" xmlns:a16="http://schemas.microsoft.com/office/drawing/2014/main" id="{CEC9B809-C663-403A-8F1B-C4E7D00B125E}"/>
              </a:ext>
            </a:extLst>
          </p:cNvPr>
          <p:cNvSpPr txBox="1"/>
          <p:nvPr/>
        </p:nvSpPr>
        <p:spPr>
          <a:xfrm>
            <a:off x="5848651" y="5397391"/>
            <a:ext cx="500540" cy="769441"/>
          </a:xfrm>
          <a:prstGeom prst="rect">
            <a:avLst/>
          </a:prstGeom>
          <a:noFill/>
        </p:spPr>
        <p:txBody>
          <a:bodyPr wrap="square" rtlCol="0">
            <a:spAutoFit/>
          </a:bodyPr>
          <a:lstStyle/>
          <a:p>
            <a:r>
              <a:rPr kumimoji="1" lang="en-US" altLang="ja-JP" sz="4400" dirty="0">
                <a:solidFill>
                  <a:srgbClr val="0000FF"/>
                </a:solidFill>
                <a:latin typeface="+mn-ea"/>
                <a:ea typeface="+mn-ea"/>
              </a:rPr>
              <a:t>2</a:t>
            </a:r>
            <a:endParaRPr kumimoji="1" lang="ja-JP" altLang="en-US" sz="4400" dirty="0">
              <a:solidFill>
                <a:srgbClr val="0000FF"/>
              </a:solidFill>
              <a:latin typeface="+mn-ea"/>
              <a:ea typeface="+mn-ea"/>
            </a:endParaRPr>
          </a:p>
        </p:txBody>
      </p:sp>
      <p:sp>
        <p:nvSpPr>
          <p:cNvPr id="39" name="テキスト ボックス 38">
            <a:extLst>
              <a:ext uri="{FF2B5EF4-FFF2-40B4-BE49-F238E27FC236}">
                <a16:creationId xmlns="" xmlns:a16="http://schemas.microsoft.com/office/drawing/2014/main" id="{0129DD87-1A25-4752-B426-985E5248DC75}"/>
              </a:ext>
            </a:extLst>
          </p:cNvPr>
          <p:cNvSpPr txBox="1"/>
          <p:nvPr/>
        </p:nvSpPr>
        <p:spPr>
          <a:xfrm>
            <a:off x="11648315" y="5358724"/>
            <a:ext cx="500540" cy="769441"/>
          </a:xfrm>
          <a:prstGeom prst="rect">
            <a:avLst/>
          </a:prstGeom>
          <a:noFill/>
        </p:spPr>
        <p:txBody>
          <a:bodyPr wrap="square" rtlCol="0">
            <a:spAutoFit/>
          </a:bodyPr>
          <a:lstStyle/>
          <a:p>
            <a:r>
              <a:rPr kumimoji="1" lang="en-US" altLang="ja-JP" sz="4400" dirty="0">
                <a:solidFill>
                  <a:srgbClr val="0000FF"/>
                </a:solidFill>
                <a:latin typeface="+mn-ea"/>
                <a:ea typeface="+mn-ea"/>
              </a:rPr>
              <a:t>3</a:t>
            </a:r>
            <a:endParaRPr kumimoji="1" lang="ja-JP" altLang="en-US" sz="4400" dirty="0">
              <a:solidFill>
                <a:srgbClr val="0000FF"/>
              </a:solidFill>
              <a:latin typeface="+mn-ea"/>
              <a:ea typeface="+mn-ea"/>
            </a:endParaRPr>
          </a:p>
        </p:txBody>
      </p:sp>
      <p:cxnSp>
        <p:nvCxnSpPr>
          <p:cNvPr id="40" name="直線コネクタ 39">
            <a:extLst>
              <a:ext uri="{FF2B5EF4-FFF2-40B4-BE49-F238E27FC236}">
                <a16:creationId xmlns="" xmlns:a16="http://schemas.microsoft.com/office/drawing/2014/main" id="{F7A75DE6-7393-461C-AC53-A6BFF19FA651}"/>
              </a:ext>
            </a:extLst>
          </p:cNvPr>
          <p:cNvCxnSpPr/>
          <p:nvPr/>
        </p:nvCxnSpPr>
        <p:spPr bwMode="auto">
          <a:xfrm>
            <a:off x="3233781" y="6217471"/>
            <a:ext cx="0" cy="2631417"/>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41" name="楕円 40">
            <a:extLst>
              <a:ext uri="{FF2B5EF4-FFF2-40B4-BE49-F238E27FC236}">
                <a16:creationId xmlns="" xmlns:a16="http://schemas.microsoft.com/office/drawing/2014/main" id="{B7035B1A-0987-4041-AFE3-6FABBEB8B634}"/>
              </a:ext>
            </a:extLst>
          </p:cNvPr>
          <p:cNvSpPr/>
          <p:nvPr/>
        </p:nvSpPr>
        <p:spPr bwMode="auto">
          <a:xfrm>
            <a:off x="2999755" y="7299153"/>
            <a:ext cx="468052" cy="4680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42" name="テキスト ボックス 41">
            <a:extLst>
              <a:ext uri="{FF2B5EF4-FFF2-40B4-BE49-F238E27FC236}">
                <a16:creationId xmlns="" xmlns:a16="http://schemas.microsoft.com/office/drawing/2014/main" id="{A359DE57-A7EF-4BEB-A9BF-F0E31B5923E6}"/>
              </a:ext>
            </a:extLst>
          </p:cNvPr>
          <p:cNvSpPr txBox="1"/>
          <p:nvPr/>
        </p:nvSpPr>
        <p:spPr>
          <a:xfrm>
            <a:off x="3467807" y="7421667"/>
            <a:ext cx="1733167" cy="646331"/>
          </a:xfrm>
          <a:prstGeom prst="rect">
            <a:avLst/>
          </a:prstGeom>
          <a:noFill/>
        </p:spPr>
        <p:txBody>
          <a:bodyPr wrap="none" rtlCol="0">
            <a:spAutoFit/>
          </a:bodyPr>
          <a:lstStyle/>
          <a:p>
            <a:r>
              <a:rPr kumimoji="1" lang="en-US" altLang="ja-JP" sz="3600" dirty="0">
                <a:latin typeface="+mn-ea"/>
                <a:ea typeface="+mn-ea"/>
              </a:rPr>
              <a:t>(</a:t>
            </a:r>
            <a:r>
              <a:rPr kumimoji="1" lang="en-US" altLang="ja-JP" sz="3600" dirty="0" err="1">
                <a:latin typeface="+mn-ea"/>
                <a:ea typeface="+mn-ea"/>
              </a:rPr>
              <a:t>xj</a:t>
            </a:r>
            <a:r>
              <a:rPr kumimoji="1" lang="en-US" altLang="ja-JP" sz="3600" dirty="0">
                <a:latin typeface="+mn-ea"/>
                <a:ea typeface="+mn-ea"/>
              </a:rPr>
              <a:t>, </a:t>
            </a:r>
            <a:r>
              <a:rPr kumimoji="1" lang="en-US" altLang="ja-JP" sz="3600" dirty="0" err="1">
                <a:latin typeface="+mn-ea"/>
                <a:ea typeface="+mn-ea"/>
              </a:rPr>
              <a:t>yj</a:t>
            </a:r>
            <a:r>
              <a:rPr kumimoji="1" lang="en-US" altLang="ja-JP" sz="3600" dirty="0">
                <a:latin typeface="+mn-ea"/>
                <a:ea typeface="+mn-ea"/>
              </a:rPr>
              <a:t>)</a:t>
            </a:r>
            <a:endParaRPr kumimoji="1" lang="ja-JP" altLang="en-US" sz="3600" dirty="0">
              <a:latin typeface="+mn-ea"/>
              <a:ea typeface="+mn-ea"/>
            </a:endParaRPr>
          </a:p>
        </p:txBody>
      </p:sp>
      <p:sp>
        <p:nvSpPr>
          <p:cNvPr id="43" name="テキスト ボックス 42">
            <a:extLst>
              <a:ext uri="{FF2B5EF4-FFF2-40B4-BE49-F238E27FC236}">
                <a16:creationId xmlns="" xmlns:a16="http://schemas.microsoft.com/office/drawing/2014/main" id="{F0C7F67A-CA9C-47EA-B44D-2E210A433A96}"/>
              </a:ext>
            </a:extLst>
          </p:cNvPr>
          <p:cNvSpPr txBox="1"/>
          <p:nvPr/>
        </p:nvSpPr>
        <p:spPr>
          <a:xfrm>
            <a:off x="3350262" y="6154868"/>
            <a:ext cx="2848182" cy="1200329"/>
          </a:xfrm>
          <a:prstGeom prst="rect">
            <a:avLst/>
          </a:prstGeom>
          <a:noFill/>
        </p:spPr>
        <p:txBody>
          <a:bodyPr wrap="square" rtlCol="0">
            <a:spAutoFit/>
          </a:bodyPr>
          <a:lstStyle/>
          <a:p>
            <a:r>
              <a:rPr kumimoji="1" lang="ja-JP" altLang="en-US" sz="3600" dirty="0">
                <a:latin typeface="+mn-ea"/>
                <a:ea typeface="+mn-ea"/>
              </a:rPr>
              <a:t>上下に同じ長さで</a:t>
            </a:r>
          </a:p>
        </p:txBody>
      </p:sp>
    </p:spTree>
    <p:extLst>
      <p:ext uri="{BB962C8B-B14F-4D97-AF65-F5344CB8AC3E}">
        <p14:creationId xmlns:p14="http://schemas.microsoft.com/office/powerpoint/2010/main" val="2191381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 xmlns:a16="http://schemas.microsoft.com/office/drawing/2014/main" id="{9B9B58F8-DA0F-4EA0-913A-63170B2180F9}"/>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47F5093C-9022-4B2C-8D98-7F788A45D514}"/>
              </a:ext>
            </a:extLst>
          </p:cNvPr>
          <p:cNvSpPr>
            <a:spLocks noGrp="1"/>
          </p:cNvSpPr>
          <p:nvPr>
            <p:ph type="sldNum" sz="quarter" idx="11"/>
          </p:nvPr>
        </p:nvSpPr>
        <p:spPr/>
        <p:txBody>
          <a:bodyPr/>
          <a:lstStyle/>
          <a:p>
            <a:pPr>
              <a:defRPr/>
            </a:pPr>
            <a:fld id="{E62AD30C-4FD0-4E41-9633-AA73C86D07D0}" type="slidenum">
              <a:rPr lang="ja-JP" altLang="en-US" smtClean="0"/>
              <a:pPr>
                <a:defRPr/>
              </a:pPr>
              <a:t>49</a:t>
            </a:fld>
            <a:endParaRPr lang="en-US" altLang="ja-JP" dirty="0"/>
          </a:p>
        </p:txBody>
      </p:sp>
      <p:sp>
        <p:nvSpPr>
          <p:cNvPr id="5" name="テキスト ボックス 4">
            <a:extLst>
              <a:ext uri="{FF2B5EF4-FFF2-40B4-BE49-F238E27FC236}">
                <a16:creationId xmlns="" xmlns:a16="http://schemas.microsoft.com/office/drawing/2014/main" id="{4D511C6E-83C9-4895-A3D6-874C333F8BA9}"/>
              </a:ext>
            </a:extLst>
          </p:cNvPr>
          <p:cNvSpPr txBox="1"/>
          <p:nvPr/>
        </p:nvSpPr>
        <p:spPr>
          <a:xfrm>
            <a:off x="767507" y="1574751"/>
            <a:ext cx="5741828" cy="3539430"/>
          </a:xfrm>
          <a:prstGeom prst="rect">
            <a:avLst/>
          </a:prstGeom>
          <a:noFill/>
          <a:ln>
            <a:solidFill>
              <a:schemeClr val="tx1"/>
            </a:solidFill>
          </a:ln>
        </p:spPr>
        <p:txBody>
          <a:bodyPr wrap="none" rtlCol="0">
            <a:spAutoFit/>
          </a:bodyPr>
          <a:lstStyle/>
          <a:p>
            <a:r>
              <a:rPr lang="en-US" altLang="ja-JP" sz="3200" dirty="0" err="1">
                <a:latin typeface="+mn-ea"/>
                <a:ea typeface="+mn-ea"/>
              </a:rPr>
              <a:t>ser_date</a:t>
            </a:r>
            <a:r>
              <a:rPr lang="en-US" altLang="ja-JP" sz="3200" dirty="0">
                <a:latin typeface="+mn-ea"/>
                <a:ea typeface="+mn-ea"/>
              </a:rPr>
              <a:t> = df2['Date']</a:t>
            </a:r>
          </a:p>
          <a:p>
            <a:r>
              <a:rPr lang="en-US" altLang="ja-JP" sz="3200" dirty="0" err="1">
                <a:latin typeface="+mn-ea"/>
                <a:ea typeface="+mn-ea"/>
              </a:rPr>
              <a:t>ser_high</a:t>
            </a:r>
            <a:r>
              <a:rPr lang="en-US" altLang="ja-JP" sz="3200" dirty="0">
                <a:latin typeface="+mn-ea"/>
                <a:ea typeface="+mn-ea"/>
              </a:rPr>
              <a:t> = df2['High']</a:t>
            </a:r>
          </a:p>
          <a:p>
            <a:r>
              <a:rPr lang="en-US" altLang="ja-JP" sz="3200" dirty="0" err="1">
                <a:latin typeface="+mn-ea"/>
                <a:ea typeface="+mn-ea"/>
              </a:rPr>
              <a:t>ser_low</a:t>
            </a:r>
            <a:r>
              <a:rPr lang="en-US" altLang="ja-JP" sz="3200" dirty="0">
                <a:latin typeface="+mn-ea"/>
                <a:ea typeface="+mn-ea"/>
              </a:rPr>
              <a:t> = df2['Low']</a:t>
            </a:r>
          </a:p>
          <a:p>
            <a:r>
              <a:rPr lang="en-US" altLang="ja-JP" sz="3200" dirty="0" err="1">
                <a:latin typeface="+mn-ea"/>
                <a:ea typeface="+mn-ea"/>
              </a:rPr>
              <a:t>ser_close</a:t>
            </a:r>
            <a:r>
              <a:rPr lang="en-US" altLang="ja-JP" sz="3200" dirty="0">
                <a:latin typeface="+mn-ea"/>
                <a:ea typeface="+mn-ea"/>
              </a:rPr>
              <a:t> = df2['Close']</a:t>
            </a:r>
          </a:p>
          <a:p>
            <a:r>
              <a:rPr lang="en-US" altLang="ja-JP" sz="3200" dirty="0">
                <a:latin typeface="+mn-ea"/>
                <a:ea typeface="+mn-ea"/>
              </a:rPr>
              <a:t>up = </a:t>
            </a:r>
            <a:r>
              <a:rPr lang="en-US" altLang="ja-JP" sz="3200" dirty="0" err="1">
                <a:latin typeface="+mn-ea"/>
                <a:ea typeface="+mn-ea"/>
              </a:rPr>
              <a:t>ser_high-ser_close</a:t>
            </a:r>
            <a:endParaRPr lang="en-US" altLang="ja-JP" sz="3200" dirty="0">
              <a:latin typeface="+mn-ea"/>
              <a:ea typeface="+mn-ea"/>
            </a:endParaRPr>
          </a:p>
          <a:p>
            <a:r>
              <a:rPr lang="en-US" altLang="ja-JP" sz="3200" dirty="0">
                <a:latin typeface="+mn-ea"/>
                <a:ea typeface="+mn-ea"/>
              </a:rPr>
              <a:t>down = </a:t>
            </a:r>
            <a:r>
              <a:rPr lang="en-US" altLang="ja-JP" sz="3200" dirty="0" err="1">
                <a:latin typeface="+mn-ea"/>
                <a:ea typeface="+mn-ea"/>
              </a:rPr>
              <a:t>ser_close-ser_low</a:t>
            </a:r>
            <a:endParaRPr lang="en-US" altLang="ja-JP" sz="3200" dirty="0">
              <a:latin typeface="+mn-ea"/>
              <a:ea typeface="+mn-ea"/>
            </a:endParaRPr>
          </a:p>
          <a:p>
            <a:r>
              <a:rPr lang="en-US" altLang="ja-JP" sz="3200" dirty="0" err="1">
                <a:latin typeface="+mn-ea"/>
                <a:ea typeface="+mn-ea"/>
              </a:rPr>
              <a:t>rng</a:t>
            </a:r>
            <a:r>
              <a:rPr lang="en-US" altLang="ja-JP" sz="3200" dirty="0">
                <a:latin typeface="+mn-ea"/>
                <a:ea typeface="+mn-ea"/>
              </a:rPr>
              <a:t> = </a:t>
            </a:r>
            <a:r>
              <a:rPr lang="en-US" altLang="ja-JP" sz="3200" dirty="0" err="1">
                <a:latin typeface="+mn-ea"/>
                <a:ea typeface="+mn-ea"/>
              </a:rPr>
              <a:t>np.array</a:t>
            </a:r>
            <a:r>
              <a:rPr lang="en-US" altLang="ja-JP" sz="3200" dirty="0">
                <a:latin typeface="+mn-ea"/>
                <a:ea typeface="+mn-ea"/>
              </a:rPr>
              <a:t>([up, down])</a:t>
            </a:r>
          </a:p>
        </p:txBody>
      </p:sp>
      <p:sp>
        <p:nvSpPr>
          <p:cNvPr id="6" name="テキスト ボックス 5">
            <a:extLst>
              <a:ext uri="{FF2B5EF4-FFF2-40B4-BE49-F238E27FC236}">
                <a16:creationId xmlns="" xmlns:a16="http://schemas.microsoft.com/office/drawing/2014/main" id="{67C334BE-2042-47BE-95AF-CD96340E2465}"/>
              </a:ext>
            </a:extLst>
          </p:cNvPr>
          <p:cNvSpPr txBox="1"/>
          <p:nvPr/>
        </p:nvSpPr>
        <p:spPr>
          <a:xfrm>
            <a:off x="5484031" y="5175151"/>
            <a:ext cx="11705448" cy="4031873"/>
          </a:xfrm>
          <a:prstGeom prst="rect">
            <a:avLst/>
          </a:prstGeom>
          <a:noFill/>
          <a:ln>
            <a:solidFill>
              <a:schemeClr val="tx1"/>
            </a:solidFill>
          </a:ln>
        </p:spPr>
        <p:txBody>
          <a:bodyPr wrap="none" rtlCol="0">
            <a:spAutoFit/>
          </a:bodyPr>
          <a:lstStyle/>
          <a:p>
            <a:r>
              <a:rPr lang="en-US" altLang="ja-JP" sz="3200" dirty="0" err="1">
                <a:latin typeface="+mn-ea"/>
                <a:ea typeface="+mn-ea"/>
              </a:rPr>
              <a:t>plt.errorbar</a:t>
            </a:r>
            <a:r>
              <a:rPr lang="en-US" altLang="ja-JP" sz="3200" dirty="0">
                <a:latin typeface="+mn-ea"/>
                <a:ea typeface="+mn-ea"/>
              </a:rPr>
              <a:t>(</a:t>
            </a:r>
            <a:r>
              <a:rPr lang="en-US" altLang="ja-JP" sz="3200" dirty="0" err="1">
                <a:latin typeface="+mn-ea"/>
                <a:ea typeface="+mn-ea"/>
              </a:rPr>
              <a:t>ser_date</a:t>
            </a:r>
            <a:r>
              <a:rPr lang="en-US" altLang="ja-JP" sz="3200" dirty="0">
                <a:latin typeface="+mn-ea"/>
                <a:ea typeface="+mn-ea"/>
              </a:rPr>
              <a:t>, </a:t>
            </a:r>
            <a:r>
              <a:rPr lang="en-US" altLang="ja-JP" sz="3200" dirty="0" err="1">
                <a:latin typeface="+mn-ea"/>
                <a:ea typeface="+mn-ea"/>
              </a:rPr>
              <a:t>ser_close</a:t>
            </a:r>
            <a:r>
              <a:rPr lang="en-US" altLang="ja-JP" sz="3200" dirty="0">
                <a:latin typeface="+mn-ea"/>
                <a:ea typeface="+mn-ea"/>
              </a:rPr>
              <a:t>, </a:t>
            </a:r>
            <a:r>
              <a:rPr lang="en-US" altLang="ja-JP" sz="3200" dirty="0" err="1">
                <a:latin typeface="+mn-ea"/>
                <a:ea typeface="+mn-ea"/>
              </a:rPr>
              <a:t>yerr</a:t>
            </a:r>
            <a:r>
              <a:rPr lang="en-US" altLang="ja-JP" sz="3200" dirty="0">
                <a:latin typeface="+mn-ea"/>
                <a:ea typeface="+mn-ea"/>
              </a:rPr>
              <a:t>=</a:t>
            </a:r>
            <a:r>
              <a:rPr lang="en-US" altLang="ja-JP" sz="3200" dirty="0" err="1">
                <a:latin typeface="+mn-ea"/>
                <a:ea typeface="+mn-ea"/>
              </a:rPr>
              <a:t>rng</a:t>
            </a:r>
            <a:r>
              <a:rPr lang="en-US" altLang="ja-JP" sz="3200" dirty="0">
                <a:latin typeface="+mn-ea"/>
                <a:ea typeface="+mn-ea"/>
              </a:rPr>
              <a:t>, </a:t>
            </a:r>
            <a:r>
              <a:rPr lang="en-US" altLang="ja-JP" sz="3200" dirty="0" err="1">
                <a:latin typeface="+mn-ea"/>
                <a:ea typeface="+mn-ea"/>
              </a:rPr>
              <a:t>elinewidth</a:t>
            </a:r>
            <a:r>
              <a:rPr lang="en-US" altLang="ja-JP" sz="3200" dirty="0">
                <a:latin typeface="+mn-ea"/>
                <a:ea typeface="+mn-ea"/>
              </a:rPr>
              <a:t>=1,</a:t>
            </a:r>
          </a:p>
          <a:p>
            <a:r>
              <a:rPr lang="en-US" altLang="ja-JP" sz="3200" dirty="0">
                <a:latin typeface="+mn-ea"/>
                <a:ea typeface="+mn-ea"/>
              </a:rPr>
              <a:t>                  label='Close')</a:t>
            </a:r>
          </a:p>
          <a:p>
            <a:r>
              <a:rPr lang="en-US" altLang="ja-JP" sz="3200" dirty="0" err="1">
                <a:latin typeface="+mn-ea"/>
                <a:ea typeface="+mn-ea"/>
              </a:rPr>
              <a:t>plt.xlabel</a:t>
            </a:r>
            <a:r>
              <a:rPr lang="en-US" altLang="ja-JP" sz="3200" dirty="0">
                <a:latin typeface="+mn-ea"/>
                <a:ea typeface="+mn-ea"/>
              </a:rPr>
              <a:t>('Date', </a:t>
            </a:r>
            <a:r>
              <a:rPr lang="en-US" altLang="ja-JP" sz="3200" dirty="0" err="1">
                <a:latin typeface="+mn-ea"/>
                <a:ea typeface="+mn-ea"/>
              </a:rPr>
              <a:t>fontsize</a:t>
            </a:r>
            <a:r>
              <a:rPr lang="en-US" altLang="ja-JP" sz="3200" dirty="0">
                <a:latin typeface="+mn-ea"/>
                <a:ea typeface="+mn-ea"/>
              </a:rPr>
              <a:t>=15)</a:t>
            </a:r>
          </a:p>
          <a:p>
            <a:r>
              <a:rPr lang="en-US" altLang="ja-JP" sz="3200" dirty="0" err="1">
                <a:latin typeface="+mn-ea"/>
                <a:ea typeface="+mn-ea"/>
              </a:rPr>
              <a:t>plt.ylabel</a:t>
            </a:r>
            <a:r>
              <a:rPr lang="en-US" altLang="ja-JP" sz="3200" dirty="0">
                <a:latin typeface="+mn-ea"/>
                <a:ea typeface="+mn-ea"/>
              </a:rPr>
              <a:t>('Yen', </a:t>
            </a:r>
            <a:r>
              <a:rPr lang="en-US" altLang="ja-JP" sz="3200" dirty="0" err="1">
                <a:latin typeface="+mn-ea"/>
                <a:ea typeface="+mn-ea"/>
              </a:rPr>
              <a:t>fontsize</a:t>
            </a:r>
            <a:r>
              <a:rPr lang="en-US" altLang="ja-JP" sz="3200" dirty="0">
                <a:latin typeface="+mn-ea"/>
                <a:ea typeface="+mn-ea"/>
              </a:rPr>
              <a:t>=15)</a:t>
            </a:r>
          </a:p>
          <a:p>
            <a:r>
              <a:rPr lang="en-US" altLang="ja-JP" sz="3200" dirty="0" err="1">
                <a:latin typeface="+mn-ea"/>
                <a:ea typeface="+mn-ea"/>
              </a:rPr>
              <a:t>plt.xticks</a:t>
            </a:r>
            <a:r>
              <a:rPr lang="en-US" altLang="ja-JP" sz="3200" dirty="0">
                <a:latin typeface="+mn-ea"/>
                <a:ea typeface="+mn-ea"/>
              </a:rPr>
              <a:t>(rotation=45, </a:t>
            </a:r>
            <a:r>
              <a:rPr lang="en-US" altLang="ja-JP" sz="3200" dirty="0" err="1">
                <a:latin typeface="+mn-ea"/>
                <a:ea typeface="+mn-ea"/>
              </a:rPr>
              <a:t>fontsize</a:t>
            </a:r>
            <a:r>
              <a:rPr lang="en-US" altLang="ja-JP" sz="3200" dirty="0">
                <a:latin typeface="+mn-ea"/>
                <a:ea typeface="+mn-ea"/>
              </a:rPr>
              <a:t>=15)</a:t>
            </a:r>
          </a:p>
          <a:p>
            <a:r>
              <a:rPr lang="en-US" altLang="ja-JP" sz="3200" dirty="0" err="1">
                <a:latin typeface="+mn-ea"/>
                <a:ea typeface="+mn-ea"/>
              </a:rPr>
              <a:t>plt.legend</a:t>
            </a:r>
            <a:r>
              <a:rPr lang="en-US" altLang="ja-JP" sz="3200" dirty="0">
                <a:latin typeface="+mn-ea"/>
                <a:ea typeface="+mn-ea"/>
              </a:rPr>
              <a:t>(</a:t>
            </a:r>
            <a:r>
              <a:rPr lang="en-US" altLang="ja-JP" sz="3200" dirty="0" err="1">
                <a:latin typeface="+mn-ea"/>
                <a:ea typeface="+mn-ea"/>
              </a:rPr>
              <a:t>fontsize</a:t>
            </a:r>
            <a:r>
              <a:rPr lang="en-US" altLang="ja-JP" sz="3200" dirty="0">
                <a:latin typeface="+mn-ea"/>
                <a:ea typeface="+mn-ea"/>
              </a:rPr>
              <a:t>=15)</a:t>
            </a:r>
          </a:p>
          <a:p>
            <a:r>
              <a:rPr lang="en-US" altLang="ja-JP" sz="3200" dirty="0" err="1">
                <a:latin typeface="+mn-ea"/>
                <a:ea typeface="+mn-ea"/>
              </a:rPr>
              <a:t>plt.tick_params</a:t>
            </a:r>
            <a:r>
              <a:rPr lang="en-US" altLang="ja-JP" sz="3200" dirty="0">
                <a:latin typeface="+mn-ea"/>
                <a:ea typeface="+mn-ea"/>
              </a:rPr>
              <a:t>(</a:t>
            </a:r>
            <a:r>
              <a:rPr lang="en-US" altLang="ja-JP" sz="3200" dirty="0" err="1">
                <a:latin typeface="+mn-ea"/>
                <a:ea typeface="+mn-ea"/>
              </a:rPr>
              <a:t>labelsize</a:t>
            </a:r>
            <a:r>
              <a:rPr lang="en-US" altLang="ja-JP" sz="3200" dirty="0">
                <a:latin typeface="+mn-ea"/>
                <a:ea typeface="+mn-ea"/>
              </a:rPr>
              <a:t>=12)</a:t>
            </a:r>
          </a:p>
          <a:p>
            <a:r>
              <a:rPr lang="en-US" altLang="ja-JP" sz="3200" dirty="0" err="1">
                <a:latin typeface="+mn-ea"/>
                <a:ea typeface="+mn-ea"/>
              </a:rPr>
              <a:t>plt.show</a:t>
            </a:r>
            <a:r>
              <a:rPr lang="en-US" altLang="ja-JP" sz="3200" dirty="0">
                <a:latin typeface="+mn-ea"/>
                <a:ea typeface="+mn-ea"/>
              </a:rPr>
              <a:t>()</a:t>
            </a:r>
            <a:endParaRPr kumimoji="1" lang="ja-JP" altLang="en-US" sz="3200" dirty="0">
              <a:latin typeface="+mn-ea"/>
              <a:ea typeface="+mn-ea"/>
            </a:endParaRPr>
          </a:p>
        </p:txBody>
      </p:sp>
      <p:sp>
        <p:nvSpPr>
          <p:cNvPr id="7" name="テキスト ボックス 6">
            <a:extLst>
              <a:ext uri="{FF2B5EF4-FFF2-40B4-BE49-F238E27FC236}">
                <a16:creationId xmlns="" xmlns:a16="http://schemas.microsoft.com/office/drawing/2014/main" id="{1168AE28-B7D3-42B9-9C90-A038D5AA7788}"/>
              </a:ext>
            </a:extLst>
          </p:cNvPr>
          <p:cNvSpPr txBox="1"/>
          <p:nvPr/>
        </p:nvSpPr>
        <p:spPr>
          <a:xfrm>
            <a:off x="6618155" y="3520832"/>
            <a:ext cx="9475671" cy="584775"/>
          </a:xfrm>
          <a:prstGeom prst="rect">
            <a:avLst/>
          </a:prstGeom>
          <a:noFill/>
        </p:spPr>
        <p:txBody>
          <a:bodyPr wrap="none" rtlCol="0">
            <a:spAutoFit/>
          </a:bodyPr>
          <a:lstStyle/>
          <a:p>
            <a:r>
              <a:rPr kumimoji="1" lang="ja-JP" altLang="en-US" sz="3200" dirty="0">
                <a:solidFill>
                  <a:srgbClr val="0000FF"/>
                </a:solidFill>
                <a:latin typeface="+mn-ea"/>
                <a:ea typeface="+mn-ea"/>
              </a:rPr>
              <a:t>高値 </a:t>
            </a:r>
            <a:r>
              <a:rPr kumimoji="1" lang="en-US" altLang="ja-JP" sz="3200" dirty="0">
                <a:solidFill>
                  <a:srgbClr val="0000FF"/>
                </a:solidFill>
                <a:latin typeface="+mn-ea"/>
                <a:ea typeface="+mn-ea"/>
              </a:rPr>
              <a:t>– </a:t>
            </a:r>
            <a:r>
              <a:rPr kumimoji="1" lang="ja-JP" altLang="en-US" sz="3200" dirty="0">
                <a:solidFill>
                  <a:srgbClr val="0000FF"/>
                </a:solidFill>
                <a:latin typeface="+mn-ea"/>
                <a:ea typeface="+mn-ea"/>
              </a:rPr>
              <a:t>終値 を上方向の「エラーバー長さ」</a:t>
            </a:r>
            <a:r>
              <a:rPr lang="ja-JP" altLang="en-US" sz="3200" dirty="0">
                <a:solidFill>
                  <a:srgbClr val="0000FF"/>
                </a:solidFill>
                <a:latin typeface="+mn-ea"/>
                <a:ea typeface="+mn-ea"/>
              </a:rPr>
              <a:t>とする</a:t>
            </a:r>
            <a:endParaRPr kumimoji="1" lang="ja-JP" altLang="en-US" sz="3200" dirty="0">
              <a:solidFill>
                <a:srgbClr val="0000FF"/>
              </a:solidFill>
              <a:latin typeface="+mn-ea"/>
              <a:ea typeface="+mn-ea"/>
            </a:endParaRPr>
          </a:p>
        </p:txBody>
      </p:sp>
      <p:sp>
        <p:nvSpPr>
          <p:cNvPr id="8" name="テキスト ボックス 7">
            <a:extLst>
              <a:ext uri="{FF2B5EF4-FFF2-40B4-BE49-F238E27FC236}">
                <a16:creationId xmlns="" xmlns:a16="http://schemas.microsoft.com/office/drawing/2014/main" id="{0D6A9AF6-600C-41A7-A489-6A35A5B454A7}"/>
              </a:ext>
            </a:extLst>
          </p:cNvPr>
          <p:cNvSpPr txBox="1"/>
          <p:nvPr/>
        </p:nvSpPr>
        <p:spPr>
          <a:xfrm>
            <a:off x="6845842" y="4066430"/>
            <a:ext cx="9475671" cy="584775"/>
          </a:xfrm>
          <a:prstGeom prst="rect">
            <a:avLst/>
          </a:prstGeom>
          <a:noFill/>
        </p:spPr>
        <p:txBody>
          <a:bodyPr wrap="none" rtlCol="0">
            <a:spAutoFit/>
          </a:bodyPr>
          <a:lstStyle/>
          <a:p>
            <a:r>
              <a:rPr kumimoji="1" lang="ja-JP" altLang="en-US" sz="3200" dirty="0">
                <a:solidFill>
                  <a:srgbClr val="0000FF"/>
                </a:solidFill>
                <a:latin typeface="+mn-ea"/>
                <a:ea typeface="+mn-ea"/>
              </a:rPr>
              <a:t>終値 </a:t>
            </a:r>
            <a:r>
              <a:rPr kumimoji="1" lang="en-US" altLang="ja-JP" sz="3200" dirty="0">
                <a:solidFill>
                  <a:srgbClr val="0000FF"/>
                </a:solidFill>
                <a:latin typeface="+mn-ea"/>
                <a:ea typeface="+mn-ea"/>
              </a:rPr>
              <a:t>– </a:t>
            </a:r>
            <a:r>
              <a:rPr kumimoji="1" lang="ja-JP" altLang="en-US" sz="3200" dirty="0">
                <a:solidFill>
                  <a:srgbClr val="0000FF"/>
                </a:solidFill>
                <a:latin typeface="+mn-ea"/>
                <a:ea typeface="+mn-ea"/>
              </a:rPr>
              <a:t>安値 を下方向の「エラーバー長さ」</a:t>
            </a:r>
            <a:r>
              <a:rPr lang="ja-JP" altLang="en-US" sz="3200" dirty="0">
                <a:solidFill>
                  <a:srgbClr val="0000FF"/>
                </a:solidFill>
                <a:latin typeface="+mn-ea"/>
                <a:ea typeface="+mn-ea"/>
              </a:rPr>
              <a:t>とする</a:t>
            </a:r>
            <a:endParaRPr kumimoji="1" lang="ja-JP" altLang="en-US" sz="3200" dirty="0">
              <a:solidFill>
                <a:srgbClr val="0000FF"/>
              </a:solidFill>
              <a:latin typeface="+mn-ea"/>
              <a:ea typeface="+mn-ea"/>
            </a:endParaRPr>
          </a:p>
        </p:txBody>
      </p:sp>
      <p:grpSp>
        <p:nvGrpSpPr>
          <p:cNvPr id="2" name="グループ化 1">
            <a:extLst>
              <a:ext uri="{FF2B5EF4-FFF2-40B4-BE49-F238E27FC236}">
                <a16:creationId xmlns="" xmlns:a16="http://schemas.microsoft.com/office/drawing/2014/main" id="{B41DE285-4AAE-4CA4-BD01-2B27AB8BFE1E}"/>
              </a:ext>
            </a:extLst>
          </p:cNvPr>
          <p:cNvGrpSpPr/>
          <p:nvPr/>
        </p:nvGrpSpPr>
        <p:grpSpPr>
          <a:xfrm>
            <a:off x="951882" y="5635656"/>
            <a:ext cx="1512329" cy="3175899"/>
            <a:chOff x="951882" y="5635656"/>
            <a:chExt cx="1512329" cy="3175899"/>
          </a:xfrm>
        </p:grpSpPr>
        <p:cxnSp>
          <p:nvCxnSpPr>
            <p:cNvPr id="9" name="直線コネクタ 8">
              <a:extLst>
                <a:ext uri="{FF2B5EF4-FFF2-40B4-BE49-F238E27FC236}">
                  <a16:creationId xmlns="" xmlns:a16="http://schemas.microsoft.com/office/drawing/2014/main" id="{23C97F03-2ACA-4F3D-ABE6-C45E728757CF}"/>
                </a:ext>
              </a:extLst>
            </p:cNvPr>
            <p:cNvCxnSpPr/>
            <p:nvPr/>
          </p:nvCxnSpPr>
          <p:spPr bwMode="auto">
            <a:xfrm>
              <a:off x="1199555" y="5846560"/>
              <a:ext cx="0" cy="2631417"/>
            </a:xfrm>
            <a:prstGeom prst="line">
              <a:avLst/>
            </a:prstGeom>
            <a:solidFill>
              <a:schemeClr val="accent1"/>
            </a:solidFill>
            <a:ln w="57150" cap="flat" cmpd="sng" algn="ctr">
              <a:solidFill>
                <a:schemeClr val="tx1"/>
              </a:solidFill>
              <a:prstDash val="solid"/>
              <a:round/>
              <a:headEnd type="none" w="med" len="med"/>
              <a:tailEnd type="none" w="med" len="med"/>
            </a:ln>
            <a:effectLst/>
          </p:spPr>
        </p:cxnSp>
        <p:sp>
          <p:nvSpPr>
            <p:cNvPr id="10" name="楕円 9">
              <a:extLst>
                <a:ext uri="{FF2B5EF4-FFF2-40B4-BE49-F238E27FC236}">
                  <a16:creationId xmlns="" xmlns:a16="http://schemas.microsoft.com/office/drawing/2014/main" id="{EF26453C-D989-48A8-B3BD-24C27BAE49F3}"/>
                </a:ext>
              </a:extLst>
            </p:cNvPr>
            <p:cNvSpPr/>
            <p:nvPr/>
          </p:nvSpPr>
          <p:spPr bwMode="auto">
            <a:xfrm>
              <a:off x="951882" y="6595702"/>
              <a:ext cx="468052" cy="4680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1" name="テキスト ボックス 10">
              <a:extLst>
                <a:ext uri="{FF2B5EF4-FFF2-40B4-BE49-F238E27FC236}">
                  <a16:creationId xmlns="" xmlns:a16="http://schemas.microsoft.com/office/drawing/2014/main" id="{10165B8A-CF99-4CB6-8406-8F2DB9B181EA}"/>
                </a:ext>
              </a:extLst>
            </p:cNvPr>
            <p:cNvSpPr txBox="1"/>
            <p:nvPr/>
          </p:nvSpPr>
          <p:spPr>
            <a:xfrm>
              <a:off x="1458808" y="6610557"/>
              <a:ext cx="1005403" cy="584775"/>
            </a:xfrm>
            <a:prstGeom prst="rect">
              <a:avLst/>
            </a:prstGeom>
            <a:noFill/>
          </p:spPr>
          <p:txBody>
            <a:bodyPr wrap="none" rtlCol="0">
              <a:spAutoFit/>
            </a:bodyPr>
            <a:lstStyle/>
            <a:p>
              <a:r>
                <a:rPr kumimoji="1" lang="ja-JP" altLang="en-US" sz="3200" dirty="0">
                  <a:latin typeface="+mn-ea"/>
                  <a:ea typeface="+mn-ea"/>
                </a:rPr>
                <a:t>終値</a:t>
              </a:r>
            </a:p>
          </p:txBody>
        </p:sp>
        <p:sp>
          <p:nvSpPr>
            <p:cNvPr id="12" name="テキスト ボックス 11">
              <a:extLst>
                <a:ext uri="{FF2B5EF4-FFF2-40B4-BE49-F238E27FC236}">
                  <a16:creationId xmlns="" xmlns:a16="http://schemas.microsoft.com/office/drawing/2014/main" id="{FCFC97BB-C95B-426E-9850-8C378E5BB1FA}"/>
                </a:ext>
              </a:extLst>
            </p:cNvPr>
            <p:cNvSpPr txBox="1"/>
            <p:nvPr/>
          </p:nvSpPr>
          <p:spPr>
            <a:xfrm>
              <a:off x="1447229" y="5635656"/>
              <a:ext cx="1005403" cy="584775"/>
            </a:xfrm>
            <a:prstGeom prst="rect">
              <a:avLst/>
            </a:prstGeom>
            <a:noFill/>
          </p:spPr>
          <p:txBody>
            <a:bodyPr wrap="none" rtlCol="0">
              <a:spAutoFit/>
            </a:bodyPr>
            <a:lstStyle/>
            <a:p>
              <a:r>
                <a:rPr lang="ja-JP" altLang="en-US" sz="3200" dirty="0">
                  <a:latin typeface="+mn-ea"/>
                  <a:ea typeface="+mn-ea"/>
                </a:rPr>
                <a:t>高</a:t>
              </a:r>
              <a:r>
                <a:rPr kumimoji="1" lang="ja-JP" altLang="en-US" sz="3200" dirty="0">
                  <a:latin typeface="+mn-ea"/>
                  <a:ea typeface="+mn-ea"/>
                </a:rPr>
                <a:t>値</a:t>
              </a:r>
            </a:p>
          </p:txBody>
        </p:sp>
        <p:sp>
          <p:nvSpPr>
            <p:cNvPr id="13" name="テキスト ボックス 12">
              <a:extLst>
                <a:ext uri="{FF2B5EF4-FFF2-40B4-BE49-F238E27FC236}">
                  <a16:creationId xmlns="" xmlns:a16="http://schemas.microsoft.com/office/drawing/2014/main" id="{5A98061D-7DBD-4C0A-A85F-4A976C948EB2}"/>
                </a:ext>
              </a:extLst>
            </p:cNvPr>
            <p:cNvSpPr txBox="1"/>
            <p:nvPr/>
          </p:nvSpPr>
          <p:spPr>
            <a:xfrm>
              <a:off x="1447228" y="8226780"/>
              <a:ext cx="1005403" cy="584775"/>
            </a:xfrm>
            <a:prstGeom prst="rect">
              <a:avLst/>
            </a:prstGeom>
            <a:noFill/>
          </p:spPr>
          <p:txBody>
            <a:bodyPr wrap="none" rtlCol="0">
              <a:spAutoFit/>
            </a:bodyPr>
            <a:lstStyle/>
            <a:p>
              <a:r>
                <a:rPr lang="ja-JP" altLang="en-US" sz="3200" dirty="0">
                  <a:latin typeface="+mn-ea"/>
                  <a:ea typeface="+mn-ea"/>
                </a:rPr>
                <a:t>安</a:t>
              </a:r>
              <a:r>
                <a:rPr kumimoji="1" lang="ja-JP" altLang="en-US" sz="3200" dirty="0">
                  <a:latin typeface="+mn-ea"/>
                  <a:ea typeface="+mn-ea"/>
                </a:rPr>
                <a:t>値</a:t>
              </a:r>
            </a:p>
          </p:txBody>
        </p:sp>
      </p:grpSp>
      <p:sp>
        <p:nvSpPr>
          <p:cNvPr id="14" name="テキスト ボックス 13">
            <a:extLst>
              <a:ext uri="{FF2B5EF4-FFF2-40B4-BE49-F238E27FC236}">
                <a16:creationId xmlns="" xmlns:a16="http://schemas.microsoft.com/office/drawing/2014/main" id="{B373466E-0E1A-4D62-BB42-BB7DD8086B09}"/>
              </a:ext>
            </a:extLst>
          </p:cNvPr>
          <p:cNvSpPr txBox="1"/>
          <p:nvPr/>
        </p:nvSpPr>
        <p:spPr>
          <a:xfrm>
            <a:off x="3196532" y="5446034"/>
            <a:ext cx="2340139" cy="1077218"/>
          </a:xfrm>
          <a:prstGeom prst="rect">
            <a:avLst/>
          </a:prstGeom>
          <a:noFill/>
        </p:spPr>
        <p:txBody>
          <a:bodyPr wrap="square" rtlCol="0">
            <a:spAutoFit/>
          </a:bodyPr>
          <a:lstStyle/>
          <a:p>
            <a:r>
              <a:rPr kumimoji="1" lang="en-US" altLang="ja-JP" sz="3200" dirty="0">
                <a:solidFill>
                  <a:srgbClr val="0000FF"/>
                </a:solidFill>
                <a:latin typeface="+mn-ea"/>
                <a:ea typeface="+mn-ea"/>
              </a:rPr>
              <a:t>2</a:t>
            </a:r>
            <a:r>
              <a:rPr kumimoji="1" lang="ja-JP" altLang="en-US" sz="3200" dirty="0">
                <a:solidFill>
                  <a:srgbClr val="0000FF"/>
                </a:solidFill>
                <a:latin typeface="+mn-ea"/>
                <a:ea typeface="+mn-ea"/>
              </a:rPr>
              <a:t>次元配列に格納</a:t>
            </a:r>
          </a:p>
        </p:txBody>
      </p:sp>
      <p:cxnSp>
        <p:nvCxnSpPr>
          <p:cNvPr id="16" name="直線矢印コネクタ 15">
            <a:extLst>
              <a:ext uri="{FF2B5EF4-FFF2-40B4-BE49-F238E27FC236}">
                <a16:creationId xmlns="" xmlns:a16="http://schemas.microsoft.com/office/drawing/2014/main" id="{7E0A1A2D-3B94-4049-8E61-E18D1AD318A7}"/>
              </a:ext>
            </a:extLst>
          </p:cNvPr>
          <p:cNvCxnSpPr/>
          <p:nvPr/>
        </p:nvCxnSpPr>
        <p:spPr bwMode="auto">
          <a:xfrm flipV="1">
            <a:off x="4043871" y="4977067"/>
            <a:ext cx="144016" cy="390126"/>
          </a:xfrm>
          <a:prstGeom prst="straightConnector1">
            <a:avLst/>
          </a:prstGeom>
          <a:solidFill>
            <a:schemeClr val="accent1"/>
          </a:solidFill>
          <a:ln w="57150" cap="flat" cmpd="sng" algn="ctr">
            <a:solidFill>
              <a:srgbClr val="0000FF"/>
            </a:solidFill>
            <a:prstDash val="solid"/>
            <a:round/>
            <a:headEnd type="none" w="med" len="med"/>
            <a:tailEnd type="triangle"/>
          </a:ln>
          <a:effectLst/>
        </p:spPr>
      </p:cxnSp>
      <p:cxnSp>
        <p:nvCxnSpPr>
          <p:cNvPr id="17" name="直線矢印コネクタ 16">
            <a:extLst>
              <a:ext uri="{FF2B5EF4-FFF2-40B4-BE49-F238E27FC236}">
                <a16:creationId xmlns="" xmlns:a16="http://schemas.microsoft.com/office/drawing/2014/main" id="{F446C65C-8DB6-47BA-BEF9-29A614A24791}"/>
              </a:ext>
            </a:extLst>
          </p:cNvPr>
          <p:cNvCxnSpPr>
            <a:cxnSpLocks/>
          </p:cNvCxnSpPr>
          <p:nvPr/>
        </p:nvCxnSpPr>
        <p:spPr bwMode="auto">
          <a:xfrm flipH="1">
            <a:off x="5856262" y="3759371"/>
            <a:ext cx="653073" cy="0"/>
          </a:xfrm>
          <a:prstGeom prst="straightConnector1">
            <a:avLst/>
          </a:prstGeom>
          <a:solidFill>
            <a:schemeClr val="accent1"/>
          </a:solidFill>
          <a:ln w="57150" cap="flat" cmpd="sng" algn="ctr">
            <a:solidFill>
              <a:srgbClr val="0000FF"/>
            </a:solidFill>
            <a:prstDash val="solid"/>
            <a:round/>
            <a:headEnd type="none" w="med" len="med"/>
            <a:tailEnd type="triangle"/>
          </a:ln>
          <a:effectLst/>
        </p:spPr>
      </p:cxnSp>
      <p:cxnSp>
        <p:nvCxnSpPr>
          <p:cNvPr id="19" name="直線矢印コネクタ 18">
            <a:extLst>
              <a:ext uri="{FF2B5EF4-FFF2-40B4-BE49-F238E27FC236}">
                <a16:creationId xmlns="" xmlns:a16="http://schemas.microsoft.com/office/drawing/2014/main" id="{87DDA009-380B-4B44-B61F-A8305CEA5457}"/>
              </a:ext>
            </a:extLst>
          </p:cNvPr>
          <p:cNvCxnSpPr>
            <a:cxnSpLocks/>
          </p:cNvCxnSpPr>
          <p:nvPr/>
        </p:nvCxnSpPr>
        <p:spPr bwMode="auto">
          <a:xfrm flipH="1">
            <a:off x="6182798" y="4275051"/>
            <a:ext cx="653073" cy="0"/>
          </a:xfrm>
          <a:prstGeom prst="straightConnector1">
            <a:avLst/>
          </a:prstGeom>
          <a:solidFill>
            <a:schemeClr val="accent1"/>
          </a:solidFill>
          <a:ln w="57150" cap="flat" cmpd="sng" algn="ctr">
            <a:solidFill>
              <a:srgbClr val="0000FF"/>
            </a:solidFill>
            <a:prstDash val="solid"/>
            <a:round/>
            <a:headEnd type="none" w="med" len="med"/>
            <a:tailEnd type="triangle"/>
          </a:ln>
          <a:effectLst/>
        </p:spPr>
      </p:cxnSp>
      <p:pic>
        <p:nvPicPr>
          <p:cNvPr id="18" name="図 17">
            <a:extLst>
              <a:ext uri="{FF2B5EF4-FFF2-40B4-BE49-F238E27FC236}">
                <a16:creationId xmlns="" xmlns:a16="http://schemas.microsoft.com/office/drawing/2014/main" id="{10E6B3CE-711D-4BA9-818F-D4CB6C4AEA88}"/>
              </a:ext>
            </a:extLst>
          </p:cNvPr>
          <p:cNvPicPr>
            <a:picLocks noChangeAspect="1"/>
          </p:cNvPicPr>
          <p:nvPr/>
        </p:nvPicPr>
        <p:blipFill>
          <a:blip r:embed="rId2"/>
          <a:stretch>
            <a:fillRect/>
          </a:stretch>
        </p:blipFill>
        <p:spPr>
          <a:xfrm>
            <a:off x="7379055" y="602644"/>
            <a:ext cx="4109740" cy="2862602"/>
          </a:xfrm>
          <a:prstGeom prst="rect">
            <a:avLst/>
          </a:prstGeom>
        </p:spPr>
      </p:pic>
    </p:spTree>
    <p:extLst>
      <p:ext uri="{BB962C8B-B14F-4D97-AF65-F5344CB8AC3E}">
        <p14:creationId xmlns:p14="http://schemas.microsoft.com/office/powerpoint/2010/main" val="591596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194B2CF-3E44-4EFA-8386-32B2A8DE1735}"/>
              </a:ext>
            </a:extLst>
          </p:cNvPr>
          <p:cNvSpPr>
            <a:spLocks noGrp="1"/>
          </p:cNvSpPr>
          <p:nvPr>
            <p:ph type="title"/>
          </p:nvPr>
        </p:nvSpPr>
        <p:spPr/>
        <p:txBody>
          <a:bodyPr/>
          <a:lstStyle/>
          <a:p>
            <a:r>
              <a:rPr kumimoji="1" lang="ja-JP" altLang="en-US" dirty="0"/>
              <a:t>メモ用のファイルを作成したいとき</a:t>
            </a:r>
          </a:p>
        </p:txBody>
      </p:sp>
      <p:sp>
        <p:nvSpPr>
          <p:cNvPr id="7" name="コンテンツ プレースホルダー 6">
            <a:extLst>
              <a:ext uri="{FF2B5EF4-FFF2-40B4-BE49-F238E27FC236}">
                <a16:creationId xmlns="" xmlns:a16="http://schemas.microsoft.com/office/drawing/2014/main" id="{AEAA516F-33E5-4F5F-B906-3C89942135AD}"/>
              </a:ext>
            </a:extLst>
          </p:cNvPr>
          <p:cNvSpPr>
            <a:spLocks noGrp="1"/>
          </p:cNvSpPr>
          <p:nvPr>
            <p:ph idx="1"/>
          </p:nvPr>
        </p:nvSpPr>
        <p:spPr>
          <a:xfrm>
            <a:off x="376888" y="2023589"/>
            <a:ext cx="16556097" cy="4915758"/>
          </a:xfrm>
        </p:spPr>
        <p:txBody>
          <a:bodyPr>
            <a:normAutofit/>
          </a:bodyPr>
          <a:lstStyle/>
          <a:p>
            <a:r>
              <a:rPr lang="en-US" altLang="ja-JP" sz="4000" dirty="0"/>
              <a:t>File</a:t>
            </a:r>
            <a:r>
              <a:rPr lang="ja-JP" altLang="en-US" sz="4000" dirty="0"/>
              <a:t>メニュー </a:t>
            </a:r>
            <a:r>
              <a:rPr lang="en-US" altLang="ja-JP" sz="4000" dirty="0"/>
              <a:t>&gt; New &gt; Text File </a:t>
            </a:r>
            <a:r>
              <a:rPr lang="ja-JP" altLang="en-US" sz="4000" dirty="0"/>
              <a:t>または </a:t>
            </a:r>
            <a:r>
              <a:rPr lang="en-US" altLang="ja-JP" sz="4000" dirty="0"/>
              <a:t>Markdown File </a:t>
            </a:r>
            <a:r>
              <a:rPr lang="ja-JP" altLang="en-US" sz="4000" dirty="0"/>
              <a:t>でテキスト</a:t>
            </a:r>
            <a:r>
              <a:rPr lang="en-US" altLang="ja-JP" sz="4000" dirty="0"/>
              <a:t>/Markdown</a:t>
            </a:r>
            <a:r>
              <a:rPr lang="ja-JP" altLang="en-US" sz="4000" dirty="0"/>
              <a:t>ファイルを開き、適当な名前に </a:t>
            </a:r>
            <a:r>
              <a:rPr lang="en-US" altLang="ja-JP" sz="4000" dirty="0"/>
              <a:t>rename</a:t>
            </a:r>
            <a:r>
              <a:rPr lang="ja-JP" altLang="en-US" sz="4000" dirty="0"/>
              <a:t>して用いる。</a:t>
            </a:r>
          </a:p>
          <a:p>
            <a:r>
              <a:rPr lang="en-US" altLang="ja-JP" sz="4000" dirty="0"/>
              <a:t>Markdown</a:t>
            </a:r>
            <a:r>
              <a:rPr lang="ja-JP" altLang="en-US" sz="4000" dirty="0"/>
              <a:t>セルを自分でノートブックに追加してメモを記入してもよい。</a:t>
            </a:r>
            <a:endParaRPr lang="en-US" altLang="ja-JP" sz="4000" dirty="0"/>
          </a:p>
          <a:p>
            <a:r>
              <a:rPr lang="ja-JP" altLang="en-US" sz="4000" dirty="0"/>
              <a:t>自分でメモやコメントをどんどん追加して、あとで見返したときにわかりやすいような工夫を確立すること。</a:t>
            </a:r>
          </a:p>
        </p:txBody>
      </p:sp>
      <p:sp>
        <p:nvSpPr>
          <p:cNvPr id="5" name="スライド番号プレースホルダー 4">
            <a:extLst>
              <a:ext uri="{FF2B5EF4-FFF2-40B4-BE49-F238E27FC236}">
                <a16:creationId xmlns="" xmlns:a16="http://schemas.microsoft.com/office/drawing/2014/main" id="{712DAF4A-6357-4F13-96DB-DA4AAE06F630}"/>
              </a:ext>
            </a:extLst>
          </p:cNvPr>
          <p:cNvSpPr>
            <a:spLocks noGrp="1"/>
          </p:cNvSpPr>
          <p:nvPr>
            <p:ph type="sldNum" sz="quarter" idx="4"/>
          </p:nvPr>
        </p:nvSpPr>
        <p:spPr/>
        <p:txBody>
          <a:bodyPr/>
          <a:lstStyle/>
          <a:p>
            <a:pPr>
              <a:defRPr/>
            </a:pPr>
            <a:fld id="{E62AD30C-4FD0-4E41-9633-AA73C86D07D0}" type="slidenum">
              <a:rPr lang="ja-JP" altLang="en-US" smtClean="0"/>
              <a:pPr>
                <a:defRPr/>
              </a:pPr>
              <a:t>5</a:t>
            </a:fld>
            <a:endParaRPr lang="en-US" altLang="ja-JP" dirty="0"/>
          </a:p>
        </p:txBody>
      </p:sp>
      <p:sp>
        <p:nvSpPr>
          <p:cNvPr id="3" name="フッター プレースホルダー 2">
            <a:extLst>
              <a:ext uri="{FF2B5EF4-FFF2-40B4-BE49-F238E27FC236}">
                <a16:creationId xmlns="" xmlns:a16="http://schemas.microsoft.com/office/drawing/2014/main" id="{FFC61E3E-F069-4794-9D7E-1798E3D674BD}"/>
              </a:ext>
            </a:extLst>
          </p:cNvPr>
          <p:cNvSpPr>
            <a:spLocks noGrp="1"/>
          </p:cNvSpPr>
          <p:nvPr>
            <p:ph type="ftr" sz="quarter" idx="3"/>
          </p:nvPr>
        </p:nvSpPr>
        <p:spPr/>
        <p:txBody>
          <a:bodyPr/>
          <a:lstStyle/>
          <a:p>
            <a:r>
              <a:rPr lang="en-US" altLang="ja-JP"/>
              <a:t>Copyright © 2023 by INIAD</a:t>
            </a:r>
            <a:endParaRPr lang="en-US" altLang="en-US" dirty="0"/>
          </a:p>
        </p:txBody>
      </p:sp>
    </p:spTree>
    <p:extLst>
      <p:ext uri="{BB962C8B-B14F-4D97-AF65-F5344CB8AC3E}">
        <p14:creationId xmlns:p14="http://schemas.microsoft.com/office/powerpoint/2010/main" val="4139381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 xmlns:a16="http://schemas.microsoft.com/office/drawing/2014/main" id="{9F2A8D74-64E9-479C-919F-0CECA45523C9}"/>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A8A960A3-8354-476C-B0FB-9A5A08FB59EF}"/>
              </a:ext>
            </a:extLst>
          </p:cNvPr>
          <p:cNvSpPr>
            <a:spLocks noGrp="1"/>
          </p:cNvSpPr>
          <p:nvPr>
            <p:ph type="sldNum" sz="quarter" idx="11"/>
          </p:nvPr>
        </p:nvSpPr>
        <p:spPr/>
        <p:txBody>
          <a:bodyPr/>
          <a:lstStyle/>
          <a:p>
            <a:pPr>
              <a:defRPr/>
            </a:pPr>
            <a:fld id="{E62AD30C-4FD0-4E41-9633-AA73C86D07D0}" type="slidenum">
              <a:rPr lang="ja-JP" altLang="en-US" smtClean="0"/>
              <a:pPr>
                <a:defRPr/>
              </a:pPr>
              <a:t>50</a:t>
            </a:fld>
            <a:endParaRPr lang="en-US" altLang="ja-JP" dirty="0"/>
          </a:p>
        </p:txBody>
      </p:sp>
      <p:sp>
        <p:nvSpPr>
          <p:cNvPr id="5" name="正方形/長方形 4">
            <a:extLst>
              <a:ext uri="{FF2B5EF4-FFF2-40B4-BE49-F238E27FC236}">
                <a16:creationId xmlns="" xmlns:a16="http://schemas.microsoft.com/office/drawing/2014/main" id="{F7E11243-45F2-496C-B0AC-D12858E00FEB}"/>
              </a:ext>
            </a:extLst>
          </p:cNvPr>
          <p:cNvSpPr/>
          <p:nvPr/>
        </p:nvSpPr>
        <p:spPr>
          <a:xfrm>
            <a:off x="551483" y="602643"/>
            <a:ext cx="9577064" cy="4401205"/>
          </a:xfrm>
          <a:prstGeom prst="rect">
            <a:avLst/>
          </a:prstGeom>
          <a:ln>
            <a:solidFill>
              <a:schemeClr val="tx1"/>
            </a:solidFill>
          </a:ln>
        </p:spPr>
        <p:txBody>
          <a:bodyPr wrap="square">
            <a:spAutoFit/>
          </a:bodyPr>
          <a:lstStyle/>
          <a:p>
            <a:r>
              <a:rPr lang="ja-JP" altLang="en-US" sz="2800" dirty="0">
                <a:latin typeface="+mn-ea"/>
                <a:ea typeface="+mn-ea"/>
              </a:rPr>
              <a:t>from scipy import stats</a:t>
            </a:r>
          </a:p>
          <a:p>
            <a:endParaRPr lang="ja-JP" altLang="en-US" sz="2800" dirty="0">
              <a:latin typeface="+mn-ea"/>
              <a:ea typeface="+mn-ea"/>
            </a:endParaRPr>
          </a:p>
          <a:p>
            <a:r>
              <a:rPr lang="ja-JP" altLang="en-US" sz="2800" dirty="0">
                <a:latin typeface="+mn-ea"/>
                <a:ea typeface="+mn-ea"/>
              </a:rPr>
              <a:t>df_part = df.copy()</a:t>
            </a:r>
          </a:p>
          <a:p>
            <a:r>
              <a:rPr lang="ja-JP" altLang="en-US" sz="2800" dirty="0">
                <a:latin typeface="+mn-ea"/>
                <a:ea typeface="+mn-ea"/>
              </a:rPr>
              <a:t>alpha = 0.95</a:t>
            </a:r>
          </a:p>
          <a:p>
            <a:r>
              <a:rPr lang="ja-JP" altLang="en-US" sz="2800" dirty="0">
                <a:latin typeface="+mn-ea"/>
                <a:ea typeface="+mn-ea"/>
              </a:rPr>
              <a:t>dof = df_part.shape[1]-1</a:t>
            </a:r>
          </a:p>
          <a:p>
            <a:r>
              <a:rPr lang="ja-JP" altLang="en-US" sz="2800" dirty="0">
                <a:latin typeface="+mn-ea"/>
                <a:ea typeface="+mn-ea"/>
              </a:rPr>
              <a:t>df_mean = df_part.mean(</a:t>
            </a:r>
            <a:r>
              <a:rPr lang="en-US" altLang="ja-JP" sz="2800" dirty="0" err="1">
                <a:latin typeface="+mn-ea"/>
                <a:ea typeface="+mn-ea"/>
              </a:rPr>
              <a:t>numeric_only</a:t>
            </a:r>
            <a:r>
              <a:rPr lang="en-US" altLang="ja-JP" sz="2800" dirty="0">
                <a:latin typeface="+mn-ea"/>
                <a:ea typeface="+mn-ea"/>
              </a:rPr>
              <a:t>=True</a:t>
            </a:r>
            <a:r>
              <a:rPr lang="ja-JP" altLang="en-US" sz="2800" dirty="0">
                <a:latin typeface="+mn-ea"/>
                <a:ea typeface="+mn-ea"/>
              </a:rPr>
              <a:t>)</a:t>
            </a:r>
          </a:p>
          <a:p>
            <a:r>
              <a:rPr lang="ja-JP" altLang="en-US" sz="2800" dirty="0">
                <a:latin typeface="+mn-ea"/>
                <a:ea typeface="+mn-ea"/>
              </a:rPr>
              <a:t>df_sem = df_part.sem(</a:t>
            </a:r>
            <a:r>
              <a:rPr lang="en-US" altLang="ja-JP" sz="2800" dirty="0" err="1">
                <a:latin typeface="+mn-ea"/>
                <a:ea typeface="+mn-ea"/>
              </a:rPr>
              <a:t>numeric_only</a:t>
            </a:r>
            <a:r>
              <a:rPr lang="en-US" altLang="ja-JP" sz="2800" dirty="0">
                <a:latin typeface="+mn-ea"/>
                <a:ea typeface="+mn-ea"/>
              </a:rPr>
              <a:t>=True</a:t>
            </a:r>
            <a:r>
              <a:rPr lang="ja-JP" altLang="en-US" sz="2800" dirty="0">
                <a:latin typeface="+mn-ea"/>
                <a:ea typeface="+mn-ea"/>
              </a:rPr>
              <a:t>)</a:t>
            </a:r>
          </a:p>
          <a:p>
            <a:r>
              <a:rPr lang="ja-JP" altLang="en-US" sz="2800" dirty="0">
                <a:solidFill>
                  <a:srgbClr val="0000FF"/>
                </a:solidFill>
                <a:latin typeface="+mn-ea"/>
                <a:ea typeface="+mn-ea"/>
              </a:rPr>
              <a:t>ci = stats.t.interval(alpha, dof, loc=0, scale=df_sem)</a:t>
            </a:r>
          </a:p>
          <a:p>
            <a:r>
              <a:rPr lang="ja-JP" altLang="en-US" sz="2800" dirty="0">
                <a:latin typeface="+mn-ea"/>
                <a:ea typeface="+mn-ea"/>
              </a:rPr>
              <a:t>print(ci)  # debug</a:t>
            </a:r>
          </a:p>
          <a:p>
            <a:r>
              <a:rPr lang="ja-JP" altLang="en-US" sz="2800" dirty="0">
                <a:latin typeface="+mn-ea"/>
                <a:ea typeface="+mn-ea"/>
              </a:rPr>
              <a:t>x=range(len(df_mean))</a:t>
            </a:r>
          </a:p>
        </p:txBody>
      </p:sp>
      <p:sp>
        <p:nvSpPr>
          <p:cNvPr id="6" name="正方形/長方形 5">
            <a:extLst>
              <a:ext uri="{FF2B5EF4-FFF2-40B4-BE49-F238E27FC236}">
                <a16:creationId xmlns="" xmlns:a16="http://schemas.microsoft.com/office/drawing/2014/main" id="{CFD11258-44D5-42EF-A293-A760D91280FC}"/>
              </a:ext>
            </a:extLst>
          </p:cNvPr>
          <p:cNvSpPr/>
          <p:nvPr/>
        </p:nvSpPr>
        <p:spPr>
          <a:xfrm>
            <a:off x="3251783" y="5372012"/>
            <a:ext cx="13430559" cy="3539430"/>
          </a:xfrm>
          <a:prstGeom prst="rect">
            <a:avLst/>
          </a:prstGeom>
          <a:ln>
            <a:solidFill>
              <a:schemeClr val="tx1"/>
            </a:solidFill>
          </a:ln>
        </p:spPr>
        <p:txBody>
          <a:bodyPr wrap="square">
            <a:spAutoFit/>
          </a:bodyPr>
          <a:lstStyle/>
          <a:p>
            <a:r>
              <a:rPr lang="ja-JP" altLang="en-US" sz="2800" dirty="0">
                <a:latin typeface="+mn-ea"/>
                <a:ea typeface="+mn-ea"/>
              </a:rPr>
              <a:t>plt.bar(</a:t>
            </a:r>
            <a:r>
              <a:rPr lang="ja-JP" altLang="en-US" sz="2800" dirty="0" err="1">
                <a:latin typeface="+mn-ea"/>
                <a:ea typeface="+mn-ea"/>
              </a:rPr>
              <a:t>x</a:t>
            </a:r>
            <a:r>
              <a:rPr lang="ja-JP" altLang="en-US" sz="2800" dirty="0">
                <a:latin typeface="+mn-ea"/>
                <a:ea typeface="+mn-ea"/>
              </a:rPr>
              <a:t>, df_mean, color='white', edgecolor='black', label='Average')</a:t>
            </a:r>
          </a:p>
          <a:p>
            <a:r>
              <a:rPr lang="ja-JP" altLang="en-US" sz="2800" dirty="0">
                <a:latin typeface="+mn-ea"/>
                <a:ea typeface="+mn-ea"/>
              </a:rPr>
              <a:t>plt.errorbar(</a:t>
            </a:r>
            <a:r>
              <a:rPr lang="ja-JP" altLang="en-US" sz="2800" dirty="0" err="1">
                <a:latin typeface="+mn-ea"/>
                <a:ea typeface="+mn-ea"/>
              </a:rPr>
              <a:t>x</a:t>
            </a:r>
            <a:r>
              <a:rPr lang="ja-JP" altLang="en-US" sz="2800" dirty="0">
                <a:latin typeface="+mn-ea"/>
                <a:ea typeface="+mn-ea"/>
              </a:rPr>
              <a:t>, df_mean, yerr=ci[1], elinewidth=2, capsize=4, linewidth=0)</a:t>
            </a:r>
          </a:p>
          <a:p>
            <a:r>
              <a:rPr lang="ja-JP" altLang="en-US" sz="2800" dirty="0">
                <a:latin typeface="+mn-ea"/>
                <a:ea typeface="+mn-ea"/>
              </a:rPr>
              <a:t>plt.xticks(</a:t>
            </a:r>
            <a:r>
              <a:rPr lang="ja-JP" altLang="en-US" sz="2800" dirty="0" err="1">
                <a:latin typeface="+mn-ea"/>
                <a:ea typeface="+mn-ea"/>
              </a:rPr>
              <a:t>x</a:t>
            </a:r>
            <a:r>
              <a:rPr lang="ja-JP" altLang="en-US" sz="2800" dirty="0">
                <a:latin typeface="+mn-ea"/>
                <a:ea typeface="+mn-ea"/>
              </a:rPr>
              <a:t>, df_mean.index)</a:t>
            </a:r>
          </a:p>
          <a:p>
            <a:r>
              <a:rPr lang="ja-JP" altLang="en-US" sz="2800" dirty="0">
                <a:latin typeface="+mn-ea"/>
                <a:ea typeface="+mn-ea"/>
              </a:rPr>
              <a:t>plt.xlabel('Category')</a:t>
            </a:r>
          </a:p>
          <a:p>
            <a:r>
              <a:rPr lang="ja-JP" altLang="en-US" sz="2800" dirty="0">
                <a:latin typeface="+mn-ea"/>
                <a:ea typeface="+mn-ea"/>
              </a:rPr>
              <a:t>plt.ylabel('Annual Spending (m.u.)')</a:t>
            </a:r>
          </a:p>
          <a:p>
            <a:r>
              <a:rPr lang="ja-JP" altLang="en-US" sz="2800" dirty="0">
                <a:latin typeface="+mn-ea"/>
                <a:ea typeface="+mn-ea"/>
              </a:rPr>
              <a:t>plt.xticks(rotation=90)</a:t>
            </a:r>
          </a:p>
          <a:p>
            <a:r>
              <a:rPr lang="ja-JP" altLang="en-US" sz="2800" dirty="0">
                <a:latin typeface="+mn-ea"/>
                <a:ea typeface="+mn-ea"/>
              </a:rPr>
              <a:t>plt.legend()</a:t>
            </a:r>
          </a:p>
          <a:p>
            <a:r>
              <a:rPr lang="ja-JP" altLang="en-US" sz="2800" dirty="0">
                <a:latin typeface="+mn-ea"/>
                <a:ea typeface="+mn-ea"/>
              </a:rPr>
              <a:t>plt.show()</a:t>
            </a:r>
          </a:p>
        </p:txBody>
      </p:sp>
      <p:sp>
        <p:nvSpPr>
          <p:cNvPr id="7" name="テキスト ボックス 6">
            <a:extLst>
              <a:ext uri="{FF2B5EF4-FFF2-40B4-BE49-F238E27FC236}">
                <a16:creationId xmlns="" xmlns:a16="http://schemas.microsoft.com/office/drawing/2014/main" id="{DBC10B55-F323-454C-ADB3-10CC0958E970}"/>
              </a:ext>
            </a:extLst>
          </p:cNvPr>
          <p:cNvSpPr txBox="1"/>
          <p:nvPr/>
        </p:nvSpPr>
        <p:spPr>
          <a:xfrm>
            <a:off x="10308567" y="3572103"/>
            <a:ext cx="6595237" cy="1569660"/>
          </a:xfrm>
          <a:prstGeom prst="rect">
            <a:avLst/>
          </a:prstGeom>
          <a:solidFill>
            <a:schemeClr val="bg1"/>
          </a:solidFill>
          <a:ln>
            <a:noFill/>
          </a:ln>
        </p:spPr>
        <p:txBody>
          <a:bodyPr wrap="square" rtlCol="0">
            <a:spAutoFit/>
          </a:bodyPr>
          <a:lstStyle/>
          <a:p>
            <a:r>
              <a:rPr kumimoji="1" lang="ja-JP" altLang="en-US" sz="3200" dirty="0">
                <a:solidFill>
                  <a:srgbClr val="0000FF"/>
                </a:solidFill>
                <a:latin typeface="+mn-ea"/>
                <a:ea typeface="+mn-ea"/>
              </a:rPr>
              <a:t>標準誤差の</a:t>
            </a:r>
            <a:r>
              <a:rPr lang="ja-JP" altLang="en-US" sz="3200" dirty="0">
                <a:solidFill>
                  <a:srgbClr val="0000FF"/>
                </a:solidFill>
                <a:latin typeface="+mn-ea"/>
                <a:ea typeface="+mn-ea"/>
              </a:rPr>
              <a:t>大きさ </a:t>
            </a:r>
            <a:r>
              <a:rPr lang="en-US" altLang="ja-JP" sz="3200" dirty="0">
                <a:solidFill>
                  <a:srgbClr val="0000FF"/>
                </a:solidFill>
                <a:latin typeface="+mn-ea"/>
                <a:ea typeface="+mn-ea"/>
              </a:rPr>
              <a:t>(</a:t>
            </a:r>
            <a:r>
              <a:rPr lang="ja-JP" altLang="en-US" sz="3200" dirty="0">
                <a:solidFill>
                  <a:srgbClr val="0000FF"/>
                </a:solidFill>
                <a:latin typeface="+mn-ea"/>
                <a:ea typeface="+mn-ea"/>
              </a:rPr>
              <a:t>信頼区間の</a:t>
            </a:r>
            <a:r>
              <a:rPr kumimoji="1" lang="ja-JP" altLang="en-US" sz="3200" dirty="0">
                <a:solidFill>
                  <a:srgbClr val="0000FF"/>
                </a:solidFill>
                <a:latin typeface="+mn-ea"/>
                <a:ea typeface="+mn-ea"/>
              </a:rPr>
              <a:t>範囲</a:t>
            </a:r>
            <a:r>
              <a:rPr kumimoji="1" lang="en-US" altLang="ja-JP" sz="3200" dirty="0">
                <a:solidFill>
                  <a:srgbClr val="0000FF"/>
                </a:solidFill>
                <a:latin typeface="+mn-ea"/>
                <a:ea typeface="+mn-ea"/>
              </a:rPr>
              <a:t>)</a:t>
            </a:r>
            <a:r>
              <a:rPr kumimoji="1" lang="ja-JP" altLang="en-US" sz="3200" dirty="0">
                <a:solidFill>
                  <a:srgbClr val="0000FF"/>
                </a:solidFill>
                <a:latin typeface="+mn-ea"/>
                <a:ea typeface="+mn-ea"/>
              </a:rPr>
              <a:t>を求めて、それをエラーバーとして表示している</a:t>
            </a:r>
          </a:p>
        </p:txBody>
      </p:sp>
      <p:sp>
        <p:nvSpPr>
          <p:cNvPr id="8" name="テキスト ボックス 7">
            <a:extLst>
              <a:ext uri="{FF2B5EF4-FFF2-40B4-BE49-F238E27FC236}">
                <a16:creationId xmlns="" xmlns:a16="http://schemas.microsoft.com/office/drawing/2014/main" id="{0D8848BE-A7D1-4EA6-B549-05904E9AD7D5}"/>
              </a:ext>
            </a:extLst>
          </p:cNvPr>
          <p:cNvSpPr txBox="1"/>
          <p:nvPr/>
        </p:nvSpPr>
        <p:spPr>
          <a:xfrm>
            <a:off x="10113718" y="6831335"/>
            <a:ext cx="5925318" cy="1077218"/>
          </a:xfrm>
          <a:prstGeom prst="rect">
            <a:avLst/>
          </a:prstGeom>
          <a:solidFill>
            <a:schemeClr val="bg1"/>
          </a:solidFill>
          <a:ln>
            <a:noFill/>
          </a:ln>
        </p:spPr>
        <p:txBody>
          <a:bodyPr wrap="square" rtlCol="0">
            <a:spAutoFit/>
          </a:bodyPr>
          <a:lstStyle/>
          <a:p>
            <a:r>
              <a:rPr lang="ja-JP" altLang="en-US" sz="3200" dirty="0">
                <a:solidFill>
                  <a:srgbClr val="0000FF"/>
                </a:solidFill>
                <a:latin typeface="+mn-ea"/>
                <a:ea typeface="+mn-ea"/>
              </a:rPr>
              <a:t>信頼区間の正方向</a:t>
            </a:r>
            <a:r>
              <a:rPr lang="en-US" altLang="ja-JP" sz="3200" dirty="0">
                <a:solidFill>
                  <a:srgbClr val="0000FF"/>
                </a:solidFill>
                <a:latin typeface="+mn-ea"/>
                <a:ea typeface="+mn-ea"/>
              </a:rPr>
              <a:t>(</a:t>
            </a:r>
            <a:r>
              <a:rPr lang="ja-JP" altLang="en-US" sz="3200" dirty="0">
                <a:solidFill>
                  <a:srgbClr val="0000FF"/>
                </a:solidFill>
                <a:latin typeface="+mn-ea"/>
                <a:ea typeface="+mn-ea"/>
              </a:rPr>
              <a:t>正の値</a:t>
            </a:r>
            <a:r>
              <a:rPr lang="en-US" altLang="ja-JP" sz="3200" dirty="0">
                <a:solidFill>
                  <a:srgbClr val="0000FF"/>
                </a:solidFill>
                <a:latin typeface="+mn-ea"/>
                <a:ea typeface="+mn-ea"/>
              </a:rPr>
              <a:t>)</a:t>
            </a:r>
            <a:r>
              <a:rPr lang="ja-JP" altLang="en-US" sz="3200" dirty="0">
                <a:solidFill>
                  <a:srgbClr val="0000FF"/>
                </a:solidFill>
                <a:latin typeface="+mn-ea"/>
                <a:ea typeface="+mn-ea"/>
              </a:rPr>
              <a:t>のみ用いる</a:t>
            </a:r>
            <a:endParaRPr kumimoji="1" lang="ja-JP" altLang="en-US" sz="3200" dirty="0">
              <a:solidFill>
                <a:srgbClr val="0000FF"/>
              </a:solidFill>
              <a:latin typeface="+mn-ea"/>
              <a:ea typeface="+mn-ea"/>
            </a:endParaRPr>
          </a:p>
        </p:txBody>
      </p:sp>
      <p:cxnSp>
        <p:nvCxnSpPr>
          <p:cNvPr id="9" name="直線矢印コネクタ 8">
            <a:extLst>
              <a:ext uri="{FF2B5EF4-FFF2-40B4-BE49-F238E27FC236}">
                <a16:creationId xmlns="" xmlns:a16="http://schemas.microsoft.com/office/drawing/2014/main" id="{D015FB38-A8DF-45F9-8B57-AB30430192B5}"/>
              </a:ext>
            </a:extLst>
          </p:cNvPr>
          <p:cNvCxnSpPr>
            <a:cxnSpLocks/>
          </p:cNvCxnSpPr>
          <p:nvPr/>
        </p:nvCxnSpPr>
        <p:spPr bwMode="auto">
          <a:xfrm flipH="1" flipV="1">
            <a:off x="9354994" y="6252665"/>
            <a:ext cx="612068" cy="889062"/>
          </a:xfrm>
          <a:prstGeom prst="straightConnector1">
            <a:avLst/>
          </a:prstGeom>
          <a:solidFill>
            <a:schemeClr val="accent1"/>
          </a:solidFill>
          <a:ln w="57150" cap="flat" cmpd="sng" algn="ctr">
            <a:solidFill>
              <a:srgbClr val="0000FF"/>
            </a:solidFill>
            <a:prstDash val="solid"/>
            <a:round/>
            <a:headEnd type="none" w="med" len="med"/>
            <a:tailEnd type="triangle"/>
          </a:ln>
          <a:effectLst/>
        </p:spPr>
      </p:cxnSp>
      <p:sp>
        <p:nvSpPr>
          <p:cNvPr id="12" name="テキスト ボックス 11">
            <a:extLst>
              <a:ext uri="{FF2B5EF4-FFF2-40B4-BE49-F238E27FC236}">
                <a16:creationId xmlns="" xmlns:a16="http://schemas.microsoft.com/office/drawing/2014/main" id="{38C8496C-B2B4-4090-B4E5-9C6DFE9B8CA8}"/>
              </a:ext>
            </a:extLst>
          </p:cNvPr>
          <p:cNvSpPr txBox="1"/>
          <p:nvPr/>
        </p:nvSpPr>
        <p:spPr>
          <a:xfrm>
            <a:off x="7029142" y="1671468"/>
            <a:ext cx="8399564" cy="1077218"/>
          </a:xfrm>
          <a:prstGeom prst="rect">
            <a:avLst/>
          </a:prstGeom>
          <a:solidFill>
            <a:schemeClr val="bg1"/>
          </a:solidFill>
          <a:ln>
            <a:noFill/>
          </a:ln>
        </p:spPr>
        <p:txBody>
          <a:bodyPr wrap="square" rtlCol="0">
            <a:spAutoFit/>
          </a:bodyPr>
          <a:lstStyle/>
          <a:p>
            <a:r>
              <a:rPr kumimoji="1" lang="ja-JP" altLang="en-US" sz="3200" dirty="0">
                <a:solidFill>
                  <a:srgbClr val="0000FF"/>
                </a:solidFill>
                <a:latin typeface="+mn-ea"/>
                <a:ea typeface="+mn-ea"/>
              </a:rPr>
              <a:t>平均</a:t>
            </a:r>
            <a:r>
              <a:rPr kumimoji="1" lang="en-US" altLang="ja-JP" sz="3200" dirty="0">
                <a:solidFill>
                  <a:srgbClr val="0000FF"/>
                </a:solidFill>
                <a:latin typeface="+mn-ea"/>
                <a:ea typeface="+mn-ea"/>
              </a:rPr>
              <a:t>0</a:t>
            </a:r>
            <a:r>
              <a:rPr kumimoji="1" lang="ja-JP" altLang="en-US" sz="3200" dirty="0" err="1">
                <a:solidFill>
                  <a:srgbClr val="0000FF"/>
                </a:solidFill>
                <a:latin typeface="+mn-ea"/>
                <a:ea typeface="+mn-ea"/>
              </a:rPr>
              <a:t>、</a:t>
            </a:r>
            <a:r>
              <a:rPr kumimoji="1" lang="ja-JP" altLang="en-US" sz="3200" dirty="0">
                <a:solidFill>
                  <a:srgbClr val="0000FF"/>
                </a:solidFill>
                <a:latin typeface="+mn-ea"/>
                <a:ea typeface="+mn-ea"/>
              </a:rPr>
              <a:t>分散に標本から計算した不偏分散を与えたときの</a:t>
            </a:r>
            <a:r>
              <a:rPr kumimoji="1" lang="en-US" altLang="ja-JP" sz="3200" dirty="0">
                <a:solidFill>
                  <a:srgbClr val="0000FF"/>
                </a:solidFill>
                <a:latin typeface="+mn-ea"/>
                <a:ea typeface="+mn-ea"/>
              </a:rPr>
              <a:t>t</a:t>
            </a:r>
            <a:r>
              <a:rPr kumimoji="1" lang="ja-JP" altLang="en-US" sz="3200" dirty="0">
                <a:solidFill>
                  <a:srgbClr val="0000FF"/>
                </a:solidFill>
                <a:latin typeface="+mn-ea"/>
                <a:ea typeface="+mn-ea"/>
              </a:rPr>
              <a:t>分布による信頼区間を計算</a:t>
            </a:r>
          </a:p>
        </p:txBody>
      </p:sp>
    </p:spTree>
    <p:extLst>
      <p:ext uri="{BB962C8B-B14F-4D97-AF65-F5344CB8AC3E}">
        <p14:creationId xmlns:p14="http://schemas.microsoft.com/office/powerpoint/2010/main" val="23711457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 xmlns:a16="http://schemas.microsoft.com/office/drawing/2014/main" id="{EE5A69A3-AF85-4DCB-90C2-9B800D5ABC44}"/>
              </a:ext>
            </a:extLst>
          </p:cNvPr>
          <p:cNvSpPr>
            <a:spLocks noGrp="1"/>
          </p:cNvSpPr>
          <p:nvPr>
            <p:ph type="ftr" sz="quarter" idx="10"/>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F37C8FEF-1EDB-4135-8193-C38C7663BAAE}"/>
              </a:ext>
            </a:extLst>
          </p:cNvPr>
          <p:cNvSpPr>
            <a:spLocks noGrp="1"/>
          </p:cNvSpPr>
          <p:nvPr>
            <p:ph type="sldNum" sz="quarter" idx="11"/>
          </p:nvPr>
        </p:nvSpPr>
        <p:spPr/>
        <p:txBody>
          <a:bodyPr/>
          <a:lstStyle/>
          <a:p>
            <a:pPr>
              <a:defRPr/>
            </a:pPr>
            <a:fld id="{E62AD30C-4FD0-4E41-9633-AA73C86D07D0}" type="slidenum">
              <a:rPr lang="ja-JP" altLang="en-US" smtClean="0"/>
              <a:pPr>
                <a:defRPr/>
              </a:pPr>
              <a:t>51</a:t>
            </a:fld>
            <a:endParaRPr lang="en-US" altLang="ja-JP" dirty="0"/>
          </a:p>
        </p:txBody>
      </p:sp>
      <p:pic>
        <p:nvPicPr>
          <p:cNvPr id="5" name="図 4">
            <a:extLst>
              <a:ext uri="{FF2B5EF4-FFF2-40B4-BE49-F238E27FC236}">
                <a16:creationId xmlns="" xmlns:a16="http://schemas.microsoft.com/office/drawing/2014/main" id="{D9C25762-245D-4C9B-8370-AFAD6C4DFA2B}"/>
              </a:ext>
            </a:extLst>
          </p:cNvPr>
          <p:cNvPicPr>
            <a:picLocks noChangeAspect="1"/>
          </p:cNvPicPr>
          <p:nvPr/>
        </p:nvPicPr>
        <p:blipFill>
          <a:blip r:embed="rId2"/>
          <a:stretch>
            <a:fillRect/>
          </a:stretch>
        </p:blipFill>
        <p:spPr>
          <a:xfrm>
            <a:off x="3611823" y="1610755"/>
            <a:ext cx="8892988" cy="6879754"/>
          </a:xfrm>
          <a:prstGeom prst="rect">
            <a:avLst/>
          </a:prstGeom>
        </p:spPr>
      </p:pic>
      <p:sp>
        <p:nvSpPr>
          <p:cNvPr id="6" name="テキスト ボックス 5">
            <a:extLst>
              <a:ext uri="{FF2B5EF4-FFF2-40B4-BE49-F238E27FC236}">
                <a16:creationId xmlns="" xmlns:a16="http://schemas.microsoft.com/office/drawing/2014/main" id="{DA1092E9-BF24-4252-912A-10B3ADF59EE7}"/>
              </a:ext>
            </a:extLst>
          </p:cNvPr>
          <p:cNvSpPr txBox="1"/>
          <p:nvPr/>
        </p:nvSpPr>
        <p:spPr>
          <a:xfrm>
            <a:off x="3578695" y="892114"/>
            <a:ext cx="10261140" cy="584775"/>
          </a:xfrm>
          <a:prstGeom prst="rect">
            <a:avLst/>
          </a:prstGeom>
          <a:solidFill>
            <a:schemeClr val="bg1"/>
          </a:solidFill>
          <a:ln>
            <a:noFill/>
          </a:ln>
        </p:spPr>
        <p:txBody>
          <a:bodyPr wrap="square" rtlCol="0">
            <a:spAutoFit/>
          </a:bodyPr>
          <a:lstStyle/>
          <a:p>
            <a:r>
              <a:rPr kumimoji="1" lang="ja-JP" altLang="en-US" sz="3200" dirty="0">
                <a:solidFill>
                  <a:srgbClr val="0000FF"/>
                </a:solidFill>
                <a:latin typeface="+mn-ea"/>
                <a:ea typeface="+mn-ea"/>
              </a:rPr>
              <a:t>標準誤差の範囲を棒グラフにエラーバーで示した例</a:t>
            </a:r>
          </a:p>
        </p:txBody>
      </p:sp>
    </p:spTree>
    <p:extLst>
      <p:ext uri="{BB962C8B-B14F-4D97-AF65-F5344CB8AC3E}">
        <p14:creationId xmlns:p14="http://schemas.microsoft.com/office/powerpoint/2010/main" val="347602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D4E9A00-8773-4D11-9B2D-C5A1E6D13DEF}"/>
              </a:ext>
            </a:extLst>
          </p:cNvPr>
          <p:cNvSpPr>
            <a:spLocks noGrp="1"/>
          </p:cNvSpPr>
          <p:nvPr>
            <p:ph type="title"/>
          </p:nvPr>
        </p:nvSpPr>
        <p:spPr/>
        <p:txBody>
          <a:bodyPr/>
          <a:lstStyle/>
          <a:p>
            <a:r>
              <a:rPr kumimoji="1" lang="ja-JP" altLang="en-US" dirty="0"/>
              <a:t>関数のプロット</a:t>
            </a:r>
          </a:p>
        </p:txBody>
      </p:sp>
      <p:sp>
        <p:nvSpPr>
          <p:cNvPr id="5" name="コンテンツ プレースホルダー 4">
            <a:extLst>
              <a:ext uri="{FF2B5EF4-FFF2-40B4-BE49-F238E27FC236}">
                <a16:creationId xmlns="" xmlns:a16="http://schemas.microsoft.com/office/drawing/2014/main" id="{F4FA138F-9EA8-47FE-A533-862D3CEA6EDF}"/>
              </a:ext>
            </a:extLst>
          </p:cNvPr>
          <p:cNvSpPr>
            <a:spLocks noGrp="1"/>
          </p:cNvSpPr>
          <p:nvPr>
            <p:ph idx="1"/>
          </p:nvPr>
        </p:nvSpPr>
        <p:spPr>
          <a:xfrm>
            <a:off x="376892" y="1538746"/>
            <a:ext cx="9463624" cy="4212469"/>
          </a:xfrm>
        </p:spPr>
        <p:txBody>
          <a:bodyPr>
            <a:normAutofit/>
          </a:bodyPr>
          <a:lstStyle/>
          <a:p>
            <a:pPr marL="0" indent="0">
              <a:buNone/>
            </a:pPr>
            <a:r>
              <a:rPr kumimoji="1" lang="ja-JP" altLang="en-US" sz="4000" dirty="0"/>
              <a:t>関数プロットの基本</a:t>
            </a:r>
            <a:endParaRPr kumimoji="1" lang="en-US" altLang="ja-JP" sz="4000" dirty="0"/>
          </a:p>
          <a:p>
            <a:pPr marL="914400" indent="-914400">
              <a:buFont typeface="+mj-lt"/>
              <a:buAutoNum type="arabicPeriod"/>
            </a:pPr>
            <a:r>
              <a:rPr kumimoji="1" lang="en-US" altLang="ja-JP" sz="3600" dirty="0" err="1"/>
              <a:t>ndarray</a:t>
            </a:r>
            <a:r>
              <a:rPr kumimoji="1" lang="ja-JP" altLang="en-US" sz="3600" dirty="0"/>
              <a:t>型の</a:t>
            </a:r>
            <a:r>
              <a:rPr lang="en-US" altLang="ja-JP" sz="3600" dirty="0"/>
              <a:t>X</a:t>
            </a:r>
            <a:r>
              <a:rPr lang="ja-JP" altLang="en-US" sz="3600" dirty="0"/>
              <a:t>座標データを作成</a:t>
            </a:r>
            <a:endParaRPr lang="en-US" altLang="ja-JP" sz="3600" dirty="0"/>
          </a:p>
          <a:p>
            <a:pPr lvl="1"/>
            <a:r>
              <a:rPr lang="en-US" altLang="ja-JP" sz="2800" dirty="0" err="1"/>
              <a:t>arange</a:t>
            </a:r>
            <a:r>
              <a:rPr lang="en-US" altLang="ja-JP" sz="2800" dirty="0"/>
              <a:t>()</a:t>
            </a:r>
            <a:r>
              <a:rPr lang="ja-JP" altLang="en-US" sz="2800" dirty="0"/>
              <a:t>か</a:t>
            </a:r>
            <a:r>
              <a:rPr lang="en-US" altLang="ja-JP" sz="2800" dirty="0" err="1"/>
              <a:t>linspace</a:t>
            </a:r>
            <a:r>
              <a:rPr lang="en-US" altLang="ja-JP" sz="2800" dirty="0"/>
              <a:t>()</a:t>
            </a:r>
            <a:r>
              <a:rPr lang="ja-JP" altLang="en-US" sz="2800" dirty="0"/>
              <a:t>を使うことが多い</a:t>
            </a:r>
            <a:endParaRPr lang="en-US" altLang="ja-JP" sz="2800" dirty="0"/>
          </a:p>
          <a:p>
            <a:pPr marL="914400" indent="-914400">
              <a:buFont typeface="+mj-lt"/>
              <a:buAutoNum type="arabicPeriod"/>
            </a:pPr>
            <a:r>
              <a:rPr kumimoji="1" lang="en-US" altLang="ja-JP" sz="3600" dirty="0"/>
              <a:t>Y = f(X) </a:t>
            </a:r>
            <a:r>
              <a:rPr kumimoji="1" lang="ja-JP" altLang="en-US" sz="3600" dirty="0"/>
              <a:t>で</a:t>
            </a:r>
            <a:r>
              <a:rPr lang="en-US" altLang="ja-JP" sz="3600" dirty="0"/>
              <a:t>Y</a:t>
            </a:r>
            <a:r>
              <a:rPr lang="ja-JP" altLang="en-US" sz="3600" dirty="0"/>
              <a:t>座標データを作成</a:t>
            </a:r>
            <a:endParaRPr lang="en-US" altLang="ja-JP" sz="3600" dirty="0"/>
          </a:p>
          <a:p>
            <a:pPr marL="914400" indent="-914400">
              <a:buFont typeface="+mj-lt"/>
              <a:buAutoNum type="arabicPeriod"/>
            </a:pPr>
            <a:r>
              <a:rPr kumimoji="1" lang="en-US" altLang="ja-JP" sz="3600" dirty="0"/>
              <a:t>X, Y</a:t>
            </a:r>
            <a:r>
              <a:rPr kumimoji="1" lang="ja-JP" altLang="en-US" sz="3600" dirty="0"/>
              <a:t>を使ってプロット</a:t>
            </a:r>
          </a:p>
        </p:txBody>
      </p:sp>
      <p:sp>
        <p:nvSpPr>
          <p:cNvPr id="3" name="フッター プレースホルダー 2">
            <a:extLst>
              <a:ext uri="{FF2B5EF4-FFF2-40B4-BE49-F238E27FC236}">
                <a16:creationId xmlns="" xmlns:a16="http://schemas.microsoft.com/office/drawing/2014/main" id="{025516A7-41D3-40F3-8E44-F4DDE8D14C61}"/>
              </a:ext>
            </a:extLst>
          </p:cNvPr>
          <p:cNvSpPr>
            <a:spLocks noGrp="1"/>
          </p:cNvSpPr>
          <p:nvPr>
            <p:ph type="ftr" sz="quarter" idx="3"/>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AB792C65-4E6B-4A7E-AC76-876C99E129A6}"/>
              </a:ext>
            </a:extLst>
          </p:cNvPr>
          <p:cNvSpPr>
            <a:spLocks noGrp="1"/>
          </p:cNvSpPr>
          <p:nvPr>
            <p:ph type="sldNum" sz="quarter" idx="4"/>
          </p:nvPr>
        </p:nvSpPr>
        <p:spPr/>
        <p:txBody>
          <a:bodyPr/>
          <a:lstStyle/>
          <a:p>
            <a:pPr>
              <a:defRPr/>
            </a:pPr>
            <a:fld id="{E62AD30C-4FD0-4E41-9633-AA73C86D07D0}" type="slidenum">
              <a:rPr lang="ja-JP" altLang="en-US" smtClean="0"/>
              <a:pPr>
                <a:defRPr/>
              </a:pPr>
              <a:t>52</a:t>
            </a:fld>
            <a:endParaRPr lang="en-US" altLang="ja-JP" dirty="0"/>
          </a:p>
        </p:txBody>
      </p:sp>
      <p:sp>
        <p:nvSpPr>
          <p:cNvPr id="6" name="テキスト ボックス 5">
            <a:extLst>
              <a:ext uri="{FF2B5EF4-FFF2-40B4-BE49-F238E27FC236}">
                <a16:creationId xmlns="" xmlns:a16="http://schemas.microsoft.com/office/drawing/2014/main" id="{D663B7CB-7671-4A4F-B00D-FBF4FE9F2DC0}"/>
              </a:ext>
            </a:extLst>
          </p:cNvPr>
          <p:cNvSpPr txBox="1"/>
          <p:nvPr/>
        </p:nvSpPr>
        <p:spPr>
          <a:xfrm>
            <a:off x="787495" y="6169551"/>
            <a:ext cx="7426200" cy="2308324"/>
          </a:xfrm>
          <a:prstGeom prst="rect">
            <a:avLst/>
          </a:prstGeom>
          <a:solidFill>
            <a:schemeClr val="bg1"/>
          </a:solidFill>
          <a:ln>
            <a:solidFill>
              <a:schemeClr val="tx1"/>
            </a:solidFill>
          </a:ln>
        </p:spPr>
        <p:txBody>
          <a:bodyPr wrap="none" rtlCol="0">
            <a:spAutoFit/>
          </a:bodyPr>
          <a:lstStyle/>
          <a:p>
            <a:r>
              <a:rPr lang="en-US" altLang="ja-JP" sz="3600" dirty="0">
                <a:latin typeface="+mn-ea"/>
                <a:ea typeface="+mn-ea"/>
              </a:rPr>
              <a:t>x = </a:t>
            </a:r>
            <a:r>
              <a:rPr lang="en-US" altLang="ja-JP" sz="3600" dirty="0" err="1">
                <a:latin typeface="+mn-ea"/>
                <a:ea typeface="+mn-ea"/>
              </a:rPr>
              <a:t>np.linspace</a:t>
            </a:r>
            <a:r>
              <a:rPr lang="en-US" altLang="ja-JP" sz="3600" dirty="0">
                <a:latin typeface="+mn-ea"/>
                <a:ea typeface="+mn-ea"/>
              </a:rPr>
              <a:t>(-1, 1, num=20)</a:t>
            </a:r>
          </a:p>
          <a:p>
            <a:r>
              <a:rPr lang="en-US" altLang="ja-JP" sz="3600" dirty="0">
                <a:latin typeface="+mn-ea"/>
                <a:ea typeface="+mn-ea"/>
              </a:rPr>
              <a:t>y = x*x</a:t>
            </a:r>
          </a:p>
          <a:p>
            <a:r>
              <a:rPr lang="en-US" altLang="ja-JP" sz="3600" dirty="0" err="1">
                <a:latin typeface="+mn-ea"/>
                <a:ea typeface="+mn-ea"/>
              </a:rPr>
              <a:t>plt.plot</a:t>
            </a:r>
            <a:r>
              <a:rPr lang="en-US" altLang="ja-JP" sz="3600" dirty="0">
                <a:latin typeface="+mn-ea"/>
                <a:ea typeface="+mn-ea"/>
              </a:rPr>
              <a:t>(x, y, marker='o')</a:t>
            </a:r>
          </a:p>
          <a:p>
            <a:r>
              <a:rPr lang="en-US" altLang="ja-JP" sz="3600" dirty="0" err="1">
                <a:latin typeface="+mn-ea"/>
                <a:ea typeface="+mn-ea"/>
              </a:rPr>
              <a:t>plt.show</a:t>
            </a:r>
            <a:r>
              <a:rPr lang="en-US" altLang="ja-JP" sz="3600" dirty="0">
                <a:latin typeface="+mn-ea"/>
                <a:ea typeface="+mn-ea"/>
              </a:rPr>
              <a:t>()</a:t>
            </a:r>
            <a:endParaRPr kumimoji="1" lang="ja-JP" altLang="en-US" sz="3600" dirty="0" err="1">
              <a:latin typeface="+mn-ea"/>
              <a:ea typeface="+mn-ea"/>
            </a:endParaRPr>
          </a:p>
        </p:txBody>
      </p:sp>
      <p:sp>
        <p:nvSpPr>
          <p:cNvPr id="7" name="テキスト ボックス 6">
            <a:extLst>
              <a:ext uri="{FF2B5EF4-FFF2-40B4-BE49-F238E27FC236}">
                <a16:creationId xmlns="" xmlns:a16="http://schemas.microsoft.com/office/drawing/2014/main" id="{CBD2FC7A-B66A-4475-96EE-1D251C5C3912}"/>
              </a:ext>
            </a:extLst>
          </p:cNvPr>
          <p:cNvSpPr txBox="1"/>
          <p:nvPr/>
        </p:nvSpPr>
        <p:spPr>
          <a:xfrm>
            <a:off x="8336339" y="6206127"/>
            <a:ext cx="4600520" cy="1077218"/>
          </a:xfrm>
          <a:prstGeom prst="rect">
            <a:avLst/>
          </a:prstGeom>
          <a:solidFill>
            <a:schemeClr val="bg1"/>
          </a:solidFill>
        </p:spPr>
        <p:txBody>
          <a:bodyPr wrap="square" rtlCol="0">
            <a:spAutoFit/>
          </a:bodyPr>
          <a:lstStyle/>
          <a:p>
            <a:pPr algn="l"/>
            <a:r>
              <a:rPr kumimoji="1" lang="ja-JP" altLang="en-US" sz="3200" dirty="0">
                <a:solidFill>
                  <a:srgbClr val="0000FF"/>
                </a:solidFill>
                <a:latin typeface="+mn-ea"/>
                <a:ea typeface="+mn-ea"/>
              </a:rPr>
              <a:t>← </a:t>
            </a:r>
            <a:r>
              <a:rPr kumimoji="1" lang="en-US" altLang="ja-JP" sz="3200" dirty="0">
                <a:solidFill>
                  <a:srgbClr val="0000FF"/>
                </a:solidFill>
                <a:latin typeface="+mn-ea"/>
                <a:ea typeface="+mn-ea"/>
              </a:rPr>
              <a:t>-1</a:t>
            </a:r>
            <a:r>
              <a:rPr kumimoji="1" lang="ja-JP" altLang="en-US" sz="3200" dirty="0">
                <a:solidFill>
                  <a:srgbClr val="0000FF"/>
                </a:solidFill>
                <a:latin typeface="+mn-ea"/>
                <a:ea typeface="+mn-ea"/>
              </a:rPr>
              <a:t>から</a:t>
            </a:r>
            <a:r>
              <a:rPr kumimoji="1" lang="en-US" altLang="ja-JP" sz="3200" dirty="0">
                <a:solidFill>
                  <a:srgbClr val="0000FF"/>
                </a:solidFill>
                <a:latin typeface="+mn-ea"/>
                <a:ea typeface="+mn-ea"/>
              </a:rPr>
              <a:t>1</a:t>
            </a:r>
            <a:r>
              <a:rPr kumimoji="1" lang="ja-JP" altLang="en-US" sz="3200" dirty="0" err="1">
                <a:solidFill>
                  <a:srgbClr val="0000FF"/>
                </a:solidFill>
                <a:latin typeface="+mn-ea"/>
                <a:ea typeface="+mn-ea"/>
              </a:rPr>
              <a:t>まで等</a:t>
            </a:r>
            <a:r>
              <a:rPr kumimoji="1" lang="ja-JP" altLang="en-US" sz="3200" dirty="0">
                <a:solidFill>
                  <a:srgbClr val="0000FF"/>
                </a:solidFill>
                <a:latin typeface="+mn-ea"/>
                <a:ea typeface="+mn-ea"/>
              </a:rPr>
              <a:t>間隔</a:t>
            </a:r>
            <a:endParaRPr kumimoji="1" lang="en-US" altLang="ja-JP" sz="3200" dirty="0">
              <a:solidFill>
                <a:srgbClr val="0000FF"/>
              </a:solidFill>
              <a:latin typeface="+mn-ea"/>
              <a:ea typeface="+mn-ea"/>
            </a:endParaRPr>
          </a:p>
          <a:p>
            <a:pPr algn="l"/>
            <a:r>
              <a:rPr lang="ja-JP" altLang="en-US" sz="3200" dirty="0">
                <a:solidFill>
                  <a:srgbClr val="0000FF"/>
                </a:solidFill>
                <a:latin typeface="+mn-ea"/>
                <a:ea typeface="+mn-ea"/>
              </a:rPr>
              <a:t>    </a:t>
            </a:r>
            <a:r>
              <a:rPr kumimoji="1" lang="ja-JP" altLang="en-US" sz="3200" dirty="0" err="1">
                <a:solidFill>
                  <a:srgbClr val="0000FF"/>
                </a:solidFill>
                <a:latin typeface="+mn-ea"/>
                <a:ea typeface="+mn-ea"/>
              </a:rPr>
              <a:t>に</a:t>
            </a:r>
            <a:r>
              <a:rPr kumimoji="1" lang="en-US" altLang="ja-JP" sz="3200" dirty="0">
                <a:solidFill>
                  <a:srgbClr val="0000FF"/>
                </a:solidFill>
                <a:latin typeface="+mn-ea"/>
                <a:ea typeface="+mn-ea"/>
              </a:rPr>
              <a:t>20</a:t>
            </a:r>
            <a:r>
              <a:rPr kumimoji="1" lang="ja-JP" altLang="en-US" sz="3200" dirty="0">
                <a:solidFill>
                  <a:srgbClr val="0000FF"/>
                </a:solidFill>
                <a:latin typeface="+mn-ea"/>
                <a:ea typeface="+mn-ea"/>
              </a:rPr>
              <a:t>個の値を生成</a:t>
            </a:r>
          </a:p>
        </p:txBody>
      </p:sp>
      <p:sp>
        <p:nvSpPr>
          <p:cNvPr id="8" name="テキスト ボックス 7">
            <a:extLst>
              <a:ext uri="{FF2B5EF4-FFF2-40B4-BE49-F238E27FC236}">
                <a16:creationId xmlns="" xmlns:a16="http://schemas.microsoft.com/office/drawing/2014/main" id="{7C19C6CD-736C-4117-BD43-83BDF006573F}"/>
              </a:ext>
            </a:extLst>
          </p:cNvPr>
          <p:cNvSpPr txBox="1"/>
          <p:nvPr/>
        </p:nvSpPr>
        <p:spPr>
          <a:xfrm>
            <a:off x="2856035" y="6760863"/>
            <a:ext cx="3018775" cy="584775"/>
          </a:xfrm>
          <a:prstGeom prst="rect">
            <a:avLst/>
          </a:prstGeom>
          <a:solidFill>
            <a:schemeClr val="bg1"/>
          </a:solidFill>
        </p:spPr>
        <p:txBody>
          <a:bodyPr wrap="none" rtlCol="0">
            <a:spAutoFit/>
          </a:bodyPr>
          <a:lstStyle/>
          <a:p>
            <a:pPr algn="l"/>
            <a:r>
              <a:rPr kumimoji="1" lang="ja-JP" altLang="en-US" sz="3200" dirty="0">
                <a:solidFill>
                  <a:srgbClr val="0000FF"/>
                </a:solidFill>
                <a:latin typeface="+mn-ea"/>
                <a:ea typeface="+mn-ea"/>
              </a:rPr>
              <a:t>← </a:t>
            </a:r>
            <a:r>
              <a:rPr lang="en-US" altLang="ja-JP" sz="3200" dirty="0">
                <a:solidFill>
                  <a:srgbClr val="0000FF"/>
                </a:solidFill>
                <a:latin typeface="+mn-ea"/>
                <a:ea typeface="+mn-ea"/>
              </a:rPr>
              <a:t>y</a:t>
            </a:r>
            <a:r>
              <a:rPr lang="ja-JP" altLang="en-US" sz="3200" dirty="0">
                <a:solidFill>
                  <a:srgbClr val="0000FF"/>
                </a:solidFill>
                <a:latin typeface="+mn-ea"/>
                <a:ea typeface="+mn-ea"/>
              </a:rPr>
              <a:t>の値を生成</a:t>
            </a:r>
            <a:endParaRPr kumimoji="1" lang="ja-JP" altLang="en-US" sz="3200" dirty="0">
              <a:solidFill>
                <a:srgbClr val="0000FF"/>
              </a:solidFill>
              <a:latin typeface="+mn-ea"/>
              <a:ea typeface="+mn-ea"/>
            </a:endParaRPr>
          </a:p>
        </p:txBody>
      </p:sp>
      <p:pic>
        <p:nvPicPr>
          <p:cNvPr id="9" name="図 8">
            <a:extLst>
              <a:ext uri="{FF2B5EF4-FFF2-40B4-BE49-F238E27FC236}">
                <a16:creationId xmlns="" xmlns:a16="http://schemas.microsoft.com/office/drawing/2014/main" id="{397122A4-AAEC-43ED-8769-F25875561742}"/>
              </a:ext>
            </a:extLst>
          </p:cNvPr>
          <p:cNvPicPr>
            <a:picLocks noChangeAspect="1"/>
          </p:cNvPicPr>
          <p:nvPr/>
        </p:nvPicPr>
        <p:blipFill>
          <a:blip r:embed="rId2"/>
          <a:stretch>
            <a:fillRect/>
          </a:stretch>
        </p:blipFill>
        <p:spPr>
          <a:xfrm>
            <a:off x="12782803" y="6032024"/>
            <a:ext cx="3990975" cy="2647950"/>
          </a:xfrm>
          <a:prstGeom prst="rect">
            <a:avLst/>
          </a:prstGeom>
        </p:spPr>
      </p:pic>
    </p:spTree>
    <p:extLst>
      <p:ext uri="{BB962C8B-B14F-4D97-AF65-F5344CB8AC3E}">
        <p14:creationId xmlns:p14="http://schemas.microsoft.com/office/powerpoint/2010/main" val="3137728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D4E9A00-8773-4D11-9B2D-C5A1E6D13DEF}"/>
              </a:ext>
            </a:extLst>
          </p:cNvPr>
          <p:cNvSpPr>
            <a:spLocks noGrp="1"/>
          </p:cNvSpPr>
          <p:nvPr>
            <p:ph type="title"/>
          </p:nvPr>
        </p:nvSpPr>
        <p:spPr/>
        <p:txBody>
          <a:bodyPr/>
          <a:lstStyle/>
          <a:p>
            <a:r>
              <a:rPr kumimoji="1" lang="en-US" altLang="ja-JP" dirty="0"/>
              <a:t>(</a:t>
            </a:r>
            <a:r>
              <a:rPr kumimoji="1" lang="ja-JP" altLang="en-US" dirty="0"/>
              <a:t>発展</a:t>
            </a:r>
            <a:r>
              <a:rPr kumimoji="1" lang="en-US" altLang="ja-JP" dirty="0"/>
              <a:t>) </a:t>
            </a:r>
            <a:r>
              <a:rPr kumimoji="1" lang="ja-JP" altLang="en-US" dirty="0"/>
              <a:t>値による色指定 </a:t>
            </a:r>
            <a:r>
              <a:rPr kumimoji="1" lang="en-US" altLang="ja-JP" dirty="0"/>
              <a:t>(</a:t>
            </a:r>
            <a:r>
              <a:rPr kumimoji="1" lang="ja-JP" altLang="en-US" dirty="0"/>
              <a:t>カラーマップの利用</a:t>
            </a:r>
            <a:r>
              <a:rPr kumimoji="1" lang="en-US" altLang="ja-JP" dirty="0"/>
              <a:t>)</a:t>
            </a:r>
            <a:endParaRPr kumimoji="1" lang="ja-JP" altLang="en-US" dirty="0"/>
          </a:p>
        </p:txBody>
      </p:sp>
      <p:sp>
        <p:nvSpPr>
          <p:cNvPr id="3" name="フッター プレースホルダー 2">
            <a:extLst>
              <a:ext uri="{FF2B5EF4-FFF2-40B4-BE49-F238E27FC236}">
                <a16:creationId xmlns="" xmlns:a16="http://schemas.microsoft.com/office/drawing/2014/main" id="{025516A7-41D3-40F3-8E44-F4DDE8D14C61}"/>
              </a:ext>
            </a:extLst>
          </p:cNvPr>
          <p:cNvSpPr>
            <a:spLocks noGrp="1"/>
          </p:cNvSpPr>
          <p:nvPr>
            <p:ph type="ftr" sz="quarter" idx="3"/>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AB792C65-4E6B-4A7E-AC76-876C99E129A6}"/>
              </a:ext>
            </a:extLst>
          </p:cNvPr>
          <p:cNvSpPr>
            <a:spLocks noGrp="1"/>
          </p:cNvSpPr>
          <p:nvPr>
            <p:ph type="sldNum" sz="quarter" idx="4"/>
          </p:nvPr>
        </p:nvSpPr>
        <p:spPr/>
        <p:txBody>
          <a:bodyPr/>
          <a:lstStyle/>
          <a:p>
            <a:pPr>
              <a:defRPr/>
            </a:pPr>
            <a:fld id="{E62AD30C-4FD0-4E41-9633-AA73C86D07D0}" type="slidenum">
              <a:rPr lang="ja-JP" altLang="en-US" smtClean="0"/>
              <a:pPr>
                <a:defRPr/>
              </a:pPr>
              <a:t>53</a:t>
            </a:fld>
            <a:endParaRPr lang="en-US" altLang="ja-JP" dirty="0"/>
          </a:p>
        </p:txBody>
      </p:sp>
      <p:sp>
        <p:nvSpPr>
          <p:cNvPr id="6" name="テキスト ボックス 5">
            <a:extLst>
              <a:ext uri="{FF2B5EF4-FFF2-40B4-BE49-F238E27FC236}">
                <a16:creationId xmlns="" xmlns:a16="http://schemas.microsoft.com/office/drawing/2014/main" id="{D663B7CB-7671-4A4F-B00D-FBF4FE9F2DC0}"/>
              </a:ext>
            </a:extLst>
          </p:cNvPr>
          <p:cNvSpPr txBox="1"/>
          <p:nvPr/>
        </p:nvSpPr>
        <p:spPr>
          <a:xfrm>
            <a:off x="421735" y="1617137"/>
            <a:ext cx="14432797" cy="4524315"/>
          </a:xfrm>
          <a:prstGeom prst="rect">
            <a:avLst/>
          </a:prstGeom>
          <a:solidFill>
            <a:schemeClr val="bg1"/>
          </a:solidFill>
          <a:ln>
            <a:solidFill>
              <a:schemeClr val="tx1"/>
            </a:solidFill>
          </a:ln>
        </p:spPr>
        <p:txBody>
          <a:bodyPr wrap="none" rtlCol="0">
            <a:spAutoFit/>
          </a:bodyPr>
          <a:lstStyle/>
          <a:p>
            <a:r>
              <a:rPr lang="en-US" altLang="ja-JP" sz="3600" dirty="0">
                <a:latin typeface="+mn-ea"/>
                <a:ea typeface="+mn-ea"/>
              </a:rPr>
              <a:t>from matplotlib import cm</a:t>
            </a:r>
          </a:p>
          <a:p>
            <a:endParaRPr lang="en-US" altLang="ja-JP" sz="3600" dirty="0">
              <a:latin typeface="+mn-ea"/>
              <a:ea typeface="+mn-ea"/>
            </a:endParaRPr>
          </a:p>
          <a:p>
            <a:r>
              <a:rPr lang="en-US" altLang="ja-JP" sz="3600" dirty="0">
                <a:latin typeface="+mn-ea"/>
                <a:ea typeface="+mn-ea"/>
              </a:rPr>
              <a:t>n = 10</a:t>
            </a:r>
          </a:p>
          <a:p>
            <a:r>
              <a:rPr lang="en-US" altLang="ja-JP" sz="3600" dirty="0">
                <a:latin typeface="+mn-ea"/>
                <a:ea typeface="+mn-ea"/>
              </a:rPr>
              <a:t>x = </a:t>
            </a:r>
            <a:r>
              <a:rPr lang="en-US" altLang="ja-JP" sz="3600" dirty="0" err="1">
                <a:latin typeface="+mn-ea"/>
                <a:ea typeface="+mn-ea"/>
              </a:rPr>
              <a:t>np.linspace</a:t>
            </a:r>
            <a:r>
              <a:rPr lang="en-US" altLang="ja-JP" sz="3600" dirty="0">
                <a:latin typeface="+mn-ea"/>
                <a:ea typeface="+mn-ea"/>
              </a:rPr>
              <a:t>(-1, 1, num=20)</a:t>
            </a:r>
          </a:p>
          <a:p>
            <a:r>
              <a:rPr lang="en-US" altLang="ja-JP" sz="3600" dirty="0">
                <a:latin typeface="+mn-ea"/>
                <a:ea typeface="+mn-ea"/>
              </a:rPr>
              <a:t>y = x*x</a:t>
            </a:r>
          </a:p>
          <a:p>
            <a:r>
              <a:rPr lang="en-US" altLang="ja-JP" sz="3600" dirty="0">
                <a:latin typeface="+mn-ea"/>
                <a:ea typeface="+mn-ea"/>
              </a:rPr>
              <a:t>for </a:t>
            </a:r>
            <a:r>
              <a:rPr lang="en-US" altLang="ja-JP" sz="3600" dirty="0" err="1">
                <a:latin typeface="+mn-ea"/>
                <a:ea typeface="+mn-ea"/>
              </a:rPr>
              <a:t>i</a:t>
            </a:r>
            <a:r>
              <a:rPr lang="en-US" altLang="ja-JP" sz="3600" dirty="0">
                <a:latin typeface="+mn-ea"/>
                <a:ea typeface="+mn-ea"/>
              </a:rPr>
              <a:t> in range(n):</a:t>
            </a:r>
          </a:p>
          <a:p>
            <a:r>
              <a:rPr lang="en-US" altLang="ja-JP" sz="3600" dirty="0">
                <a:latin typeface="+mn-ea"/>
                <a:ea typeface="+mn-ea"/>
              </a:rPr>
              <a:t>    </a:t>
            </a:r>
            <a:r>
              <a:rPr lang="en-US" altLang="ja-JP" sz="3600" dirty="0" err="1">
                <a:latin typeface="+mn-ea"/>
                <a:ea typeface="+mn-ea"/>
              </a:rPr>
              <a:t>plt.plot</a:t>
            </a:r>
            <a:r>
              <a:rPr lang="en-US" altLang="ja-JP" sz="3600" dirty="0">
                <a:latin typeface="+mn-ea"/>
                <a:ea typeface="+mn-ea"/>
              </a:rPr>
              <a:t>(x, y+0.2*</a:t>
            </a:r>
            <a:r>
              <a:rPr lang="en-US" altLang="ja-JP" sz="3600" dirty="0" err="1">
                <a:latin typeface="+mn-ea"/>
                <a:ea typeface="+mn-ea"/>
              </a:rPr>
              <a:t>i</a:t>
            </a:r>
            <a:r>
              <a:rPr lang="en-US" altLang="ja-JP" sz="3600" dirty="0">
                <a:latin typeface="+mn-ea"/>
                <a:ea typeface="+mn-ea"/>
              </a:rPr>
              <a:t>, marker='o', color=</a:t>
            </a:r>
            <a:r>
              <a:rPr lang="en-US" altLang="ja-JP" sz="3600" dirty="0" err="1">
                <a:latin typeface="+mn-ea"/>
                <a:ea typeface="+mn-ea"/>
              </a:rPr>
              <a:t>cm.</a:t>
            </a:r>
            <a:r>
              <a:rPr lang="en-US" altLang="ja-JP" sz="3600" b="1" dirty="0" err="1">
                <a:solidFill>
                  <a:srgbClr val="FF00FF"/>
                </a:solidFill>
                <a:latin typeface="+mn-ea"/>
                <a:ea typeface="+mn-ea"/>
              </a:rPr>
              <a:t>plasma</a:t>
            </a:r>
            <a:r>
              <a:rPr lang="en-US" altLang="ja-JP" sz="3600" dirty="0">
                <a:latin typeface="+mn-ea"/>
                <a:ea typeface="+mn-ea"/>
              </a:rPr>
              <a:t>(</a:t>
            </a:r>
            <a:r>
              <a:rPr lang="en-US" altLang="ja-JP" sz="3600" b="1" dirty="0" err="1">
                <a:solidFill>
                  <a:srgbClr val="0000FF"/>
                </a:solidFill>
                <a:latin typeface="+mn-ea"/>
                <a:ea typeface="+mn-ea"/>
              </a:rPr>
              <a:t>i</a:t>
            </a:r>
            <a:r>
              <a:rPr lang="en-US" altLang="ja-JP" sz="3600" b="1" dirty="0">
                <a:solidFill>
                  <a:srgbClr val="0000FF"/>
                </a:solidFill>
                <a:latin typeface="+mn-ea"/>
                <a:ea typeface="+mn-ea"/>
              </a:rPr>
              <a:t>/(n-1)</a:t>
            </a:r>
            <a:r>
              <a:rPr lang="en-US" altLang="ja-JP" sz="3600" dirty="0">
                <a:latin typeface="+mn-ea"/>
                <a:ea typeface="+mn-ea"/>
              </a:rPr>
              <a:t>))</a:t>
            </a:r>
          </a:p>
          <a:p>
            <a:r>
              <a:rPr lang="en-US" altLang="ja-JP" sz="3600" dirty="0" err="1">
                <a:latin typeface="+mn-ea"/>
                <a:ea typeface="+mn-ea"/>
              </a:rPr>
              <a:t>plt.show</a:t>
            </a:r>
            <a:r>
              <a:rPr lang="en-US" altLang="ja-JP" sz="3600" dirty="0">
                <a:latin typeface="+mn-ea"/>
                <a:ea typeface="+mn-ea"/>
              </a:rPr>
              <a:t>()</a:t>
            </a:r>
            <a:endParaRPr kumimoji="1" lang="ja-JP" altLang="en-US" sz="3600" dirty="0" err="1">
              <a:latin typeface="+mn-ea"/>
              <a:ea typeface="+mn-ea"/>
            </a:endParaRPr>
          </a:p>
        </p:txBody>
      </p:sp>
      <p:sp>
        <p:nvSpPr>
          <p:cNvPr id="8" name="テキスト ボックス 7">
            <a:extLst>
              <a:ext uri="{FF2B5EF4-FFF2-40B4-BE49-F238E27FC236}">
                <a16:creationId xmlns="" xmlns:a16="http://schemas.microsoft.com/office/drawing/2014/main" id="{7C19C6CD-736C-4117-BD43-83BDF006573F}"/>
              </a:ext>
            </a:extLst>
          </p:cNvPr>
          <p:cNvSpPr txBox="1"/>
          <p:nvPr/>
        </p:nvSpPr>
        <p:spPr>
          <a:xfrm>
            <a:off x="3179203" y="5610017"/>
            <a:ext cx="6948772" cy="3539430"/>
          </a:xfrm>
          <a:prstGeom prst="rect">
            <a:avLst/>
          </a:prstGeom>
          <a:solidFill>
            <a:schemeClr val="bg1"/>
          </a:solidFill>
        </p:spPr>
        <p:txBody>
          <a:bodyPr wrap="square" rtlCol="0">
            <a:spAutoFit/>
          </a:bodyPr>
          <a:lstStyle/>
          <a:p>
            <a:pPr algn="l"/>
            <a:r>
              <a:rPr kumimoji="1" lang="en-US" altLang="ja-JP" sz="3200" dirty="0">
                <a:solidFill>
                  <a:srgbClr val="0000FF"/>
                </a:solidFill>
                <a:latin typeface="+mn-ea"/>
                <a:ea typeface="+mn-ea"/>
              </a:rPr>
              <a:t>for</a:t>
            </a:r>
            <a:r>
              <a:rPr kumimoji="1" lang="ja-JP" altLang="en-US" sz="3200" dirty="0">
                <a:solidFill>
                  <a:srgbClr val="0000FF"/>
                </a:solidFill>
                <a:latin typeface="+mn-ea"/>
                <a:ea typeface="+mn-ea"/>
              </a:rPr>
              <a:t>ループを使って、</a:t>
            </a:r>
            <a:endParaRPr kumimoji="1" lang="en-US" altLang="ja-JP" sz="3200" dirty="0">
              <a:solidFill>
                <a:srgbClr val="0000FF"/>
              </a:solidFill>
              <a:latin typeface="+mn-ea"/>
              <a:ea typeface="+mn-ea"/>
            </a:endParaRPr>
          </a:p>
          <a:p>
            <a:pPr algn="l"/>
            <a:r>
              <a:rPr kumimoji="1" lang="en-US" altLang="ja-JP" sz="3200" dirty="0">
                <a:solidFill>
                  <a:srgbClr val="0000FF"/>
                </a:solidFill>
                <a:latin typeface="+mn-ea"/>
                <a:ea typeface="+mn-ea"/>
              </a:rPr>
              <a:t>y</a:t>
            </a:r>
            <a:r>
              <a:rPr kumimoji="1" lang="ja-JP" altLang="en-US" sz="3200" dirty="0">
                <a:solidFill>
                  <a:srgbClr val="0000FF"/>
                </a:solidFill>
                <a:latin typeface="+mn-ea"/>
                <a:ea typeface="+mn-ea"/>
              </a:rPr>
              <a:t>座標を</a:t>
            </a:r>
            <a:r>
              <a:rPr kumimoji="1" lang="en-US" altLang="ja-JP" sz="3200" dirty="0">
                <a:solidFill>
                  <a:srgbClr val="0000FF"/>
                </a:solidFill>
                <a:latin typeface="+mn-ea"/>
                <a:ea typeface="+mn-ea"/>
              </a:rPr>
              <a:t>0.2</a:t>
            </a:r>
            <a:r>
              <a:rPr kumimoji="1" lang="ja-JP" altLang="en-US" sz="3200" dirty="0" err="1">
                <a:solidFill>
                  <a:srgbClr val="0000FF"/>
                </a:solidFill>
                <a:latin typeface="+mn-ea"/>
                <a:ea typeface="+mn-ea"/>
              </a:rPr>
              <a:t>ずつ</a:t>
            </a:r>
            <a:r>
              <a:rPr kumimoji="1" lang="ja-JP" altLang="en-US" sz="3200" dirty="0">
                <a:solidFill>
                  <a:srgbClr val="0000FF"/>
                </a:solidFill>
                <a:latin typeface="+mn-ea"/>
                <a:ea typeface="+mn-ea"/>
              </a:rPr>
              <a:t>上にずらしながら、</a:t>
            </a:r>
            <a:r>
              <a:rPr kumimoji="1" lang="en-US" altLang="ja-JP" sz="3200" dirty="0">
                <a:solidFill>
                  <a:srgbClr val="0000FF"/>
                </a:solidFill>
                <a:latin typeface="+mn-ea"/>
                <a:ea typeface="+mn-ea"/>
              </a:rPr>
              <a:t>n</a:t>
            </a:r>
            <a:r>
              <a:rPr kumimoji="1" lang="ja-JP" altLang="en-US" sz="3200" dirty="0">
                <a:solidFill>
                  <a:srgbClr val="0000FF"/>
                </a:solidFill>
                <a:latin typeface="+mn-ea"/>
                <a:ea typeface="+mn-ea"/>
              </a:rPr>
              <a:t>本の折れ線グラフを描いている。</a:t>
            </a:r>
            <a:endParaRPr kumimoji="1" lang="en-US" altLang="ja-JP" sz="3200" dirty="0">
              <a:solidFill>
                <a:srgbClr val="0000FF"/>
              </a:solidFill>
              <a:latin typeface="+mn-ea"/>
              <a:ea typeface="+mn-ea"/>
            </a:endParaRPr>
          </a:p>
          <a:p>
            <a:pPr algn="l"/>
            <a:r>
              <a:rPr lang="en-US" altLang="ja-JP" sz="3200" dirty="0" err="1">
                <a:solidFill>
                  <a:srgbClr val="0000FF"/>
                </a:solidFill>
                <a:latin typeface="+mn-ea"/>
                <a:ea typeface="+mn-ea"/>
              </a:rPr>
              <a:t>i</a:t>
            </a:r>
            <a:r>
              <a:rPr lang="en-US" altLang="ja-JP" sz="3200" dirty="0">
                <a:solidFill>
                  <a:srgbClr val="0000FF"/>
                </a:solidFill>
                <a:latin typeface="+mn-ea"/>
                <a:ea typeface="+mn-ea"/>
              </a:rPr>
              <a:t>=0 </a:t>
            </a:r>
            <a:r>
              <a:rPr lang="ja-JP" altLang="en-US" sz="3200" dirty="0">
                <a:solidFill>
                  <a:srgbClr val="0000FF"/>
                </a:solidFill>
                <a:latin typeface="+mn-ea"/>
                <a:ea typeface="+mn-ea"/>
              </a:rPr>
              <a:t>のときはずらしなし。</a:t>
            </a:r>
            <a:endParaRPr lang="en-US" altLang="ja-JP" sz="3200" dirty="0">
              <a:solidFill>
                <a:srgbClr val="0000FF"/>
              </a:solidFill>
              <a:latin typeface="+mn-ea"/>
              <a:ea typeface="+mn-ea"/>
            </a:endParaRPr>
          </a:p>
          <a:p>
            <a:pPr algn="l"/>
            <a:r>
              <a:rPr kumimoji="1" lang="en-US" altLang="ja-JP" sz="3200" dirty="0" err="1">
                <a:solidFill>
                  <a:srgbClr val="0000FF"/>
                </a:solidFill>
                <a:latin typeface="+mn-ea"/>
                <a:ea typeface="+mn-ea"/>
              </a:rPr>
              <a:t>i</a:t>
            </a:r>
            <a:r>
              <a:rPr kumimoji="1" lang="en-US" altLang="ja-JP" sz="3200" dirty="0">
                <a:solidFill>
                  <a:srgbClr val="0000FF"/>
                </a:solidFill>
                <a:latin typeface="+mn-ea"/>
                <a:ea typeface="+mn-ea"/>
              </a:rPr>
              <a:t>=1 </a:t>
            </a:r>
            <a:r>
              <a:rPr kumimoji="1" lang="ja-JP" altLang="en-US" sz="3200" dirty="0">
                <a:solidFill>
                  <a:srgbClr val="0000FF"/>
                </a:solidFill>
                <a:latin typeface="+mn-ea"/>
                <a:ea typeface="+mn-ea"/>
              </a:rPr>
              <a:t>のときは</a:t>
            </a:r>
            <a:r>
              <a:rPr kumimoji="1" lang="en-US" altLang="ja-JP" sz="3200" dirty="0">
                <a:solidFill>
                  <a:srgbClr val="0000FF"/>
                </a:solidFill>
                <a:latin typeface="+mn-ea"/>
                <a:ea typeface="+mn-ea"/>
              </a:rPr>
              <a:t>0.2</a:t>
            </a:r>
            <a:r>
              <a:rPr kumimoji="1" lang="ja-JP" altLang="en-US" sz="3200" dirty="0">
                <a:solidFill>
                  <a:srgbClr val="0000FF"/>
                </a:solidFill>
                <a:latin typeface="+mn-ea"/>
                <a:ea typeface="+mn-ea"/>
              </a:rPr>
              <a:t>ずらし。</a:t>
            </a:r>
            <a:endParaRPr kumimoji="1" lang="en-US" altLang="ja-JP" sz="3200" dirty="0">
              <a:solidFill>
                <a:srgbClr val="0000FF"/>
              </a:solidFill>
              <a:latin typeface="+mn-ea"/>
              <a:ea typeface="+mn-ea"/>
            </a:endParaRPr>
          </a:p>
          <a:p>
            <a:pPr algn="l"/>
            <a:r>
              <a:rPr lang="en-US" altLang="ja-JP" sz="3200" dirty="0" err="1">
                <a:solidFill>
                  <a:srgbClr val="0000FF"/>
                </a:solidFill>
                <a:latin typeface="+mn-ea"/>
                <a:ea typeface="+mn-ea"/>
              </a:rPr>
              <a:t>i</a:t>
            </a:r>
            <a:r>
              <a:rPr lang="en-US" altLang="ja-JP" sz="3200" dirty="0">
                <a:solidFill>
                  <a:srgbClr val="0000FF"/>
                </a:solidFill>
                <a:latin typeface="+mn-ea"/>
                <a:ea typeface="+mn-ea"/>
              </a:rPr>
              <a:t>=2 </a:t>
            </a:r>
            <a:r>
              <a:rPr lang="ja-JP" altLang="en-US" sz="3200" dirty="0">
                <a:solidFill>
                  <a:srgbClr val="0000FF"/>
                </a:solidFill>
                <a:latin typeface="+mn-ea"/>
                <a:ea typeface="+mn-ea"/>
              </a:rPr>
              <a:t>のときは</a:t>
            </a:r>
            <a:r>
              <a:rPr lang="en-US" altLang="ja-JP" sz="3200" dirty="0">
                <a:solidFill>
                  <a:srgbClr val="0000FF"/>
                </a:solidFill>
                <a:latin typeface="+mn-ea"/>
                <a:ea typeface="+mn-ea"/>
              </a:rPr>
              <a:t>0.4</a:t>
            </a:r>
            <a:r>
              <a:rPr lang="ja-JP" altLang="en-US" sz="3200" dirty="0">
                <a:solidFill>
                  <a:srgbClr val="0000FF"/>
                </a:solidFill>
                <a:latin typeface="+mn-ea"/>
                <a:ea typeface="+mn-ea"/>
              </a:rPr>
              <a:t>ずらし。</a:t>
            </a:r>
            <a:endParaRPr lang="en-US" altLang="ja-JP" sz="3200" dirty="0">
              <a:solidFill>
                <a:srgbClr val="0000FF"/>
              </a:solidFill>
              <a:latin typeface="+mn-ea"/>
              <a:ea typeface="+mn-ea"/>
            </a:endParaRPr>
          </a:p>
          <a:p>
            <a:pPr algn="l"/>
            <a:r>
              <a:rPr kumimoji="1" lang="en-US" altLang="ja-JP" sz="3200" dirty="0">
                <a:solidFill>
                  <a:srgbClr val="0000FF"/>
                </a:solidFill>
                <a:latin typeface="+mn-ea"/>
                <a:ea typeface="+mn-ea"/>
              </a:rPr>
              <a:t>…</a:t>
            </a:r>
          </a:p>
        </p:txBody>
      </p:sp>
      <p:sp>
        <p:nvSpPr>
          <p:cNvPr id="14" name="テキスト ボックス 13">
            <a:extLst>
              <a:ext uri="{FF2B5EF4-FFF2-40B4-BE49-F238E27FC236}">
                <a16:creationId xmlns="" xmlns:a16="http://schemas.microsoft.com/office/drawing/2014/main" id="{A280C35D-0E7B-400A-8E14-9FC1907F99D7}"/>
              </a:ext>
            </a:extLst>
          </p:cNvPr>
          <p:cNvSpPr txBox="1"/>
          <p:nvPr/>
        </p:nvSpPr>
        <p:spPr>
          <a:xfrm>
            <a:off x="10871854" y="6505033"/>
            <a:ext cx="6122275" cy="1077218"/>
          </a:xfrm>
          <a:prstGeom prst="rect">
            <a:avLst/>
          </a:prstGeom>
          <a:solidFill>
            <a:schemeClr val="bg1"/>
          </a:solidFill>
        </p:spPr>
        <p:txBody>
          <a:bodyPr wrap="square" rtlCol="0">
            <a:spAutoFit/>
          </a:bodyPr>
          <a:lstStyle/>
          <a:p>
            <a:pPr algn="l"/>
            <a:r>
              <a:rPr kumimoji="1" lang="ja-JP" altLang="en-US" sz="3200" dirty="0">
                <a:solidFill>
                  <a:srgbClr val="0000FF"/>
                </a:solidFill>
                <a:latin typeface="+mn-ea"/>
                <a:ea typeface="+mn-ea"/>
              </a:rPr>
              <a:t>カラーマップの</a:t>
            </a:r>
            <a:r>
              <a:rPr kumimoji="1" lang="en-US" altLang="ja-JP" sz="3200" dirty="0">
                <a:solidFill>
                  <a:srgbClr val="0000FF"/>
                </a:solidFill>
                <a:latin typeface="+mn-ea"/>
                <a:ea typeface="+mn-ea"/>
              </a:rPr>
              <a:t>0 (</a:t>
            </a:r>
            <a:r>
              <a:rPr kumimoji="1" lang="en-US" altLang="ja-JP" sz="3200" dirty="0" err="1">
                <a:solidFill>
                  <a:srgbClr val="0000FF"/>
                </a:solidFill>
                <a:latin typeface="+mn-ea"/>
                <a:ea typeface="+mn-ea"/>
              </a:rPr>
              <a:t>i</a:t>
            </a:r>
            <a:r>
              <a:rPr kumimoji="1" lang="en-US" altLang="ja-JP" sz="3200" dirty="0">
                <a:solidFill>
                  <a:srgbClr val="0000FF"/>
                </a:solidFill>
                <a:latin typeface="+mn-ea"/>
                <a:ea typeface="+mn-ea"/>
              </a:rPr>
              <a:t>=0)</a:t>
            </a:r>
            <a:r>
              <a:rPr kumimoji="1" lang="ja-JP" altLang="en-US" sz="3200" dirty="0">
                <a:solidFill>
                  <a:srgbClr val="0000FF"/>
                </a:solidFill>
                <a:latin typeface="+mn-ea"/>
                <a:ea typeface="+mn-ea"/>
              </a:rPr>
              <a:t>から</a:t>
            </a:r>
            <a:endParaRPr kumimoji="1" lang="en-US" altLang="ja-JP" sz="3200" dirty="0">
              <a:solidFill>
                <a:srgbClr val="0000FF"/>
              </a:solidFill>
              <a:latin typeface="+mn-ea"/>
              <a:ea typeface="+mn-ea"/>
            </a:endParaRPr>
          </a:p>
          <a:p>
            <a:pPr algn="l"/>
            <a:r>
              <a:rPr kumimoji="1" lang="en-US" altLang="ja-JP" sz="3200" dirty="0">
                <a:solidFill>
                  <a:srgbClr val="0000FF"/>
                </a:solidFill>
                <a:latin typeface="+mn-ea"/>
                <a:ea typeface="+mn-ea"/>
              </a:rPr>
              <a:t>1 (</a:t>
            </a:r>
            <a:r>
              <a:rPr kumimoji="1" lang="en-US" altLang="ja-JP" sz="3200" dirty="0" err="1">
                <a:solidFill>
                  <a:srgbClr val="0000FF"/>
                </a:solidFill>
                <a:latin typeface="+mn-ea"/>
                <a:ea typeface="+mn-ea"/>
              </a:rPr>
              <a:t>i</a:t>
            </a:r>
            <a:r>
              <a:rPr kumimoji="1" lang="en-US" altLang="ja-JP" sz="3200" dirty="0">
                <a:solidFill>
                  <a:srgbClr val="0000FF"/>
                </a:solidFill>
                <a:latin typeface="+mn-ea"/>
                <a:ea typeface="+mn-ea"/>
              </a:rPr>
              <a:t>=n-1) </a:t>
            </a:r>
            <a:r>
              <a:rPr kumimoji="1" lang="ja-JP" altLang="en-US" sz="3200" dirty="0">
                <a:solidFill>
                  <a:srgbClr val="0000FF"/>
                </a:solidFill>
                <a:latin typeface="+mn-ea"/>
                <a:ea typeface="+mn-ea"/>
              </a:rPr>
              <a:t>まで</a:t>
            </a:r>
            <a:r>
              <a:rPr kumimoji="1" lang="en-US" altLang="ja-JP" sz="3200" dirty="0">
                <a:solidFill>
                  <a:srgbClr val="0000FF"/>
                </a:solidFill>
                <a:latin typeface="+mn-ea"/>
                <a:ea typeface="+mn-ea"/>
              </a:rPr>
              <a:t>n</a:t>
            </a:r>
            <a:r>
              <a:rPr kumimoji="1" lang="ja-JP" altLang="en-US" sz="3200" dirty="0">
                <a:solidFill>
                  <a:srgbClr val="0000FF"/>
                </a:solidFill>
                <a:latin typeface="+mn-ea"/>
                <a:ea typeface="+mn-ea"/>
              </a:rPr>
              <a:t>段階の色指定</a:t>
            </a:r>
            <a:endParaRPr kumimoji="1" lang="en-US" altLang="ja-JP" sz="3200" dirty="0">
              <a:solidFill>
                <a:srgbClr val="0000FF"/>
              </a:solidFill>
              <a:latin typeface="+mn-ea"/>
              <a:ea typeface="+mn-ea"/>
            </a:endParaRPr>
          </a:p>
        </p:txBody>
      </p:sp>
      <p:cxnSp>
        <p:nvCxnSpPr>
          <p:cNvPr id="16" name="直線矢印コネクタ 15">
            <a:extLst>
              <a:ext uri="{FF2B5EF4-FFF2-40B4-BE49-F238E27FC236}">
                <a16:creationId xmlns="" xmlns:a16="http://schemas.microsoft.com/office/drawing/2014/main" id="{263FA82C-E38C-472F-9D02-034B9EE723F2}"/>
              </a:ext>
            </a:extLst>
          </p:cNvPr>
          <p:cNvCxnSpPr/>
          <p:nvPr/>
        </p:nvCxnSpPr>
        <p:spPr bwMode="auto">
          <a:xfrm flipV="1">
            <a:off x="12972863" y="5610017"/>
            <a:ext cx="0" cy="895016"/>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pic>
        <p:nvPicPr>
          <p:cNvPr id="18" name="図 17">
            <a:extLst>
              <a:ext uri="{FF2B5EF4-FFF2-40B4-BE49-F238E27FC236}">
                <a16:creationId xmlns="" xmlns:a16="http://schemas.microsoft.com/office/drawing/2014/main" id="{322E7CC7-CF5A-4FF7-943D-569EA425A988}"/>
              </a:ext>
            </a:extLst>
          </p:cNvPr>
          <p:cNvPicPr>
            <a:picLocks noChangeAspect="1"/>
          </p:cNvPicPr>
          <p:nvPr/>
        </p:nvPicPr>
        <p:blipFill>
          <a:blip r:embed="rId2"/>
          <a:stretch>
            <a:fillRect/>
          </a:stretch>
        </p:blipFill>
        <p:spPr>
          <a:xfrm>
            <a:off x="11159172" y="1364361"/>
            <a:ext cx="4879856" cy="3168437"/>
          </a:xfrm>
          <a:prstGeom prst="rect">
            <a:avLst/>
          </a:prstGeom>
        </p:spPr>
      </p:pic>
    </p:spTree>
    <p:extLst>
      <p:ext uri="{BB962C8B-B14F-4D97-AF65-F5344CB8AC3E}">
        <p14:creationId xmlns:p14="http://schemas.microsoft.com/office/powerpoint/2010/main" val="3044694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 xmlns:a16="http://schemas.microsoft.com/office/drawing/2014/main" id="{56FACB79-677C-4789-9AD5-934ABD97670E}"/>
              </a:ext>
            </a:extLst>
          </p:cNvPr>
          <p:cNvPicPr>
            <a:picLocks noChangeAspect="1"/>
          </p:cNvPicPr>
          <p:nvPr/>
        </p:nvPicPr>
        <p:blipFill>
          <a:blip r:embed="rId2"/>
          <a:stretch>
            <a:fillRect/>
          </a:stretch>
        </p:blipFill>
        <p:spPr>
          <a:xfrm>
            <a:off x="2468148" y="2464042"/>
            <a:ext cx="7524294" cy="5694757"/>
          </a:xfrm>
          <a:prstGeom prst="rect">
            <a:avLst/>
          </a:prstGeom>
          <a:ln>
            <a:solidFill>
              <a:schemeClr val="tx1"/>
            </a:solidFill>
          </a:ln>
        </p:spPr>
      </p:pic>
      <p:sp>
        <p:nvSpPr>
          <p:cNvPr id="2" name="タイトル 1">
            <a:extLst>
              <a:ext uri="{FF2B5EF4-FFF2-40B4-BE49-F238E27FC236}">
                <a16:creationId xmlns="" xmlns:a16="http://schemas.microsoft.com/office/drawing/2014/main" id="{ECE7FD48-894B-45E9-94BF-6E78ABCDC7D9}"/>
              </a:ext>
            </a:extLst>
          </p:cNvPr>
          <p:cNvSpPr>
            <a:spLocks noGrp="1"/>
          </p:cNvSpPr>
          <p:nvPr>
            <p:ph type="title"/>
          </p:nvPr>
        </p:nvSpPr>
        <p:spPr>
          <a:xfrm>
            <a:off x="401724" y="485272"/>
            <a:ext cx="15902353" cy="1413515"/>
          </a:xfrm>
        </p:spPr>
        <p:txBody>
          <a:bodyPr/>
          <a:lstStyle/>
          <a:p>
            <a:r>
              <a:rPr kumimoji="1" lang="en-US" altLang="ja-JP" dirty="0"/>
              <a:t>(</a:t>
            </a:r>
            <a:r>
              <a:rPr kumimoji="1" lang="ja-JP" altLang="en-US" dirty="0"/>
              <a:t>発展</a:t>
            </a:r>
            <a:r>
              <a:rPr kumimoji="1" lang="en-US" altLang="ja-JP" dirty="0"/>
              <a:t>) matplotlib</a:t>
            </a:r>
            <a:r>
              <a:rPr kumimoji="1" lang="ja-JP" altLang="en-US" dirty="0"/>
              <a:t>のカラーマップ</a:t>
            </a:r>
          </a:p>
        </p:txBody>
      </p:sp>
      <p:sp>
        <p:nvSpPr>
          <p:cNvPr id="4" name="フッター プレースホルダー 3">
            <a:extLst>
              <a:ext uri="{FF2B5EF4-FFF2-40B4-BE49-F238E27FC236}">
                <a16:creationId xmlns="" xmlns:a16="http://schemas.microsoft.com/office/drawing/2014/main" id="{DD6D1555-E6AB-479B-926B-03F5E8518E13}"/>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1D2882D9-931C-40F8-B9D3-19CEEEDE70D6}"/>
              </a:ext>
            </a:extLst>
          </p:cNvPr>
          <p:cNvSpPr>
            <a:spLocks noGrp="1"/>
          </p:cNvSpPr>
          <p:nvPr>
            <p:ph type="sldNum" sz="quarter" idx="4"/>
          </p:nvPr>
        </p:nvSpPr>
        <p:spPr/>
        <p:txBody>
          <a:bodyPr/>
          <a:lstStyle/>
          <a:p>
            <a:pPr>
              <a:defRPr/>
            </a:pPr>
            <a:fld id="{E62AD30C-4FD0-4E41-9633-AA73C86D07D0}" type="slidenum">
              <a:rPr lang="ja-JP" altLang="en-US" smtClean="0"/>
              <a:pPr>
                <a:defRPr/>
              </a:pPr>
              <a:t>54</a:t>
            </a:fld>
            <a:endParaRPr lang="en-US" altLang="ja-JP" dirty="0"/>
          </a:p>
        </p:txBody>
      </p:sp>
      <p:sp>
        <p:nvSpPr>
          <p:cNvPr id="6" name="テキスト ボックス 5">
            <a:extLst>
              <a:ext uri="{FF2B5EF4-FFF2-40B4-BE49-F238E27FC236}">
                <a16:creationId xmlns="" xmlns:a16="http://schemas.microsoft.com/office/drawing/2014/main" id="{6B059AE9-85F9-4FC9-928D-5E32D4A324D8}"/>
              </a:ext>
            </a:extLst>
          </p:cNvPr>
          <p:cNvSpPr txBox="1"/>
          <p:nvPr/>
        </p:nvSpPr>
        <p:spPr>
          <a:xfrm>
            <a:off x="1318419" y="1660538"/>
            <a:ext cx="14043268" cy="584775"/>
          </a:xfrm>
          <a:prstGeom prst="rect">
            <a:avLst/>
          </a:prstGeom>
          <a:solidFill>
            <a:schemeClr val="bg1"/>
          </a:solidFill>
        </p:spPr>
        <p:txBody>
          <a:bodyPr wrap="none" rtlCol="0">
            <a:spAutoFit/>
          </a:bodyPr>
          <a:lstStyle/>
          <a:p>
            <a:r>
              <a:rPr lang="en-US" altLang="ja-JP" sz="3200" dirty="0">
                <a:latin typeface="+mn-ea"/>
                <a:ea typeface="+mn-ea"/>
                <a:hlinkClick r:id="rId3"/>
              </a:rPr>
              <a:t>https://matplotlib.org/stable/gallery/color/colormap_reference.html</a:t>
            </a:r>
            <a:r>
              <a:rPr lang="en-US" altLang="ja-JP" sz="3200" dirty="0">
                <a:latin typeface="+mn-ea"/>
                <a:ea typeface="+mn-ea"/>
              </a:rPr>
              <a:t> </a:t>
            </a:r>
            <a:endParaRPr kumimoji="1" lang="ja-JP" altLang="en-US" sz="4400" dirty="0">
              <a:latin typeface="+mn-ea"/>
              <a:ea typeface="+mn-ea"/>
            </a:endParaRPr>
          </a:p>
        </p:txBody>
      </p:sp>
      <p:sp>
        <p:nvSpPr>
          <p:cNvPr id="8" name="テキスト ボックス 7">
            <a:extLst>
              <a:ext uri="{FF2B5EF4-FFF2-40B4-BE49-F238E27FC236}">
                <a16:creationId xmlns="" xmlns:a16="http://schemas.microsoft.com/office/drawing/2014/main" id="{90BBD9C6-4011-4EA5-8C2C-780B382EDBB4}"/>
              </a:ext>
            </a:extLst>
          </p:cNvPr>
          <p:cNvSpPr txBox="1"/>
          <p:nvPr/>
        </p:nvSpPr>
        <p:spPr>
          <a:xfrm>
            <a:off x="3483641" y="8229907"/>
            <a:ext cx="5232523" cy="646331"/>
          </a:xfrm>
          <a:prstGeom prst="rect">
            <a:avLst/>
          </a:prstGeom>
          <a:solidFill>
            <a:schemeClr val="bg1"/>
          </a:solidFill>
        </p:spPr>
        <p:txBody>
          <a:bodyPr wrap="none" rtlCol="0">
            <a:spAutoFit/>
          </a:bodyPr>
          <a:lstStyle/>
          <a:p>
            <a:pPr algn="l"/>
            <a:r>
              <a:rPr kumimoji="1" lang="ja-JP" altLang="en-US" sz="3600" dirty="0">
                <a:latin typeface="+mn-ea"/>
                <a:ea typeface="+mn-ea"/>
              </a:rPr>
              <a:t>左端が</a:t>
            </a:r>
            <a:r>
              <a:rPr kumimoji="1" lang="en-US" altLang="ja-JP" sz="3600" dirty="0">
                <a:latin typeface="+mn-ea"/>
                <a:ea typeface="+mn-ea"/>
              </a:rPr>
              <a:t>0, </a:t>
            </a:r>
            <a:r>
              <a:rPr kumimoji="1" lang="ja-JP" altLang="en-US" sz="3600" dirty="0">
                <a:latin typeface="+mn-ea"/>
                <a:ea typeface="+mn-ea"/>
              </a:rPr>
              <a:t>右端が</a:t>
            </a:r>
            <a:r>
              <a:rPr kumimoji="1" lang="en-US" altLang="ja-JP" sz="3600" dirty="0">
                <a:latin typeface="+mn-ea"/>
                <a:ea typeface="+mn-ea"/>
              </a:rPr>
              <a:t>1</a:t>
            </a:r>
            <a:r>
              <a:rPr kumimoji="1" lang="ja-JP" altLang="en-US" sz="3600" dirty="0">
                <a:latin typeface="+mn-ea"/>
                <a:ea typeface="+mn-ea"/>
              </a:rPr>
              <a:t>に対応</a:t>
            </a:r>
          </a:p>
        </p:txBody>
      </p:sp>
      <p:sp>
        <p:nvSpPr>
          <p:cNvPr id="9" name="テキスト ボックス 8">
            <a:extLst>
              <a:ext uri="{FF2B5EF4-FFF2-40B4-BE49-F238E27FC236}">
                <a16:creationId xmlns="" xmlns:a16="http://schemas.microsoft.com/office/drawing/2014/main" id="{0BF349C2-E43A-4831-8711-49DC27165BD4}"/>
              </a:ext>
            </a:extLst>
          </p:cNvPr>
          <p:cNvSpPr txBox="1"/>
          <p:nvPr/>
        </p:nvSpPr>
        <p:spPr>
          <a:xfrm>
            <a:off x="10524591" y="3926969"/>
            <a:ext cx="5779486" cy="3416320"/>
          </a:xfrm>
          <a:prstGeom prst="rect">
            <a:avLst/>
          </a:prstGeom>
          <a:solidFill>
            <a:schemeClr val="bg1"/>
          </a:solidFill>
        </p:spPr>
        <p:txBody>
          <a:bodyPr wrap="square" rtlCol="0">
            <a:spAutoFit/>
          </a:bodyPr>
          <a:lstStyle/>
          <a:p>
            <a:pPr algn="l"/>
            <a:r>
              <a:rPr kumimoji="1" lang="ja-JP" altLang="en-US" sz="3600" dirty="0">
                <a:latin typeface="+mn-ea"/>
                <a:ea typeface="+mn-ea"/>
              </a:rPr>
              <a:t>カラーマップ</a:t>
            </a:r>
            <a:r>
              <a:rPr kumimoji="1" lang="en-US" altLang="ja-JP" sz="3600" dirty="0">
                <a:latin typeface="+mn-ea"/>
                <a:ea typeface="+mn-ea"/>
              </a:rPr>
              <a:t>:</a:t>
            </a:r>
          </a:p>
          <a:p>
            <a:pPr algn="l"/>
            <a:r>
              <a:rPr lang="en-US" altLang="ja-JP" sz="3600" dirty="0">
                <a:latin typeface="+mn-ea"/>
                <a:ea typeface="+mn-ea"/>
              </a:rPr>
              <a:t>0</a:t>
            </a:r>
            <a:r>
              <a:rPr lang="ja-JP" altLang="en-US" sz="3600" dirty="0">
                <a:latin typeface="+mn-ea"/>
                <a:ea typeface="+mn-ea"/>
              </a:rPr>
              <a:t>から</a:t>
            </a:r>
            <a:r>
              <a:rPr lang="en-US" altLang="ja-JP" sz="3600" dirty="0">
                <a:latin typeface="+mn-ea"/>
                <a:ea typeface="+mn-ea"/>
              </a:rPr>
              <a:t>1</a:t>
            </a:r>
            <a:r>
              <a:rPr lang="ja-JP" altLang="en-US" sz="3600" dirty="0">
                <a:latin typeface="+mn-ea"/>
                <a:ea typeface="+mn-ea"/>
              </a:rPr>
              <a:t>までの小数</a:t>
            </a:r>
            <a:r>
              <a:rPr kumimoji="1" lang="ja-JP" altLang="en-US" sz="3600" dirty="0">
                <a:latin typeface="+mn-ea"/>
                <a:ea typeface="+mn-ea"/>
              </a:rPr>
              <a:t>に色が対応づけられる。</a:t>
            </a:r>
            <a:endParaRPr kumimoji="1" lang="en-US" altLang="ja-JP" sz="3600" dirty="0">
              <a:latin typeface="+mn-ea"/>
              <a:ea typeface="+mn-ea"/>
            </a:endParaRPr>
          </a:p>
          <a:p>
            <a:pPr algn="l"/>
            <a:endParaRPr lang="en-US" altLang="ja-JP" sz="3600" dirty="0">
              <a:latin typeface="+mn-ea"/>
              <a:ea typeface="+mn-ea"/>
            </a:endParaRPr>
          </a:p>
          <a:p>
            <a:pPr algn="l"/>
            <a:r>
              <a:rPr kumimoji="1" lang="ja-JP" altLang="en-US" sz="3600" dirty="0">
                <a:latin typeface="+mn-ea"/>
                <a:ea typeface="+mn-ea"/>
              </a:rPr>
              <a:t>小数は各関数</a:t>
            </a:r>
            <a:r>
              <a:rPr kumimoji="1" lang="en-US" altLang="ja-JP" sz="3600" dirty="0">
                <a:latin typeface="+mn-ea"/>
                <a:ea typeface="+mn-ea"/>
              </a:rPr>
              <a:t>(</a:t>
            </a:r>
            <a:r>
              <a:rPr kumimoji="1" lang="en-US" altLang="ja-JP" sz="3600" dirty="0" err="1">
                <a:latin typeface="+mn-ea"/>
                <a:ea typeface="+mn-ea"/>
              </a:rPr>
              <a:t>viridis</a:t>
            </a:r>
            <a:r>
              <a:rPr kumimoji="1" lang="ja-JP" altLang="en-US" sz="3600" dirty="0">
                <a:latin typeface="+mn-ea"/>
                <a:ea typeface="+mn-ea"/>
              </a:rPr>
              <a:t>など</a:t>
            </a:r>
            <a:r>
              <a:rPr kumimoji="1" lang="en-US" altLang="ja-JP" sz="3600" dirty="0">
                <a:latin typeface="+mn-ea"/>
                <a:ea typeface="+mn-ea"/>
              </a:rPr>
              <a:t>)</a:t>
            </a:r>
            <a:r>
              <a:rPr kumimoji="1" lang="ja-JP" altLang="en-US" sz="3600" dirty="0">
                <a:latin typeface="+mn-ea"/>
                <a:ea typeface="+mn-ea"/>
              </a:rPr>
              <a:t>の引数として与える。</a:t>
            </a:r>
          </a:p>
        </p:txBody>
      </p:sp>
    </p:spTree>
    <p:extLst>
      <p:ext uri="{BB962C8B-B14F-4D97-AF65-F5344CB8AC3E}">
        <p14:creationId xmlns:p14="http://schemas.microsoft.com/office/powerpoint/2010/main" val="19762668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D4E9A00-8773-4D11-9B2D-C5A1E6D13DEF}"/>
              </a:ext>
            </a:extLst>
          </p:cNvPr>
          <p:cNvSpPr>
            <a:spLocks noGrp="1"/>
          </p:cNvSpPr>
          <p:nvPr>
            <p:ph type="title"/>
          </p:nvPr>
        </p:nvSpPr>
        <p:spPr/>
        <p:txBody>
          <a:bodyPr/>
          <a:lstStyle/>
          <a:p>
            <a:r>
              <a:rPr lang="en-US" altLang="ja-JP" dirty="0"/>
              <a:t>(</a:t>
            </a:r>
            <a:r>
              <a:rPr lang="ja-JP" altLang="en-US" dirty="0"/>
              <a:t>発展</a:t>
            </a:r>
            <a:r>
              <a:rPr lang="en-US" altLang="ja-JP" dirty="0"/>
              <a:t>) </a:t>
            </a:r>
            <a:r>
              <a:rPr lang="ja-JP" altLang="en-US" dirty="0"/>
              <a:t>値による色指定 </a:t>
            </a:r>
            <a:r>
              <a:rPr lang="en-US" altLang="ja-JP" dirty="0"/>
              <a:t>(</a:t>
            </a:r>
            <a:r>
              <a:rPr lang="ja-JP" altLang="en-US" dirty="0"/>
              <a:t>カラーマップの利用</a:t>
            </a:r>
            <a:r>
              <a:rPr lang="en-US" altLang="ja-JP" dirty="0"/>
              <a:t>)</a:t>
            </a:r>
            <a:endParaRPr kumimoji="1" lang="ja-JP" altLang="en-US" dirty="0"/>
          </a:p>
        </p:txBody>
      </p:sp>
      <p:sp>
        <p:nvSpPr>
          <p:cNvPr id="3" name="フッター プレースホルダー 2">
            <a:extLst>
              <a:ext uri="{FF2B5EF4-FFF2-40B4-BE49-F238E27FC236}">
                <a16:creationId xmlns="" xmlns:a16="http://schemas.microsoft.com/office/drawing/2014/main" id="{025516A7-41D3-40F3-8E44-F4DDE8D14C61}"/>
              </a:ext>
            </a:extLst>
          </p:cNvPr>
          <p:cNvSpPr>
            <a:spLocks noGrp="1"/>
          </p:cNvSpPr>
          <p:nvPr>
            <p:ph type="ftr" sz="quarter" idx="3"/>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AB792C65-4E6B-4A7E-AC76-876C99E129A6}"/>
              </a:ext>
            </a:extLst>
          </p:cNvPr>
          <p:cNvSpPr>
            <a:spLocks noGrp="1"/>
          </p:cNvSpPr>
          <p:nvPr>
            <p:ph type="sldNum" sz="quarter" idx="4"/>
          </p:nvPr>
        </p:nvSpPr>
        <p:spPr/>
        <p:txBody>
          <a:bodyPr/>
          <a:lstStyle/>
          <a:p>
            <a:pPr>
              <a:defRPr/>
            </a:pPr>
            <a:fld id="{E62AD30C-4FD0-4E41-9633-AA73C86D07D0}" type="slidenum">
              <a:rPr lang="ja-JP" altLang="en-US" smtClean="0"/>
              <a:pPr>
                <a:defRPr/>
              </a:pPr>
              <a:t>55</a:t>
            </a:fld>
            <a:endParaRPr lang="en-US" altLang="ja-JP" dirty="0"/>
          </a:p>
        </p:txBody>
      </p:sp>
      <p:sp>
        <p:nvSpPr>
          <p:cNvPr id="6" name="テキスト ボックス 5">
            <a:extLst>
              <a:ext uri="{FF2B5EF4-FFF2-40B4-BE49-F238E27FC236}">
                <a16:creationId xmlns="" xmlns:a16="http://schemas.microsoft.com/office/drawing/2014/main" id="{D663B7CB-7671-4A4F-B00D-FBF4FE9F2DC0}"/>
              </a:ext>
            </a:extLst>
          </p:cNvPr>
          <p:cNvSpPr txBox="1"/>
          <p:nvPr/>
        </p:nvSpPr>
        <p:spPr>
          <a:xfrm>
            <a:off x="421735" y="1617137"/>
            <a:ext cx="13665921" cy="5078313"/>
          </a:xfrm>
          <a:prstGeom prst="rect">
            <a:avLst/>
          </a:prstGeom>
          <a:solidFill>
            <a:schemeClr val="bg1"/>
          </a:solidFill>
          <a:ln>
            <a:solidFill>
              <a:schemeClr val="tx1"/>
            </a:solidFill>
          </a:ln>
        </p:spPr>
        <p:txBody>
          <a:bodyPr wrap="none" rtlCol="0">
            <a:spAutoFit/>
          </a:bodyPr>
          <a:lstStyle/>
          <a:p>
            <a:r>
              <a:rPr lang="en-US" altLang="ja-JP" sz="3600" dirty="0">
                <a:latin typeface="+mn-ea"/>
                <a:ea typeface="+mn-ea"/>
              </a:rPr>
              <a:t>from matplotlib import cm</a:t>
            </a:r>
          </a:p>
          <a:p>
            <a:endParaRPr lang="en-US" altLang="ja-JP" sz="3600" dirty="0">
              <a:latin typeface="+mn-ea"/>
              <a:ea typeface="+mn-ea"/>
            </a:endParaRPr>
          </a:p>
          <a:p>
            <a:r>
              <a:rPr lang="en-US" altLang="ja-JP" sz="3600" dirty="0">
                <a:latin typeface="+mn-ea"/>
                <a:ea typeface="+mn-ea"/>
              </a:rPr>
              <a:t>step = 0.1</a:t>
            </a:r>
          </a:p>
          <a:p>
            <a:r>
              <a:rPr lang="en-US" altLang="ja-JP" sz="3600" dirty="0">
                <a:latin typeface="+mn-ea"/>
                <a:ea typeface="+mn-ea"/>
              </a:rPr>
              <a:t>x = </a:t>
            </a:r>
            <a:r>
              <a:rPr lang="en-US" altLang="ja-JP" sz="3600" dirty="0" err="1">
                <a:latin typeface="+mn-ea"/>
                <a:ea typeface="+mn-ea"/>
              </a:rPr>
              <a:t>np.arange</a:t>
            </a:r>
            <a:r>
              <a:rPr lang="en-US" altLang="ja-JP" sz="3600" dirty="0">
                <a:latin typeface="+mn-ea"/>
                <a:ea typeface="+mn-ea"/>
              </a:rPr>
              <a:t>(-1, 1, step)</a:t>
            </a:r>
          </a:p>
          <a:p>
            <a:r>
              <a:rPr lang="en-US" altLang="ja-JP" sz="3600" dirty="0">
                <a:latin typeface="+mn-ea"/>
                <a:ea typeface="+mn-ea"/>
              </a:rPr>
              <a:t>for i,x1 in </a:t>
            </a:r>
            <a:r>
              <a:rPr lang="en-US" altLang="ja-JP" sz="3600" dirty="0">
                <a:solidFill>
                  <a:srgbClr val="0000FF"/>
                </a:solidFill>
                <a:latin typeface="+mn-ea"/>
                <a:ea typeface="+mn-ea"/>
              </a:rPr>
              <a:t>enumerate</a:t>
            </a:r>
            <a:r>
              <a:rPr lang="en-US" altLang="ja-JP" sz="3600" dirty="0">
                <a:latin typeface="+mn-ea"/>
                <a:ea typeface="+mn-ea"/>
              </a:rPr>
              <a:t>(x):</a:t>
            </a:r>
          </a:p>
          <a:p>
            <a:r>
              <a:rPr lang="en-US" altLang="ja-JP" sz="3600" dirty="0">
                <a:latin typeface="+mn-ea"/>
                <a:ea typeface="+mn-ea"/>
              </a:rPr>
              <a:t>    xx = </a:t>
            </a:r>
            <a:r>
              <a:rPr lang="en-US" altLang="ja-JP" sz="3600" dirty="0" err="1">
                <a:latin typeface="+mn-ea"/>
                <a:ea typeface="+mn-ea"/>
              </a:rPr>
              <a:t>np.array</a:t>
            </a:r>
            <a:r>
              <a:rPr lang="en-US" altLang="ja-JP" sz="3600" dirty="0">
                <a:latin typeface="+mn-ea"/>
                <a:ea typeface="+mn-ea"/>
              </a:rPr>
              <a:t>([x1, x1+step])</a:t>
            </a:r>
          </a:p>
          <a:p>
            <a:r>
              <a:rPr lang="en-US" altLang="ja-JP" sz="3600" dirty="0">
                <a:latin typeface="+mn-ea"/>
                <a:ea typeface="+mn-ea"/>
              </a:rPr>
              <a:t>    </a:t>
            </a:r>
            <a:r>
              <a:rPr lang="en-US" altLang="ja-JP" sz="3600" dirty="0" err="1">
                <a:latin typeface="+mn-ea"/>
                <a:ea typeface="+mn-ea"/>
              </a:rPr>
              <a:t>yy</a:t>
            </a:r>
            <a:r>
              <a:rPr lang="en-US" altLang="ja-JP" sz="3600" dirty="0">
                <a:latin typeface="+mn-ea"/>
                <a:ea typeface="+mn-ea"/>
              </a:rPr>
              <a:t> = xx * xx</a:t>
            </a:r>
          </a:p>
          <a:p>
            <a:r>
              <a:rPr lang="en-US" altLang="ja-JP" sz="3600" dirty="0">
                <a:latin typeface="+mn-ea"/>
                <a:ea typeface="+mn-ea"/>
              </a:rPr>
              <a:t>    </a:t>
            </a:r>
            <a:r>
              <a:rPr lang="en-US" altLang="ja-JP" sz="3600" dirty="0" err="1">
                <a:latin typeface="+mn-ea"/>
                <a:ea typeface="+mn-ea"/>
              </a:rPr>
              <a:t>plt.plot</a:t>
            </a:r>
            <a:r>
              <a:rPr lang="en-US" altLang="ja-JP" sz="3600" dirty="0">
                <a:latin typeface="+mn-ea"/>
                <a:ea typeface="+mn-ea"/>
              </a:rPr>
              <a:t>(xx, </a:t>
            </a:r>
            <a:r>
              <a:rPr lang="en-US" altLang="ja-JP" sz="3600" dirty="0" err="1">
                <a:latin typeface="+mn-ea"/>
                <a:ea typeface="+mn-ea"/>
              </a:rPr>
              <a:t>yy</a:t>
            </a:r>
            <a:r>
              <a:rPr lang="en-US" altLang="ja-JP" sz="3600" dirty="0">
                <a:latin typeface="+mn-ea"/>
                <a:ea typeface="+mn-ea"/>
              </a:rPr>
              <a:t>, marker='o', color=</a:t>
            </a:r>
            <a:r>
              <a:rPr lang="en-US" altLang="ja-JP" sz="3600" dirty="0" err="1">
                <a:latin typeface="+mn-ea"/>
                <a:ea typeface="+mn-ea"/>
              </a:rPr>
              <a:t>cm.</a:t>
            </a:r>
            <a:r>
              <a:rPr lang="en-US" altLang="ja-JP" sz="3600" b="1" dirty="0" err="1">
                <a:solidFill>
                  <a:srgbClr val="FF00FF"/>
                </a:solidFill>
                <a:latin typeface="+mn-ea"/>
                <a:ea typeface="+mn-ea"/>
              </a:rPr>
              <a:t>hsv</a:t>
            </a:r>
            <a:r>
              <a:rPr lang="en-US" altLang="ja-JP" sz="3600" dirty="0">
                <a:latin typeface="+mn-ea"/>
                <a:ea typeface="+mn-ea"/>
              </a:rPr>
              <a:t>(</a:t>
            </a:r>
            <a:r>
              <a:rPr lang="en-US" altLang="ja-JP" sz="3600" b="1" dirty="0" err="1">
                <a:solidFill>
                  <a:srgbClr val="0000FF"/>
                </a:solidFill>
                <a:latin typeface="+mn-ea"/>
                <a:ea typeface="+mn-ea"/>
              </a:rPr>
              <a:t>i</a:t>
            </a:r>
            <a:r>
              <a:rPr lang="en-US" altLang="ja-JP" sz="3600" b="1" dirty="0">
                <a:solidFill>
                  <a:srgbClr val="0000FF"/>
                </a:solidFill>
                <a:latin typeface="+mn-ea"/>
                <a:ea typeface="+mn-ea"/>
              </a:rPr>
              <a:t>/(</a:t>
            </a:r>
            <a:r>
              <a:rPr lang="en-US" altLang="ja-JP" sz="3600" b="1" dirty="0" err="1">
                <a:solidFill>
                  <a:srgbClr val="0000FF"/>
                </a:solidFill>
                <a:latin typeface="+mn-ea"/>
                <a:ea typeface="+mn-ea"/>
              </a:rPr>
              <a:t>len</a:t>
            </a:r>
            <a:r>
              <a:rPr lang="en-US" altLang="ja-JP" sz="3600" b="1" dirty="0">
                <a:solidFill>
                  <a:srgbClr val="0000FF"/>
                </a:solidFill>
                <a:latin typeface="+mn-ea"/>
                <a:ea typeface="+mn-ea"/>
              </a:rPr>
              <a:t>(x)-1)</a:t>
            </a:r>
            <a:r>
              <a:rPr lang="en-US" altLang="ja-JP" sz="3600" dirty="0">
                <a:latin typeface="+mn-ea"/>
                <a:ea typeface="+mn-ea"/>
              </a:rPr>
              <a:t>))</a:t>
            </a:r>
          </a:p>
          <a:p>
            <a:r>
              <a:rPr lang="en-US" altLang="ja-JP" sz="3600" dirty="0" err="1">
                <a:latin typeface="+mn-ea"/>
                <a:ea typeface="+mn-ea"/>
              </a:rPr>
              <a:t>plt.show</a:t>
            </a:r>
            <a:r>
              <a:rPr lang="en-US" altLang="ja-JP" sz="3600" dirty="0">
                <a:latin typeface="+mn-ea"/>
                <a:ea typeface="+mn-ea"/>
              </a:rPr>
              <a:t>()</a:t>
            </a:r>
            <a:endParaRPr kumimoji="1" lang="ja-JP" altLang="en-US" sz="3600" dirty="0" err="1">
              <a:latin typeface="+mn-ea"/>
              <a:ea typeface="+mn-ea"/>
            </a:endParaRPr>
          </a:p>
        </p:txBody>
      </p:sp>
      <p:sp>
        <p:nvSpPr>
          <p:cNvPr id="14" name="テキスト ボックス 13">
            <a:extLst>
              <a:ext uri="{FF2B5EF4-FFF2-40B4-BE49-F238E27FC236}">
                <a16:creationId xmlns="" xmlns:a16="http://schemas.microsoft.com/office/drawing/2014/main" id="{A280C35D-0E7B-400A-8E14-9FC1907F99D7}"/>
              </a:ext>
            </a:extLst>
          </p:cNvPr>
          <p:cNvSpPr txBox="1"/>
          <p:nvPr/>
        </p:nvSpPr>
        <p:spPr>
          <a:xfrm>
            <a:off x="9518543" y="7401145"/>
            <a:ext cx="5589856" cy="1077218"/>
          </a:xfrm>
          <a:prstGeom prst="rect">
            <a:avLst/>
          </a:prstGeom>
          <a:solidFill>
            <a:schemeClr val="bg1"/>
          </a:solidFill>
        </p:spPr>
        <p:txBody>
          <a:bodyPr wrap="square" rtlCol="0">
            <a:spAutoFit/>
          </a:bodyPr>
          <a:lstStyle/>
          <a:p>
            <a:pPr algn="l"/>
            <a:r>
              <a:rPr kumimoji="1" lang="ja-JP" altLang="en-US" sz="3200" dirty="0">
                <a:solidFill>
                  <a:srgbClr val="0000FF"/>
                </a:solidFill>
                <a:latin typeface="+mn-ea"/>
                <a:ea typeface="+mn-ea"/>
              </a:rPr>
              <a:t>カラーマップの</a:t>
            </a:r>
            <a:r>
              <a:rPr kumimoji="1" lang="en-US" altLang="ja-JP" sz="3200" dirty="0">
                <a:solidFill>
                  <a:srgbClr val="0000FF"/>
                </a:solidFill>
                <a:latin typeface="+mn-ea"/>
                <a:ea typeface="+mn-ea"/>
              </a:rPr>
              <a:t>0</a:t>
            </a:r>
            <a:r>
              <a:rPr kumimoji="1" lang="ja-JP" altLang="en-US" sz="3200" dirty="0">
                <a:solidFill>
                  <a:srgbClr val="0000FF"/>
                </a:solidFill>
                <a:latin typeface="+mn-ea"/>
                <a:ea typeface="+mn-ea"/>
              </a:rPr>
              <a:t>から</a:t>
            </a:r>
            <a:r>
              <a:rPr kumimoji="1" lang="en-US" altLang="ja-JP" sz="3200" dirty="0">
                <a:solidFill>
                  <a:srgbClr val="0000FF"/>
                </a:solidFill>
                <a:latin typeface="+mn-ea"/>
                <a:ea typeface="+mn-ea"/>
              </a:rPr>
              <a:t>1</a:t>
            </a:r>
            <a:r>
              <a:rPr kumimoji="1" lang="ja-JP" altLang="en-US" sz="3200" dirty="0">
                <a:solidFill>
                  <a:srgbClr val="0000FF"/>
                </a:solidFill>
                <a:latin typeface="+mn-ea"/>
                <a:ea typeface="+mn-ea"/>
              </a:rPr>
              <a:t>まで</a:t>
            </a:r>
            <a:endParaRPr kumimoji="1" lang="en-US" altLang="ja-JP" sz="3200" dirty="0">
              <a:solidFill>
                <a:srgbClr val="0000FF"/>
              </a:solidFill>
              <a:latin typeface="+mn-ea"/>
              <a:ea typeface="+mn-ea"/>
            </a:endParaRPr>
          </a:p>
          <a:p>
            <a:pPr algn="l"/>
            <a:r>
              <a:rPr kumimoji="1" lang="en-US" altLang="ja-JP" sz="3200" dirty="0" err="1">
                <a:solidFill>
                  <a:srgbClr val="0000FF"/>
                </a:solidFill>
                <a:latin typeface="+mn-ea"/>
                <a:ea typeface="+mn-ea"/>
              </a:rPr>
              <a:t>len</a:t>
            </a:r>
            <a:r>
              <a:rPr kumimoji="1" lang="en-US" altLang="ja-JP" sz="3200" dirty="0">
                <a:solidFill>
                  <a:srgbClr val="0000FF"/>
                </a:solidFill>
                <a:latin typeface="+mn-ea"/>
                <a:ea typeface="+mn-ea"/>
              </a:rPr>
              <a:t>(x)</a:t>
            </a:r>
            <a:r>
              <a:rPr kumimoji="1" lang="ja-JP" altLang="en-US" sz="3200" dirty="0">
                <a:solidFill>
                  <a:srgbClr val="0000FF"/>
                </a:solidFill>
                <a:latin typeface="+mn-ea"/>
                <a:ea typeface="+mn-ea"/>
              </a:rPr>
              <a:t>段階の色指定</a:t>
            </a:r>
            <a:endParaRPr kumimoji="1" lang="en-US" altLang="ja-JP" sz="3200" dirty="0">
              <a:solidFill>
                <a:srgbClr val="0000FF"/>
              </a:solidFill>
              <a:latin typeface="+mn-ea"/>
              <a:ea typeface="+mn-ea"/>
            </a:endParaRPr>
          </a:p>
        </p:txBody>
      </p:sp>
      <p:cxnSp>
        <p:nvCxnSpPr>
          <p:cNvPr id="16" name="直線矢印コネクタ 15">
            <a:extLst>
              <a:ext uri="{FF2B5EF4-FFF2-40B4-BE49-F238E27FC236}">
                <a16:creationId xmlns="" xmlns:a16="http://schemas.microsoft.com/office/drawing/2014/main" id="{263FA82C-E38C-472F-9D02-034B9EE723F2}"/>
              </a:ext>
            </a:extLst>
          </p:cNvPr>
          <p:cNvCxnSpPr/>
          <p:nvPr/>
        </p:nvCxnSpPr>
        <p:spPr bwMode="auto">
          <a:xfrm flipV="1">
            <a:off x="10900027" y="6346695"/>
            <a:ext cx="0" cy="895016"/>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10" name="テキスト ボックス 9">
            <a:extLst>
              <a:ext uri="{FF2B5EF4-FFF2-40B4-BE49-F238E27FC236}">
                <a16:creationId xmlns="" xmlns:a16="http://schemas.microsoft.com/office/drawing/2014/main" id="{4F86CBCC-D53D-4787-9E88-1E3951E28D2D}"/>
              </a:ext>
            </a:extLst>
          </p:cNvPr>
          <p:cNvSpPr txBox="1"/>
          <p:nvPr/>
        </p:nvSpPr>
        <p:spPr>
          <a:xfrm>
            <a:off x="7255743" y="2457629"/>
            <a:ext cx="4585376" cy="1569660"/>
          </a:xfrm>
          <a:prstGeom prst="rect">
            <a:avLst/>
          </a:prstGeom>
          <a:solidFill>
            <a:schemeClr val="bg1"/>
          </a:solidFill>
        </p:spPr>
        <p:txBody>
          <a:bodyPr wrap="square" rtlCol="0">
            <a:spAutoFit/>
          </a:bodyPr>
          <a:lstStyle/>
          <a:p>
            <a:pPr algn="l"/>
            <a:r>
              <a:rPr lang="en-US" altLang="ja-JP" sz="3200" dirty="0">
                <a:solidFill>
                  <a:srgbClr val="0000FF"/>
                </a:solidFill>
                <a:latin typeface="+mn-ea"/>
                <a:ea typeface="+mn-ea"/>
              </a:rPr>
              <a:t>x</a:t>
            </a:r>
            <a:r>
              <a:rPr lang="ja-JP" altLang="en-US" sz="3200" dirty="0">
                <a:solidFill>
                  <a:srgbClr val="0000FF"/>
                </a:solidFill>
                <a:latin typeface="+mn-ea"/>
                <a:ea typeface="+mn-ea"/>
              </a:rPr>
              <a:t>の要素を</a:t>
            </a:r>
            <a:r>
              <a:rPr lang="en-US" altLang="ja-JP" sz="3200" dirty="0">
                <a:solidFill>
                  <a:srgbClr val="0000FF"/>
                </a:solidFill>
                <a:latin typeface="+mn-ea"/>
                <a:ea typeface="+mn-ea"/>
              </a:rPr>
              <a:t>1</a:t>
            </a:r>
            <a:r>
              <a:rPr lang="ja-JP" altLang="en-US" sz="3200" dirty="0" err="1">
                <a:solidFill>
                  <a:srgbClr val="0000FF"/>
                </a:solidFill>
                <a:latin typeface="+mn-ea"/>
                <a:ea typeface="+mn-ea"/>
              </a:rPr>
              <a:t>つずつ</a:t>
            </a:r>
            <a:r>
              <a:rPr lang="en-US" altLang="ja-JP" sz="3200" dirty="0">
                <a:solidFill>
                  <a:srgbClr val="0000FF"/>
                </a:solidFill>
                <a:latin typeface="+mn-ea"/>
                <a:ea typeface="+mn-ea"/>
              </a:rPr>
              <a:t>x1</a:t>
            </a:r>
            <a:r>
              <a:rPr lang="ja-JP" altLang="en-US" sz="3200" dirty="0">
                <a:solidFill>
                  <a:srgbClr val="0000FF"/>
                </a:solidFill>
                <a:latin typeface="+mn-ea"/>
                <a:ea typeface="+mn-ea"/>
              </a:rPr>
              <a:t>に取り出すと同時に、</a:t>
            </a:r>
            <a:r>
              <a:rPr lang="en-US" altLang="ja-JP" sz="3200" dirty="0">
                <a:solidFill>
                  <a:srgbClr val="0000FF"/>
                </a:solidFill>
                <a:latin typeface="+mn-ea"/>
                <a:ea typeface="+mn-ea"/>
              </a:rPr>
              <a:t>0</a:t>
            </a:r>
            <a:r>
              <a:rPr lang="ja-JP" altLang="en-US" sz="3200" dirty="0">
                <a:solidFill>
                  <a:srgbClr val="0000FF"/>
                </a:solidFill>
                <a:latin typeface="+mn-ea"/>
                <a:ea typeface="+mn-ea"/>
              </a:rPr>
              <a:t>からの通し番号を</a:t>
            </a:r>
            <a:r>
              <a:rPr lang="en-US" altLang="ja-JP" sz="3200" dirty="0" err="1">
                <a:solidFill>
                  <a:srgbClr val="0000FF"/>
                </a:solidFill>
                <a:latin typeface="+mn-ea"/>
                <a:ea typeface="+mn-ea"/>
              </a:rPr>
              <a:t>i</a:t>
            </a:r>
            <a:r>
              <a:rPr lang="ja-JP" altLang="en-US" sz="3200" dirty="0">
                <a:solidFill>
                  <a:srgbClr val="0000FF"/>
                </a:solidFill>
                <a:latin typeface="+mn-ea"/>
                <a:ea typeface="+mn-ea"/>
              </a:rPr>
              <a:t>に代入</a:t>
            </a:r>
            <a:endParaRPr kumimoji="1" lang="en-US" altLang="ja-JP" sz="3200" dirty="0">
              <a:solidFill>
                <a:srgbClr val="0000FF"/>
              </a:solidFill>
              <a:latin typeface="+mn-ea"/>
              <a:ea typeface="+mn-ea"/>
            </a:endParaRPr>
          </a:p>
        </p:txBody>
      </p:sp>
      <p:cxnSp>
        <p:nvCxnSpPr>
          <p:cNvPr id="11" name="直線矢印コネクタ 10">
            <a:extLst>
              <a:ext uri="{FF2B5EF4-FFF2-40B4-BE49-F238E27FC236}">
                <a16:creationId xmlns="" xmlns:a16="http://schemas.microsoft.com/office/drawing/2014/main" id="{510CCA61-72D7-4735-9204-722BC18DD8A8}"/>
              </a:ext>
            </a:extLst>
          </p:cNvPr>
          <p:cNvCxnSpPr>
            <a:cxnSpLocks/>
          </p:cNvCxnSpPr>
          <p:nvPr/>
        </p:nvCxnSpPr>
        <p:spPr bwMode="auto">
          <a:xfrm flipH="1">
            <a:off x="6204111" y="3482963"/>
            <a:ext cx="1051632" cy="544326"/>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pic>
        <p:nvPicPr>
          <p:cNvPr id="12" name="図 11">
            <a:extLst>
              <a:ext uri="{FF2B5EF4-FFF2-40B4-BE49-F238E27FC236}">
                <a16:creationId xmlns="" xmlns:a16="http://schemas.microsoft.com/office/drawing/2014/main" id="{ECDA672B-06B9-47D2-A222-DD8A1BF3066D}"/>
              </a:ext>
            </a:extLst>
          </p:cNvPr>
          <p:cNvPicPr>
            <a:picLocks noChangeAspect="1"/>
          </p:cNvPicPr>
          <p:nvPr/>
        </p:nvPicPr>
        <p:blipFill>
          <a:blip r:embed="rId2"/>
          <a:stretch>
            <a:fillRect/>
          </a:stretch>
        </p:blipFill>
        <p:spPr>
          <a:xfrm>
            <a:off x="12028232" y="1702530"/>
            <a:ext cx="5008003" cy="3302897"/>
          </a:xfrm>
          <a:prstGeom prst="rect">
            <a:avLst/>
          </a:prstGeom>
        </p:spPr>
      </p:pic>
      <p:sp>
        <p:nvSpPr>
          <p:cNvPr id="17" name="テキスト ボックス 16">
            <a:extLst>
              <a:ext uri="{FF2B5EF4-FFF2-40B4-BE49-F238E27FC236}">
                <a16:creationId xmlns="" xmlns:a16="http://schemas.microsoft.com/office/drawing/2014/main" id="{8AEAD32C-4585-493D-89FB-9CD99B451CE3}"/>
              </a:ext>
            </a:extLst>
          </p:cNvPr>
          <p:cNvSpPr txBox="1"/>
          <p:nvPr/>
        </p:nvSpPr>
        <p:spPr>
          <a:xfrm>
            <a:off x="2726415" y="7182029"/>
            <a:ext cx="6260300" cy="1569660"/>
          </a:xfrm>
          <a:prstGeom prst="rect">
            <a:avLst/>
          </a:prstGeom>
          <a:solidFill>
            <a:schemeClr val="bg1"/>
          </a:solidFill>
        </p:spPr>
        <p:txBody>
          <a:bodyPr wrap="square" rtlCol="0">
            <a:spAutoFit/>
          </a:bodyPr>
          <a:lstStyle/>
          <a:p>
            <a:pPr algn="l"/>
            <a:r>
              <a:rPr lang="ja-JP" altLang="en-US" sz="3200" dirty="0">
                <a:solidFill>
                  <a:srgbClr val="0000FF"/>
                </a:solidFill>
                <a:latin typeface="+mn-ea"/>
                <a:ea typeface="+mn-ea"/>
              </a:rPr>
              <a:t>マーカー</a:t>
            </a:r>
            <a:r>
              <a:rPr lang="en-US" altLang="ja-JP" sz="3200" dirty="0">
                <a:solidFill>
                  <a:srgbClr val="0000FF"/>
                </a:solidFill>
                <a:latin typeface="+mn-ea"/>
                <a:ea typeface="+mn-ea"/>
              </a:rPr>
              <a:t>(x=x1)</a:t>
            </a:r>
            <a:r>
              <a:rPr lang="ja-JP" altLang="en-US" sz="3200" dirty="0">
                <a:solidFill>
                  <a:srgbClr val="0000FF"/>
                </a:solidFill>
                <a:latin typeface="+mn-ea"/>
                <a:ea typeface="+mn-ea"/>
              </a:rPr>
              <a:t>から次のマーカー</a:t>
            </a:r>
            <a:r>
              <a:rPr lang="en-US" altLang="ja-JP" sz="3200" dirty="0">
                <a:solidFill>
                  <a:srgbClr val="0000FF"/>
                </a:solidFill>
                <a:latin typeface="+mn-ea"/>
                <a:ea typeface="+mn-ea"/>
              </a:rPr>
              <a:t>(x=x1+step)</a:t>
            </a:r>
            <a:r>
              <a:rPr lang="ja-JP" altLang="en-US" sz="3200" dirty="0" err="1">
                <a:solidFill>
                  <a:srgbClr val="0000FF"/>
                </a:solidFill>
                <a:latin typeface="+mn-ea"/>
                <a:ea typeface="+mn-ea"/>
              </a:rPr>
              <a:t>までを</a:t>
            </a:r>
            <a:r>
              <a:rPr lang="en-US" altLang="ja-JP" sz="3200" dirty="0">
                <a:solidFill>
                  <a:srgbClr val="0000FF"/>
                </a:solidFill>
                <a:latin typeface="+mn-ea"/>
                <a:ea typeface="+mn-ea"/>
              </a:rPr>
              <a:t>1</a:t>
            </a:r>
            <a:r>
              <a:rPr lang="ja-JP" altLang="en-US" sz="3200" dirty="0">
                <a:solidFill>
                  <a:srgbClr val="0000FF"/>
                </a:solidFill>
                <a:latin typeface="+mn-ea"/>
                <a:ea typeface="+mn-ea"/>
              </a:rPr>
              <a:t>本ずつ色を変えて描いている</a:t>
            </a:r>
            <a:endParaRPr kumimoji="1" lang="en-US" altLang="ja-JP" sz="3200" dirty="0">
              <a:solidFill>
                <a:srgbClr val="0000FF"/>
              </a:solidFill>
              <a:latin typeface="+mn-ea"/>
              <a:ea typeface="+mn-ea"/>
            </a:endParaRPr>
          </a:p>
        </p:txBody>
      </p:sp>
    </p:spTree>
    <p:extLst>
      <p:ext uri="{BB962C8B-B14F-4D97-AF65-F5344CB8AC3E}">
        <p14:creationId xmlns:p14="http://schemas.microsoft.com/office/powerpoint/2010/main" val="22915443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D4E9A00-8773-4D11-9B2D-C5A1E6D13DEF}"/>
              </a:ext>
            </a:extLst>
          </p:cNvPr>
          <p:cNvSpPr>
            <a:spLocks noGrp="1"/>
          </p:cNvSpPr>
          <p:nvPr>
            <p:ph type="title"/>
          </p:nvPr>
        </p:nvSpPr>
        <p:spPr/>
        <p:txBody>
          <a:bodyPr/>
          <a:lstStyle/>
          <a:p>
            <a:r>
              <a:rPr lang="en-US" altLang="ja-JP" dirty="0"/>
              <a:t>(</a:t>
            </a:r>
            <a:r>
              <a:rPr lang="ja-JP" altLang="en-US" dirty="0"/>
              <a:t>発展</a:t>
            </a:r>
            <a:r>
              <a:rPr lang="en-US" altLang="ja-JP" dirty="0"/>
              <a:t>) </a:t>
            </a:r>
            <a:r>
              <a:rPr kumimoji="1" lang="en-US" altLang="ja-JP" dirty="0"/>
              <a:t>Y</a:t>
            </a:r>
            <a:r>
              <a:rPr kumimoji="1" lang="ja-JP" altLang="en-US" dirty="0"/>
              <a:t>軸を左右に</a:t>
            </a:r>
            <a:r>
              <a:rPr kumimoji="1" lang="en-US" altLang="ja-JP" dirty="0"/>
              <a:t>2</a:t>
            </a:r>
            <a:r>
              <a:rPr kumimoji="1" lang="ja-JP" altLang="en-US" dirty="0"/>
              <a:t>つ用意する場合</a:t>
            </a:r>
          </a:p>
        </p:txBody>
      </p:sp>
      <p:sp>
        <p:nvSpPr>
          <p:cNvPr id="3" name="フッター プレースホルダー 2">
            <a:extLst>
              <a:ext uri="{FF2B5EF4-FFF2-40B4-BE49-F238E27FC236}">
                <a16:creationId xmlns="" xmlns:a16="http://schemas.microsoft.com/office/drawing/2014/main" id="{025516A7-41D3-40F3-8E44-F4DDE8D14C61}"/>
              </a:ext>
            </a:extLst>
          </p:cNvPr>
          <p:cNvSpPr>
            <a:spLocks noGrp="1"/>
          </p:cNvSpPr>
          <p:nvPr>
            <p:ph type="ftr" sz="quarter" idx="3"/>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AB792C65-4E6B-4A7E-AC76-876C99E129A6}"/>
              </a:ext>
            </a:extLst>
          </p:cNvPr>
          <p:cNvSpPr>
            <a:spLocks noGrp="1"/>
          </p:cNvSpPr>
          <p:nvPr>
            <p:ph type="sldNum" sz="quarter" idx="4"/>
          </p:nvPr>
        </p:nvSpPr>
        <p:spPr/>
        <p:txBody>
          <a:bodyPr/>
          <a:lstStyle/>
          <a:p>
            <a:pPr>
              <a:defRPr/>
            </a:pPr>
            <a:fld id="{E62AD30C-4FD0-4E41-9633-AA73C86D07D0}" type="slidenum">
              <a:rPr lang="ja-JP" altLang="en-US" smtClean="0"/>
              <a:pPr>
                <a:defRPr/>
              </a:pPr>
              <a:t>56</a:t>
            </a:fld>
            <a:endParaRPr lang="en-US" altLang="ja-JP" dirty="0"/>
          </a:p>
        </p:txBody>
      </p:sp>
      <p:pic>
        <p:nvPicPr>
          <p:cNvPr id="5" name="図 4">
            <a:extLst>
              <a:ext uri="{FF2B5EF4-FFF2-40B4-BE49-F238E27FC236}">
                <a16:creationId xmlns="" xmlns:a16="http://schemas.microsoft.com/office/drawing/2014/main" id="{60D86868-CB7F-4F0F-9CDF-007A09E46F4F}"/>
              </a:ext>
            </a:extLst>
          </p:cNvPr>
          <p:cNvPicPr>
            <a:picLocks noChangeAspect="1"/>
          </p:cNvPicPr>
          <p:nvPr/>
        </p:nvPicPr>
        <p:blipFill>
          <a:blip r:embed="rId2"/>
          <a:stretch>
            <a:fillRect/>
          </a:stretch>
        </p:blipFill>
        <p:spPr>
          <a:xfrm>
            <a:off x="2035639" y="3338391"/>
            <a:ext cx="11678468" cy="5174005"/>
          </a:xfrm>
          <a:prstGeom prst="rect">
            <a:avLst/>
          </a:prstGeom>
        </p:spPr>
      </p:pic>
      <p:sp>
        <p:nvSpPr>
          <p:cNvPr id="11" name="テキスト ボックス 10">
            <a:extLst>
              <a:ext uri="{FF2B5EF4-FFF2-40B4-BE49-F238E27FC236}">
                <a16:creationId xmlns="" xmlns:a16="http://schemas.microsoft.com/office/drawing/2014/main" id="{571FE3EC-2D4F-4B46-B639-8CCE044A25C2}"/>
              </a:ext>
            </a:extLst>
          </p:cNvPr>
          <p:cNvSpPr txBox="1"/>
          <p:nvPr/>
        </p:nvSpPr>
        <p:spPr>
          <a:xfrm>
            <a:off x="3220191" y="2152829"/>
            <a:ext cx="9552076" cy="584775"/>
          </a:xfrm>
          <a:prstGeom prst="rect">
            <a:avLst/>
          </a:prstGeom>
          <a:solidFill>
            <a:schemeClr val="bg1"/>
          </a:solidFill>
        </p:spPr>
        <p:txBody>
          <a:bodyPr wrap="square" rtlCol="0">
            <a:spAutoFit/>
          </a:bodyPr>
          <a:lstStyle/>
          <a:p>
            <a:pPr algn="l"/>
            <a:r>
              <a:rPr lang="ja-JP" altLang="en-US" sz="3200" dirty="0">
                <a:latin typeface="+mn-ea"/>
                <a:ea typeface="+mn-ea"/>
              </a:rPr>
              <a:t>赤いグラフ用の</a:t>
            </a:r>
            <a:r>
              <a:rPr lang="en-US" altLang="ja-JP" sz="3200" dirty="0">
                <a:latin typeface="+mn-ea"/>
                <a:ea typeface="+mn-ea"/>
              </a:rPr>
              <a:t>Y</a:t>
            </a:r>
            <a:r>
              <a:rPr lang="ja-JP" altLang="en-US" sz="3200" dirty="0">
                <a:latin typeface="+mn-ea"/>
                <a:ea typeface="+mn-ea"/>
              </a:rPr>
              <a:t>軸は左、青いグラフ用の</a:t>
            </a:r>
            <a:r>
              <a:rPr lang="en-US" altLang="ja-JP" sz="3200" dirty="0">
                <a:latin typeface="+mn-ea"/>
                <a:ea typeface="+mn-ea"/>
              </a:rPr>
              <a:t>Y</a:t>
            </a:r>
            <a:r>
              <a:rPr lang="ja-JP" altLang="en-US" sz="3200" dirty="0">
                <a:latin typeface="+mn-ea"/>
                <a:ea typeface="+mn-ea"/>
              </a:rPr>
              <a:t>軸は右</a:t>
            </a:r>
            <a:endParaRPr kumimoji="1" lang="en-US" altLang="ja-JP" sz="3200" dirty="0">
              <a:latin typeface="+mn-ea"/>
              <a:ea typeface="+mn-ea"/>
            </a:endParaRPr>
          </a:p>
        </p:txBody>
      </p:sp>
    </p:spTree>
    <p:extLst>
      <p:ext uri="{BB962C8B-B14F-4D97-AF65-F5344CB8AC3E}">
        <p14:creationId xmlns:p14="http://schemas.microsoft.com/office/powerpoint/2010/main" val="24004079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 xmlns:a16="http://schemas.microsoft.com/office/drawing/2014/main" id="{025516A7-41D3-40F3-8E44-F4DDE8D14C61}"/>
              </a:ext>
            </a:extLst>
          </p:cNvPr>
          <p:cNvSpPr>
            <a:spLocks noGrp="1"/>
          </p:cNvSpPr>
          <p:nvPr>
            <p:ph type="ftr" sz="quarter" idx="3"/>
          </p:nvPr>
        </p:nvSpPr>
        <p:spPr/>
        <p:txBody>
          <a:bodyPr/>
          <a:lstStyle/>
          <a:p>
            <a:r>
              <a:rPr lang="en-US" altLang="ja-JP"/>
              <a:t>Copyright © 2023 by INIAD</a:t>
            </a:r>
            <a:endParaRPr lang="en-US" altLang="en-US" dirty="0"/>
          </a:p>
        </p:txBody>
      </p:sp>
      <p:sp>
        <p:nvSpPr>
          <p:cNvPr id="4" name="スライド番号プレースホルダー 3">
            <a:extLst>
              <a:ext uri="{FF2B5EF4-FFF2-40B4-BE49-F238E27FC236}">
                <a16:creationId xmlns="" xmlns:a16="http://schemas.microsoft.com/office/drawing/2014/main" id="{AB792C65-4E6B-4A7E-AC76-876C99E129A6}"/>
              </a:ext>
            </a:extLst>
          </p:cNvPr>
          <p:cNvSpPr>
            <a:spLocks noGrp="1"/>
          </p:cNvSpPr>
          <p:nvPr>
            <p:ph type="sldNum" sz="quarter" idx="4"/>
          </p:nvPr>
        </p:nvSpPr>
        <p:spPr/>
        <p:txBody>
          <a:bodyPr/>
          <a:lstStyle/>
          <a:p>
            <a:pPr>
              <a:defRPr/>
            </a:pPr>
            <a:fld id="{E62AD30C-4FD0-4E41-9633-AA73C86D07D0}" type="slidenum">
              <a:rPr lang="ja-JP" altLang="en-US" smtClean="0"/>
              <a:pPr>
                <a:defRPr/>
              </a:pPr>
              <a:t>57</a:t>
            </a:fld>
            <a:endParaRPr lang="en-US" altLang="ja-JP" dirty="0"/>
          </a:p>
        </p:txBody>
      </p:sp>
      <p:sp>
        <p:nvSpPr>
          <p:cNvPr id="6" name="テキスト ボックス 5">
            <a:extLst>
              <a:ext uri="{FF2B5EF4-FFF2-40B4-BE49-F238E27FC236}">
                <a16:creationId xmlns="" xmlns:a16="http://schemas.microsoft.com/office/drawing/2014/main" id="{D663B7CB-7671-4A4F-B00D-FBF4FE9F2DC0}"/>
              </a:ext>
            </a:extLst>
          </p:cNvPr>
          <p:cNvSpPr txBox="1"/>
          <p:nvPr/>
        </p:nvSpPr>
        <p:spPr>
          <a:xfrm>
            <a:off x="677767" y="647873"/>
            <a:ext cx="12067984" cy="8402300"/>
          </a:xfrm>
          <a:prstGeom prst="rect">
            <a:avLst/>
          </a:prstGeom>
          <a:solidFill>
            <a:schemeClr val="bg1"/>
          </a:solidFill>
          <a:ln>
            <a:solidFill>
              <a:schemeClr val="tx1"/>
            </a:solidFill>
          </a:ln>
        </p:spPr>
        <p:txBody>
          <a:bodyPr wrap="none" rtlCol="0">
            <a:spAutoFit/>
          </a:bodyPr>
          <a:lstStyle/>
          <a:p>
            <a:r>
              <a:rPr lang="en-US" altLang="ja-JP" sz="3600" dirty="0">
                <a:latin typeface="+mn-ea"/>
                <a:ea typeface="+mn-ea"/>
              </a:rPr>
              <a:t>x = </a:t>
            </a:r>
            <a:r>
              <a:rPr lang="en-US" altLang="ja-JP" sz="3600" dirty="0" err="1">
                <a:latin typeface="+mn-ea"/>
                <a:ea typeface="+mn-ea"/>
              </a:rPr>
              <a:t>np.arange</a:t>
            </a:r>
            <a:r>
              <a:rPr lang="en-US" altLang="ja-JP" sz="3600" dirty="0">
                <a:latin typeface="+mn-ea"/>
                <a:ea typeface="+mn-ea"/>
              </a:rPr>
              <a:t>(0, </a:t>
            </a:r>
            <a:r>
              <a:rPr lang="en-US" altLang="ja-JP" sz="3600" dirty="0" err="1">
                <a:latin typeface="+mn-ea"/>
                <a:ea typeface="+mn-ea"/>
              </a:rPr>
              <a:t>np.pi</a:t>
            </a:r>
            <a:r>
              <a:rPr lang="en-US" altLang="ja-JP" sz="3600" dirty="0">
                <a:latin typeface="+mn-ea"/>
                <a:ea typeface="+mn-ea"/>
              </a:rPr>
              <a:t>*2, 0.1)</a:t>
            </a:r>
          </a:p>
          <a:p>
            <a:r>
              <a:rPr lang="en-US" altLang="ja-JP" sz="3600" dirty="0" err="1">
                <a:latin typeface="+mn-ea"/>
                <a:ea typeface="+mn-ea"/>
              </a:rPr>
              <a:t>ys</a:t>
            </a:r>
            <a:r>
              <a:rPr lang="en-US" altLang="ja-JP" sz="3600" dirty="0">
                <a:latin typeface="+mn-ea"/>
                <a:ea typeface="+mn-ea"/>
              </a:rPr>
              <a:t> = </a:t>
            </a:r>
            <a:r>
              <a:rPr lang="en-US" altLang="ja-JP" sz="3600" dirty="0" err="1">
                <a:latin typeface="+mn-ea"/>
                <a:ea typeface="+mn-ea"/>
              </a:rPr>
              <a:t>np.sin</a:t>
            </a:r>
            <a:r>
              <a:rPr lang="en-US" altLang="ja-JP" sz="3600" dirty="0">
                <a:latin typeface="+mn-ea"/>
                <a:ea typeface="+mn-ea"/>
              </a:rPr>
              <a:t>(x)</a:t>
            </a:r>
          </a:p>
          <a:p>
            <a:r>
              <a:rPr lang="en-US" altLang="ja-JP" sz="3600" dirty="0" err="1">
                <a:latin typeface="+mn-ea"/>
                <a:ea typeface="+mn-ea"/>
              </a:rPr>
              <a:t>yc</a:t>
            </a:r>
            <a:r>
              <a:rPr lang="en-US" altLang="ja-JP" sz="3600" dirty="0">
                <a:latin typeface="+mn-ea"/>
                <a:ea typeface="+mn-ea"/>
              </a:rPr>
              <a:t> = 10*</a:t>
            </a:r>
            <a:r>
              <a:rPr lang="en-US" altLang="ja-JP" sz="3600" dirty="0" err="1">
                <a:latin typeface="+mn-ea"/>
                <a:ea typeface="+mn-ea"/>
              </a:rPr>
              <a:t>np.cos</a:t>
            </a:r>
            <a:r>
              <a:rPr lang="en-US" altLang="ja-JP" sz="3600" dirty="0">
                <a:latin typeface="+mn-ea"/>
                <a:ea typeface="+mn-ea"/>
              </a:rPr>
              <a:t>(x)</a:t>
            </a:r>
          </a:p>
          <a:p>
            <a:r>
              <a:rPr lang="en-US" altLang="ja-JP" sz="3600" dirty="0">
                <a:latin typeface="+mn-ea"/>
                <a:ea typeface="+mn-ea"/>
              </a:rPr>
              <a:t>fig, ax1 = </a:t>
            </a:r>
            <a:r>
              <a:rPr lang="en-US" altLang="ja-JP" sz="3600" dirty="0" err="1">
                <a:latin typeface="+mn-ea"/>
                <a:ea typeface="+mn-ea"/>
              </a:rPr>
              <a:t>plt.subplots</a:t>
            </a:r>
            <a:r>
              <a:rPr lang="en-US" altLang="ja-JP" sz="3600" dirty="0">
                <a:latin typeface="+mn-ea"/>
                <a:ea typeface="+mn-ea"/>
              </a:rPr>
              <a:t>(</a:t>
            </a:r>
            <a:r>
              <a:rPr lang="en-US" altLang="ja-JP" sz="3600" dirty="0" err="1">
                <a:latin typeface="+mn-ea"/>
                <a:ea typeface="+mn-ea"/>
              </a:rPr>
              <a:t>figsize</a:t>
            </a:r>
            <a:r>
              <a:rPr lang="en-US" altLang="ja-JP" sz="3600" dirty="0">
                <a:latin typeface="+mn-ea"/>
                <a:ea typeface="+mn-ea"/>
              </a:rPr>
              <a:t>=(7,3))</a:t>
            </a:r>
          </a:p>
          <a:p>
            <a:r>
              <a:rPr lang="en-US" altLang="ja-JP" sz="3600" dirty="0">
                <a:latin typeface="+mn-ea"/>
                <a:ea typeface="+mn-ea"/>
              </a:rPr>
              <a:t>ax1.plot(x, </a:t>
            </a:r>
            <a:r>
              <a:rPr lang="en-US" altLang="ja-JP" sz="3600" dirty="0" err="1">
                <a:latin typeface="+mn-ea"/>
                <a:ea typeface="+mn-ea"/>
              </a:rPr>
              <a:t>ys</a:t>
            </a:r>
            <a:r>
              <a:rPr lang="en-US" altLang="ja-JP" sz="3600" dirty="0">
                <a:latin typeface="+mn-ea"/>
                <a:ea typeface="+mn-ea"/>
              </a:rPr>
              <a:t>, color='red', label='sin', linewidth=2)</a:t>
            </a:r>
          </a:p>
          <a:p>
            <a:r>
              <a:rPr lang="en-US" altLang="ja-JP" sz="3600" dirty="0">
                <a:latin typeface="+mn-ea"/>
                <a:ea typeface="+mn-ea"/>
              </a:rPr>
              <a:t>ax2 = ax1.twinx()</a:t>
            </a:r>
          </a:p>
          <a:p>
            <a:r>
              <a:rPr lang="en-US" altLang="ja-JP" sz="3600" dirty="0">
                <a:latin typeface="+mn-ea"/>
                <a:ea typeface="+mn-ea"/>
              </a:rPr>
              <a:t>ax2.plot(x, </a:t>
            </a:r>
            <a:r>
              <a:rPr lang="en-US" altLang="ja-JP" sz="3600" dirty="0" err="1">
                <a:latin typeface="+mn-ea"/>
                <a:ea typeface="+mn-ea"/>
              </a:rPr>
              <a:t>yc</a:t>
            </a:r>
            <a:r>
              <a:rPr lang="en-US" altLang="ja-JP" sz="3600" dirty="0">
                <a:latin typeface="+mn-ea"/>
                <a:ea typeface="+mn-ea"/>
              </a:rPr>
              <a:t>, color='blue', label='cos', linewidth=2)</a:t>
            </a:r>
          </a:p>
          <a:p>
            <a:r>
              <a:rPr lang="en-US" altLang="ja-JP" sz="3600" dirty="0">
                <a:latin typeface="+mn-ea"/>
                <a:ea typeface="+mn-ea"/>
              </a:rPr>
              <a:t>h1, l1 = ax1.get_legend_handles_labels()</a:t>
            </a:r>
          </a:p>
          <a:p>
            <a:r>
              <a:rPr lang="en-US" altLang="ja-JP" sz="3600" dirty="0">
                <a:latin typeface="+mn-ea"/>
                <a:ea typeface="+mn-ea"/>
              </a:rPr>
              <a:t>h2, l2 = ax2.get_legend_handles_labels()</a:t>
            </a:r>
          </a:p>
          <a:p>
            <a:r>
              <a:rPr lang="en-US" altLang="ja-JP" sz="3600" dirty="0">
                <a:latin typeface="+mn-ea"/>
                <a:ea typeface="+mn-ea"/>
              </a:rPr>
              <a:t>ax1.legend(h1+h2, l1+l2, loc='lower left')</a:t>
            </a:r>
          </a:p>
          <a:p>
            <a:r>
              <a:rPr lang="en-US" altLang="ja-JP" sz="3600" dirty="0">
                <a:latin typeface="+mn-ea"/>
                <a:ea typeface="+mn-ea"/>
              </a:rPr>
              <a:t>ax1.set_ylabel('</a:t>
            </a:r>
            <a:r>
              <a:rPr lang="en-US" altLang="ja-JP" sz="3600" dirty="0" err="1">
                <a:latin typeface="+mn-ea"/>
                <a:ea typeface="+mn-ea"/>
              </a:rPr>
              <a:t>Y_sin</a:t>
            </a:r>
            <a:r>
              <a:rPr lang="en-US" altLang="ja-JP" sz="3600" dirty="0">
                <a:latin typeface="+mn-ea"/>
                <a:ea typeface="+mn-ea"/>
              </a:rPr>
              <a:t>')</a:t>
            </a:r>
          </a:p>
          <a:p>
            <a:r>
              <a:rPr lang="en-US" altLang="ja-JP" sz="3600" dirty="0">
                <a:latin typeface="+mn-ea"/>
                <a:ea typeface="+mn-ea"/>
              </a:rPr>
              <a:t>ax2.set_ylabel('</a:t>
            </a:r>
            <a:r>
              <a:rPr lang="en-US" altLang="ja-JP" sz="3600" dirty="0" err="1">
                <a:latin typeface="+mn-ea"/>
                <a:ea typeface="+mn-ea"/>
              </a:rPr>
              <a:t>Y_cos</a:t>
            </a:r>
            <a:r>
              <a:rPr lang="en-US" altLang="ja-JP" sz="3600" dirty="0">
                <a:latin typeface="+mn-ea"/>
                <a:ea typeface="+mn-ea"/>
              </a:rPr>
              <a:t>')</a:t>
            </a:r>
          </a:p>
          <a:p>
            <a:r>
              <a:rPr lang="en-US" altLang="ja-JP" sz="3600" dirty="0">
                <a:latin typeface="+mn-ea"/>
                <a:ea typeface="+mn-ea"/>
              </a:rPr>
              <a:t>ax1.set_xlabel('X')</a:t>
            </a:r>
          </a:p>
          <a:p>
            <a:r>
              <a:rPr lang="en-US" altLang="ja-JP" sz="3600" dirty="0" err="1">
                <a:latin typeface="+mn-ea"/>
                <a:ea typeface="+mn-ea"/>
              </a:rPr>
              <a:t>plt.title</a:t>
            </a:r>
            <a:r>
              <a:rPr lang="en-US" altLang="ja-JP" sz="3600" dirty="0">
                <a:latin typeface="+mn-ea"/>
                <a:ea typeface="+mn-ea"/>
              </a:rPr>
              <a:t>('Y1:sin, Y2:cos')</a:t>
            </a:r>
          </a:p>
          <a:p>
            <a:r>
              <a:rPr lang="en-US" altLang="ja-JP" sz="3600" dirty="0" err="1">
                <a:latin typeface="+mn-ea"/>
                <a:ea typeface="+mn-ea"/>
              </a:rPr>
              <a:t>plt.show</a:t>
            </a:r>
            <a:r>
              <a:rPr lang="en-US" altLang="ja-JP" sz="3600" dirty="0">
                <a:latin typeface="+mn-ea"/>
                <a:ea typeface="+mn-ea"/>
              </a:rPr>
              <a:t>()</a:t>
            </a:r>
            <a:endParaRPr kumimoji="1" lang="ja-JP" altLang="en-US" sz="3600" dirty="0" err="1">
              <a:latin typeface="+mn-ea"/>
              <a:ea typeface="+mn-ea"/>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 xmlns:a16="http://schemas.microsoft.com/office/drawing/2014/main" id="{112BDC77-A38F-47C2-B487-77DCF9CE10FA}"/>
                  </a:ext>
                </a:extLst>
              </p:cNvPr>
              <p:cNvSpPr txBox="1"/>
              <p:nvPr/>
            </p:nvSpPr>
            <p:spPr>
              <a:xfrm>
                <a:off x="7695839" y="713833"/>
                <a:ext cx="4068888" cy="523220"/>
              </a:xfrm>
              <a:prstGeom prst="rect">
                <a:avLst/>
              </a:prstGeom>
              <a:solidFill>
                <a:schemeClr val="bg1"/>
              </a:solidFill>
            </p:spPr>
            <p:txBody>
              <a:bodyPr wrap="square" rtlCol="0">
                <a:spAutoFit/>
              </a:bodyPr>
              <a:lstStyle/>
              <a:p>
                <a:pPr algn="l"/>
                <a:r>
                  <a:rPr kumimoji="1" lang="en-US" altLang="ja-JP" sz="2800" dirty="0">
                    <a:solidFill>
                      <a:srgbClr val="0000FF"/>
                    </a:solidFill>
                    <a:latin typeface="+mn-ea"/>
                    <a:ea typeface="+mn-ea"/>
                  </a:rPr>
                  <a:t>0</a:t>
                </a:r>
                <a:r>
                  <a:rPr kumimoji="1" lang="ja-JP" altLang="en-US" sz="2800" dirty="0">
                    <a:solidFill>
                      <a:srgbClr val="0000FF"/>
                    </a:solidFill>
                    <a:latin typeface="+mn-ea"/>
                    <a:ea typeface="+mn-ea"/>
                  </a:rPr>
                  <a:t>から</a:t>
                </a:r>
                <a14:m>
                  <m:oMath xmlns:m="http://schemas.openxmlformats.org/officeDocument/2006/math">
                    <m:r>
                      <a:rPr kumimoji="1" lang="el-GR" altLang="ja-JP" sz="2800" i="1" smtClean="0">
                        <a:solidFill>
                          <a:srgbClr val="0000FF"/>
                        </a:solidFill>
                        <a:latin typeface="Cambria Math" panose="02040503050406030204" pitchFamily="18" charset="0"/>
                        <a:ea typeface="+mn-ea"/>
                      </a:rPr>
                      <m:t>𝜋</m:t>
                    </m:r>
                  </m:oMath>
                </a14:m>
                <a:r>
                  <a:rPr kumimoji="1" lang="ja-JP" altLang="en-US" sz="2800" dirty="0" err="1">
                    <a:solidFill>
                      <a:srgbClr val="0000FF"/>
                    </a:solidFill>
                    <a:latin typeface="+mn-ea"/>
                    <a:ea typeface="+mn-ea"/>
                  </a:rPr>
                  <a:t>までを</a:t>
                </a:r>
                <a:r>
                  <a:rPr kumimoji="1" lang="en-US" altLang="ja-JP" sz="2800" dirty="0">
                    <a:solidFill>
                      <a:srgbClr val="0000FF"/>
                    </a:solidFill>
                    <a:latin typeface="+mn-ea"/>
                    <a:ea typeface="+mn-ea"/>
                  </a:rPr>
                  <a:t>0.1</a:t>
                </a:r>
                <a:r>
                  <a:rPr kumimoji="1" lang="ja-JP" altLang="en-US" sz="2800" dirty="0">
                    <a:solidFill>
                      <a:srgbClr val="0000FF"/>
                    </a:solidFill>
                    <a:latin typeface="+mn-ea"/>
                    <a:ea typeface="+mn-ea"/>
                  </a:rPr>
                  <a:t>刻みで</a:t>
                </a:r>
                <a:endParaRPr kumimoji="1" lang="en-US" altLang="ja-JP" sz="2800" dirty="0">
                  <a:solidFill>
                    <a:srgbClr val="0000FF"/>
                  </a:solidFill>
                  <a:latin typeface="+mn-ea"/>
                  <a:ea typeface="+mn-ea"/>
                </a:endParaRPr>
              </a:p>
            </p:txBody>
          </p:sp>
        </mc:Choice>
        <mc:Fallback xmlns="">
          <p:sp>
            <p:nvSpPr>
              <p:cNvPr id="12" name="テキスト ボックス 11">
                <a:extLst>
                  <a:ext uri="{FF2B5EF4-FFF2-40B4-BE49-F238E27FC236}">
                    <a16:creationId xmlns:a16="http://schemas.microsoft.com/office/drawing/2014/main" id="{112BDC77-A38F-47C2-B487-77DCF9CE10FA}"/>
                  </a:ext>
                </a:extLst>
              </p:cNvPr>
              <p:cNvSpPr txBox="1">
                <a:spLocks noRot="1" noChangeAspect="1" noMove="1" noResize="1" noEditPoints="1" noAdjustHandles="1" noChangeArrowheads="1" noChangeShapeType="1" noTextEdit="1"/>
              </p:cNvSpPr>
              <p:nvPr/>
            </p:nvSpPr>
            <p:spPr>
              <a:xfrm>
                <a:off x="7695839" y="713833"/>
                <a:ext cx="4068888" cy="523220"/>
              </a:xfrm>
              <a:prstGeom prst="rect">
                <a:avLst/>
              </a:prstGeom>
              <a:blipFill>
                <a:blip r:embed="rId2"/>
                <a:stretch>
                  <a:fillRect l="-2994" t="-9302" r="-1647" b="-33721"/>
                </a:stretch>
              </a:blipFill>
            </p:spPr>
            <p:txBody>
              <a:bodyPr/>
              <a:lstStyle/>
              <a:p>
                <a:r>
                  <a:rPr lang="ja-JP" altLang="en-US">
                    <a:noFill/>
                  </a:rPr>
                  <a:t> </a:t>
                </a:r>
              </a:p>
            </p:txBody>
          </p:sp>
        </mc:Fallback>
      </mc:AlternateContent>
      <p:sp>
        <p:nvSpPr>
          <p:cNvPr id="13" name="テキスト ボックス 12">
            <a:extLst>
              <a:ext uri="{FF2B5EF4-FFF2-40B4-BE49-F238E27FC236}">
                <a16:creationId xmlns="" xmlns:a16="http://schemas.microsoft.com/office/drawing/2014/main" id="{C0B5D494-739A-4C3C-9EBD-DF09905EA068}"/>
              </a:ext>
            </a:extLst>
          </p:cNvPr>
          <p:cNvSpPr txBox="1"/>
          <p:nvPr/>
        </p:nvSpPr>
        <p:spPr>
          <a:xfrm>
            <a:off x="4062623" y="1250281"/>
            <a:ext cx="4474464" cy="523220"/>
          </a:xfrm>
          <a:prstGeom prst="rect">
            <a:avLst/>
          </a:prstGeom>
          <a:noFill/>
        </p:spPr>
        <p:txBody>
          <a:bodyPr wrap="square" rtlCol="0">
            <a:spAutoFit/>
          </a:bodyPr>
          <a:lstStyle/>
          <a:p>
            <a:pPr algn="l"/>
            <a:r>
              <a:rPr kumimoji="1" lang="en-US" altLang="ja-JP" sz="2800" dirty="0">
                <a:solidFill>
                  <a:srgbClr val="0000FF"/>
                </a:solidFill>
                <a:latin typeface="+mn-ea"/>
                <a:ea typeface="+mn-ea"/>
              </a:rPr>
              <a:t>sin()</a:t>
            </a:r>
            <a:r>
              <a:rPr kumimoji="1" lang="ja-JP" altLang="en-US" sz="2800" dirty="0">
                <a:solidFill>
                  <a:srgbClr val="0000FF"/>
                </a:solidFill>
                <a:latin typeface="+mn-ea"/>
                <a:ea typeface="+mn-ea"/>
              </a:rPr>
              <a:t>用の</a:t>
            </a:r>
            <a:r>
              <a:rPr kumimoji="1" lang="en-US" altLang="ja-JP" sz="2800" dirty="0">
                <a:solidFill>
                  <a:srgbClr val="0000FF"/>
                </a:solidFill>
                <a:latin typeface="+mn-ea"/>
                <a:ea typeface="+mn-ea"/>
              </a:rPr>
              <a:t>y (-1</a:t>
            </a:r>
            <a:r>
              <a:rPr kumimoji="1" lang="ja-JP" altLang="en-US" sz="2800" dirty="0">
                <a:solidFill>
                  <a:srgbClr val="0000FF"/>
                </a:solidFill>
                <a:latin typeface="+mn-ea"/>
                <a:ea typeface="+mn-ea"/>
              </a:rPr>
              <a:t>から</a:t>
            </a:r>
            <a:r>
              <a:rPr kumimoji="1" lang="en-US" altLang="ja-JP" sz="2800" dirty="0">
                <a:solidFill>
                  <a:srgbClr val="0000FF"/>
                </a:solidFill>
                <a:latin typeface="+mn-ea"/>
                <a:ea typeface="+mn-ea"/>
              </a:rPr>
              <a:t>1</a:t>
            </a:r>
            <a:r>
              <a:rPr kumimoji="1" lang="ja-JP" altLang="en-US" sz="2800" dirty="0">
                <a:solidFill>
                  <a:srgbClr val="0000FF"/>
                </a:solidFill>
                <a:latin typeface="+mn-ea"/>
                <a:ea typeface="+mn-ea"/>
              </a:rPr>
              <a:t>まで</a:t>
            </a:r>
            <a:r>
              <a:rPr kumimoji="1" lang="en-US" altLang="ja-JP" sz="2800" dirty="0">
                <a:solidFill>
                  <a:srgbClr val="0000FF"/>
                </a:solidFill>
                <a:latin typeface="+mn-ea"/>
                <a:ea typeface="+mn-ea"/>
              </a:rPr>
              <a:t>)</a:t>
            </a:r>
          </a:p>
        </p:txBody>
      </p:sp>
      <p:sp>
        <p:nvSpPr>
          <p:cNvPr id="15" name="テキスト ボックス 14">
            <a:extLst>
              <a:ext uri="{FF2B5EF4-FFF2-40B4-BE49-F238E27FC236}">
                <a16:creationId xmlns="" xmlns:a16="http://schemas.microsoft.com/office/drawing/2014/main" id="{3BEC3D3B-3037-486E-8C3D-1159DFF47AA2}"/>
              </a:ext>
            </a:extLst>
          </p:cNvPr>
          <p:cNvSpPr txBox="1"/>
          <p:nvPr/>
        </p:nvSpPr>
        <p:spPr>
          <a:xfrm>
            <a:off x="5019695" y="1823305"/>
            <a:ext cx="5000840" cy="523220"/>
          </a:xfrm>
          <a:prstGeom prst="rect">
            <a:avLst/>
          </a:prstGeom>
          <a:noFill/>
        </p:spPr>
        <p:txBody>
          <a:bodyPr wrap="square" rtlCol="0">
            <a:spAutoFit/>
          </a:bodyPr>
          <a:lstStyle/>
          <a:p>
            <a:pPr algn="l"/>
            <a:r>
              <a:rPr lang="en-US" altLang="ja-JP" sz="2800" dirty="0">
                <a:solidFill>
                  <a:srgbClr val="0000FF"/>
                </a:solidFill>
                <a:latin typeface="+mn-ea"/>
                <a:ea typeface="+mn-ea"/>
              </a:rPr>
              <a:t>cos()</a:t>
            </a:r>
            <a:r>
              <a:rPr kumimoji="1" lang="ja-JP" altLang="en-US" sz="2800" dirty="0">
                <a:solidFill>
                  <a:srgbClr val="0000FF"/>
                </a:solidFill>
                <a:latin typeface="+mn-ea"/>
                <a:ea typeface="+mn-ea"/>
              </a:rPr>
              <a:t>用の</a:t>
            </a:r>
            <a:r>
              <a:rPr kumimoji="1" lang="en-US" altLang="ja-JP" sz="2800" dirty="0">
                <a:solidFill>
                  <a:srgbClr val="0000FF"/>
                </a:solidFill>
                <a:latin typeface="+mn-ea"/>
                <a:ea typeface="+mn-ea"/>
              </a:rPr>
              <a:t>y (-10</a:t>
            </a:r>
            <a:r>
              <a:rPr kumimoji="1" lang="ja-JP" altLang="en-US" sz="2800" dirty="0">
                <a:solidFill>
                  <a:srgbClr val="0000FF"/>
                </a:solidFill>
                <a:latin typeface="+mn-ea"/>
                <a:ea typeface="+mn-ea"/>
              </a:rPr>
              <a:t>から</a:t>
            </a:r>
            <a:r>
              <a:rPr kumimoji="1" lang="en-US" altLang="ja-JP" sz="2800" dirty="0">
                <a:solidFill>
                  <a:srgbClr val="0000FF"/>
                </a:solidFill>
                <a:latin typeface="+mn-ea"/>
                <a:ea typeface="+mn-ea"/>
              </a:rPr>
              <a:t>10</a:t>
            </a:r>
            <a:r>
              <a:rPr kumimoji="1" lang="ja-JP" altLang="en-US" sz="2800" dirty="0">
                <a:solidFill>
                  <a:srgbClr val="0000FF"/>
                </a:solidFill>
                <a:latin typeface="+mn-ea"/>
                <a:ea typeface="+mn-ea"/>
              </a:rPr>
              <a:t>まで</a:t>
            </a:r>
            <a:r>
              <a:rPr kumimoji="1" lang="en-US" altLang="ja-JP" sz="2800" dirty="0">
                <a:solidFill>
                  <a:srgbClr val="0000FF"/>
                </a:solidFill>
                <a:latin typeface="+mn-ea"/>
                <a:ea typeface="+mn-ea"/>
              </a:rPr>
              <a:t>)</a:t>
            </a:r>
          </a:p>
        </p:txBody>
      </p:sp>
      <p:sp>
        <p:nvSpPr>
          <p:cNvPr id="17" name="テキスト ボックス 16">
            <a:extLst>
              <a:ext uri="{FF2B5EF4-FFF2-40B4-BE49-F238E27FC236}">
                <a16:creationId xmlns="" xmlns:a16="http://schemas.microsoft.com/office/drawing/2014/main" id="{EB0126DD-9FEB-4A7E-A0CF-D9CA5419550A}"/>
              </a:ext>
            </a:extLst>
          </p:cNvPr>
          <p:cNvSpPr txBox="1"/>
          <p:nvPr/>
        </p:nvSpPr>
        <p:spPr>
          <a:xfrm>
            <a:off x="9122303" y="2359753"/>
            <a:ext cx="4570640" cy="523220"/>
          </a:xfrm>
          <a:prstGeom prst="rect">
            <a:avLst/>
          </a:prstGeom>
          <a:solidFill>
            <a:schemeClr val="bg1"/>
          </a:solidFill>
        </p:spPr>
        <p:txBody>
          <a:bodyPr wrap="square" rtlCol="0">
            <a:spAutoFit/>
          </a:bodyPr>
          <a:lstStyle/>
          <a:p>
            <a:pPr algn="l"/>
            <a:r>
              <a:rPr lang="en-US" altLang="ja-JP" sz="2800" dirty="0">
                <a:solidFill>
                  <a:srgbClr val="0000FF"/>
                </a:solidFill>
                <a:latin typeface="+mn-ea"/>
                <a:ea typeface="+mn-ea"/>
              </a:rPr>
              <a:t>fig:</a:t>
            </a:r>
            <a:r>
              <a:rPr lang="ja-JP" altLang="en-US" sz="2800" dirty="0">
                <a:solidFill>
                  <a:srgbClr val="0000FF"/>
                </a:solidFill>
                <a:latin typeface="+mn-ea"/>
                <a:ea typeface="+mn-ea"/>
              </a:rPr>
              <a:t>グラフ本体</a:t>
            </a:r>
            <a:r>
              <a:rPr lang="en-US" altLang="ja-JP" sz="2800" dirty="0">
                <a:solidFill>
                  <a:srgbClr val="0000FF"/>
                </a:solidFill>
                <a:latin typeface="+mn-ea"/>
                <a:ea typeface="+mn-ea"/>
              </a:rPr>
              <a:t>, ax1:1</a:t>
            </a:r>
            <a:r>
              <a:rPr lang="ja-JP" altLang="en-US" sz="2800" dirty="0">
                <a:solidFill>
                  <a:srgbClr val="0000FF"/>
                </a:solidFill>
                <a:latin typeface="+mn-ea"/>
                <a:ea typeface="+mn-ea"/>
              </a:rPr>
              <a:t>軸目</a:t>
            </a:r>
            <a:endParaRPr kumimoji="1" lang="en-US" altLang="ja-JP" sz="2800" dirty="0">
              <a:solidFill>
                <a:srgbClr val="0000FF"/>
              </a:solidFill>
              <a:latin typeface="+mn-ea"/>
              <a:ea typeface="+mn-ea"/>
            </a:endParaRPr>
          </a:p>
        </p:txBody>
      </p:sp>
      <p:sp>
        <p:nvSpPr>
          <p:cNvPr id="18" name="テキスト ボックス 17">
            <a:extLst>
              <a:ext uri="{FF2B5EF4-FFF2-40B4-BE49-F238E27FC236}">
                <a16:creationId xmlns="" xmlns:a16="http://schemas.microsoft.com/office/drawing/2014/main" id="{B143B467-E3E7-40A3-81F1-439D5B9DF45B}"/>
              </a:ext>
            </a:extLst>
          </p:cNvPr>
          <p:cNvSpPr txBox="1"/>
          <p:nvPr/>
        </p:nvSpPr>
        <p:spPr>
          <a:xfrm>
            <a:off x="12310510" y="2914489"/>
            <a:ext cx="5065153" cy="523220"/>
          </a:xfrm>
          <a:prstGeom prst="rect">
            <a:avLst/>
          </a:prstGeom>
          <a:solidFill>
            <a:schemeClr val="bg1"/>
          </a:solidFill>
        </p:spPr>
        <p:txBody>
          <a:bodyPr wrap="square" rtlCol="0">
            <a:spAutoFit/>
          </a:bodyPr>
          <a:lstStyle/>
          <a:p>
            <a:pPr algn="l"/>
            <a:r>
              <a:rPr lang="en-US" altLang="ja-JP" sz="2800" dirty="0">
                <a:solidFill>
                  <a:srgbClr val="0000FF"/>
                </a:solidFill>
                <a:latin typeface="+mn-ea"/>
                <a:ea typeface="+mn-ea"/>
              </a:rPr>
              <a:t>1</a:t>
            </a:r>
            <a:r>
              <a:rPr lang="ja-JP" altLang="en-US" sz="2800" dirty="0">
                <a:solidFill>
                  <a:srgbClr val="0000FF"/>
                </a:solidFill>
                <a:latin typeface="+mn-ea"/>
                <a:ea typeface="+mn-ea"/>
              </a:rPr>
              <a:t>軸目に</a:t>
            </a:r>
            <a:r>
              <a:rPr lang="en-US" altLang="ja-JP" sz="2800" dirty="0">
                <a:solidFill>
                  <a:srgbClr val="0000FF"/>
                </a:solidFill>
                <a:latin typeface="+mn-ea"/>
                <a:ea typeface="+mn-ea"/>
              </a:rPr>
              <a:t>sin</a:t>
            </a:r>
            <a:r>
              <a:rPr lang="ja-JP" altLang="en-US" sz="2800" dirty="0">
                <a:solidFill>
                  <a:srgbClr val="0000FF"/>
                </a:solidFill>
                <a:latin typeface="+mn-ea"/>
                <a:ea typeface="+mn-ea"/>
              </a:rPr>
              <a:t>グラフを割り当て</a:t>
            </a:r>
            <a:endParaRPr kumimoji="1" lang="en-US" altLang="ja-JP" sz="2800" dirty="0">
              <a:solidFill>
                <a:srgbClr val="0000FF"/>
              </a:solidFill>
              <a:latin typeface="+mn-ea"/>
              <a:ea typeface="+mn-ea"/>
            </a:endParaRPr>
          </a:p>
        </p:txBody>
      </p:sp>
      <p:sp>
        <p:nvSpPr>
          <p:cNvPr id="19" name="テキスト ボックス 18">
            <a:extLst>
              <a:ext uri="{FF2B5EF4-FFF2-40B4-BE49-F238E27FC236}">
                <a16:creationId xmlns="" xmlns:a16="http://schemas.microsoft.com/office/drawing/2014/main" id="{A78CABCE-EA57-4E1F-A776-153DBBCE25AF}"/>
              </a:ext>
            </a:extLst>
          </p:cNvPr>
          <p:cNvSpPr txBox="1"/>
          <p:nvPr/>
        </p:nvSpPr>
        <p:spPr>
          <a:xfrm>
            <a:off x="4873389" y="3469225"/>
            <a:ext cx="7872361" cy="523220"/>
          </a:xfrm>
          <a:prstGeom prst="rect">
            <a:avLst/>
          </a:prstGeom>
          <a:solidFill>
            <a:schemeClr val="bg1"/>
          </a:solidFill>
        </p:spPr>
        <p:txBody>
          <a:bodyPr wrap="square" rtlCol="0">
            <a:spAutoFit/>
          </a:bodyPr>
          <a:lstStyle/>
          <a:p>
            <a:pPr algn="l"/>
            <a:r>
              <a:rPr lang="en-US" altLang="ja-JP" sz="2800" dirty="0">
                <a:solidFill>
                  <a:srgbClr val="0000FF"/>
                </a:solidFill>
                <a:latin typeface="+mn-ea"/>
                <a:ea typeface="+mn-ea"/>
              </a:rPr>
              <a:t>1</a:t>
            </a:r>
            <a:r>
              <a:rPr lang="ja-JP" altLang="en-US" sz="2800" dirty="0">
                <a:solidFill>
                  <a:srgbClr val="0000FF"/>
                </a:solidFill>
                <a:latin typeface="+mn-ea"/>
                <a:ea typeface="+mn-ea"/>
              </a:rPr>
              <a:t>軸目を複製し、共通の</a:t>
            </a:r>
            <a:r>
              <a:rPr lang="en-US" altLang="ja-JP" sz="2800" dirty="0">
                <a:solidFill>
                  <a:srgbClr val="0000FF"/>
                </a:solidFill>
                <a:latin typeface="+mn-ea"/>
                <a:ea typeface="+mn-ea"/>
              </a:rPr>
              <a:t>x</a:t>
            </a:r>
            <a:r>
              <a:rPr lang="ja-JP" altLang="en-US" sz="2800" dirty="0">
                <a:solidFill>
                  <a:srgbClr val="0000FF"/>
                </a:solidFill>
                <a:latin typeface="+mn-ea"/>
                <a:ea typeface="+mn-ea"/>
              </a:rPr>
              <a:t>軸をもつ</a:t>
            </a:r>
            <a:r>
              <a:rPr lang="en-US" altLang="ja-JP" dirty="0">
                <a:latin typeface="+mn-ea"/>
                <a:ea typeface="+mn-ea"/>
              </a:rPr>
              <a:t>2</a:t>
            </a:r>
            <a:r>
              <a:rPr lang="ja-JP" altLang="en-US" sz="2800" dirty="0">
                <a:solidFill>
                  <a:srgbClr val="0000FF"/>
                </a:solidFill>
                <a:latin typeface="+mn-ea"/>
                <a:ea typeface="+mn-ea"/>
              </a:rPr>
              <a:t>軸目を生成</a:t>
            </a:r>
            <a:endParaRPr lang="en-US" altLang="ja-JP" sz="2800" dirty="0">
              <a:solidFill>
                <a:srgbClr val="0000FF"/>
              </a:solidFill>
              <a:latin typeface="+mn-ea"/>
              <a:ea typeface="+mn-ea"/>
            </a:endParaRPr>
          </a:p>
        </p:txBody>
      </p:sp>
      <p:sp>
        <p:nvSpPr>
          <p:cNvPr id="20" name="テキスト ボックス 19">
            <a:extLst>
              <a:ext uri="{FF2B5EF4-FFF2-40B4-BE49-F238E27FC236}">
                <a16:creationId xmlns="" xmlns:a16="http://schemas.microsoft.com/office/drawing/2014/main" id="{0F4227A1-A3A0-4489-8B55-331FAFCEB54B}"/>
              </a:ext>
            </a:extLst>
          </p:cNvPr>
          <p:cNvSpPr txBox="1"/>
          <p:nvPr/>
        </p:nvSpPr>
        <p:spPr>
          <a:xfrm>
            <a:off x="11566798" y="4456777"/>
            <a:ext cx="5065153" cy="523220"/>
          </a:xfrm>
          <a:prstGeom prst="rect">
            <a:avLst/>
          </a:prstGeom>
          <a:solidFill>
            <a:schemeClr val="bg1"/>
          </a:solidFill>
        </p:spPr>
        <p:txBody>
          <a:bodyPr wrap="square" rtlCol="0">
            <a:spAutoFit/>
          </a:bodyPr>
          <a:lstStyle/>
          <a:p>
            <a:pPr algn="l"/>
            <a:r>
              <a:rPr lang="en-US" altLang="ja-JP" sz="2800" dirty="0">
                <a:solidFill>
                  <a:srgbClr val="0000FF"/>
                </a:solidFill>
                <a:latin typeface="+mn-ea"/>
                <a:ea typeface="+mn-ea"/>
              </a:rPr>
              <a:t>2</a:t>
            </a:r>
            <a:r>
              <a:rPr lang="ja-JP" altLang="en-US" sz="2800" dirty="0">
                <a:solidFill>
                  <a:srgbClr val="0000FF"/>
                </a:solidFill>
                <a:latin typeface="+mn-ea"/>
                <a:ea typeface="+mn-ea"/>
              </a:rPr>
              <a:t>軸目に</a:t>
            </a:r>
            <a:r>
              <a:rPr lang="en-US" altLang="ja-JP" sz="2800" dirty="0">
                <a:solidFill>
                  <a:srgbClr val="0000FF"/>
                </a:solidFill>
                <a:latin typeface="+mn-ea"/>
                <a:ea typeface="+mn-ea"/>
              </a:rPr>
              <a:t>cos</a:t>
            </a:r>
            <a:r>
              <a:rPr lang="ja-JP" altLang="en-US" sz="2800" dirty="0">
                <a:solidFill>
                  <a:srgbClr val="0000FF"/>
                </a:solidFill>
                <a:latin typeface="+mn-ea"/>
                <a:ea typeface="+mn-ea"/>
              </a:rPr>
              <a:t>グラフを割り当て</a:t>
            </a:r>
            <a:endParaRPr kumimoji="1" lang="en-US" altLang="ja-JP" sz="2800" dirty="0">
              <a:solidFill>
                <a:srgbClr val="0000FF"/>
              </a:solidFill>
              <a:latin typeface="+mn-ea"/>
              <a:ea typeface="+mn-ea"/>
            </a:endParaRPr>
          </a:p>
        </p:txBody>
      </p:sp>
      <p:sp>
        <p:nvSpPr>
          <p:cNvPr id="10" name="右中かっこ 9">
            <a:extLst>
              <a:ext uri="{FF2B5EF4-FFF2-40B4-BE49-F238E27FC236}">
                <a16:creationId xmlns="" xmlns:a16="http://schemas.microsoft.com/office/drawing/2014/main" id="{022197AA-A3B8-49CA-9DE9-2895FE74DA9C}"/>
              </a:ext>
            </a:extLst>
          </p:cNvPr>
          <p:cNvSpPr/>
          <p:nvPr/>
        </p:nvSpPr>
        <p:spPr bwMode="auto">
          <a:xfrm>
            <a:off x="10327427" y="4493353"/>
            <a:ext cx="347043" cy="1762490"/>
          </a:xfrm>
          <a:prstGeom prst="rightBrace">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21" name="テキスト ボックス 20">
            <a:extLst>
              <a:ext uri="{FF2B5EF4-FFF2-40B4-BE49-F238E27FC236}">
                <a16:creationId xmlns="" xmlns:a16="http://schemas.microsoft.com/office/drawing/2014/main" id="{CB986622-0EC7-460F-981B-0C6720040B9B}"/>
              </a:ext>
            </a:extLst>
          </p:cNvPr>
          <p:cNvSpPr txBox="1"/>
          <p:nvPr/>
        </p:nvSpPr>
        <p:spPr>
          <a:xfrm>
            <a:off x="10896238" y="5176105"/>
            <a:ext cx="5065153" cy="523220"/>
          </a:xfrm>
          <a:prstGeom prst="rect">
            <a:avLst/>
          </a:prstGeom>
          <a:solidFill>
            <a:schemeClr val="bg1"/>
          </a:solidFill>
        </p:spPr>
        <p:txBody>
          <a:bodyPr wrap="square" rtlCol="0">
            <a:spAutoFit/>
          </a:bodyPr>
          <a:lstStyle/>
          <a:p>
            <a:pPr algn="l"/>
            <a:r>
              <a:rPr kumimoji="1" lang="ja-JP" altLang="en-US" sz="2800" dirty="0">
                <a:solidFill>
                  <a:srgbClr val="0000FF"/>
                </a:solidFill>
                <a:latin typeface="+mn-ea"/>
                <a:ea typeface="+mn-ea"/>
              </a:rPr>
              <a:t>凡例を共通にするための設定</a:t>
            </a:r>
            <a:endParaRPr kumimoji="1" lang="en-US" altLang="ja-JP" sz="2800" dirty="0">
              <a:solidFill>
                <a:srgbClr val="0000FF"/>
              </a:solidFill>
              <a:latin typeface="+mn-ea"/>
              <a:ea typeface="+mn-ea"/>
            </a:endParaRPr>
          </a:p>
        </p:txBody>
      </p:sp>
    </p:spTree>
    <p:extLst>
      <p:ext uri="{BB962C8B-B14F-4D97-AF65-F5344CB8AC3E}">
        <p14:creationId xmlns:p14="http://schemas.microsoft.com/office/powerpoint/2010/main" val="1186806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9AE2541-6CE5-4EBF-AF3F-1501425B27B2}"/>
              </a:ext>
            </a:extLst>
          </p:cNvPr>
          <p:cNvSpPr>
            <a:spLocks noGrp="1"/>
          </p:cNvSpPr>
          <p:nvPr>
            <p:ph type="title"/>
          </p:nvPr>
        </p:nvSpPr>
        <p:spPr/>
        <p:txBody>
          <a:bodyPr/>
          <a:lstStyle/>
          <a:p>
            <a:r>
              <a:rPr kumimoji="1" lang="en-US" altLang="ja-JP" dirty="0"/>
              <a:t>(</a:t>
            </a:r>
            <a:r>
              <a:rPr kumimoji="1" lang="ja-JP" altLang="en-US" dirty="0"/>
              <a:t>発展</a:t>
            </a:r>
            <a:r>
              <a:rPr kumimoji="1" lang="en-US" altLang="ja-JP" dirty="0"/>
              <a:t>) </a:t>
            </a:r>
            <a:r>
              <a:rPr kumimoji="1" lang="en-US" altLang="ja-JP" dirty="0" err="1"/>
              <a:t>plt.xkcd</a:t>
            </a:r>
            <a:r>
              <a:rPr kumimoji="1" lang="en-US" altLang="ja-JP" dirty="0"/>
              <a:t>()??</a:t>
            </a:r>
            <a:endParaRPr kumimoji="1" lang="ja-JP" altLang="en-US" dirty="0"/>
          </a:p>
        </p:txBody>
      </p:sp>
      <p:sp>
        <p:nvSpPr>
          <p:cNvPr id="4" name="フッター プレースホルダー 3">
            <a:extLst>
              <a:ext uri="{FF2B5EF4-FFF2-40B4-BE49-F238E27FC236}">
                <a16:creationId xmlns="" xmlns:a16="http://schemas.microsoft.com/office/drawing/2014/main" id="{229BF3B1-B847-4802-97F3-4D42C6CE1800}"/>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7682C885-7ECC-4686-B8B5-6A4C69DE7DBF}"/>
              </a:ext>
            </a:extLst>
          </p:cNvPr>
          <p:cNvSpPr>
            <a:spLocks noGrp="1"/>
          </p:cNvSpPr>
          <p:nvPr>
            <p:ph type="sldNum" sz="quarter" idx="4"/>
          </p:nvPr>
        </p:nvSpPr>
        <p:spPr/>
        <p:txBody>
          <a:bodyPr/>
          <a:lstStyle/>
          <a:p>
            <a:pPr>
              <a:defRPr/>
            </a:pPr>
            <a:fld id="{E62AD30C-4FD0-4E41-9633-AA73C86D07D0}" type="slidenum">
              <a:rPr lang="ja-JP" altLang="en-US" smtClean="0"/>
              <a:pPr>
                <a:defRPr/>
              </a:pPr>
              <a:t>58</a:t>
            </a:fld>
            <a:endParaRPr lang="en-US" altLang="ja-JP" dirty="0"/>
          </a:p>
        </p:txBody>
      </p:sp>
      <p:sp>
        <p:nvSpPr>
          <p:cNvPr id="6" name="テキスト ボックス 5">
            <a:extLst>
              <a:ext uri="{FF2B5EF4-FFF2-40B4-BE49-F238E27FC236}">
                <a16:creationId xmlns="" xmlns:a16="http://schemas.microsoft.com/office/drawing/2014/main" id="{DCE4472C-D779-4067-9879-9EE0C8EA6E2C}"/>
              </a:ext>
            </a:extLst>
          </p:cNvPr>
          <p:cNvSpPr txBox="1"/>
          <p:nvPr/>
        </p:nvSpPr>
        <p:spPr>
          <a:xfrm>
            <a:off x="1278411" y="1731907"/>
            <a:ext cx="8661345" cy="1754326"/>
          </a:xfrm>
          <a:prstGeom prst="rect">
            <a:avLst/>
          </a:prstGeom>
          <a:solidFill>
            <a:schemeClr val="bg1"/>
          </a:solidFill>
          <a:ln>
            <a:solidFill>
              <a:schemeClr val="tx1"/>
            </a:solidFill>
          </a:ln>
        </p:spPr>
        <p:txBody>
          <a:bodyPr wrap="none" rtlCol="0">
            <a:spAutoFit/>
          </a:bodyPr>
          <a:lstStyle/>
          <a:p>
            <a:pPr algn="l"/>
            <a:r>
              <a:rPr kumimoji="1" lang="en-US" altLang="ja-JP" sz="3600" dirty="0">
                <a:latin typeface="+mn-ea"/>
                <a:ea typeface="+mn-ea"/>
              </a:rPr>
              <a:t>with </a:t>
            </a:r>
            <a:r>
              <a:rPr kumimoji="1" lang="en-US" altLang="ja-JP" sz="3600" dirty="0" err="1">
                <a:latin typeface="+mn-ea"/>
                <a:ea typeface="+mn-ea"/>
              </a:rPr>
              <a:t>plt.xkcd</a:t>
            </a:r>
            <a:r>
              <a:rPr kumimoji="1" lang="en-US" altLang="ja-JP" sz="3600" dirty="0">
                <a:latin typeface="+mn-ea"/>
                <a:ea typeface="+mn-ea"/>
              </a:rPr>
              <a:t>():</a:t>
            </a:r>
          </a:p>
          <a:p>
            <a:pPr algn="l"/>
            <a:r>
              <a:rPr lang="en-US" altLang="ja-JP" sz="3600" dirty="0">
                <a:latin typeface="+mn-ea"/>
                <a:ea typeface="+mn-ea"/>
              </a:rPr>
              <a:t>    </a:t>
            </a:r>
            <a:r>
              <a:rPr lang="ja-JP" altLang="en-US" sz="3600" dirty="0">
                <a:latin typeface="+mn-ea"/>
                <a:ea typeface="+mn-ea"/>
              </a:rPr>
              <a:t>通常のグラフを描くためのプログラム</a:t>
            </a:r>
            <a:endParaRPr lang="en-US" altLang="ja-JP" sz="3600" dirty="0">
              <a:latin typeface="+mn-ea"/>
              <a:ea typeface="+mn-ea"/>
            </a:endParaRPr>
          </a:p>
          <a:p>
            <a:pPr algn="l"/>
            <a:r>
              <a:rPr lang="ja-JP" altLang="en-US" sz="3600" dirty="0">
                <a:latin typeface="+mn-ea"/>
                <a:ea typeface="+mn-ea"/>
              </a:rPr>
              <a:t>    </a:t>
            </a:r>
            <a:r>
              <a:rPr lang="en-US" altLang="ja-JP" sz="3600" dirty="0">
                <a:latin typeface="+mn-ea"/>
                <a:ea typeface="+mn-ea"/>
              </a:rPr>
              <a:t>…</a:t>
            </a:r>
          </a:p>
        </p:txBody>
      </p:sp>
      <p:sp>
        <p:nvSpPr>
          <p:cNvPr id="7" name="テキスト ボックス 6">
            <a:extLst>
              <a:ext uri="{FF2B5EF4-FFF2-40B4-BE49-F238E27FC236}">
                <a16:creationId xmlns="" xmlns:a16="http://schemas.microsoft.com/office/drawing/2014/main" id="{A85C1654-DC68-4681-8FDD-6FE6AEEE04A5}"/>
              </a:ext>
            </a:extLst>
          </p:cNvPr>
          <p:cNvSpPr txBox="1"/>
          <p:nvPr/>
        </p:nvSpPr>
        <p:spPr>
          <a:xfrm>
            <a:off x="1351563" y="6110755"/>
            <a:ext cx="4392488" cy="646331"/>
          </a:xfrm>
          <a:prstGeom prst="rect">
            <a:avLst/>
          </a:prstGeom>
          <a:solidFill>
            <a:schemeClr val="bg1"/>
          </a:solidFill>
        </p:spPr>
        <p:txBody>
          <a:bodyPr wrap="square" rtlCol="0">
            <a:spAutoFit/>
          </a:bodyPr>
          <a:lstStyle/>
          <a:p>
            <a:r>
              <a:rPr lang="en-US" altLang="ja-JP" sz="3600" dirty="0">
                <a:latin typeface="+mn-ea"/>
                <a:ea typeface="+mn-ea"/>
                <a:hlinkClick r:id="rId2"/>
              </a:rPr>
              <a:t>https://xkcd.com/</a:t>
            </a:r>
            <a:r>
              <a:rPr lang="ja-JP" altLang="en-US" sz="3600" dirty="0">
                <a:latin typeface="+mn-ea"/>
                <a:ea typeface="+mn-ea"/>
              </a:rPr>
              <a:t>　</a:t>
            </a:r>
            <a:endParaRPr kumimoji="1" lang="ja-JP" altLang="en-US" sz="3600" dirty="0">
              <a:latin typeface="+mn-ea"/>
              <a:ea typeface="+mn-ea"/>
            </a:endParaRPr>
          </a:p>
        </p:txBody>
      </p:sp>
      <p:sp>
        <p:nvSpPr>
          <p:cNvPr id="8" name="テキスト ボックス 7">
            <a:extLst>
              <a:ext uri="{FF2B5EF4-FFF2-40B4-BE49-F238E27FC236}">
                <a16:creationId xmlns="" xmlns:a16="http://schemas.microsoft.com/office/drawing/2014/main" id="{59E1BBF6-ADF2-4766-8DC0-87FA662B17EF}"/>
              </a:ext>
            </a:extLst>
          </p:cNvPr>
          <p:cNvSpPr txBox="1"/>
          <p:nvPr/>
        </p:nvSpPr>
        <p:spPr>
          <a:xfrm>
            <a:off x="1302795" y="4928131"/>
            <a:ext cx="8022796" cy="1200329"/>
          </a:xfrm>
          <a:prstGeom prst="rect">
            <a:avLst/>
          </a:prstGeom>
          <a:solidFill>
            <a:schemeClr val="bg1"/>
          </a:solidFill>
        </p:spPr>
        <p:txBody>
          <a:bodyPr wrap="square" rtlCol="0">
            <a:spAutoFit/>
          </a:bodyPr>
          <a:lstStyle/>
          <a:p>
            <a:r>
              <a:rPr kumimoji="1" lang="en-US" altLang="ja-JP" sz="3600" dirty="0" err="1">
                <a:latin typeface="+mn-ea"/>
                <a:ea typeface="+mn-ea"/>
              </a:rPr>
              <a:t>xkcd</a:t>
            </a:r>
            <a:r>
              <a:rPr kumimoji="1" lang="ja-JP" altLang="en-US" sz="3600" dirty="0">
                <a:latin typeface="+mn-ea"/>
                <a:ea typeface="+mn-ea"/>
              </a:rPr>
              <a:t>は、世界でもっとも人気のあるウェブコミックサイトのひとつ。</a:t>
            </a:r>
          </a:p>
        </p:txBody>
      </p:sp>
      <p:sp>
        <p:nvSpPr>
          <p:cNvPr id="9" name="テキスト ボックス 8">
            <a:extLst>
              <a:ext uri="{FF2B5EF4-FFF2-40B4-BE49-F238E27FC236}">
                <a16:creationId xmlns="" xmlns:a16="http://schemas.microsoft.com/office/drawing/2014/main" id="{38A0A933-B444-445E-8C14-CF3AEC2D49D9}"/>
              </a:ext>
            </a:extLst>
          </p:cNvPr>
          <p:cNvSpPr txBox="1"/>
          <p:nvPr/>
        </p:nvSpPr>
        <p:spPr>
          <a:xfrm>
            <a:off x="1300835" y="3735781"/>
            <a:ext cx="11383996" cy="646331"/>
          </a:xfrm>
          <a:prstGeom prst="rect">
            <a:avLst/>
          </a:prstGeom>
          <a:solidFill>
            <a:schemeClr val="bg1"/>
          </a:solidFill>
        </p:spPr>
        <p:txBody>
          <a:bodyPr wrap="square" rtlCol="0">
            <a:spAutoFit/>
          </a:bodyPr>
          <a:lstStyle/>
          <a:p>
            <a:r>
              <a:rPr kumimoji="1" lang="ja-JP" altLang="en-US" sz="3600" dirty="0">
                <a:latin typeface="+mn-ea"/>
                <a:ea typeface="+mn-ea"/>
              </a:rPr>
              <a:t>とするとグラフが</a:t>
            </a:r>
            <a:r>
              <a:rPr kumimoji="1" lang="en-US" altLang="ja-JP" sz="3600" dirty="0">
                <a:latin typeface="+mn-ea"/>
                <a:ea typeface="+mn-ea"/>
              </a:rPr>
              <a:t>… (</a:t>
            </a:r>
            <a:r>
              <a:rPr kumimoji="1" lang="ja-JP" altLang="en-US" sz="3600" dirty="0">
                <a:latin typeface="+mn-ea"/>
                <a:ea typeface="+mn-ea"/>
              </a:rPr>
              <a:t>脱力系がお好きな人はどうぞ</a:t>
            </a:r>
            <a:r>
              <a:rPr kumimoji="1" lang="en-US" altLang="ja-JP" sz="3600" dirty="0">
                <a:latin typeface="+mn-ea"/>
                <a:ea typeface="+mn-ea"/>
              </a:rPr>
              <a:t>)</a:t>
            </a:r>
            <a:endParaRPr kumimoji="1" lang="ja-JP" altLang="en-US" sz="3600" dirty="0">
              <a:latin typeface="+mn-ea"/>
              <a:ea typeface="+mn-ea"/>
            </a:endParaRPr>
          </a:p>
        </p:txBody>
      </p:sp>
    </p:spTree>
    <p:extLst>
      <p:ext uri="{BB962C8B-B14F-4D97-AF65-F5344CB8AC3E}">
        <p14:creationId xmlns:p14="http://schemas.microsoft.com/office/powerpoint/2010/main" val="36221284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E6BC6233-E2BB-46B1-88B4-82F787897B48}"/>
              </a:ext>
            </a:extLst>
          </p:cNvPr>
          <p:cNvSpPr>
            <a:spLocks noGrp="1"/>
          </p:cNvSpPr>
          <p:nvPr>
            <p:ph type="title"/>
          </p:nvPr>
        </p:nvSpPr>
        <p:spPr/>
        <p:txBody>
          <a:bodyPr>
            <a:normAutofit/>
          </a:bodyPr>
          <a:lstStyle/>
          <a:p>
            <a:r>
              <a:rPr lang="ja-JP" altLang="en-US" sz="7200" dirty="0"/>
              <a:t>課題 </a:t>
            </a:r>
            <a:r>
              <a:rPr lang="en-US" altLang="ja-JP" sz="7200" dirty="0"/>
              <a:t>1</a:t>
            </a:r>
            <a:endParaRPr kumimoji="1" lang="ja-JP" altLang="en-US" sz="7200" dirty="0"/>
          </a:p>
        </p:txBody>
      </p:sp>
      <p:sp>
        <p:nvSpPr>
          <p:cNvPr id="7" name="テキスト プレースホルダー 6">
            <a:extLst>
              <a:ext uri="{FF2B5EF4-FFF2-40B4-BE49-F238E27FC236}">
                <a16:creationId xmlns="" xmlns:a16="http://schemas.microsoft.com/office/drawing/2014/main" id="{D77D7AF9-265D-4DB7-B6B3-6CD39374F9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59</a:t>
            </a:fld>
            <a:endParaRPr lang="en-US" altLang="ja-JP" dirty="0"/>
          </a:p>
        </p:txBody>
      </p:sp>
      <p:sp>
        <p:nvSpPr>
          <p:cNvPr id="2" name="フッター プレースホルダー 1">
            <a:extLst>
              <a:ext uri="{FF2B5EF4-FFF2-40B4-BE49-F238E27FC236}">
                <a16:creationId xmlns="" xmlns:a16="http://schemas.microsoft.com/office/drawing/2014/main" id="{1F99AA26-6F41-4509-87ED-FF51F5E47A4C}"/>
              </a:ext>
            </a:extLst>
          </p:cNvPr>
          <p:cNvSpPr>
            <a:spLocks noGrp="1"/>
          </p:cNvSpPr>
          <p:nvPr>
            <p:ph type="ftr" sz="quarter" idx="10"/>
          </p:nvPr>
        </p:nvSpPr>
        <p:spPr/>
        <p:txBody>
          <a:bodyPr/>
          <a:lstStyle/>
          <a:p>
            <a:r>
              <a:rPr lang="en-US" altLang="ja-JP"/>
              <a:t>Copyright © 2023 by INIAD</a:t>
            </a:r>
            <a:endParaRPr lang="ja-JP" altLang="en-US" dirty="0"/>
          </a:p>
        </p:txBody>
      </p:sp>
    </p:spTree>
    <p:extLst>
      <p:ext uri="{BB962C8B-B14F-4D97-AF65-F5344CB8AC3E}">
        <p14:creationId xmlns:p14="http://schemas.microsoft.com/office/powerpoint/2010/main" val="362411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E6BC6233-E2BB-46B1-88B4-82F787897B48}"/>
              </a:ext>
            </a:extLst>
          </p:cNvPr>
          <p:cNvSpPr>
            <a:spLocks noGrp="1"/>
          </p:cNvSpPr>
          <p:nvPr>
            <p:ph type="title"/>
          </p:nvPr>
        </p:nvSpPr>
        <p:spPr/>
        <p:txBody>
          <a:bodyPr>
            <a:normAutofit/>
          </a:bodyPr>
          <a:lstStyle/>
          <a:p>
            <a:r>
              <a:rPr kumimoji="1" lang="en-US" altLang="ja-JP" sz="7200" dirty="0"/>
              <a:t>Matplotlib </a:t>
            </a:r>
            <a:r>
              <a:rPr kumimoji="1" lang="ja-JP" altLang="en-US" sz="7200" dirty="0"/>
              <a:t>を用いたデータ可視化</a:t>
            </a:r>
          </a:p>
        </p:txBody>
      </p:sp>
      <p:sp>
        <p:nvSpPr>
          <p:cNvPr id="7" name="テキスト プレースホルダー 6">
            <a:extLst>
              <a:ext uri="{FF2B5EF4-FFF2-40B4-BE49-F238E27FC236}">
                <a16:creationId xmlns="" xmlns:a16="http://schemas.microsoft.com/office/drawing/2014/main" id="{D77D7AF9-265D-4DB7-B6B3-6CD39374F988}"/>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6</a:t>
            </a:fld>
            <a:endParaRPr lang="en-US" altLang="ja-JP" dirty="0"/>
          </a:p>
        </p:txBody>
      </p:sp>
      <p:sp>
        <p:nvSpPr>
          <p:cNvPr id="5" name="フッター プレースホルダー 4">
            <a:extLst>
              <a:ext uri="{FF2B5EF4-FFF2-40B4-BE49-F238E27FC236}">
                <a16:creationId xmlns="" xmlns:a16="http://schemas.microsoft.com/office/drawing/2014/main" id="{670AF36E-A649-4440-9F14-7B46B5F116EF}"/>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Tree>
    <p:extLst>
      <p:ext uri="{BB962C8B-B14F-4D97-AF65-F5344CB8AC3E}">
        <p14:creationId xmlns:p14="http://schemas.microsoft.com/office/powerpoint/2010/main" val="2275822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43D4344-ED7C-4E2C-9043-D0BC23D49D4A}"/>
              </a:ext>
            </a:extLst>
          </p:cNvPr>
          <p:cNvSpPr>
            <a:spLocks noGrp="1"/>
          </p:cNvSpPr>
          <p:nvPr>
            <p:ph type="title"/>
          </p:nvPr>
        </p:nvSpPr>
        <p:spPr/>
        <p:txBody>
          <a:bodyPr/>
          <a:lstStyle/>
          <a:p>
            <a:r>
              <a:rPr kumimoji="1" lang="en-US" altLang="ja-JP" dirty="0" smtClean="0"/>
              <a:t>dm-03-assign1</a:t>
            </a:r>
            <a:endParaRPr kumimoji="1" lang="ja-JP" altLang="en-US" dirty="0"/>
          </a:p>
        </p:txBody>
      </p:sp>
      <p:sp>
        <p:nvSpPr>
          <p:cNvPr id="3" name="コンテンツ プレースホルダー 2">
            <a:extLst>
              <a:ext uri="{FF2B5EF4-FFF2-40B4-BE49-F238E27FC236}">
                <a16:creationId xmlns="" xmlns:a16="http://schemas.microsoft.com/office/drawing/2014/main" id="{B4A95D2F-2B3E-446F-8854-C802BB7AE95C}"/>
              </a:ext>
            </a:extLst>
          </p:cNvPr>
          <p:cNvSpPr>
            <a:spLocks noGrp="1"/>
          </p:cNvSpPr>
          <p:nvPr>
            <p:ph idx="1"/>
          </p:nvPr>
        </p:nvSpPr>
        <p:spPr>
          <a:xfrm>
            <a:off x="647084" y="1465723"/>
            <a:ext cx="16082606" cy="2231554"/>
          </a:xfrm>
        </p:spPr>
        <p:txBody>
          <a:bodyPr>
            <a:normAutofit/>
          </a:bodyPr>
          <a:lstStyle/>
          <a:p>
            <a:r>
              <a:rPr lang="en-US" altLang="ja-JP" sz="3200" dirty="0" err="1"/>
              <a:t>matplotlib.ipynb</a:t>
            </a:r>
            <a:r>
              <a:rPr lang="ja-JP" altLang="en-US" sz="3200" dirty="0"/>
              <a:t>を参考にしながら、以下の操作を行うノートブック</a:t>
            </a:r>
            <a:r>
              <a:rPr lang="ja-JP" altLang="en-US" sz="3200" dirty="0" smtClean="0"/>
              <a:t>を</a:t>
            </a:r>
            <a:r>
              <a:rPr lang="en-US" altLang="ja-JP" sz="3200" dirty="0" smtClean="0"/>
              <a:t>dm-03-assign1.ipynb </a:t>
            </a:r>
            <a:r>
              <a:rPr lang="ja-JP" altLang="en-US" sz="3200" dirty="0"/>
              <a:t>という名前で作成し、</a:t>
            </a:r>
            <a:r>
              <a:rPr lang="en-US" altLang="ja-JP" sz="3200" dirty="0"/>
              <a:t>1-12</a:t>
            </a:r>
            <a:r>
              <a:rPr lang="ja-JP" altLang="en-US" sz="3200" dirty="0"/>
              <a:t>に対応するスクリプトと、</a:t>
            </a:r>
            <a:r>
              <a:rPr lang="en-US" altLang="ja-JP" sz="3200" dirty="0"/>
              <a:t>ipynb</a:t>
            </a:r>
            <a:r>
              <a:rPr lang="ja-JP" altLang="en-US" sz="3200" dirty="0"/>
              <a:t>ファイル </a:t>
            </a:r>
            <a:r>
              <a:rPr lang="en-US" altLang="ja-JP" sz="3200" dirty="0"/>
              <a:t>(</a:t>
            </a:r>
            <a:r>
              <a:rPr lang="ja-JP" altLang="en-US" sz="3200" dirty="0"/>
              <a:t>ノートブックファイル</a:t>
            </a:r>
            <a:r>
              <a:rPr lang="en-US" altLang="ja-JP" sz="3200" dirty="0"/>
              <a:t>) </a:t>
            </a:r>
            <a:r>
              <a:rPr lang="ja-JP" altLang="en-US" sz="3200" dirty="0"/>
              <a:t>、それを</a:t>
            </a:r>
            <a:r>
              <a:rPr lang="en-US" altLang="ja-JP" sz="3200" dirty="0"/>
              <a:t>HTML</a:t>
            </a:r>
            <a:r>
              <a:rPr lang="ja-JP" altLang="en-US" sz="3200" dirty="0"/>
              <a:t>形式に変換した</a:t>
            </a:r>
            <a:r>
              <a:rPr lang="en-US" altLang="ja-JP" sz="3200" dirty="0"/>
              <a:t>html</a:t>
            </a:r>
            <a:r>
              <a:rPr lang="ja-JP" altLang="en-US" sz="3200" dirty="0"/>
              <a:t>ファイルを提出せよ。</a:t>
            </a:r>
            <a:endParaRPr lang="en-US" altLang="ja-JP" sz="3200" dirty="0"/>
          </a:p>
        </p:txBody>
      </p:sp>
      <p:sp>
        <p:nvSpPr>
          <p:cNvPr id="4" name="フッター プレースホルダー 3">
            <a:extLst>
              <a:ext uri="{FF2B5EF4-FFF2-40B4-BE49-F238E27FC236}">
                <a16:creationId xmlns="" xmlns:a16="http://schemas.microsoft.com/office/drawing/2014/main" id="{E8F2147D-4A57-4186-90A6-D287EA971575}"/>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6E9836C-B965-4544-A201-11E1ADA6F10C}"/>
              </a:ext>
            </a:extLst>
          </p:cNvPr>
          <p:cNvSpPr>
            <a:spLocks noGrp="1"/>
          </p:cNvSpPr>
          <p:nvPr>
            <p:ph type="sldNum" sz="quarter" idx="4"/>
          </p:nvPr>
        </p:nvSpPr>
        <p:spPr/>
        <p:txBody>
          <a:bodyPr/>
          <a:lstStyle/>
          <a:p>
            <a:pPr>
              <a:defRPr/>
            </a:pPr>
            <a:fld id="{E62AD30C-4FD0-4E41-9633-AA73C86D07D0}" type="slidenum">
              <a:rPr lang="ja-JP" altLang="en-US" smtClean="0"/>
              <a:pPr>
                <a:defRPr/>
              </a:pPr>
              <a:t>60</a:t>
            </a:fld>
            <a:endParaRPr lang="en-US" altLang="ja-JP" dirty="0"/>
          </a:p>
        </p:txBody>
      </p:sp>
      <p:sp>
        <p:nvSpPr>
          <p:cNvPr id="6" name="テキスト ボックス 5">
            <a:extLst>
              <a:ext uri="{FF2B5EF4-FFF2-40B4-BE49-F238E27FC236}">
                <a16:creationId xmlns="" xmlns:a16="http://schemas.microsoft.com/office/drawing/2014/main" id="{2A7955DA-3B30-446E-9625-7FCDACDE0AB4}"/>
              </a:ext>
            </a:extLst>
          </p:cNvPr>
          <p:cNvSpPr txBox="1"/>
          <p:nvPr/>
        </p:nvSpPr>
        <p:spPr>
          <a:xfrm>
            <a:off x="433977" y="3801737"/>
            <a:ext cx="16082606" cy="4795159"/>
          </a:xfrm>
          <a:prstGeom prst="rect">
            <a:avLst/>
          </a:prstGeom>
          <a:noFill/>
        </p:spPr>
        <p:txBody>
          <a:bodyPr wrap="square" rtlCol="0">
            <a:spAutoFit/>
          </a:bodyPr>
          <a:lstStyle/>
          <a:p>
            <a:pPr marL="742950" indent="-742950">
              <a:lnSpc>
                <a:spcPct val="120000"/>
              </a:lnSpc>
              <a:buFont typeface="+mj-lt"/>
              <a:buAutoNum type="arabicPeriod"/>
            </a:pPr>
            <a:r>
              <a:rPr lang="ja-JP" altLang="en-US" sz="3200" dirty="0">
                <a:latin typeface="+mn-ea"/>
                <a:ea typeface="+mn-ea"/>
              </a:rPr>
              <a:t>必要なライブラリを</a:t>
            </a:r>
            <a:r>
              <a:rPr lang="en-US" altLang="ja-JP" sz="3200" dirty="0">
                <a:latin typeface="+mn-ea"/>
                <a:ea typeface="+mn-ea"/>
              </a:rPr>
              <a:t>import</a:t>
            </a:r>
            <a:r>
              <a:rPr lang="ja-JP" altLang="en-US" sz="3200" dirty="0">
                <a:latin typeface="+mn-ea"/>
                <a:ea typeface="+mn-ea"/>
              </a:rPr>
              <a:t>。</a:t>
            </a:r>
            <a:endParaRPr lang="en-US" altLang="ja-JP" sz="3200" dirty="0">
              <a:latin typeface="+mn-ea"/>
              <a:ea typeface="+mn-ea"/>
            </a:endParaRPr>
          </a:p>
          <a:p>
            <a:pPr marL="742950" indent="-742950">
              <a:lnSpc>
                <a:spcPct val="120000"/>
              </a:lnSpc>
              <a:buFont typeface="+mj-lt"/>
              <a:buAutoNum type="arabicPeriod"/>
            </a:pPr>
            <a:r>
              <a:rPr lang="en-US" altLang="ja-JP" sz="3200" dirty="0">
                <a:latin typeface="+mn-ea"/>
                <a:ea typeface="+mn-ea"/>
              </a:rPr>
              <a:t>covid-19-pref-area-20200403.csv </a:t>
            </a:r>
            <a:r>
              <a:rPr lang="ja-JP" altLang="en-US" sz="3200" dirty="0">
                <a:latin typeface="+mn-ea"/>
                <a:ea typeface="+mn-ea"/>
              </a:rPr>
              <a:t>をデータフレーム</a:t>
            </a:r>
            <a:r>
              <a:rPr lang="en-US" altLang="ja-JP" sz="3200" dirty="0">
                <a:latin typeface="+mn-ea"/>
                <a:ea typeface="+mn-ea"/>
              </a:rPr>
              <a:t>df </a:t>
            </a:r>
            <a:r>
              <a:rPr lang="ja-JP" altLang="en-US" sz="3200" dirty="0">
                <a:latin typeface="+mn-ea"/>
                <a:ea typeface="+mn-ea"/>
              </a:rPr>
              <a:t>に読み込み、行・列数、データ型と欠損値の有無、先頭付近の内容を確認する。</a:t>
            </a:r>
            <a:endParaRPr lang="en-US" altLang="ja-JP" sz="3200" dirty="0">
              <a:latin typeface="+mn-ea"/>
              <a:ea typeface="+mn-ea"/>
            </a:endParaRPr>
          </a:p>
          <a:p>
            <a:pPr marL="913924" lvl="1" indent="-457200">
              <a:lnSpc>
                <a:spcPct val="120000"/>
              </a:lnSpc>
              <a:buFont typeface="Arial" panose="020B0604020202020204" pitchFamily="34" charset="0"/>
              <a:buChar char="•"/>
            </a:pPr>
            <a:r>
              <a:rPr lang="en-US" altLang="ja-JP" sz="3200" dirty="0">
                <a:latin typeface="+mn-ea"/>
                <a:ea typeface="+mn-ea"/>
              </a:rPr>
              <a:t>covid-19-pref-area-20200403.csv </a:t>
            </a:r>
            <a:r>
              <a:rPr lang="ja-JP" altLang="en-US" sz="3200" dirty="0">
                <a:latin typeface="+mn-ea"/>
                <a:ea typeface="+mn-ea"/>
              </a:rPr>
              <a:t>の先頭付近に、読み飛ばさなければならない行などがないかを、</a:t>
            </a:r>
            <a:r>
              <a:rPr lang="en-US" altLang="ja-JP" sz="3200" dirty="0" err="1">
                <a:latin typeface="+mn-ea"/>
                <a:ea typeface="+mn-ea"/>
              </a:rPr>
              <a:t>VSCode</a:t>
            </a:r>
            <a:r>
              <a:rPr lang="ja-JP" altLang="en-US" sz="3200" dirty="0">
                <a:latin typeface="+mn-ea"/>
                <a:ea typeface="+mn-ea"/>
              </a:rPr>
              <a:t>などで開くか、または</a:t>
            </a:r>
            <a:r>
              <a:rPr lang="en-US" altLang="ja-JP" sz="3200" dirty="0">
                <a:latin typeface="+mn-ea"/>
                <a:ea typeface="+mn-ea"/>
              </a:rPr>
              <a:t>Jupyter</a:t>
            </a:r>
            <a:r>
              <a:rPr lang="ja-JP" altLang="en-US" sz="3200" dirty="0">
                <a:latin typeface="+mn-ea"/>
                <a:ea typeface="+mn-ea"/>
              </a:rPr>
              <a:t>画面左のファイル一覧で右クリック、</a:t>
            </a:r>
            <a:r>
              <a:rPr lang="en-US" altLang="ja-JP" sz="3200" dirty="0">
                <a:latin typeface="+mn-ea"/>
                <a:ea typeface="+mn-ea"/>
              </a:rPr>
              <a:t>Open With &gt; Editor </a:t>
            </a:r>
            <a:r>
              <a:rPr lang="ja-JP" altLang="en-US" sz="3200" dirty="0">
                <a:latin typeface="+mn-ea"/>
                <a:ea typeface="+mn-ea"/>
              </a:rPr>
              <a:t>で開いて確認して、以下の</a:t>
            </a:r>
            <a:r>
              <a:rPr lang="en-US" altLang="ja-JP" sz="3200" dirty="0">
                <a:latin typeface="+mn-ea"/>
                <a:ea typeface="+mn-ea"/>
              </a:rPr>
              <a:t>XXX</a:t>
            </a:r>
            <a:r>
              <a:rPr lang="ja-JP" altLang="en-US" sz="3200" dirty="0">
                <a:latin typeface="+mn-ea"/>
                <a:ea typeface="+mn-ea"/>
              </a:rPr>
              <a:t>と</a:t>
            </a:r>
            <a:r>
              <a:rPr lang="en-US" altLang="ja-JP" sz="3200" dirty="0">
                <a:latin typeface="+mn-ea"/>
                <a:ea typeface="+mn-ea"/>
              </a:rPr>
              <a:t>YYY</a:t>
            </a:r>
            <a:r>
              <a:rPr lang="ja-JP" altLang="en-US" sz="3200" dirty="0">
                <a:latin typeface="+mn-ea"/>
                <a:ea typeface="+mn-ea"/>
              </a:rPr>
              <a:t>を正しく設定すること。</a:t>
            </a:r>
            <a:endParaRPr lang="en-US" altLang="ja-JP" sz="3200" dirty="0">
              <a:latin typeface="+mn-ea"/>
              <a:ea typeface="+mn-ea"/>
            </a:endParaRPr>
          </a:p>
          <a:p>
            <a:pPr lvl="1">
              <a:lnSpc>
                <a:spcPct val="120000"/>
              </a:lnSpc>
            </a:pPr>
            <a:r>
              <a:rPr lang="en-US" altLang="ja-JP" sz="3200" dirty="0">
                <a:latin typeface="+mn-ea"/>
                <a:ea typeface="+mn-ea"/>
              </a:rPr>
              <a:t>    df = pd.read_csv(csv</a:t>
            </a:r>
            <a:r>
              <a:rPr lang="ja-JP" altLang="en-US" sz="3200" dirty="0">
                <a:latin typeface="+mn-ea"/>
                <a:ea typeface="+mn-ea"/>
              </a:rPr>
              <a:t>ファイル</a:t>
            </a:r>
            <a:r>
              <a:rPr lang="en-US" altLang="ja-JP" sz="3200" dirty="0">
                <a:latin typeface="+mn-ea"/>
                <a:ea typeface="+mn-ea"/>
              </a:rPr>
              <a:t>, </a:t>
            </a:r>
            <a:r>
              <a:rPr lang="en-US" altLang="ja-JP" sz="3200" dirty="0" err="1">
                <a:latin typeface="+mn-ea"/>
                <a:ea typeface="+mn-ea"/>
              </a:rPr>
              <a:t>sep</a:t>
            </a:r>
            <a:r>
              <a:rPr lang="en-US" altLang="ja-JP" sz="3200" dirty="0">
                <a:latin typeface="+mn-ea"/>
                <a:ea typeface="+mn-ea"/>
              </a:rPr>
              <a:t>=',', skiprows=XXX, header=YYY)</a:t>
            </a:r>
            <a:r>
              <a:rPr lang="ja-JP" altLang="en-US" sz="3200" dirty="0">
                <a:latin typeface="+mn-ea"/>
                <a:ea typeface="+mn-ea"/>
              </a:rPr>
              <a:t> </a:t>
            </a:r>
            <a:endParaRPr lang="en-US" altLang="ja-JP" sz="3200" dirty="0">
              <a:latin typeface="+mn-ea"/>
              <a:ea typeface="+mn-ea"/>
            </a:endParaRPr>
          </a:p>
        </p:txBody>
      </p:sp>
    </p:spTree>
    <p:extLst>
      <p:ext uri="{BB962C8B-B14F-4D97-AF65-F5344CB8AC3E}">
        <p14:creationId xmlns:p14="http://schemas.microsoft.com/office/powerpoint/2010/main" val="1365490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6EB3D74-32A1-4A39-8BD2-5F3F51695F25}"/>
              </a:ext>
            </a:extLst>
          </p:cNvPr>
          <p:cNvSpPr>
            <a:spLocks noGrp="1"/>
          </p:cNvSpPr>
          <p:nvPr>
            <p:ph type="title"/>
          </p:nvPr>
        </p:nvSpPr>
        <p:spPr/>
        <p:txBody>
          <a:bodyPr/>
          <a:lstStyle/>
          <a:p>
            <a:r>
              <a:rPr kumimoji="1" lang="en-US" altLang="ja-JP" dirty="0" smtClean="0"/>
              <a:t>dm-03-assign1</a:t>
            </a:r>
            <a:endParaRPr kumimoji="1" lang="ja-JP" altLang="en-US" dirty="0"/>
          </a:p>
        </p:txBody>
      </p:sp>
      <p:sp>
        <p:nvSpPr>
          <p:cNvPr id="4" name="フッター プレースホルダー 3">
            <a:extLst>
              <a:ext uri="{FF2B5EF4-FFF2-40B4-BE49-F238E27FC236}">
                <a16:creationId xmlns="" xmlns:a16="http://schemas.microsoft.com/office/drawing/2014/main" id="{36AFB5C7-45B6-4B8D-8A10-2E2EFD28485C}"/>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40D6739-34C6-42DC-BAAA-D397041D4FBC}"/>
              </a:ext>
            </a:extLst>
          </p:cNvPr>
          <p:cNvSpPr>
            <a:spLocks noGrp="1"/>
          </p:cNvSpPr>
          <p:nvPr>
            <p:ph type="sldNum" sz="quarter" idx="4"/>
          </p:nvPr>
        </p:nvSpPr>
        <p:spPr/>
        <p:txBody>
          <a:bodyPr/>
          <a:lstStyle/>
          <a:p>
            <a:pPr>
              <a:defRPr/>
            </a:pPr>
            <a:fld id="{E62AD30C-4FD0-4E41-9633-AA73C86D07D0}" type="slidenum">
              <a:rPr lang="ja-JP" altLang="en-US" smtClean="0"/>
              <a:pPr>
                <a:defRPr/>
              </a:pPr>
              <a:t>61</a:t>
            </a:fld>
            <a:endParaRPr lang="en-US" altLang="ja-JP" dirty="0"/>
          </a:p>
        </p:txBody>
      </p:sp>
      <p:sp>
        <p:nvSpPr>
          <p:cNvPr id="6" name="テキスト ボックス 5">
            <a:extLst>
              <a:ext uri="{FF2B5EF4-FFF2-40B4-BE49-F238E27FC236}">
                <a16:creationId xmlns="" xmlns:a16="http://schemas.microsoft.com/office/drawing/2014/main" id="{4D6938BD-2784-4C5A-A2A5-C18AC9758834}"/>
              </a:ext>
            </a:extLst>
          </p:cNvPr>
          <p:cNvSpPr txBox="1"/>
          <p:nvPr/>
        </p:nvSpPr>
        <p:spPr>
          <a:xfrm>
            <a:off x="361526" y="1754771"/>
            <a:ext cx="16082606" cy="1249573"/>
          </a:xfrm>
          <a:prstGeom prst="rect">
            <a:avLst/>
          </a:prstGeom>
          <a:noFill/>
        </p:spPr>
        <p:txBody>
          <a:bodyPr wrap="square" rtlCol="0">
            <a:spAutoFit/>
          </a:bodyPr>
          <a:lstStyle/>
          <a:p>
            <a:pPr marL="742950" indent="-742950">
              <a:lnSpc>
                <a:spcPct val="120000"/>
              </a:lnSpc>
              <a:buFont typeface="+mj-lt"/>
              <a:buAutoNum type="arabicPeriod" startAt="3"/>
            </a:pPr>
            <a:r>
              <a:rPr lang="en-US" altLang="ja-JP" sz="3200" dirty="0">
                <a:latin typeface="+mn-ea"/>
                <a:ea typeface="+mn-ea"/>
              </a:rPr>
              <a:t>df</a:t>
            </a:r>
            <a:r>
              <a:rPr lang="ja-JP" altLang="en-US" sz="3200" dirty="0">
                <a:latin typeface="+mn-ea"/>
                <a:ea typeface="+mn-ea"/>
              </a:rPr>
              <a:t>の</a:t>
            </a:r>
            <a:r>
              <a:rPr lang="en-US" altLang="ja-JP" sz="3200" dirty="0">
                <a:latin typeface="+mn-ea"/>
                <a:ea typeface="+mn-ea"/>
              </a:rPr>
              <a:t>PCR</a:t>
            </a:r>
            <a:r>
              <a:rPr lang="ja-JP" altLang="en-US" sz="3200" dirty="0">
                <a:latin typeface="+mn-ea"/>
                <a:ea typeface="+mn-ea"/>
              </a:rPr>
              <a:t>列のヒストグラムを作成。</a:t>
            </a:r>
            <a:r>
              <a:rPr lang="en-US" altLang="ja-JP" sz="3200" dirty="0">
                <a:latin typeface="+mn-ea"/>
                <a:ea typeface="+mn-ea"/>
              </a:rPr>
              <a:t>X</a:t>
            </a:r>
            <a:r>
              <a:rPr lang="ja-JP" altLang="en-US" sz="3200" dirty="0">
                <a:latin typeface="+mn-ea"/>
                <a:ea typeface="+mn-ea"/>
              </a:rPr>
              <a:t>軸ラベルを「</a:t>
            </a:r>
            <a:r>
              <a:rPr lang="en-US" altLang="ja-JP" sz="3200" dirty="0">
                <a:latin typeface="+mn-ea"/>
                <a:ea typeface="+mn-ea"/>
              </a:rPr>
              <a:t>PCR</a:t>
            </a:r>
            <a:r>
              <a:rPr lang="ja-JP" altLang="en-US" sz="3200" dirty="0">
                <a:latin typeface="+mn-ea"/>
                <a:ea typeface="+mn-ea"/>
              </a:rPr>
              <a:t>」、</a:t>
            </a:r>
            <a:r>
              <a:rPr lang="en-US" altLang="ja-JP" sz="3200" dirty="0">
                <a:latin typeface="+mn-ea"/>
                <a:ea typeface="+mn-ea"/>
              </a:rPr>
              <a:t>Y</a:t>
            </a:r>
            <a:r>
              <a:rPr lang="ja-JP" altLang="en-US" sz="3200" dirty="0">
                <a:latin typeface="+mn-ea"/>
                <a:ea typeface="+mn-ea"/>
              </a:rPr>
              <a:t>軸ラベルを「</a:t>
            </a:r>
            <a:r>
              <a:rPr lang="en-US" altLang="ja-JP" sz="3200" dirty="0">
                <a:latin typeface="+mn-ea"/>
                <a:ea typeface="+mn-ea"/>
              </a:rPr>
              <a:t>Number of </a:t>
            </a:r>
            <a:r>
              <a:rPr lang="en-US" altLang="ja-JP" sz="3200" dirty="0" err="1">
                <a:latin typeface="+mn-ea"/>
                <a:ea typeface="+mn-ea"/>
              </a:rPr>
              <a:t>Prefs</a:t>
            </a:r>
            <a:r>
              <a:rPr lang="ja-JP" altLang="en-US" sz="3200" dirty="0">
                <a:latin typeface="+mn-ea"/>
                <a:ea typeface="+mn-ea"/>
              </a:rPr>
              <a:t>」とする。</a:t>
            </a:r>
            <a:endParaRPr lang="en-US" altLang="ja-JP" sz="3200" dirty="0">
              <a:latin typeface="+mn-ea"/>
              <a:ea typeface="+mn-ea"/>
            </a:endParaRPr>
          </a:p>
        </p:txBody>
      </p:sp>
      <p:pic>
        <p:nvPicPr>
          <p:cNvPr id="7" name="図 6">
            <a:extLst>
              <a:ext uri="{FF2B5EF4-FFF2-40B4-BE49-F238E27FC236}">
                <a16:creationId xmlns="" xmlns:a16="http://schemas.microsoft.com/office/drawing/2014/main" id="{EA79C378-AFF7-4602-B690-5C7781B2B665}"/>
              </a:ext>
            </a:extLst>
          </p:cNvPr>
          <p:cNvPicPr>
            <a:picLocks noChangeAspect="1"/>
          </p:cNvPicPr>
          <p:nvPr/>
        </p:nvPicPr>
        <p:blipFill>
          <a:blip r:embed="rId2"/>
          <a:stretch>
            <a:fillRect/>
          </a:stretch>
        </p:blipFill>
        <p:spPr>
          <a:xfrm>
            <a:off x="5087987" y="2654871"/>
            <a:ext cx="9505056" cy="6402031"/>
          </a:xfrm>
          <a:prstGeom prst="rect">
            <a:avLst/>
          </a:prstGeom>
        </p:spPr>
      </p:pic>
    </p:spTree>
    <p:extLst>
      <p:ext uri="{BB962C8B-B14F-4D97-AF65-F5344CB8AC3E}">
        <p14:creationId xmlns:p14="http://schemas.microsoft.com/office/powerpoint/2010/main" val="142716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6EB3D74-32A1-4A39-8BD2-5F3F51695F25}"/>
              </a:ext>
            </a:extLst>
          </p:cNvPr>
          <p:cNvSpPr>
            <a:spLocks noGrp="1"/>
          </p:cNvSpPr>
          <p:nvPr>
            <p:ph type="title"/>
          </p:nvPr>
        </p:nvSpPr>
        <p:spPr/>
        <p:txBody>
          <a:bodyPr/>
          <a:lstStyle/>
          <a:p>
            <a:r>
              <a:rPr kumimoji="1" lang="en-US" altLang="ja-JP" dirty="0" smtClean="0"/>
              <a:t>dm-03-assign1</a:t>
            </a:r>
            <a:endParaRPr kumimoji="1" lang="ja-JP" altLang="en-US" dirty="0"/>
          </a:p>
        </p:txBody>
      </p:sp>
      <p:sp>
        <p:nvSpPr>
          <p:cNvPr id="4" name="フッター プレースホルダー 3">
            <a:extLst>
              <a:ext uri="{FF2B5EF4-FFF2-40B4-BE49-F238E27FC236}">
                <a16:creationId xmlns="" xmlns:a16="http://schemas.microsoft.com/office/drawing/2014/main" id="{36AFB5C7-45B6-4B8D-8A10-2E2EFD28485C}"/>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40D6739-34C6-42DC-BAAA-D397041D4FBC}"/>
              </a:ext>
            </a:extLst>
          </p:cNvPr>
          <p:cNvSpPr>
            <a:spLocks noGrp="1"/>
          </p:cNvSpPr>
          <p:nvPr>
            <p:ph type="sldNum" sz="quarter" idx="4"/>
          </p:nvPr>
        </p:nvSpPr>
        <p:spPr/>
        <p:txBody>
          <a:bodyPr/>
          <a:lstStyle/>
          <a:p>
            <a:pPr>
              <a:defRPr/>
            </a:pPr>
            <a:fld id="{E62AD30C-4FD0-4E41-9633-AA73C86D07D0}" type="slidenum">
              <a:rPr lang="ja-JP" altLang="en-US" smtClean="0"/>
              <a:pPr>
                <a:defRPr/>
              </a:pPr>
              <a:t>62</a:t>
            </a:fld>
            <a:endParaRPr lang="en-US" altLang="ja-JP" dirty="0"/>
          </a:p>
        </p:txBody>
      </p:sp>
      <p:sp>
        <p:nvSpPr>
          <p:cNvPr id="6" name="テキスト ボックス 5">
            <a:extLst>
              <a:ext uri="{FF2B5EF4-FFF2-40B4-BE49-F238E27FC236}">
                <a16:creationId xmlns="" xmlns:a16="http://schemas.microsoft.com/office/drawing/2014/main" id="{4D6938BD-2784-4C5A-A2A5-C18AC9758834}"/>
              </a:ext>
            </a:extLst>
          </p:cNvPr>
          <p:cNvSpPr txBox="1"/>
          <p:nvPr/>
        </p:nvSpPr>
        <p:spPr>
          <a:xfrm>
            <a:off x="361525" y="1754771"/>
            <a:ext cx="16502079" cy="1249573"/>
          </a:xfrm>
          <a:prstGeom prst="rect">
            <a:avLst/>
          </a:prstGeom>
          <a:noFill/>
        </p:spPr>
        <p:txBody>
          <a:bodyPr wrap="square" rtlCol="0">
            <a:spAutoFit/>
          </a:bodyPr>
          <a:lstStyle/>
          <a:p>
            <a:pPr marL="742950" indent="-742950">
              <a:lnSpc>
                <a:spcPct val="120000"/>
              </a:lnSpc>
              <a:buFont typeface="+mj-lt"/>
              <a:buAutoNum type="arabicPeriod" startAt="4"/>
            </a:pPr>
            <a:r>
              <a:rPr lang="en-US" altLang="ja-JP" sz="3200" dirty="0">
                <a:latin typeface="+mn-ea"/>
                <a:ea typeface="+mn-ea"/>
              </a:rPr>
              <a:t>df </a:t>
            </a:r>
            <a:r>
              <a:rPr lang="ja-JP" altLang="en-US" sz="3200" dirty="0">
                <a:latin typeface="+mn-ea"/>
                <a:ea typeface="+mn-ea"/>
              </a:rPr>
              <a:t>の </a:t>
            </a:r>
            <a:r>
              <a:rPr lang="en-US" altLang="ja-JP" sz="3200" dirty="0">
                <a:latin typeface="+mn-ea"/>
                <a:ea typeface="+mn-ea"/>
              </a:rPr>
              <a:t>Infected</a:t>
            </a:r>
            <a:r>
              <a:rPr lang="ja-JP" altLang="en-US" sz="3200" dirty="0">
                <a:latin typeface="+mn-ea"/>
                <a:ea typeface="+mn-ea"/>
              </a:rPr>
              <a:t>列と</a:t>
            </a:r>
            <a:r>
              <a:rPr lang="en-US" altLang="ja-JP" sz="3200" dirty="0">
                <a:latin typeface="+mn-ea"/>
                <a:ea typeface="+mn-ea"/>
              </a:rPr>
              <a:t>Discharged</a:t>
            </a:r>
            <a:r>
              <a:rPr lang="ja-JP" altLang="en-US" sz="3200" dirty="0">
                <a:latin typeface="+mn-ea"/>
                <a:ea typeface="+mn-ea"/>
              </a:rPr>
              <a:t>列の箱ひげ図を並べて表示。</a:t>
            </a:r>
            <a:r>
              <a:rPr lang="en-US" altLang="ja-JP" sz="3200" dirty="0">
                <a:latin typeface="+mn-ea"/>
                <a:ea typeface="+mn-ea"/>
              </a:rPr>
              <a:t>X</a:t>
            </a:r>
            <a:r>
              <a:rPr lang="ja-JP" altLang="en-US" sz="3200" dirty="0">
                <a:latin typeface="+mn-ea"/>
                <a:ea typeface="+mn-ea"/>
              </a:rPr>
              <a:t>軸ラベルをそれぞれ「</a:t>
            </a:r>
            <a:r>
              <a:rPr lang="en-US" altLang="ja-JP" sz="3200" dirty="0">
                <a:latin typeface="+mn-ea"/>
                <a:ea typeface="+mn-ea"/>
              </a:rPr>
              <a:t>Infected</a:t>
            </a:r>
            <a:r>
              <a:rPr lang="ja-JP" altLang="en-US" sz="3200" dirty="0">
                <a:latin typeface="+mn-ea"/>
                <a:ea typeface="+mn-ea"/>
              </a:rPr>
              <a:t>」「</a:t>
            </a:r>
            <a:r>
              <a:rPr lang="en-US" altLang="ja-JP" sz="3200" dirty="0">
                <a:latin typeface="+mn-ea"/>
                <a:ea typeface="+mn-ea"/>
              </a:rPr>
              <a:t>Discharged</a:t>
            </a:r>
            <a:r>
              <a:rPr lang="ja-JP" altLang="en-US" sz="3200" dirty="0">
                <a:latin typeface="+mn-ea"/>
                <a:ea typeface="+mn-ea"/>
              </a:rPr>
              <a:t>」とし、また</a:t>
            </a:r>
            <a:r>
              <a:rPr lang="en-US" altLang="ja-JP" sz="3200" dirty="0">
                <a:latin typeface="+mn-ea"/>
                <a:ea typeface="+mn-ea"/>
              </a:rPr>
              <a:t>Y</a:t>
            </a:r>
            <a:r>
              <a:rPr lang="ja-JP" altLang="en-US" sz="3200" dirty="0">
                <a:latin typeface="+mn-ea"/>
                <a:ea typeface="+mn-ea"/>
              </a:rPr>
              <a:t>軸ラベルを「</a:t>
            </a:r>
            <a:r>
              <a:rPr lang="en-US" altLang="ja-JP" sz="3200" dirty="0">
                <a:latin typeface="+mn-ea"/>
                <a:ea typeface="+mn-ea"/>
              </a:rPr>
              <a:t>Number of people</a:t>
            </a:r>
            <a:r>
              <a:rPr lang="ja-JP" altLang="en-US" sz="3200" dirty="0">
                <a:latin typeface="+mn-ea"/>
                <a:ea typeface="+mn-ea"/>
              </a:rPr>
              <a:t>」とする。</a:t>
            </a:r>
            <a:endParaRPr lang="en-US" altLang="ja-JP" sz="3200" dirty="0">
              <a:latin typeface="+mn-ea"/>
              <a:ea typeface="+mn-ea"/>
            </a:endParaRPr>
          </a:p>
        </p:txBody>
      </p:sp>
      <p:pic>
        <p:nvPicPr>
          <p:cNvPr id="3" name="図 2">
            <a:extLst>
              <a:ext uri="{FF2B5EF4-FFF2-40B4-BE49-F238E27FC236}">
                <a16:creationId xmlns="" xmlns:a16="http://schemas.microsoft.com/office/drawing/2014/main" id="{FBC5B544-9C93-47CD-B42C-42E23E3911FE}"/>
              </a:ext>
            </a:extLst>
          </p:cNvPr>
          <p:cNvPicPr>
            <a:picLocks noChangeAspect="1"/>
          </p:cNvPicPr>
          <p:nvPr/>
        </p:nvPicPr>
        <p:blipFill>
          <a:blip r:embed="rId2"/>
          <a:stretch>
            <a:fillRect/>
          </a:stretch>
        </p:blipFill>
        <p:spPr>
          <a:xfrm>
            <a:off x="4259895" y="3374951"/>
            <a:ext cx="8602353" cy="5458346"/>
          </a:xfrm>
          <a:prstGeom prst="rect">
            <a:avLst/>
          </a:prstGeom>
        </p:spPr>
      </p:pic>
    </p:spTree>
    <p:extLst>
      <p:ext uri="{BB962C8B-B14F-4D97-AF65-F5344CB8AC3E}">
        <p14:creationId xmlns:p14="http://schemas.microsoft.com/office/powerpoint/2010/main" val="1794284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 xmlns:a16="http://schemas.microsoft.com/office/drawing/2014/main" id="{7A2299CE-3B54-438B-8407-03C91CF063E5}"/>
              </a:ext>
            </a:extLst>
          </p:cNvPr>
          <p:cNvPicPr>
            <a:picLocks noChangeAspect="1"/>
          </p:cNvPicPr>
          <p:nvPr/>
        </p:nvPicPr>
        <p:blipFill>
          <a:blip r:embed="rId2"/>
          <a:stretch>
            <a:fillRect/>
          </a:stretch>
        </p:blipFill>
        <p:spPr>
          <a:xfrm>
            <a:off x="4421912" y="3168286"/>
            <a:ext cx="8532949" cy="5621368"/>
          </a:xfrm>
          <a:prstGeom prst="rect">
            <a:avLst/>
          </a:prstGeom>
        </p:spPr>
      </p:pic>
      <p:sp>
        <p:nvSpPr>
          <p:cNvPr id="2" name="タイトル 1">
            <a:extLst>
              <a:ext uri="{FF2B5EF4-FFF2-40B4-BE49-F238E27FC236}">
                <a16:creationId xmlns="" xmlns:a16="http://schemas.microsoft.com/office/drawing/2014/main" id="{A6EB3D74-32A1-4A39-8BD2-5F3F51695F25}"/>
              </a:ext>
            </a:extLst>
          </p:cNvPr>
          <p:cNvSpPr>
            <a:spLocks noGrp="1"/>
          </p:cNvSpPr>
          <p:nvPr>
            <p:ph type="title"/>
          </p:nvPr>
        </p:nvSpPr>
        <p:spPr/>
        <p:txBody>
          <a:bodyPr/>
          <a:lstStyle/>
          <a:p>
            <a:r>
              <a:rPr kumimoji="1" lang="en-US" altLang="ja-JP" dirty="0" smtClean="0"/>
              <a:t>dm-03-assign1</a:t>
            </a:r>
            <a:endParaRPr kumimoji="1" lang="ja-JP" altLang="en-US" dirty="0"/>
          </a:p>
        </p:txBody>
      </p:sp>
      <p:sp>
        <p:nvSpPr>
          <p:cNvPr id="4" name="フッター プレースホルダー 3">
            <a:extLst>
              <a:ext uri="{FF2B5EF4-FFF2-40B4-BE49-F238E27FC236}">
                <a16:creationId xmlns="" xmlns:a16="http://schemas.microsoft.com/office/drawing/2014/main" id="{36AFB5C7-45B6-4B8D-8A10-2E2EFD28485C}"/>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40D6739-34C6-42DC-BAAA-D397041D4FBC}"/>
              </a:ext>
            </a:extLst>
          </p:cNvPr>
          <p:cNvSpPr>
            <a:spLocks noGrp="1"/>
          </p:cNvSpPr>
          <p:nvPr>
            <p:ph type="sldNum" sz="quarter" idx="4"/>
          </p:nvPr>
        </p:nvSpPr>
        <p:spPr/>
        <p:txBody>
          <a:bodyPr/>
          <a:lstStyle/>
          <a:p>
            <a:pPr>
              <a:defRPr/>
            </a:pPr>
            <a:fld id="{E62AD30C-4FD0-4E41-9633-AA73C86D07D0}" type="slidenum">
              <a:rPr lang="ja-JP" altLang="en-US" smtClean="0"/>
              <a:pPr>
                <a:defRPr/>
              </a:pPr>
              <a:t>63</a:t>
            </a:fld>
            <a:endParaRPr lang="en-US" altLang="ja-JP" dirty="0"/>
          </a:p>
        </p:txBody>
      </p:sp>
      <p:sp>
        <p:nvSpPr>
          <p:cNvPr id="6" name="テキスト ボックス 5">
            <a:extLst>
              <a:ext uri="{FF2B5EF4-FFF2-40B4-BE49-F238E27FC236}">
                <a16:creationId xmlns="" xmlns:a16="http://schemas.microsoft.com/office/drawing/2014/main" id="{4D6938BD-2784-4C5A-A2A5-C18AC9758834}"/>
              </a:ext>
            </a:extLst>
          </p:cNvPr>
          <p:cNvSpPr txBox="1"/>
          <p:nvPr/>
        </p:nvSpPr>
        <p:spPr>
          <a:xfrm>
            <a:off x="361525" y="1754771"/>
            <a:ext cx="16502079" cy="1249573"/>
          </a:xfrm>
          <a:prstGeom prst="rect">
            <a:avLst/>
          </a:prstGeom>
          <a:noFill/>
        </p:spPr>
        <p:txBody>
          <a:bodyPr wrap="square" rtlCol="0">
            <a:spAutoFit/>
          </a:bodyPr>
          <a:lstStyle/>
          <a:p>
            <a:pPr marL="742950" indent="-742950">
              <a:lnSpc>
                <a:spcPct val="120000"/>
              </a:lnSpc>
              <a:buFont typeface="+mj-lt"/>
              <a:buAutoNum type="arabicPeriod" startAt="5"/>
            </a:pPr>
            <a:r>
              <a:rPr lang="en-US" altLang="ja-JP" sz="3200" dirty="0">
                <a:latin typeface="+mn-ea"/>
                <a:ea typeface="+mn-ea"/>
              </a:rPr>
              <a:t>df </a:t>
            </a:r>
            <a:r>
              <a:rPr lang="ja-JP" altLang="en-US" sz="3200" dirty="0">
                <a:latin typeface="+mn-ea"/>
                <a:ea typeface="+mn-ea"/>
              </a:rPr>
              <a:t>の </a:t>
            </a:r>
            <a:r>
              <a:rPr lang="en-US" altLang="ja-JP" sz="3200" dirty="0">
                <a:latin typeface="+mn-ea"/>
                <a:ea typeface="+mn-ea"/>
              </a:rPr>
              <a:t>Infected</a:t>
            </a:r>
            <a:r>
              <a:rPr lang="ja-JP" altLang="en-US" sz="3200" dirty="0">
                <a:latin typeface="+mn-ea"/>
                <a:ea typeface="+mn-ea"/>
              </a:rPr>
              <a:t>列と</a:t>
            </a:r>
            <a:r>
              <a:rPr lang="en-US" altLang="ja-JP" sz="3200" dirty="0">
                <a:latin typeface="+mn-ea"/>
                <a:ea typeface="+mn-ea"/>
              </a:rPr>
              <a:t>Discharged</a:t>
            </a:r>
            <a:r>
              <a:rPr lang="ja-JP" altLang="en-US" sz="3200" dirty="0">
                <a:latin typeface="+mn-ea"/>
                <a:ea typeface="+mn-ea"/>
              </a:rPr>
              <a:t>列の散布図を作成。</a:t>
            </a:r>
            <a:r>
              <a:rPr lang="en-US" altLang="ja-JP" sz="3200" dirty="0">
                <a:latin typeface="+mn-ea"/>
                <a:ea typeface="+mn-ea"/>
              </a:rPr>
              <a:t>X</a:t>
            </a:r>
            <a:r>
              <a:rPr lang="ja-JP" altLang="en-US" sz="3200" dirty="0">
                <a:latin typeface="+mn-ea"/>
                <a:ea typeface="+mn-ea"/>
              </a:rPr>
              <a:t>軸ラベルを「</a:t>
            </a:r>
            <a:r>
              <a:rPr lang="en-US" altLang="ja-JP" sz="3200" dirty="0">
                <a:latin typeface="+mn-ea"/>
                <a:ea typeface="+mn-ea"/>
              </a:rPr>
              <a:t>Infected</a:t>
            </a:r>
            <a:r>
              <a:rPr lang="ja-JP" altLang="en-US" sz="3200" dirty="0">
                <a:latin typeface="+mn-ea"/>
                <a:ea typeface="+mn-ea"/>
              </a:rPr>
              <a:t>」、</a:t>
            </a:r>
            <a:r>
              <a:rPr lang="en-US" altLang="ja-JP" sz="3200" dirty="0">
                <a:latin typeface="+mn-ea"/>
                <a:ea typeface="+mn-ea"/>
              </a:rPr>
              <a:t>Y</a:t>
            </a:r>
            <a:r>
              <a:rPr lang="ja-JP" altLang="en-US" sz="3200" dirty="0">
                <a:latin typeface="+mn-ea"/>
                <a:ea typeface="+mn-ea"/>
              </a:rPr>
              <a:t>軸ラベルを「</a:t>
            </a:r>
            <a:r>
              <a:rPr lang="en-US" altLang="ja-JP" sz="3200" dirty="0">
                <a:latin typeface="+mn-ea"/>
                <a:ea typeface="+mn-ea"/>
              </a:rPr>
              <a:t>Discharged</a:t>
            </a:r>
            <a:r>
              <a:rPr lang="ja-JP" altLang="en-US" sz="3200" dirty="0">
                <a:latin typeface="+mn-ea"/>
                <a:ea typeface="+mn-ea"/>
              </a:rPr>
              <a:t>」とする。</a:t>
            </a:r>
            <a:endParaRPr lang="en-US" altLang="ja-JP" sz="3200" dirty="0">
              <a:latin typeface="+mn-ea"/>
              <a:ea typeface="+mn-ea"/>
            </a:endParaRPr>
          </a:p>
        </p:txBody>
      </p:sp>
    </p:spTree>
    <p:extLst>
      <p:ext uri="{BB962C8B-B14F-4D97-AF65-F5344CB8AC3E}">
        <p14:creationId xmlns:p14="http://schemas.microsoft.com/office/powerpoint/2010/main" val="1554066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6EB3D74-32A1-4A39-8BD2-5F3F51695F25}"/>
              </a:ext>
            </a:extLst>
          </p:cNvPr>
          <p:cNvSpPr>
            <a:spLocks noGrp="1"/>
          </p:cNvSpPr>
          <p:nvPr>
            <p:ph type="title"/>
          </p:nvPr>
        </p:nvSpPr>
        <p:spPr/>
        <p:txBody>
          <a:bodyPr/>
          <a:lstStyle/>
          <a:p>
            <a:r>
              <a:rPr kumimoji="1" lang="en-US" altLang="ja-JP" dirty="0" smtClean="0"/>
              <a:t>dm-03-assign1</a:t>
            </a:r>
            <a:endParaRPr kumimoji="1" lang="ja-JP" altLang="en-US" dirty="0"/>
          </a:p>
        </p:txBody>
      </p:sp>
      <p:sp>
        <p:nvSpPr>
          <p:cNvPr id="4" name="フッター プレースホルダー 3">
            <a:extLst>
              <a:ext uri="{FF2B5EF4-FFF2-40B4-BE49-F238E27FC236}">
                <a16:creationId xmlns="" xmlns:a16="http://schemas.microsoft.com/office/drawing/2014/main" id="{36AFB5C7-45B6-4B8D-8A10-2E2EFD28485C}"/>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40D6739-34C6-42DC-BAAA-D397041D4FBC}"/>
              </a:ext>
            </a:extLst>
          </p:cNvPr>
          <p:cNvSpPr>
            <a:spLocks noGrp="1"/>
          </p:cNvSpPr>
          <p:nvPr>
            <p:ph type="sldNum" sz="quarter" idx="4"/>
          </p:nvPr>
        </p:nvSpPr>
        <p:spPr/>
        <p:txBody>
          <a:bodyPr/>
          <a:lstStyle/>
          <a:p>
            <a:pPr>
              <a:defRPr/>
            </a:pPr>
            <a:fld id="{E62AD30C-4FD0-4E41-9633-AA73C86D07D0}" type="slidenum">
              <a:rPr lang="ja-JP" altLang="en-US" smtClean="0"/>
              <a:pPr>
                <a:defRPr/>
              </a:pPr>
              <a:t>64</a:t>
            </a:fld>
            <a:endParaRPr lang="en-US" altLang="ja-JP" dirty="0"/>
          </a:p>
        </p:txBody>
      </p:sp>
      <p:sp>
        <p:nvSpPr>
          <p:cNvPr id="6" name="テキスト ボックス 5">
            <a:extLst>
              <a:ext uri="{FF2B5EF4-FFF2-40B4-BE49-F238E27FC236}">
                <a16:creationId xmlns="" xmlns:a16="http://schemas.microsoft.com/office/drawing/2014/main" id="{4D6938BD-2784-4C5A-A2A5-C18AC9758834}"/>
              </a:ext>
            </a:extLst>
          </p:cNvPr>
          <p:cNvSpPr txBox="1"/>
          <p:nvPr/>
        </p:nvSpPr>
        <p:spPr>
          <a:xfrm>
            <a:off x="361525" y="1754771"/>
            <a:ext cx="16502079" cy="1840504"/>
          </a:xfrm>
          <a:prstGeom prst="rect">
            <a:avLst/>
          </a:prstGeom>
          <a:noFill/>
        </p:spPr>
        <p:txBody>
          <a:bodyPr wrap="square" rtlCol="0">
            <a:spAutoFit/>
          </a:bodyPr>
          <a:lstStyle/>
          <a:p>
            <a:pPr marL="742950" indent="-742950">
              <a:lnSpc>
                <a:spcPct val="120000"/>
              </a:lnSpc>
              <a:buFont typeface="+mj-lt"/>
              <a:buAutoNum type="arabicPeriod" startAt="6"/>
            </a:pPr>
            <a:r>
              <a:rPr lang="en-US" altLang="ja-JP" sz="3200" dirty="0">
                <a:latin typeface="+mn-ea"/>
                <a:ea typeface="+mn-ea"/>
              </a:rPr>
              <a:t>df </a:t>
            </a:r>
            <a:r>
              <a:rPr lang="ja-JP" altLang="en-US" sz="3200" dirty="0">
                <a:latin typeface="+mn-ea"/>
                <a:ea typeface="+mn-ea"/>
              </a:rPr>
              <a:t>のデータを</a:t>
            </a:r>
            <a:r>
              <a:rPr lang="en-US" altLang="ja-JP" sz="3200" dirty="0">
                <a:latin typeface="+mn-ea"/>
                <a:ea typeface="+mn-ea"/>
              </a:rPr>
              <a:t>Area</a:t>
            </a:r>
            <a:r>
              <a:rPr lang="ja-JP" altLang="en-US" sz="3200" dirty="0">
                <a:latin typeface="+mn-ea"/>
                <a:ea typeface="+mn-ea"/>
              </a:rPr>
              <a:t>列の値ごとに和をとって集計したものをデータフレーム</a:t>
            </a:r>
            <a:r>
              <a:rPr lang="en-US" altLang="ja-JP" sz="3200" dirty="0" err="1">
                <a:latin typeface="+mn-ea"/>
                <a:ea typeface="+mn-ea"/>
              </a:rPr>
              <a:t>df_area</a:t>
            </a:r>
            <a:r>
              <a:rPr lang="ja-JP" altLang="en-US" sz="3200" dirty="0">
                <a:latin typeface="+mn-ea"/>
                <a:ea typeface="+mn-ea"/>
              </a:rPr>
              <a:t>に代入。</a:t>
            </a:r>
            <a:r>
              <a:rPr lang="en-US" altLang="ja-JP" sz="3200" dirty="0" err="1">
                <a:latin typeface="+mn-ea"/>
                <a:ea typeface="+mn-ea"/>
              </a:rPr>
              <a:t>df_area</a:t>
            </a:r>
            <a:r>
              <a:rPr lang="en-US" altLang="ja-JP" sz="3200" dirty="0">
                <a:latin typeface="+mn-ea"/>
                <a:ea typeface="+mn-ea"/>
              </a:rPr>
              <a:t> </a:t>
            </a:r>
            <a:r>
              <a:rPr lang="ja-JP" altLang="en-US" sz="3200" dirty="0">
                <a:latin typeface="+mn-ea"/>
                <a:ea typeface="+mn-ea"/>
              </a:rPr>
              <a:t>の </a:t>
            </a:r>
            <a:r>
              <a:rPr lang="en-US" altLang="ja-JP" sz="3200" dirty="0">
                <a:latin typeface="+mn-ea"/>
                <a:ea typeface="+mn-ea"/>
              </a:rPr>
              <a:t>Infected</a:t>
            </a:r>
            <a:r>
              <a:rPr lang="ja-JP" altLang="en-US" sz="3200" dirty="0">
                <a:latin typeface="+mn-ea"/>
                <a:ea typeface="+mn-ea"/>
              </a:rPr>
              <a:t>列の円グラフ</a:t>
            </a:r>
            <a:r>
              <a:rPr lang="en-US" altLang="ja-JP" sz="3200" dirty="0">
                <a:latin typeface="+mn-ea"/>
                <a:ea typeface="+mn-ea"/>
              </a:rPr>
              <a:t>(</a:t>
            </a:r>
            <a:r>
              <a:rPr lang="ja-JP" altLang="en-US" sz="3200" dirty="0">
                <a:latin typeface="+mn-ea"/>
                <a:ea typeface="+mn-ea"/>
              </a:rPr>
              <a:t>パイチャート</a:t>
            </a:r>
            <a:r>
              <a:rPr lang="en-US" altLang="ja-JP" sz="3200" dirty="0">
                <a:latin typeface="+mn-ea"/>
                <a:ea typeface="+mn-ea"/>
              </a:rPr>
              <a:t>)</a:t>
            </a:r>
            <a:r>
              <a:rPr lang="ja-JP" altLang="en-US" sz="3200" dirty="0">
                <a:latin typeface="+mn-ea"/>
                <a:ea typeface="+mn-ea"/>
              </a:rPr>
              <a:t>を作成。</a:t>
            </a:r>
            <a:r>
              <a:rPr lang="en-US" altLang="ja-JP" sz="3200" dirty="0">
                <a:latin typeface="+mn-ea"/>
                <a:ea typeface="+mn-ea"/>
              </a:rPr>
              <a:t>Area</a:t>
            </a:r>
            <a:r>
              <a:rPr lang="ja-JP" altLang="en-US" sz="3200" dirty="0">
                <a:latin typeface="+mn-ea"/>
                <a:ea typeface="+mn-ea"/>
              </a:rPr>
              <a:t> </a:t>
            </a:r>
            <a:r>
              <a:rPr lang="en-US" altLang="ja-JP" sz="3200" dirty="0">
                <a:latin typeface="+mn-ea"/>
                <a:ea typeface="+mn-ea"/>
              </a:rPr>
              <a:t>(</a:t>
            </a:r>
            <a:r>
              <a:rPr lang="ja-JP" altLang="en-US" sz="3200" dirty="0">
                <a:latin typeface="+mn-ea"/>
                <a:ea typeface="+mn-ea"/>
              </a:rPr>
              <a:t>地域</a:t>
            </a:r>
            <a:r>
              <a:rPr lang="en-US" altLang="ja-JP" sz="3200" dirty="0">
                <a:latin typeface="+mn-ea"/>
                <a:ea typeface="+mn-ea"/>
              </a:rPr>
              <a:t>) </a:t>
            </a:r>
            <a:r>
              <a:rPr lang="ja-JP" altLang="en-US" sz="3200" dirty="0">
                <a:latin typeface="+mn-ea"/>
                <a:ea typeface="+mn-ea"/>
              </a:rPr>
              <a:t>名と、それぞれの割合</a:t>
            </a:r>
            <a:r>
              <a:rPr lang="en-US" altLang="ja-JP" sz="3200" dirty="0">
                <a:latin typeface="+mn-ea"/>
                <a:ea typeface="+mn-ea"/>
              </a:rPr>
              <a:t>(%)</a:t>
            </a:r>
            <a:r>
              <a:rPr lang="ja-JP" altLang="en-US" sz="3200" dirty="0">
                <a:latin typeface="+mn-ea"/>
                <a:ea typeface="+mn-ea"/>
              </a:rPr>
              <a:t>の値を表示する。</a:t>
            </a:r>
            <a:endParaRPr lang="en-US" altLang="ja-JP" sz="3200" dirty="0">
              <a:latin typeface="+mn-ea"/>
              <a:ea typeface="+mn-ea"/>
            </a:endParaRPr>
          </a:p>
        </p:txBody>
      </p:sp>
      <p:pic>
        <p:nvPicPr>
          <p:cNvPr id="3" name="図 2">
            <a:extLst>
              <a:ext uri="{FF2B5EF4-FFF2-40B4-BE49-F238E27FC236}">
                <a16:creationId xmlns="" xmlns:a16="http://schemas.microsoft.com/office/drawing/2014/main" id="{71F9765C-69EE-4D3B-91A3-89A0C922579D}"/>
              </a:ext>
            </a:extLst>
          </p:cNvPr>
          <p:cNvPicPr>
            <a:picLocks noChangeAspect="1"/>
          </p:cNvPicPr>
          <p:nvPr/>
        </p:nvPicPr>
        <p:blipFill>
          <a:blip r:embed="rId2"/>
          <a:stretch>
            <a:fillRect/>
          </a:stretch>
        </p:blipFill>
        <p:spPr>
          <a:xfrm>
            <a:off x="8184331" y="3410955"/>
            <a:ext cx="7250184" cy="5269557"/>
          </a:xfrm>
          <a:prstGeom prst="rect">
            <a:avLst/>
          </a:prstGeom>
        </p:spPr>
      </p:pic>
      <p:sp>
        <p:nvSpPr>
          <p:cNvPr id="8" name="テキスト ボックス 7">
            <a:extLst>
              <a:ext uri="{FF2B5EF4-FFF2-40B4-BE49-F238E27FC236}">
                <a16:creationId xmlns="" xmlns:a16="http://schemas.microsoft.com/office/drawing/2014/main" id="{20F7F207-A3D8-421C-B957-D37A0DD3E5C4}"/>
              </a:ext>
            </a:extLst>
          </p:cNvPr>
          <p:cNvSpPr txBox="1"/>
          <p:nvPr/>
        </p:nvSpPr>
        <p:spPr>
          <a:xfrm>
            <a:off x="722711" y="6045733"/>
            <a:ext cx="7981672" cy="1077218"/>
          </a:xfrm>
          <a:prstGeom prst="rect">
            <a:avLst/>
          </a:prstGeom>
          <a:solidFill>
            <a:schemeClr val="bg1"/>
          </a:solidFill>
        </p:spPr>
        <p:txBody>
          <a:bodyPr wrap="none" rtlCol="0">
            <a:spAutoFit/>
          </a:bodyPr>
          <a:lstStyle/>
          <a:p>
            <a:pPr algn="l"/>
            <a:r>
              <a:rPr kumimoji="1" lang="ja-JP" altLang="en-US" sz="3200" dirty="0">
                <a:latin typeface="+mn-ea"/>
                <a:ea typeface="+mn-ea"/>
              </a:rPr>
              <a:t>集計は、以下のようにするとよいだろう。</a:t>
            </a:r>
            <a:endParaRPr kumimoji="1" lang="en-US" altLang="ja-JP" sz="3200" dirty="0">
              <a:latin typeface="+mn-ea"/>
              <a:ea typeface="+mn-ea"/>
            </a:endParaRPr>
          </a:p>
          <a:p>
            <a:r>
              <a:rPr kumimoji="1" lang="en-US" altLang="ja-JP" sz="3200" dirty="0" err="1">
                <a:latin typeface="+mn-ea"/>
                <a:ea typeface="+mn-ea"/>
              </a:rPr>
              <a:t>df_area</a:t>
            </a:r>
            <a:r>
              <a:rPr lang="en-US" altLang="ja-JP" sz="3200" dirty="0">
                <a:latin typeface="+mn-ea"/>
                <a:ea typeface="+mn-ea"/>
              </a:rPr>
              <a:t> = </a:t>
            </a:r>
            <a:r>
              <a:rPr lang="en-US" altLang="ja-JP" sz="3200" dirty="0" err="1">
                <a:latin typeface="+mn-ea"/>
                <a:ea typeface="+mn-ea"/>
              </a:rPr>
              <a:t>df.groupby</a:t>
            </a:r>
            <a:r>
              <a:rPr lang="en-US" altLang="ja-JP" sz="3200" dirty="0">
                <a:latin typeface="+mn-ea"/>
                <a:ea typeface="+mn-ea"/>
              </a:rPr>
              <a:t>('Area').sum()</a:t>
            </a:r>
            <a:endParaRPr kumimoji="1" lang="ja-JP" altLang="en-US" sz="3200" dirty="0">
              <a:latin typeface="+mn-ea"/>
              <a:ea typeface="+mn-ea"/>
            </a:endParaRPr>
          </a:p>
        </p:txBody>
      </p:sp>
    </p:spTree>
    <p:extLst>
      <p:ext uri="{BB962C8B-B14F-4D97-AF65-F5344CB8AC3E}">
        <p14:creationId xmlns:p14="http://schemas.microsoft.com/office/powerpoint/2010/main" val="29224298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6EB3D74-32A1-4A39-8BD2-5F3F51695F25}"/>
              </a:ext>
            </a:extLst>
          </p:cNvPr>
          <p:cNvSpPr>
            <a:spLocks noGrp="1"/>
          </p:cNvSpPr>
          <p:nvPr>
            <p:ph type="title"/>
          </p:nvPr>
        </p:nvSpPr>
        <p:spPr/>
        <p:txBody>
          <a:bodyPr/>
          <a:lstStyle/>
          <a:p>
            <a:r>
              <a:rPr kumimoji="1" lang="en-US" altLang="ja-JP" dirty="0" smtClean="0"/>
              <a:t>dm-03-assign1</a:t>
            </a:r>
            <a:endParaRPr kumimoji="1" lang="ja-JP" altLang="en-US" dirty="0"/>
          </a:p>
        </p:txBody>
      </p:sp>
      <p:sp>
        <p:nvSpPr>
          <p:cNvPr id="4" name="フッター プレースホルダー 3">
            <a:extLst>
              <a:ext uri="{FF2B5EF4-FFF2-40B4-BE49-F238E27FC236}">
                <a16:creationId xmlns="" xmlns:a16="http://schemas.microsoft.com/office/drawing/2014/main" id="{36AFB5C7-45B6-4B8D-8A10-2E2EFD28485C}"/>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40D6739-34C6-42DC-BAAA-D397041D4FBC}"/>
              </a:ext>
            </a:extLst>
          </p:cNvPr>
          <p:cNvSpPr>
            <a:spLocks noGrp="1"/>
          </p:cNvSpPr>
          <p:nvPr>
            <p:ph type="sldNum" sz="quarter" idx="4"/>
          </p:nvPr>
        </p:nvSpPr>
        <p:spPr/>
        <p:txBody>
          <a:bodyPr/>
          <a:lstStyle/>
          <a:p>
            <a:pPr>
              <a:defRPr/>
            </a:pPr>
            <a:fld id="{E62AD30C-4FD0-4E41-9633-AA73C86D07D0}" type="slidenum">
              <a:rPr lang="ja-JP" altLang="en-US" smtClean="0"/>
              <a:pPr>
                <a:defRPr/>
              </a:pPr>
              <a:t>65</a:t>
            </a:fld>
            <a:endParaRPr lang="en-US" altLang="ja-JP" dirty="0"/>
          </a:p>
        </p:txBody>
      </p:sp>
      <p:sp>
        <p:nvSpPr>
          <p:cNvPr id="6" name="テキスト ボックス 5">
            <a:extLst>
              <a:ext uri="{FF2B5EF4-FFF2-40B4-BE49-F238E27FC236}">
                <a16:creationId xmlns="" xmlns:a16="http://schemas.microsoft.com/office/drawing/2014/main" id="{4D6938BD-2784-4C5A-A2A5-C18AC9758834}"/>
              </a:ext>
            </a:extLst>
          </p:cNvPr>
          <p:cNvSpPr txBox="1"/>
          <p:nvPr/>
        </p:nvSpPr>
        <p:spPr>
          <a:xfrm>
            <a:off x="361525" y="1754771"/>
            <a:ext cx="16502079" cy="1840504"/>
          </a:xfrm>
          <a:prstGeom prst="rect">
            <a:avLst/>
          </a:prstGeom>
          <a:noFill/>
        </p:spPr>
        <p:txBody>
          <a:bodyPr wrap="square" rtlCol="0">
            <a:spAutoFit/>
          </a:bodyPr>
          <a:lstStyle/>
          <a:p>
            <a:pPr marL="742950" indent="-742950">
              <a:lnSpc>
                <a:spcPct val="120000"/>
              </a:lnSpc>
              <a:buFont typeface="+mj-lt"/>
              <a:buAutoNum type="arabicPeriod" startAt="7"/>
            </a:pPr>
            <a:r>
              <a:rPr lang="en-US" altLang="ja-JP" sz="3200" dirty="0" err="1">
                <a:latin typeface="+mn-ea"/>
                <a:ea typeface="+mn-ea"/>
              </a:rPr>
              <a:t>df_area</a:t>
            </a:r>
            <a:r>
              <a:rPr lang="en-US" altLang="ja-JP" sz="3200" dirty="0">
                <a:latin typeface="+mn-ea"/>
                <a:ea typeface="+mn-ea"/>
              </a:rPr>
              <a:t> </a:t>
            </a:r>
            <a:r>
              <a:rPr lang="ja-JP" altLang="en-US" sz="3200" dirty="0">
                <a:latin typeface="+mn-ea"/>
                <a:ea typeface="+mn-ea"/>
              </a:rPr>
              <a:t>の</a:t>
            </a:r>
            <a:r>
              <a:rPr lang="en-US" altLang="ja-JP" sz="3200" dirty="0">
                <a:latin typeface="+mn-ea"/>
                <a:ea typeface="+mn-ea"/>
              </a:rPr>
              <a:t>Infected</a:t>
            </a:r>
            <a:r>
              <a:rPr lang="ja-JP" altLang="en-US" sz="3200" dirty="0">
                <a:latin typeface="+mn-ea"/>
                <a:ea typeface="+mn-ea"/>
              </a:rPr>
              <a:t>列と</a:t>
            </a:r>
            <a:r>
              <a:rPr lang="en-US" altLang="ja-JP" sz="3200" dirty="0">
                <a:latin typeface="+mn-ea"/>
                <a:ea typeface="+mn-ea"/>
              </a:rPr>
              <a:t>Pop(100k)</a:t>
            </a:r>
            <a:r>
              <a:rPr lang="ja-JP" altLang="en-US" sz="3200" dirty="0">
                <a:latin typeface="+mn-ea"/>
                <a:ea typeface="+mn-ea"/>
              </a:rPr>
              <a:t>列を用いて、「人口</a:t>
            </a:r>
            <a:r>
              <a:rPr lang="en-US" altLang="ja-JP" sz="3200" dirty="0">
                <a:latin typeface="+mn-ea"/>
                <a:ea typeface="+mn-ea"/>
              </a:rPr>
              <a:t>10</a:t>
            </a:r>
            <a:r>
              <a:rPr lang="ja-JP" altLang="en-US" sz="3200" dirty="0">
                <a:latin typeface="+mn-ea"/>
                <a:ea typeface="+mn-ea"/>
              </a:rPr>
              <a:t>万人あたりの感染者数」を計算し、</a:t>
            </a:r>
            <a:r>
              <a:rPr lang="en-US" altLang="ja-JP" sz="3200" dirty="0" err="1">
                <a:latin typeface="+mn-ea"/>
                <a:ea typeface="+mn-ea"/>
              </a:rPr>
              <a:t>Infected_rate</a:t>
            </a:r>
            <a:r>
              <a:rPr lang="ja-JP" altLang="en-US" sz="3200" dirty="0">
                <a:latin typeface="+mn-ea"/>
                <a:ea typeface="+mn-ea"/>
              </a:rPr>
              <a:t>列に代入。地域ごとの </a:t>
            </a:r>
            <a:r>
              <a:rPr lang="en-US" altLang="ja-JP" sz="3200" dirty="0" err="1">
                <a:latin typeface="+mn-ea"/>
                <a:ea typeface="+mn-ea"/>
              </a:rPr>
              <a:t>Infected_rate</a:t>
            </a:r>
            <a:r>
              <a:rPr lang="ja-JP" altLang="en-US" sz="3200" dirty="0">
                <a:latin typeface="+mn-ea"/>
                <a:ea typeface="+mn-ea"/>
              </a:rPr>
              <a:t>列の値を棒グラフにする。</a:t>
            </a:r>
            <a:endParaRPr lang="en-US" altLang="ja-JP" sz="3200" dirty="0">
              <a:latin typeface="+mn-ea"/>
              <a:ea typeface="+mn-ea"/>
            </a:endParaRPr>
          </a:p>
        </p:txBody>
      </p:sp>
      <p:sp>
        <p:nvSpPr>
          <p:cNvPr id="8" name="テキスト ボックス 7">
            <a:extLst>
              <a:ext uri="{FF2B5EF4-FFF2-40B4-BE49-F238E27FC236}">
                <a16:creationId xmlns="" xmlns:a16="http://schemas.microsoft.com/office/drawing/2014/main" id="{20F7F207-A3D8-421C-B957-D37A0DD3E5C4}"/>
              </a:ext>
            </a:extLst>
          </p:cNvPr>
          <p:cNvSpPr txBox="1"/>
          <p:nvPr/>
        </p:nvSpPr>
        <p:spPr>
          <a:xfrm>
            <a:off x="706715" y="3944584"/>
            <a:ext cx="184731" cy="584775"/>
          </a:xfrm>
          <a:prstGeom prst="rect">
            <a:avLst/>
          </a:prstGeom>
          <a:solidFill>
            <a:schemeClr val="bg1"/>
          </a:solidFill>
        </p:spPr>
        <p:txBody>
          <a:bodyPr wrap="none" rtlCol="0">
            <a:spAutoFit/>
          </a:bodyPr>
          <a:lstStyle/>
          <a:p>
            <a:pPr algn="l"/>
            <a:endParaRPr kumimoji="1" lang="ja-JP" altLang="en-US" sz="3200" dirty="0">
              <a:latin typeface="+mn-ea"/>
              <a:ea typeface="+mn-ea"/>
            </a:endParaRPr>
          </a:p>
        </p:txBody>
      </p:sp>
      <p:pic>
        <p:nvPicPr>
          <p:cNvPr id="7" name="図 6">
            <a:extLst>
              <a:ext uri="{FF2B5EF4-FFF2-40B4-BE49-F238E27FC236}">
                <a16:creationId xmlns="" xmlns:a16="http://schemas.microsoft.com/office/drawing/2014/main" id="{8F264296-8960-4891-BCF9-BBCC3D1571D6}"/>
              </a:ext>
            </a:extLst>
          </p:cNvPr>
          <p:cNvPicPr>
            <a:picLocks noChangeAspect="1"/>
          </p:cNvPicPr>
          <p:nvPr/>
        </p:nvPicPr>
        <p:blipFill>
          <a:blip r:embed="rId2"/>
          <a:stretch>
            <a:fillRect/>
          </a:stretch>
        </p:blipFill>
        <p:spPr>
          <a:xfrm>
            <a:off x="8725720" y="3338947"/>
            <a:ext cx="7535763" cy="5436701"/>
          </a:xfrm>
          <a:prstGeom prst="rect">
            <a:avLst/>
          </a:prstGeom>
        </p:spPr>
      </p:pic>
      <p:sp>
        <p:nvSpPr>
          <p:cNvPr id="9" name="テキスト ボックス 8">
            <a:extLst>
              <a:ext uri="{FF2B5EF4-FFF2-40B4-BE49-F238E27FC236}">
                <a16:creationId xmlns="" xmlns:a16="http://schemas.microsoft.com/office/drawing/2014/main" id="{F9D8359F-AC28-4F9C-98D2-9CB628E0E555}"/>
              </a:ext>
            </a:extLst>
          </p:cNvPr>
          <p:cNvSpPr txBox="1"/>
          <p:nvPr/>
        </p:nvSpPr>
        <p:spPr>
          <a:xfrm>
            <a:off x="1055539" y="3802519"/>
            <a:ext cx="7068060" cy="1569660"/>
          </a:xfrm>
          <a:prstGeom prst="rect">
            <a:avLst/>
          </a:prstGeom>
          <a:solidFill>
            <a:schemeClr val="bg1"/>
          </a:solidFill>
        </p:spPr>
        <p:txBody>
          <a:bodyPr wrap="square" rtlCol="0">
            <a:spAutoFit/>
          </a:bodyPr>
          <a:lstStyle/>
          <a:p>
            <a:pPr algn="l"/>
            <a:r>
              <a:rPr lang="en-US" altLang="ja-JP" sz="3200" dirty="0">
                <a:latin typeface="+mn-ea"/>
                <a:ea typeface="+mn-ea"/>
              </a:rPr>
              <a:t>X</a:t>
            </a:r>
            <a:r>
              <a:rPr kumimoji="1" lang="ja-JP" altLang="en-US" sz="3200" dirty="0">
                <a:latin typeface="+mn-ea"/>
                <a:ea typeface="+mn-ea"/>
              </a:rPr>
              <a:t>軸ラベルは地域名</a:t>
            </a:r>
            <a:r>
              <a:rPr kumimoji="1" lang="en-US" altLang="ja-JP" sz="3200" dirty="0">
                <a:latin typeface="+mn-ea"/>
                <a:ea typeface="+mn-ea"/>
              </a:rPr>
              <a:t>(90</a:t>
            </a:r>
            <a:r>
              <a:rPr kumimoji="1" lang="ja-JP" altLang="en-US" sz="3200" dirty="0">
                <a:latin typeface="+mn-ea"/>
                <a:ea typeface="+mn-ea"/>
              </a:rPr>
              <a:t>度回転</a:t>
            </a:r>
            <a:r>
              <a:rPr kumimoji="1" lang="en-US" altLang="ja-JP" sz="3200" dirty="0">
                <a:latin typeface="+mn-ea"/>
                <a:ea typeface="+mn-ea"/>
              </a:rPr>
              <a:t>)</a:t>
            </a:r>
            <a:r>
              <a:rPr kumimoji="1" lang="ja-JP" altLang="en-US" sz="3200" dirty="0">
                <a:latin typeface="+mn-ea"/>
                <a:ea typeface="+mn-ea"/>
              </a:rPr>
              <a:t>。</a:t>
            </a:r>
            <a:r>
              <a:rPr kumimoji="1" lang="en-US" altLang="ja-JP" sz="3200" dirty="0">
                <a:latin typeface="+mn-ea"/>
                <a:ea typeface="+mn-ea"/>
              </a:rPr>
              <a:t>Y</a:t>
            </a:r>
            <a:r>
              <a:rPr kumimoji="1" lang="ja-JP" altLang="en-US" sz="3200" dirty="0">
                <a:latin typeface="+mn-ea"/>
                <a:ea typeface="+mn-ea"/>
              </a:rPr>
              <a:t>軸ラベルは</a:t>
            </a:r>
            <a:r>
              <a:rPr kumimoji="1" lang="en-US" altLang="ja-JP" sz="3200" dirty="0">
                <a:latin typeface="+mn-ea"/>
                <a:ea typeface="+mn-ea"/>
              </a:rPr>
              <a:t>Infected per Pop(100k) </a:t>
            </a:r>
            <a:r>
              <a:rPr kumimoji="1" lang="ja-JP" altLang="en-US" sz="3200" dirty="0">
                <a:latin typeface="+mn-ea"/>
                <a:ea typeface="+mn-ea"/>
              </a:rPr>
              <a:t>とする。</a:t>
            </a:r>
            <a:endParaRPr kumimoji="1" lang="en-US" altLang="ja-JP" sz="3200" dirty="0">
              <a:latin typeface="+mn-ea"/>
              <a:ea typeface="+mn-ea"/>
            </a:endParaRPr>
          </a:p>
        </p:txBody>
      </p:sp>
    </p:spTree>
    <p:extLst>
      <p:ext uri="{BB962C8B-B14F-4D97-AF65-F5344CB8AC3E}">
        <p14:creationId xmlns:p14="http://schemas.microsoft.com/office/powerpoint/2010/main" val="18169365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61DB307-DD00-45D3-ABAC-07CDE4848A63}"/>
              </a:ext>
            </a:extLst>
          </p:cNvPr>
          <p:cNvSpPr>
            <a:spLocks noGrp="1"/>
          </p:cNvSpPr>
          <p:nvPr>
            <p:ph type="title"/>
          </p:nvPr>
        </p:nvSpPr>
        <p:spPr/>
        <p:txBody>
          <a:bodyPr/>
          <a:lstStyle/>
          <a:p>
            <a:r>
              <a:rPr kumimoji="1" lang="en-US" altLang="ja-JP" dirty="0" smtClean="0"/>
              <a:t>dm-03-assign1</a:t>
            </a:r>
            <a:endParaRPr kumimoji="1" lang="ja-JP" altLang="en-US" dirty="0"/>
          </a:p>
        </p:txBody>
      </p:sp>
      <p:sp>
        <p:nvSpPr>
          <p:cNvPr id="4" name="フッター プレースホルダー 3">
            <a:extLst>
              <a:ext uri="{FF2B5EF4-FFF2-40B4-BE49-F238E27FC236}">
                <a16:creationId xmlns="" xmlns:a16="http://schemas.microsoft.com/office/drawing/2014/main" id="{06AC7C7A-4F66-457C-BB9A-CF9C32D57CA7}"/>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D76A4BFE-47D7-4B46-9595-2CDBA8E4991E}"/>
              </a:ext>
            </a:extLst>
          </p:cNvPr>
          <p:cNvSpPr>
            <a:spLocks noGrp="1"/>
          </p:cNvSpPr>
          <p:nvPr>
            <p:ph type="sldNum" sz="quarter" idx="4"/>
          </p:nvPr>
        </p:nvSpPr>
        <p:spPr/>
        <p:txBody>
          <a:bodyPr/>
          <a:lstStyle/>
          <a:p>
            <a:pPr>
              <a:defRPr/>
            </a:pPr>
            <a:fld id="{E62AD30C-4FD0-4E41-9633-AA73C86D07D0}" type="slidenum">
              <a:rPr lang="ja-JP" altLang="en-US" smtClean="0"/>
              <a:pPr>
                <a:defRPr/>
              </a:pPr>
              <a:t>66</a:t>
            </a:fld>
            <a:endParaRPr lang="en-US" altLang="ja-JP" dirty="0"/>
          </a:p>
        </p:txBody>
      </p:sp>
      <p:sp>
        <p:nvSpPr>
          <p:cNvPr id="6" name="テキスト ボックス 5">
            <a:extLst>
              <a:ext uri="{FF2B5EF4-FFF2-40B4-BE49-F238E27FC236}">
                <a16:creationId xmlns="" xmlns:a16="http://schemas.microsoft.com/office/drawing/2014/main" id="{27941E4F-4666-49A3-B9C6-D153EBBEA323}"/>
              </a:ext>
            </a:extLst>
          </p:cNvPr>
          <p:cNvSpPr txBox="1"/>
          <p:nvPr/>
        </p:nvSpPr>
        <p:spPr>
          <a:xfrm>
            <a:off x="647084" y="1690603"/>
            <a:ext cx="16082606" cy="5386090"/>
          </a:xfrm>
          <a:prstGeom prst="rect">
            <a:avLst/>
          </a:prstGeom>
          <a:noFill/>
        </p:spPr>
        <p:txBody>
          <a:bodyPr wrap="square" rtlCol="0">
            <a:spAutoFit/>
          </a:bodyPr>
          <a:lstStyle/>
          <a:p>
            <a:pPr marL="742950" indent="-742950">
              <a:lnSpc>
                <a:spcPct val="120000"/>
              </a:lnSpc>
              <a:buFont typeface="+mj-lt"/>
              <a:buAutoNum type="arabicPeriod" startAt="8"/>
            </a:pPr>
            <a:r>
              <a:rPr lang="en-US" altLang="ja-JP" sz="3200" dirty="0">
                <a:latin typeface="+mn-ea"/>
                <a:ea typeface="+mn-ea"/>
              </a:rPr>
              <a:t>covid-19-japan-20200407.csv </a:t>
            </a:r>
            <a:r>
              <a:rPr lang="ja-JP" altLang="en-US" sz="3200" dirty="0">
                <a:latin typeface="+mn-ea"/>
                <a:ea typeface="+mn-ea"/>
              </a:rPr>
              <a:t>をデータフレーム</a:t>
            </a:r>
            <a:r>
              <a:rPr lang="en-US" altLang="ja-JP" sz="3200" dirty="0" err="1">
                <a:latin typeface="+mn-ea"/>
                <a:ea typeface="+mn-ea"/>
              </a:rPr>
              <a:t>df_jpn</a:t>
            </a:r>
            <a:r>
              <a:rPr lang="en-US" altLang="ja-JP" sz="3200" dirty="0">
                <a:latin typeface="+mn-ea"/>
                <a:ea typeface="+mn-ea"/>
              </a:rPr>
              <a:t> </a:t>
            </a:r>
            <a:r>
              <a:rPr lang="ja-JP" altLang="en-US" sz="3200" dirty="0">
                <a:latin typeface="+mn-ea"/>
                <a:ea typeface="+mn-ea"/>
              </a:rPr>
              <a:t>に読み込み、行・列数、データ型と欠損値の有無、先頭付近の内容を確認する。</a:t>
            </a:r>
            <a:endParaRPr lang="en-US" altLang="ja-JP" sz="3200" dirty="0">
              <a:latin typeface="+mn-ea"/>
              <a:ea typeface="+mn-ea"/>
            </a:endParaRPr>
          </a:p>
          <a:p>
            <a:pPr marL="913924" lvl="1" indent="-457200">
              <a:lnSpc>
                <a:spcPct val="120000"/>
              </a:lnSpc>
              <a:buFont typeface="Arial" panose="020B0604020202020204" pitchFamily="34" charset="0"/>
              <a:buChar char="•"/>
            </a:pPr>
            <a:r>
              <a:rPr lang="en-US" altLang="ja-JP" sz="3200" dirty="0">
                <a:latin typeface="+mn-ea"/>
                <a:ea typeface="+mn-ea"/>
              </a:rPr>
              <a:t>covid-19-japan-20200407.csv  </a:t>
            </a:r>
            <a:r>
              <a:rPr lang="ja-JP" altLang="en-US" sz="3200" dirty="0">
                <a:latin typeface="+mn-ea"/>
                <a:ea typeface="+mn-ea"/>
              </a:rPr>
              <a:t>の先頭付近に、読み飛ばさなければならない行などがないかを、</a:t>
            </a:r>
            <a:r>
              <a:rPr lang="en-US" altLang="ja-JP" sz="3200" dirty="0" err="1">
                <a:latin typeface="+mn-ea"/>
                <a:ea typeface="+mn-ea"/>
              </a:rPr>
              <a:t>VSCode</a:t>
            </a:r>
            <a:r>
              <a:rPr lang="ja-JP" altLang="en-US" sz="3200" dirty="0">
                <a:latin typeface="+mn-ea"/>
                <a:ea typeface="+mn-ea"/>
              </a:rPr>
              <a:t>などで開くか、または</a:t>
            </a:r>
            <a:r>
              <a:rPr lang="en-US" altLang="ja-JP" sz="3200" dirty="0">
                <a:latin typeface="+mn-ea"/>
                <a:ea typeface="+mn-ea"/>
              </a:rPr>
              <a:t>Jupyter</a:t>
            </a:r>
            <a:r>
              <a:rPr lang="ja-JP" altLang="en-US" sz="3200" dirty="0">
                <a:latin typeface="+mn-ea"/>
                <a:ea typeface="+mn-ea"/>
              </a:rPr>
              <a:t>画面左のファイル一覧で右クリック、</a:t>
            </a:r>
            <a:r>
              <a:rPr lang="en-US" altLang="ja-JP" sz="3200" dirty="0">
                <a:latin typeface="+mn-ea"/>
                <a:ea typeface="+mn-ea"/>
              </a:rPr>
              <a:t>Open With &gt; Editor </a:t>
            </a:r>
            <a:r>
              <a:rPr lang="ja-JP" altLang="en-US" sz="3200" dirty="0">
                <a:latin typeface="+mn-ea"/>
                <a:ea typeface="+mn-ea"/>
              </a:rPr>
              <a:t>で開いて確認して、以下の</a:t>
            </a:r>
            <a:r>
              <a:rPr lang="en-US" altLang="ja-JP" sz="3200" dirty="0">
                <a:latin typeface="+mn-ea"/>
                <a:ea typeface="+mn-ea"/>
              </a:rPr>
              <a:t>XXX</a:t>
            </a:r>
            <a:r>
              <a:rPr lang="ja-JP" altLang="en-US" sz="3200" dirty="0">
                <a:latin typeface="+mn-ea"/>
                <a:ea typeface="+mn-ea"/>
              </a:rPr>
              <a:t>と</a:t>
            </a:r>
            <a:r>
              <a:rPr lang="en-US" altLang="ja-JP" sz="3200" dirty="0">
                <a:latin typeface="+mn-ea"/>
                <a:ea typeface="+mn-ea"/>
              </a:rPr>
              <a:t>YYY</a:t>
            </a:r>
            <a:r>
              <a:rPr lang="ja-JP" altLang="en-US" sz="3200" dirty="0">
                <a:latin typeface="+mn-ea"/>
                <a:ea typeface="+mn-ea"/>
              </a:rPr>
              <a:t>を正しく設定すること。</a:t>
            </a:r>
            <a:endParaRPr lang="en-US" altLang="ja-JP" sz="3200" dirty="0">
              <a:latin typeface="+mn-ea"/>
              <a:ea typeface="+mn-ea"/>
            </a:endParaRPr>
          </a:p>
          <a:p>
            <a:pPr lvl="1">
              <a:lnSpc>
                <a:spcPct val="120000"/>
              </a:lnSpc>
            </a:pPr>
            <a:r>
              <a:rPr lang="en-US" altLang="ja-JP" sz="3200" dirty="0" err="1">
                <a:latin typeface="+mn-ea"/>
                <a:ea typeface="+mn-ea"/>
              </a:rPr>
              <a:t>df_jpn</a:t>
            </a:r>
            <a:r>
              <a:rPr lang="en-US" altLang="ja-JP" sz="3200" dirty="0">
                <a:latin typeface="+mn-ea"/>
                <a:ea typeface="+mn-ea"/>
              </a:rPr>
              <a:t> = pd.read_csv(csv</a:t>
            </a:r>
            <a:r>
              <a:rPr lang="ja-JP" altLang="en-US" sz="3200" dirty="0">
                <a:latin typeface="+mn-ea"/>
                <a:ea typeface="+mn-ea"/>
              </a:rPr>
              <a:t>ファイル</a:t>
            </a:r>
            <a:r>
              <a:rPr lang="en-US" altLang="ja-JP" sz="3200" dirty="0">
                <a:latin typeface="+mn-ea"/>
                <a:ea typeface="+mn-ea"/>
              </a:rPr>
              <a:t>, </a:t>
            </a:r>
            <a:r>
              <a:rPr lang="en-US" altLang="ja-JP" sz="3200" dirty="0" err="1">
                <a:latin typeface="+mn-ea"/>
                <a:ea typeface="+mn-ea"/>
              </a:rPr>
              <a:t>sep</a:t>
            </a:r>
            <a:r>
              <a:rPr lang="en-US" altLang="ja-JP" sz="3200" dirty="0">
                <a:latin typeface="+mn-ea"/>
                <a:ea typeface="+mn-ea"/>
              </a:rPr>
              <a:t>=',', skiprows=XXX, header=YYY)</a:t>
            </a:r>
          </a:p>
          <a:p>
            <a:pPr marL="514350" indent="-514350">
              <a:lnSpc>
                <a:spcPct val="120000"/>
              </a:lnSpc>
              <a:buFont typeface="+mj-lt"/>
              <a:buAutoNum type="arabicPeriod" startAt="8"/>
            </a:pPr>
            <a:r>
              <a:rPr lang="en-US" altLang="ja-JP" sz="3200" dirty="0">
                <a:latin typeface="+mn-ea"/>
                <a:ea typeface="+mn-ea"/>
              </a:rPr>
              <a:t>pandas</a:t>
            </a:r>
            <a:r>
              <a:rPr lang="ja-JP" altLang="en-US" sz="3200" dirty="0">
                <a:latin typeface="+mn-ea"/>
                <a:ea typeface="+mn-ea"/>
              </a:rPr>
              <a:t>の</a:t>
            </a:r>
            <a:r>
              <a:rPr lang="en-US" altLang="ja-JP" sz="3200" dirty="0" err="1">
                <a:latin typeface="+mn-ea"/>
                <a:ea typeface="+mn-ea"/>
              </a:rPr>
              <a:t>to_datetime</a:t>
            </a:r>
            <a:r>
              <a:rPr lang="ja-JP" altLang="en-US" sz="3200" dirty="0">
                <a:latin typeface="+mn-ea"/>
                <a:ea typeface="+mn-ea"/>
              </a:rPr>
              <a:t>関数を用いて、</a:t>
            </a:r>
            <a:r>
              <a:rPr lang="en-US" altLang="ja-JP" sz="3200" dirty="0" err="1">
                <a:latin typeface="+mn-ea"/>
                <a:ea typeface="+mn-ea"/>
              </a:rPr>
              <a:t>df_jpn</a:t>
            </a:r>
            <a:r>
              <a:rPr lang="ja-JP" altLang="en-US" sz="3200" dirty="0">
                <a:latin typeface="+mn-ea"/>
                <a:ea typeface="+mn-ea"/>
              </a:rPr>
              <a:t>の</a:t>
            </a:r>
            <a:r>
              <a:rPr lang="en-US" altLang="ja-JP" sz="3200" dirty="0">
                <a:latin typeface="+mn-ea"/>
                <a:ea typeface="+mn-ea"/>
              </a:rPr>
              <a:t>Date</a:t>
            </a:r>
            <a:r>
              <a:rPr lang="ja-JP" altLang="en-US" sz="3200" dirty="0">
                <a:latin typeface="+mn-ea"/>
                <a:ea typeface="+mn-ea"/>
              </a:rPr>
              <a:t>列のデータ型を</a:t>
            </a:r>
            <a:r>
              <a:rPr lang="en-US" altLang="ja-JP" sz="3200" dirty="0">
                <a:latin typeface="+mn-ea"/>
                <a:ea typeface="+mn-ea"/>
              </a:rPr>
              <a:t>datetime</a:t>
            </a:r>
            <a:r>
              <a:rPr lang="ja-JP" altLang="en-US" sz="3200" dirty="0">
                <a:latin typeface="+mn-ea"/>
                <a:ea typeface="+mn-ea"/>
              </a:rPr>
              <a:t>型に変換する。データ型が正しく変換されたことを確認する。</a:t>
            </a:r>
            <a:endParaRPr lang="en-US" altLang="ja-JP" sz="3200" dirty="0">
              <a:latin typeface="+mn-ea"/>
              <a:ea typeface="+mn-ea"/>
            </a:endParaRPr>
          </a:p>
        </p:txBody>
      </p:sp>
      <p:sp>
        <p:nvSpPr>
          <p:cNvPr id="9" name="正方形/長方形 8">
            <a:extLst>
              <a:ext uri="{FF2B5EF4-FFF2-40B4-BE49-F238E27FC236}">
                <a16:creationId xmlns="" xmlns:a16="http://schemas.microsoft.com/office/drawing/2014/main" id="{1F795A10-D4A9-4D95-B3FF-181B876DF93F}"/>
              </a:ext>
            </a:extLst>
          </p:cNvPr>
          <p:cNvSpPr/>
          <p:nvPr/>
        </p:nvSpPr>
        <p:spPr>
          <a:xfrm>
            <a:off x="3143771" y="7247701"/>
            <a:ext cx="9577064" cy="1815882"/>
          </a:xfrm>
          <a:prstGeom prst="rect">
            <a:avLst/>
          </a:prstGeom>
          <a:ln>
            <a:solidFill>
              <a:schemeClr val="tx1"/>
            </a:solidFill>
          </a:ln>
        </p:spPr>
        <p:txBody>
          <a:bodyPr wrap="square">
            <a:spAutoFit/>
          </a:bodyPr>
          <a:lstStyle/>
          <a:p>
            <a:r>
              <a:rPr lang="en-US" altLang="ja-JP" sz="2800" dirty="0">
                <a:latin typeface="+mn-ea"/>
                <a:ea typeface="+mn-ea"/>
              </a:rPr>
              <a:t> #   Column        Non-Null Count  </a:t>
            </a:r>
            <a:r>
              <a:rPr lang="en-US" altLang="ja-JP" sz="2800" dirty="0" err="1">
                <a:latin typeface="+mn-ea"/>
                <a:ea typeface="+mn-ea"/>
              </a:rPr>
              <a:t>Dtype</a:t>
            </a:r>
            <a:r>
              <a:rPr lang="en-US" altLang="ja-JP" sz="2800" dirty="0">
                <a:latin typeface="+mn-ea"/>
                <a:ea typeface="+mn-ea"/>
              </a:rPr>
              <a:t>         </a:t>
            </a:r>
          </a:p>
          <a:p>
            <a:r>
              <a:rPr lang="en-US" altLang="ja-JP" sz="2800" dirty="0">
                <a:latin typeface="+mn-ea"/>
                <a:ea typeface="+mn-ea"/>
              </a:rPr>
              <a:t>---  ------        --------------  -----         </a:t>
            </a:r>
          </a:p>
          <a:p>
            <a:r>
              <a:rPr lang="en-US" altLang="ja-JP" sz="2800" dirty="0">
                <a:latin typeface="+mn-ea"/>
                <a:ea typeface="+mn-ea"/>
              </a:rPr>
              <a:t> 0   Date          57 non-null     datetime64[ns]</a:t>
            </a:r>
          </a:p>
          <a:p>
            <a:r>
              <a:rPr lang="en-US" altLang="ja-JP" sz="2800" dirty="0">
                <a:latin typeface="+mn-ea"/>
                <a:ea typeface="+mn-ea"/>
              </a:rPr>
              <a:t> 1   </a:t>
            </a:r>
            <a:r>
              <a:rPr lang="en-US" altLang="ja-JP" sz="2800" dirty="0" err="1">
                <a:latin typeface="+mn-ea"/>
                <a:ea typeface="+mn-ea"/>
              </a:rPr>
              <a:t>Infected_day</a:t>
            </a:r>
            <a:r>
              <a:rPr lang="en-US" altLang="ja-JP" sz="2800" dirty="0">
                <a:latin typeface="+mn-ea"/>
                <a:ea typeface="+mn-ea"/>
              </a:rPr>
              <a:t>  57 non-null     int64 </a:t>
            </a:r>
            <a:endParaRPr lang="ja-JP" altLang="en-US" sz="2800" dirty="0">
              <a:latin typeface="+mn-ea"/>
              <a:ea typeface="+mn-ea"/>
            </a:endParaRPr>
          </a:p>
        </p:txBody>
      </p:sp>
      <p:sp>
        <p:nvSpPr>
          <p:cNvPr id="7" name="矢印: 下 6">
            <a:extLst>
              <a:ext uri="{FF2B5EF4-FFF2-40B4-BE49-F238E27FC236}">
                <a16:creationId xmlns="" xmlns:a16="http://schemas.microsoft.com/office/drawing/2014/main" id="{1813EF4E-F085-4528-870A-70AD5BBFF648}"/>
              </a:ext>
            </a:extLst>
          </p:cNvPr>
          <p:cNvSpPr/>
          <p:nvPr/>
        </p:nvSpPr>
        <p:spPr>
          <a:xfrm rot="5400000">
            <a:off x="11641884" y="8010457"/>
            <a:ext cx="396044" cy="686415"/>
          </a:xfrm>
          <a:prstGeom prst="downArrow">
            <a:avLst/>
          </a:prstGeom>
          <a:solidFill>
            <a:srgbClr val="FF0000"/>
          </a:solidFill>
          <a:ln>
            <a:noFill/>
          </a:ln>
        </p:spPr>
        <p:txBody>
          <a:bodyPr rtlCol="0" anchor="ctr">
            <a:spAutoFit/>
          </a:bodyPr>
          <a:lstStyle/>
          <a:p>
            <a:pPr algn="l"/>
            <a:endParaRPr kumimoji="1" lang="ja-JP" altLang="en-US" sz="3200" dirty="0">
              <a:latin typeface="+mn-ea"/>
              <a:ea typeface="+mn-ea"/>
            </a:endParaRPr>
          </a:p>
        </p:txBody>
      </p:sp>
    </p:spTree>
    <p:extLst>
      <p:ext uri="{BB962C8B-B14F-4D97-AF65-F5344CB8AC3E}">
        <p14:creationId xmlns:p14="http://schemas.microsoft.com/office/powerpoint/2010/main" val="3214206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6EB3D74-32A1-4A39-8BD2-5F3F51695F25}"/>
              </a:ext>
            </a:extLst>
          </p:cNvPr>
          <p:cNvSpPr>
            <a:spLocks noGrp="1"/>
          </p:cNvSpPr>
          <p:nvPr>
            <p:ph type="title"/>
          </p:nvPr>
        </p:nvSpPr>
        <p:spPr/>
        <p:txBody>
          <a:bodyPr/>
          <a:lstStyle/>
          <a:p>
            <a:r>
              <a:rPr kumimoji="1" lang="en-US" altLang="ja-JP" dirty="0" smtClean="0"/>
              <a:t>dm-03-assign1</a:t>
            </a:r>
            <a:endParaRPr kumimoji="1" lang="ja-JP" altLang="en-US" dirty="0"/>
          </a:p>
        </p:txBody>
      </p:sp>
      <p:sp>
        <p:nvSpPr>
          <p:cNvPr id="4" name="フッター プレースホルダー 3">
            <a:extLst>
              <a:ext uri="{FF2B5EF4-FFF2-40B4-BE49-F238E27FC236}">
                <a16:creationId xmlns="" xmlns:a16="http://schemas.microsoft.com/office/drawing/2014/main" id="{36AFB5C7-45B6-4B8D-8A10-2E2EFD28485C}"/>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40D6739-34C6-42DC-BAAA-D397041D4FBC}"/>
              </a:ext>
            </a:extLst>
          </p:cNvPr>
          <p:cNvSpPr>
            <a:spLocks noGrp="1"/>
          </p:cNvSpPr>
          <p:nvPr>
            <p:ph type="sldNum" sz="quarter" idx="4"/>
          </p:nvPr>
        </p:nvSpPr>
        <p:spPr/>
        <p:txBody>
          <a:bodyPr/>
          <a:lstStyle/>
          <a:p>
            <a:pPr>
              <a:defRPr/>
            </a:pPr>
            <a:fld id="{E62AD30C-4FD0-4E41-9633-AA73C86D07D0}" type="slidenum">
              <a:rPr lang="ja-JP" altLang="en-US" smtClean="0"/>
              <a:pPr>
                <a:defRPr/>
              </a:pPr>
              <a:t>67</a:t>
            </a:fld>
            <a:endParaRPr lang="en-US" altLang="ja-JP" dirty="0"/>
          </a:p>
        </p:txBody>
      </p:sp>
      <p:sp>
        <p:nvSpPr>
          <p:cNvPr id="6" name="テキスト ボックス 5">
            <a:extLst>
              <a:ext uri="{FF2B5EF4-FFF2-40B4-BE49-F238E27FC236}">
                <a16:creationId xmlns="" xmlns:a16="http://schemas.microsoft.com/office/drawing/2014/main" id="{4D6938BD-2784-4C5A-A2A5-C18AC9758834}"/>
              </a:ext>
            </a:extLst>
          </p:cNvPr>
          <p:cNvSpPr txBox="1"/>
          <p:nvPr/>
        </p:nvSpPr>
        <p:spPr>
          <a:xfrm>
            <a:off x="361525" y="1754771"/>
            <a:ext cx="16502079" cy="1249573"/>
          </a:xfrm>
          <a:prstGeom prst="rect">
            <a:avLst/>
          </a:prstGeom>
          <a:noFill/>
        </p:spPr>
        <p:txBody>
          <a:bodyPr wrap="square" rtlCol="0">
            <a:spAutoFit/>
          </a:bodyPr>
          <a:lstStyle/>
          <a:p>
            <a:pPr marL="742950" indent="-742950">
              <a:lnSpc>
                <a:spcPct val="120000"/>
              </a:lnSpc>
              <a:buFont typeface="+mj-lt"/>
              <a:buAutoNum type="arabicPeriod" startAt="10"/>
            </a:pPr>
            <a:r>
              <a:rPr lang="en-US" altLang="ja-JP" sz="3200" dirty="0" err="1">
                <a:latin typeface="+mn-ea"/>
                <a:ea typeface="+mn-ea"/>
              </a:rPr>
              <a:t>df_jpn</a:t>
            </a:r>
            <a:r>
              <a:rPr lang="en-US" altLang="ja-JP" sz="3200" dirty="0">
                <a:latin typeface="+mn-ea"/>
                <a:ea typeface="+mn-ea"/>
              </a:rPr>
              <a:t> </a:t>
            </a:r>
            <a:r>
              <a:rPr lang="ja-JP" altLang="en-US" sz="3200" dirty="0">
                <a:latin typeface="+mn-ea"/>
                <a:ea typeface="+mn-ea"/>
              </a:rPr>
              <a:t>の</a:t>
            </a:r>
            <a:r>
              <a:rPr lang="en-US" altLang="ja-JP" sz="3200" dirty="0">
                <a:latin typeface="+mn-ea"/>
                <a:ea typeface="+mn-ea"/>
              </a:rPr>
              <a:t>Date</a:t>
            </a:r>
            <a:r>
              <a:rPr lang="ja-JP" altLang="en-US" sz="3200" dirty="0">
                <a:latin typeface="+mn-ea"/>
                <a:ea typeface="+mn-ea"/>
              </a:rPr>
              <a:t>列と</a:t>
            </a:r>
            <a:r>
              <a:rPr lang="en-US" altLang="ja-JP" sz="3200" dirty="0" err="1">
                <a:latin typeface="+mn-ea"/>
                <a:ea typeface="+mn-ea"/>
              </a:rPr>
              <a:t>Infected_day</a:t>
            </a:r>
            <a:r>
              <a:rPr lang="ja-JP" altLang="en-US" sz="3200" dirty="0">
                <a:latin typeface="+mn-ea"/>
                <a:ea typeface="+mn-ea"/>
              </a:rPr>
              <a:t>列を用いて棒グラフを作成。</a:t>
            </a:r>
            <a:r>
              <a:rPr lang="en-US" altLang="ja-JP" sz="3200" dirty="0">
                <a:latin typeface="+mn-ea"/>
                <a:ea typeface="+mn-ea"/>
              </a:rPr>
              <a:t>X</a:t>
            </a:r>
            <a:r>
              <a:rPr lang="ja-JP" altLang="en-US" sz="3200" dirty="0">
                <a:latin typeface="+mn-ea"/>
                <a:ea typeface="+mn-ea"/>
              </a:rPr>
              <a:t>軸ラベルは日付</a:t>
            </a:r>
            <a:r>
              <a:rPr lang="en-US" altLang="ja-JP" sz="3200" dirty="0">
                <a:latin typeface="+mn-ea"/>
                <a:ea typeface="+mn-ea"/>
              </a:rPr>
              <a:t>(90</a:t>
            </a:r>
            <a:r>
              <a:rPr lang="ja-JP" altLang="en-US" sz="3200" dirty="0">
                <a:latin typeface="+mn-ea"/>
                <a:ea typeface="+mn-ea"/>
              </a:rPr>
              <a:t>度回転</a:t>
            </a:r>
            <a:r>
              <a:rPr lang="en-US" altLang="ja-JP" sz="3200" dirty="0">
                <a:latin typeface="+mn-ea"/>
                <a:ea typeface="+mn-ea"/>
              </a:rPr>
              <a:t>)</a:t>
            </a:r>
            <a:r>
              <a:rPr lang="ja-JP" altLang="en-US" sz="3200" dirty="0">
                <a:latin typeface="+mn-ea"/>
                <a:ea typeface="+mn-ea"/>
              </a:rPr>
              <a:t>。</a:t>
            </a:r>
            <a:r>
              <a:rPr lang="en-US" altLang="ja-JP" sz="3200" dirty="0">
                <a:latin typeface="+mn-ea"/>
                <a:ea typeface="+mn-ea"/>
              </a:rPr>
              <a:t>Y</a:t>
            </a:r>
            <a:r>
              <a:rPr lang="ja-JP" altLang="en-US" sz="3200" dirty="0">
                <a:latin typeface="+mn-ea"/>
                <a:ea typeface="+mn-ea"/>
              </a:rPr>
              <a:t>軸ラベルは </a:t>
            </a:r>
            <a:r>
              <a:rPr lang="en-US" altLang="ja-JP" sz="3200" dirty="0">
                <a:latin typeface="+mn-ea"/>
                <a:ea typeface="+mn-ea"/>
              </a:rPr>
              <a:t>Infected</a:t>
            </a:r>
            <a:r>
              <a:rPr lang="ja-JP" altLang="en-US" sz="3200" dirty="0">
                <a:latin typeface="+mn-ea"/>
                <a:ea typeface="+mn-ea"/>
              </a:rPr>
              <a:t> </a:t>
            </a:r>
            <a:r>
              <a:rPr lang="en-US" altLang="ja-JP" sz="3200" dirty="0">
                <a:latin typeface="+mn-ea"/>
                <a:ea typeface="+mn-ea"/>
              </a:rPr>
              <a:t>per</a:t>
            </a:r>
            <a:r>
              <a:rPr lang="ja-JP" altLang="en-US" sz="3200" dirty="0">
                <a:latin typeface="+mn-ea"/>
                <a:ea typeface="+mn-ea"/>
              </a:rPr>
              <a:t> </a:t>
            </a:r>
            <a:r>
              <a:rPr lang="en-US" altLang="ja-JP" sz="3200" dirty="0">
                <a:latin typeface="+mn-ea"/>
                <a:ea typeface="+mn-ea"/>
              </a:rPr>
              <a:t>day </a:t>
            </a:r>
            <a:r>
              <a:rPr lang="ja-JP" altLang="en-US" sz="3200" dirty="0">
                <a:latin typeface="+mn-ea"/>
                <a:ea typeface="+mn-ea"/>
              </a:rPr>
              <a:t>とする。</a:t>
            </a:r>
            <a:endParaRPr lang="en-US" altLang="ja-JP" sz="3200" dirty="0">
              <a:latin typeface="+mn-ea"/>
              <a:ea typeface="+mn-ea"/>
            </a:endParaRPr>
          </a:p>
        </p:txBody>
      </p:sp>
      <p:sp>
        <p:nvSpPr>
          <p:cNvPr id="8" name="テキスト ボックス 7">
            <a:extLst>
              <a:ext uri="{FF2B5EF4-FFF2-40B4-BE49-F238E27FC236}">
                <a16:creationId xmlns="" xmlns:a16="http://schemas.microsoft.com/office/drawing/2014/main" id="{20F7F207-A3D8-421C-B957-D37A0DD3E5C4}"/>
              </a:ext>
            </a:extLst>
          </p:cNvPr>
          <p:cNvSpPr txBox="1"/>
          <p:nvPr/>
        </p:nvSpPr>
        <p:spPr>
          <a:xfrm>
            <a:off x="706715" y="3944584"/>
            <a:ext cx="184731" cy="584775"/>
          </a:xfrm>
          <a:prstGeom prst="rect">
            <a:avLst/>
          </a:prstGeom>
          <a:solidFill>
            <a:schemeClr val="bg1"/>
          </a:solidFill>
        </p:spPr>
        <p:txBody>
          <a:bodyPr wrap="none" rtlCol="0">
            <a:spAutoFit/>
          </a:bodyPr>
          <a:lstStyle/>
          <a:p>
            <a:pPr algn="l"/>
            <a:endParaRPr kumimoji="1" lang="ja-JP" altLang="en-US" sz="3200" dirty="0">
              <a:latin typeface="+mn-ea"/>
              <a:ea typeface="+mn-ea"/>
            </a:endParaRPr>
          </a:p>
        </p:txBody>
      </p:sp>
      <p:pic>
        <p:nvPicPr>
          <p:cNvPr id="3" name="図 2">
            <a:extLst>
              <a:ext uri="{FF2B5EF4-FFF2-40B4-BE49-F238E27FC236}">
                <a16:creationId xmlns="" xmlns:a16="http://schemas.microsoft.com/office/drawing/2014/main" id="{77E4A36E-A20C-47B6-9A7B-B40EF83D330B}"/>
              </a:ext>
            </a:extLst>
          </p:cNvPr>
          <p:cNvPicPr>
            <a:picLocks noChangeAspect="1"/>
          </p:cNvPicPr>
          <p:nvPr/>
        </p:nvPicPr>
        <p:blipFill>
          <a:blip r:embed="rId2"/>
          <a:stretch>
            <a:fillRect/>
          </a:stretch>
        </p:blipFill>
        <p:spPr>
          <a:xfrm>
            <a:off x="5542001" y="3181944"/>
            <a:ext cx="7286846" cy="5792108"/>
          </a:xfrm>
          <a:prstGeom prst="rect">
            <a:avLst/>
          </a:prstGeom>
        </p:spPr>
      </p:pic>
    </p:spTree>
    <p:extLst>
      <p:ext uri="{BB962C8B-B14F-4D97-AF65-F5344CB8AC3E}">
        <p14:creationId xmlns:p14="http://schemas.microsoft.com/office/powerpoint/2010/main" val="1581640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6EB3D74-32A1-4A39-8BD2-5F3F51695F25}"/>
              </a:ext>
            </a:extLst>
          </p:cNvPr>
          <p:cNvSpPr>
            <a:spLocks noGrp="1"/>
          </p:cNvSpPr>
          <p:nvPr>
            <p:ph type="title"/>
          </p:nvPr>
        </p:nvSpPr>
        <p:spPr/>
        <p:txBody>
          <a:bodyPr/>
          <a:lstStyle/>
          <a:p>
            <a:r>
              <a:rPr kumimoji="1" lang="en-US" altLang="ja-JP" dirty="0" smtClean="0"/>
              <a:t>dm-03-assign1</a:t>
            </a:r>
            <a:endParaRPr kumimoji="1" lang="ja-JP" altLang="en-US" dirty="0"/>
          </a:p>
        </p:txBody>
      </p:sp>
      <p:sp>
        <p:nvSpPr>
          <p:cNvPr id="4" name="フッター プレースホルダー 3">
            <a:extLst>
              <a:ext uri="{FF2B5EF4-FFF2-40B4-BE49-F238E27FC236}">
                <a16:creationId xmlns="" xmlns:a16="http://schemas.microsoft.com/office/drawing/2014/main" id="{36AFB5C7-45B6-4B8D-8A10-2E2EFD28485C}"/>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40D6739-34C6-42DC-BAAA-D397041D4FBC}"/>
              </a:ext>
            </a:extLst>
          </p:cNvPr>
          <p:cNvSpPr>
            <a:spLocks noGrp="1"/>
          </p:cNvSpPr>
          <p:nvPr>
            <p:ph type="sldNum" sz="quarter" idx="4"/>
          </p:nvPr>
        </p:nvSpPr>
        <p:spPr/>
        <p:txBody>
          <a:bodyPr/>
          <a:lstStyle/>
          <a:p>
            <a:pPr>
              <a:defRPr/>
            </a:pPr>
            <a:fld id="{E62AD30C-4FD0-4E41-9633-AA73C86D07D0}" type="slidenum">
              <a:rPr lang="ja-JP" altLang="en-US" smtClean="0"/>
              <a:pPr>
                <a:defRPr/>
              </a:pPr>
              <a:t>68</a:t>
            </a:fld>
            <a:endParaRPr lang="en-US" altLang="ja-JP" dirty="0"/>
          </a:p>
        </p:txBody>
      </p:sp>
      <p:sp>
        <p:nvSpPr>
          <p:cNvPr id="6" name="テキスト ボックス 5">
            <a:extLst>
              <a:ext uri="{FF2B5EF4-FFF2-40B4-BE49-F238E27FC236}">
                <a16:creationId xmlns="" xmlns:a16="http://schemas.microsoft.com/office/drawing/2014/main" id="{4D6938BD-2784-4C5A-A2A5-C18AC9758834}"/>
              </a:ext>
            </a:extLst>
          </p:cNvPr>
          <p:cNvSpPr txBox="1"/>
          <p:nvPr/>
        </p:nvSpPr>
        <p:spPr>
          <a:xfrm>
            <a:off x="361525" y="1754771"/>
            <a:ext cx="16502079" cy="1249573"/>
          </a:xfrm>
          <a:prstGeom prst="rect">
            <a:avLst/>
          </a:prstGeom>
          <a:noFill/>
        </p:spPr>
        <p:txBody>
          <a:bodyPr wrap="square" rtlCol="0">
            <a:spAutoFit/>
          </a:bodyPr>
          <a:lstStyle/>
          <a:p>
            <a:pPr marL="742950" indent="-742950">
              <a:lnSpc>
                <a:spcPct val="120000"/>
              </a:lnSpc>
              <a:buFont typeface="+mj-lt"/>
              <a:buAutoNum type="arabicPeriod" startAt="11"/>
            </a:pPr>
            <a:r>
              <a:rPr lang="en-US" altLang="ja-JP" sz="3200" dirty="0" err="1">
                <a:latin typeface="+mn-ea"/>
                <a:ea typeface="+mn-ea"/>
              </a:rPr>
              <a:t>df_jpn</a:t>
            </a:r>
            <a:r>
              <a:rPr lang="en-US" altLang="ja-JP" sz="3200" dirty="0">
                <a:latin typeface="+mn-ea"/>
                <a:ea typeface="+mn-ea"/>
              </a:rPr>
              <a:t> </a:t>
            </a:r>
            <a:r>
              <a:rPr lang="ja-JP" altLang="en-US" sz="3200" dirty="0">
                <a:latin typeface="+mn-ea"/>
                <a:ea typeface="+mn-ea"/>
              </a:rPr>
              <a:t>の</a:t>
            </a:r>
            <a:r>
              <a:rPr lang="en-US" altLang="ja-JP" sz="3200" dirty="0">
                <a:latin typeface="+mn-ea"/>
                <a:ea typeface="+mn-ea"/>
              </a:rPr>
              <a:t>Date</a:t>
            </a:r>
            <a:r>
              <a:rPr lang="ja-JP" altLang="en-US" sz="3200" dirty="0">
                <a:latin typeface="+mn-ea"/>
                <a:ea typeface="+mn-ea"/>
              </a:rPr>
              <a:t>列と</a:t>
            </a:r>
            <a:r>
              <a:rPr lang="en-US" altLang="ja-JP" sz="3200" dirty="0" err="1">
                <a:latin typeface="+mn-ea"/>
                <a:ea typeface="+mn-ea"/>
              </a:rPr>
              <a:t>Infected_day</a:t>
            </a:r>
            <a:r>
              <a:rPr lang="ja-JP" altLang="en-US" sz="3200" dirty="0">
                <a:latin typeface="+mn-ea"/>
                <a:ea typeface="+mn-ea"/>
              </a:rPr>
              <a:t>列 </a:t>
            </a:r>
            <a:r>
              <a:rPr lang="en-US" altLang="ja-JP" sz="3200" dirty="0">
                <a:latin typeface="+mn-ea"/>
                <a:ea typeface="+mn-ea"/>
              </a:rPr>
              <a:t>(7</a:t>
            </a:r>
            <a:r>
              <a:rPr lang="ja-JP" altLang="en-US" sz="3200" dirty="0">
                <a:latin typeface="+mn-ea"/>
                <a:ea typeface="+mn-ea"/>
              </a:rPr>
              <a:t>日分の移動平均にする</a:t>
            </a:r>
            <a:r>
              <a:rPr lang="en-US" altLang="ja-JP" sz="3200" dirty="0">
                <a:latin typeface="+mn-ea"/>
                <a:ea typeface="+mn-ea"/>
              </a:rPr>
              <a:t>) </a:t>
            </a:r>
            <a:r>
              <a:rPr lang="ja-JP" altLang="en-US" sz="3200" dirty="0">
                <a:latin typeface="+mn-ea"/>
                <a:ea typeface="+mn-ea"/>
              </a:rPr>
              <a:t>を用いて棒グラフを作成。</a:t>
            </a:r>
            <a:r>
              <a:rPr lang="en-US" altLang="ja-JP" sz="3200" dirty="0">
                <a:latin typeface="+mn-ea"/>
                <a:ea typeface="+mn-ea"/>
              </a:rPr>
              <a:t>X</a:t>
            </a:r>
            <a:r>
              <a:rPr lang="ja-JP" altLang="en-US" sz="3200" dirty="0">
                <a:latin typeface="+mn-ea"/>
                <a:ea typeface="+mn-ea"/>
              </a:rPr>
              <a:t>軸ラベルは日付</a:t>
            </a:r>
            <a:r>
              <a:rPr lang="en-US" altLang="ja-JP" sz="3200" dirty="0">
                <a:latin typeface="+mn-ea"/>
                <a:ea typeface="+mn-ea"/>
              </a:rPr>
              <a:t>(90</a:t>
            </a:r>
            <a:r>
              <a:rPr lang="ja-JP" altLang="en-US" sz="3200" dirty="0">
                <a:latin typeface="+mn-ea"/>
                <a:ea typeface="+mn-ea"/>
              </a:rPr>
              <a:t>度回転</a:t>
            </a:r>
            <a:r>
              <a:rPr lang="en-US" altLang="ja-JP" sz="3200" dirty="0">
                <a:latin typeface="+mn-ea"/>
                <a:ea typeface="+mn-ea"/>
              </a:rPr>
              <a:t>)</a:t>
            </a:r>
            <a:r>
              <a:rPr lang="ja-JP" altLang="en-US" sz="3200" dirty="0">
                <a:latin typeface="+mn-ea"/>
                <a:ea typeface="+mn-ea"/>
              </a:rPr>
              <a:t>。</a:t>
            </a:r>
            <a:r>
              <a:rPr lang="en-US" altLang="ja-JP" sz="3200" dirty="0">
                <a:latin typeface="+mn-ea"/>
                <a:ea typeface="+mn-ea"/>
              </a:rPr>
              <a:t>Y</a:t>
            </a:r>
            <a:r>
              <a:rPr lang="ja-JP" altLang="en-US" sz="3200" dirty="0">
                <a:latin typeface="+mn-ea"/>
                <a:ea typeface="+mn-ea"/>
              </a:rPr>
              <a:t>軸ラベルは </a:t>
            </a:r>
            <a:r>
              <a:rPr lang="en-US" altLang="ja-JP" sz="3200" dirty="0">
                <a:latin typeface="+mn-ea"/>
                <a:ea typeface="+mn-ea"/>
              </a:rPr>
              <a:t>Infected</a:t>
            </a:r>
            <a:r>
              <a:rPr lang="ja-JP" altLang="en-US" sz="3200" dirty="0">
                <a:latin typeface="+mn-ea"/>
                <a:ea typeface="+mn-ea"/>
              </a:rPr>
              <a:t> </a:t>
            </a:r>
            <a:r>
              <a:rPr lang="en-US" altLang="ja-JP" sz="3200" dirty="0">
                <a:latin typeface="+mn-ea"/>
                <a:ea typeface="+mn-ea"/>
              </a:rPr>
              <a:t>per</a:t>
            </a:r>
            <a:r>
              <a:rPr lang="ja-JP" altLang="en-US" sz="3200" dirty="0">
                <a:latin typeface="+mn-ea"/>
                <a:ea typeface="+mn-ea"/>
              </a:rPr>
              <a:t> </a:t>
            </a:r>
            <a:r>
              <a:rPr lang="en-US" altLang="ja-JP" sz="3200" dirty="0">
                <a:latin typeface="+mn-ea"/>
                <a:ea typeface="+mn-ea"/>
              </a:rPr>
              <a:t>day (ave7) </a:t>
            </a:r>
            <a:r>
              <a:rPr lang="ja-JP" altLang="en-US" sz="3200" dirty="0">
                <a:latin typeface="+mn-ea"/>
                <a:ea typeface="+mn-ea"/>
              </a:rPr>
              <a:t>とする。</a:t>
            </a:r>
            <a:endParaRPr lang="en-US" altLang="ja-JP" sz="3200" dirty="0">
              <a:latin typeface="+mn-ea"/>
              <a:ea typeface="+mn-ea"/>
            </a:endParaRPr>
          </a:p>
        </p:txBody>
      </p:sp>
      <p:sp>
        <p:nvSpPr>
          <p:cNvPr id="8" name="テキスト ボックス 7">
            <a:extLst>
              <a:ext uri="{FF2B5EF4-FFF2-40B4-BE49-F238E27FC236}">
                <a16:creationId xmlns="" xmlns:a16="http://schemas.microsoft.com/office/drawing/2014/main" id="{20F7F207-A3D8-421C-B957-D37A0DD3E5C4}"/>
              </a:ext>
            </a:extLst>
          </p:cNvPr>
          <p:cNvSpPr txBox="1"/>
          <p:nvPr/>
        </p:nvSpPr>
        <p:spPr>
          <a:xfrm>
            <a:off x="706715" y="3944584"/>
            <a:ext cx="184731" cy="584775"/>
          </a:xfrm>
          <a:prstGeom prst="rect">
            <a:avLst/>
          </a:prstGeom>
          <a:solidFill>
            <a:schemeClr val="bg1"/>
          </a:solidFill>
        </p:spPr>
        <p:txBody>
          <a:bodyPr wrap="none" rtlCol="0">
            <a:spAutoFit/>
          </a:bodyPr>
          <a:lstStyle/>
          <a:p>
            <a:pPr algn="l"/>
            <a:endParaRPr kumimoji="1" lang="ja-JP" altLang="en-US" sz="3200" dirty="0">
              <a:latin typeface="+mn-ea"/>
              <a:ea typeface="+mn-ea"/>
            </a:endParaRPr>
          </a:p>
        </p:txBody>
      </p:sp>
      <p:pic>
        <p:nvPicPr>
          <p:cNvPr id="7" name="図 6">
            <a:extLst>
              <a:ext uri="{FF2B5EF4-FFF2-40B4-BE49-F238E27FC236}">
                <a16:creationId xmlns="" xmlns:a16="http://schemas.microsoft.com/office/drawing/2014/main" id="{08E2FFC3-5FD0-4294-B2B7-1E27D15A76E2}"/>
              </a:ext>
            </a:extLst>
          </p:cNvPr>
          <p:cNvPicPr>
            <a:picLocks noChangeAspect="1"/>
          </p:cNvPicPr>
          <p:nvPr/>
        </p:nvPicPr>
        <p:blipFill>
          <a:blip r:embed="rId2"/>
          <a:stretch>
            <a:fillRect/>
          </a:stretch>
        </p:blipFill>
        <p:spPr>
          <a:xfrm>
            <a:off x="5376019" y="3031906"/>
            <a:ext cx="7560840" cy="6129356"/>
          </a:xfrm>
          <a:prstGeom prst="rect">
            <a:avLst/>
          </a:prstGeom>
        </p:spPr>
      </p:pic>
    </p:spTree>
    <p:extLst>
      <p:ext uri="{BB962C8B-B14F-4D97-AF65-F5344CB8AC3E}">
        <p14:creationId xmlns:p14="http://schemas.microsoft.com/office/powerpoint/2010/main" val="16465850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6EB3D74-32A1-4A39-8BD2-5F3F51695F25}"/>
              </a:ext>
            </a:extLst>
          </p:cNvPr>
          <p:cNvSpPr>
            <a:spLocks noGrp="1"/>
          </p:cNvSpPr>
          <p:nvPr>
            <p:ph type="title"/>
          </p:nvPr>
        </p:nvSpPr>
        <p:spPr/>
        <p:txBody>
          <a:bodyPr/>
          <a:lstStyle/>
          <a:p>
            <a:r>
              <a:rPr kumimoji="1" lang="en-US" altLang="ja-JP" dirty="0" smtClean="0"/>
              <a:t>dm-03-assign1</a:t>
            </a:r>
            <a:endParaRPr kumimoji="1" lang="ja-JP" altLang="en-US" dirty="0"/>
          </a:p>
        </p:txBody>
      </p:sp>
      <p:sp>
        <p:nvSpPr>
          <p:cNvPr id="4" name="フッター プレースホルダー 3">
            <a:extLst>
              <a:ext uri="{FF2B5EF4-FFF2-40B4-BE49-F238E27FC236}">
                <a16:creationId xmlns="" xmlns:a16="http://schemas.microsoft.com/office/drawing/2014/main" id="{36AFB5C7-45B6-4B8D-8A10-2E2EFD28485C}"/>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40D6739-34C6-42DC-BAAA-D397041D4FBC}"/>
              </a:ext>
            </a:extLst>
          </p:cNvPr>
          <p:cNvSpPr>
            <a:spLocks noGrp="1"/>
          </p:cNvSpPr>
          <p:nvPr>
            <p:ph type="sldNum" sz="quarter" idx="4"/>
          </p:nvPr>
        </p:nvSpPr>
        <p:spPr/>
        <p:txBody>
          <a:bodyPr/>
          <a:lstStyle/>
          <a:p>
            <a:pPr>
              <a:defRPr/>
            </a:pPr>
            <a:fld id="{E62AD30C-4FD0-4E41-9633-AA73C86D07D0}" type="slidenum">
              <a:rPr lang="ja-JP" altLang="en-US" smtClean="0"/>
              <a:pPr>
                <a:defRPr/>
              </a:pPr>
              <a:t>69</a:t>
            </a:fld>
            <a:endParaRPr lang="en-US" altLang="ja-JP"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4D6938BD-2784-4C5A-A2A5-C18AC9758834}"/>
                  </a:ext>
                </a:extLst>
              </p:cNvPr>
              <p:cNvSpPr txBox="1"/>
              <p:nvPr/>
            </p:nvSpPr>
            <p:spPr>
              <a:xfrm>
                <a:off x="361525" y="1754771"/>
                <a:ext cx="16502079" cy="1851982"/>
              </a:xfrm>
              <a:prstGeom prst="rect">
                <a:avLst/>
              </a:prstGeom>
              <a:noFill/>
            </p:spPr>
            <p:txBody>
              <a:bodyPr wrap="square" rtlCol="0">
                <a:spAutoFit/>
              </a:bodyPr>
              <a:lstStyle/>
              <a:p>
                <a:pPr marL="742950" indent="-742950">
                  <a:lnSpc>
                    <a:spcPct val="120000"/>
                  </a:lnSpc>
                  <a:buFont typeface="+mj-lt"/>
                  <a:buAutoNum type="arabicPeriod" startAt="12"/>
                </a:pPr>
                <a14:m>
                  <m:oMath xmlns:m="http://schemas.openxmlformats.org/officeDocument/2006/math">
                    <m:r>
                      <a:rPr lang="ja-JP" altLang="en-US" sz="3200" i="0" smtClean="0">
                        <a:latin typeface="Cambria Math" panose="02040503050406030204" pitchFamily="18" charset="0"/>
                        <a:ea typeface="+mn-ea"/>
                      </a:rPr>
                      <m:t>定数</m:t>
                    </m:r>
                    <m:r>
                      <a:rPr lang="en-US" altLang="ja-JP" sz="3200" i="0">
                        <a:latin typeface="Cambria Math" panose="02040503050406030204" pitchFamily="18" charset="0"/>
                        <a:ea typeface="+mn-ea"/>
                      </a:rPr>
                      <m:t> </m:t>
                    </m:r>
                    <m:r>
                      <a:rPr lang="en-US" altLang="ja-JP" sz="3200" i="1">
                        <a:latin typeface="Cambria Math" panose="02040503050406030204" pitchFamily="18" charset="0"/>
                        <a:ea typeface="Cambria Math" panose="02040503050406030204" pitchFamily="18" charset="0"/>
                      </a:rPr>
                      <m:t>𝑎</m:t>
                    </m:r>
                    <m:r>
                      <a:rPr lang="en-US" altLang="ja-JP" sz="3200" i="0">
                        <a:latin typeface="Cambria Math" panose="02040503050406030204" pitchFamily="18" charset="0"/>
                        <a:ea typeface="+mn-ea"/>
                      </a:rPr>
                      <m:t> </m:t>
                    </m:r>
                    <m:r>
                      <a:rPr lang="ja-JP" altLang="en-US" sz="3200" i="0">
                        <a:latin typeface="Cambria Math" panose="02040503050406030204" pitchFamily="18" charset="0"/>
                        <a:ea typeface="+mn-ea"/>
                      </a:rPr>
                      <m:t>が</m:t>
                    </m:r>
                    <m:r>
                      <a:rPr lang="en-US" altLang="ja-JP" sz="3200" i="0">
                        <a:latin typeface="Cambria Math" panose="02040503050406030204" pitchFamily="18" charset="0"/>
                        <a:ea typeface="+mn-ea"/>
                      </a:rPr>
                      <m:t> </m:t>
                    </m:r>
                    <m:r>
                      <a:rPr lang="en-US" altLang="ja-JP" sz="3200" i="0">
                        <a:latin typeface="Cambria Math" panose="02040503050406030204" pitchFamily="18" charset="0"/>
                        <a:ea typeface="Cambria Math" panose="02040503050406030204" pitchFamily="18" charset="0"/>
                      </a:rPr>
                      <m:t>0.12 </m:t>
                    </m:r>
                    <m:r>
                      <a:rPr lang="ja-JP" altLang="en-US" sz="3200" i="0">
                        <a:latin typeface="Cambria Math" panose="02040503050406030204" pitchFamily="18" charset="0"/>
                        <a:ea typeface="+mn-ea"/>
                      </a:rPr>
                      <m:t>のときの</m:t>
                    </m:r>
                    <m:r>
                      <a:rPr lang="en-US" altLang="ja-JP" sz="3200" b="0" i="1" smtClean="0">
                        <a:latin typeface="Cambria Math" panose="02040503050406030204" pitchFamily="18" charset="0"/>
                        <a:ea typeface="+mn-ea"/>
                      </a:rPr>
                      <m:t> </m:t>
                    </m:r>
                    <m:r>
                      <a:rPr lang="en-US" altLang="ja-JP" sz="3200" b="0" i="1" smtClean="0">
                        <a:latin typeface="Cambria Math" panose="02040503050406030204" pitchFamily="18" charset="0"/>
                        <a:ea typeface="+mn-ea"/>
                      </a:rPr>
                      <m:t>𝑦</m:t>
                    </m:r>
                    <m:r>
                      <a:rPr lang="en-US" altLang="ja-JP" sz="3200" b="0" i="1" smtClean="0">
                        <a:latin typeface="Cambria Math" panose="02040503050406030204" pitchFamily="18" charset="0"/>
                        <a:ea typeface="+mn-ea"/>
                      </a:rPr>
                      <m:t>=</m:t>
                    </m:r>
                    <m:sSup>
                      <m:sSupPr>
                        <m:ctrlPr>
                          <a:rPr lang="en-US" altLang="ja-JP" sz="3200" b="0" i="1" smtClean="0">
                            <a:latin typeface="Cambria Math" panose="02040503050406030204" pitchFamily="18" charset="0"/>
                            <a:ea typeface="+mn-ea"/>
                          </a:rPr>
                        </m:ctrlPr>
                      </m:sSupPr>
                      <m:e>
                        <m:r>
                          <a:rPr lang="en-US" altLang="ja-JP" sz="3200" b="0" i="1" smtClean="0">
                            <a:latin typeface="Cambria Math" panose="02040503050406030204" pitchFamily="18" charset="0"/>
                            <a:ea typeface="+mn-ea"/>
                          </a:rPr>
                          <m:t>𝑒</m:t>
                        </m:r>
                      </m:e>
                      <m:sup>
                        <m:r>
                          <a:rPr lang="en-US" altLang="ja-JP" sz="3200" b="0" i="1" smtClean="0">
                            <a:latin typeface="Cambria Math" panose="02040503050406030204" pitchFamily="18" charset="0"/>
                            <a:ea typeface="+mn-ea"/>
                          </a:rPr>
                          <m:t>𝑎𝑥</m:t>
                        </m:r>
                      </m:sup>
                    </m:sSup>
                  </m:oMath>
                </a14:m>
                <a:r>
                  <a:rPr lang="en-US" altLang="ja-JP" sz="3200" dirty="0">
                    <a:latin typeface="+mn-ea"/>
                    <a:ea typeface="+mn-ea"/>
                  </a:rPr>
                  <a:t> </a:t>
                </a:r>
                <a:r>
                  <a:rPr lang="ja-JP" altLang="en-US" sz="3200" dirty="0">
                    <a:latin typeface="+mn-ea"/>
                    <a:ea typeface="+mn-ea"/>
                  </a:rPr>
                  <a:t>の折れ線グラフを、</a:t>
                </a:r>
                <a:r>
                  <a:rPr lang="en-US" altLang="ja-JP" sz="3200" dirty="0">
                    <a:latin typeface="+mn-ea"/>
                    <a:ea typeface="+mn-ea"/>
                  </a:rPr>
                  <a:t>X</a:t>
                </a:r>
                <a:r>
                  <a:rPr lang="ja-JP" altLang="en-US" sz="3200" dirty="0">
                    <a:latin typeface="+mn-ea"/>
                    <a:ea typeface="+mn-ea"/>
                  </a:rPr>
                  <a:t>軸が</a:t>
                </a:r>
                <a:r>
                  <a:rPr lang="en-US" altLang="ja-JP" sz="3200" dirty="0">
                    <a:latin typeface="+mn-ea"/>
                    <a:ea typeface="+mn-ea"/>
                  </a:rPr>
                  <a:t>0</a:t>
                </a:r>
                <a:r>
                  <a:rPr lang="ja-JP" altLang="en-US" sz="3200" dirty="0">
                    <a:latin typeface="+mn-ea"/>
                    <a:ea typeface="+mn-ea"/>
                  </a:rPr>
                  <a:t>から</a:t>
                </a:r>
                <a:r>
                  <a:rPr lang="en-US" altLang="ja-JP" sz="3200" dirty="0">
                    <a:latin typeface="+mn-ea"/>
                    <a:ea typeface="+mn-ea"/>
                  </a:rPr>
                  <a:t>60</a:t>
                </a:r>
                <a:r>
                  <a:rPr lang="ja-JP" altLang="en-US" sz="3200" dirty="0">
                    <a:latin typeface="+mn-ea"/>
                    <a:ea typeface="+mn-ea"/>
                  </a:rPr>
                  <a:t>までの範囲で描画する。折れ線には </a:t>
                </a:r>
                <a:r>
                  <a:rPr lang="en-US" altLang="ja-JP" sz="3200" dirty="0">
                    <a:latin typeface="+mn-ea"/>
                    <a:ea typeface="+mn-ea"/>
                  </a:rPr>
                  <a:t>exp(0.12*x) </a:t>
                </a:r>
                <a:r>
                  <a:rPr lang="ja-JP" altLang="en-US" sz="3200" dirty="0">
                    <a:latin typeface="+mn-ea"/>
                    <a:ea typeface="+mn-ea"/>
                  </a:rPr>
                  <a:t>というラベルを付け、凡例を表示する。</a:t>
                </a:r>
                <a:r>
                  <a:rPr lang="en-US" altLang="ja-JP" sz="3200" dirty="0">
                    <a:latin typeface="+mn-ea"/>
                    <a:ea typeface="+mn-ea"/>
                  </a:rPr>
                  <a:t>X</a:t>
                </a:r>
                <a:r>
                  <a:rPr lang="ja-JP" altLang="en-US" sz="3200" dirty="0">
                    <a:latin typeface="+mn-ea"/>
                    <a:ea typeface="+mn-ea"/>
                  </a:rPr>
                  <a:t>軸ラベルを </a:t>
                </a:r>
                <a:r>
                  <a:rPr lang="en-US" altLang="ja-JP" sz="3200" dirty="0">
                    <a:latin typeface="+mn-ea"/>
                    <a:ea typeface="+mn-ea"/>
                  </a:rPr>
                  <a:t>x</a:t>
                </a:r>
                <a:r>
                  <a:rPr lang="ja-JP" altLang="en-US" sz="3200" dirty="0">
                    <a:latin typeface="+mn-ea"/>
                    <a:ea typeface="+mn-ea"/>
                  </a:rPr>
                  <a:t>、</a:t>
                </a:r>
                <a:r>
                  <a:rPr lang="en-US" altLang="ja-JP" sz="3200" dirty="0">
                    <a:latin typeface="+mn-ea"/>
                    <a:ea typeface="+mn-ea"/>
                  </a:rPr>
                  <a:t>Y</a:t>
                </a:r>
                <a:r>
                  <a:rPr lang="ja-JP" altLang="en-US" sz="3200" dirty="0">
                    <a:latin typeface="+mn-ea"/>
                    <a:ea typeface="+mn-ea"/>
                  </a:rPr>
                  <a:t>軸ラベルを </a:t>
                </a:r>
                <a:r>
                  <a:rPr lang="en-US" altLang="ja-JP" sz="3200" dirty="0">
                    <a:latin typeface="+mn-ea"/>
                    <a:ea typeface="+mn-ea"/>
                  </a:rPr>
                  <a:t>y </a:t>
                </a:r>
                <a:r>
                  <a:rPr lang="ja-JP" altLang="en-US" sz="3200" dirty="0">
                    <a:latin typeface="+mn-ea"/>
                    <a:ea typeface="+mn-ea"/>
                  </a:rPr>
                  <a:t>とする。</a:t>
                </a:r>
                <a:endParaRPr lang="en-US" altLang="ja-JP" sz="3200" dirty="0">
                  <a:latin typeface="+mn-ea"/>
                  <a:ea typeface="+mn-ea"/>
                </a:endParaRPr>
              </a:p>
            </p:txBody>
          </p:sp>
        </mc:Choice>
        <mc:Fallback xmlns="">
          <p:sp>
            <p:nvSpPr>
              <p:cNvPr id="6" name="テキスト ボックス 5">
                <a:extLst>
                  <a:ext uri="{FF2B5EF4-FFF2-40B4-BE49-F238E27FC236}">
                    <a16:creationId xmlns:a16="http://schemas.microsoft.com/office/drawing/2014/main" id="{4D6938BD-2784-4C5A-A2A5-C18AC9758834}"/>
                  </a:ext>
                </a:extLst>
              </p:cNvPr>
              <p:cNvSpPr txBox="1">
                <a:spLocks noRot="1" noChangeAspect="1" noMove="1" noResize="1" noEditPoints="1" noAdjustHandles="1" noChangeArrowheads="1" noChangeShapeType="1" noTextEdit="1"/>
              </p:cNvSpPr>
              <p:nvPr/>
            </p:nvSpPr>
            <p:spPr>
              <a:xfrm>
                <a:off x="361525" y="1754771"/>
                <a:ext cx="16502079" cy="1851982"/>
              </a:xfrm>
              <a:prstGeom prst="rect">
                <a:avLst/>
              </a:prstGeom>
              <a:blipFill>
                <a:blip r:embed="rId2"/>
                <a:stretch>
                  <a:fillRect b="-9539"/>
                </a:stretch>
              </a:blipFill>
            </p:spPr>
            <p:txBody>
              <a:bodyPr/>
              <a:lstStyle/>
              <a:p>
                <a:r>
                  <a:rPr lang="ja-JP" altLang="en-US">
                    <a:noFill/>
                  </a:rPr>
                  <a:t> </a:t>
                </a:r>
              </a:p>
            </p:txBody>
          </p:sp>
        </mc:Fallback>
      </mc:AlternateContent>
      <p:sp>
        <p:nvSpPr>
          <p:cNvPr id="8" name="テキスト ボックス 7">
            <a:extLst>
              <a:ext uri="{FF2B5EF4-FFF2-40B4-BE49-F238E27FC236}">
                <a16:creationId xmlns="" xmlns:a16="http://schemas.microsoft.com/office/drawing/2014/main" id="{20F7F207-A3D8-421C-B957-D37A0DD3E5C4}"/>
              </a:ext>
            </a:extLst>
          </p:cNvPr>
          <p:cNvSpPr txBox="1"/>
          <p:nvPr/>
        </p:nvSpPr>
        <p:spPr>
          <a:xfrm>
            <a:off x="706715" y="3944584"/>
            <a:ext cx="184731" cy="584775"/>
          </a:xfrm>
          <a:prstGeom prst="rect">
            <a:avLst/>
          </a:prstGeom>
          <a:solidFill>
            <a:schemeClr val="bg1"/>
          </a:solidFill>
        </p:spPr>
        <p:txBody>
          <a:bodyPr wrap="none" rtlCol="0">
            <a:spAutoFit/>
          </a:bodyPr>
          <a:lstStyle/>
          <a:p>
            <a:pPr algn="l"/>
            <a:endParaRPr kumimoji="1" lang="ja-JP" altLang="en-US" sz="3200" dirty="0">
              <a:latin typeface="+mn-ea"/>
              <a:ea typeface="+mn-ea"/>
            </a:endParaRPr>
          </a:p>
        </p:txBody>
      </p:sp>
      <p:pic>
        <p:nvPicPr>
          <p:cNvPr id="3" name="図 2">
            <a:extLst>
              <a:ext uri="{FF2B5EF4-FFF2-40B4-BE49-F238E27FC236}">
                <a16:creationId xmlns="" xmlns:a16="http://schemas.microsoft.com/office/drawing/2014/main" id="{25A92A6E-A762-4BDF-A02D-8144C7C172EA}"/>
              </a:ext>
            </a:extLst>
          </p:cNvPr>
          <p:cNvPicPr>
            <a:picLocks noChangeAspect="1"/>
          </p:cNvPicPr>
          <p:nvPr/>
        </p:nvPicPr>
        <p:blipFill>
          <a:blip r:embed="rId3"/>
          <a:stretch>
            <a:fillRect/>
          </a:stretch>
        </p:blipFill>
        <p:spPr>
          <a:xfrm>
            <a:off x="7392243" y="3168286"/>
            <a:ext cx="8316924" cy="5623692"/>
          </a:xfrm>
          <a:prstGeom prst="rect">
            <a:avLst/>
          </a:prstGeom>
        </p:spPr>
      </p:pic>
      <mc:AlternateContent xmlns:mc="http://schemas.openxmlformats.org/markup-compatibility/2006" xmlns:a14="http://schemas.microsoft.com/office/drawing/2010/main">
        <mc:Choice Requires="a14">
          <p:sp>
            <p:nvSpPr>
              <p:cNvPr id="9" name="正方形/長方形 8">
                <a:extLst>
                  <a:ext uri="{FF2B5EF4-FFF2-40B4-BE49-F238E27FC236}">
                    <a16:creationId xmlns="" xmlns:a16="http://schemas.microsoft.com/office/drawing/2014/main" id="{F4C4F75C-3745-4080-A0DC-104B50C5FF8E}"/>
                  </a:ext>
                </a:extLst>
              </p:cNvPr>
              <p:cNvSpPr/>
              <p:nvPr/>
            </p:nvSpPr>
            <p:spPr>
              <a:xfrm>
                <a:off x="1451583" y="4273550"/>
                <a:ext cx="5256583" cy="1569789"/>
              </a:xfrm>
              <a:prstGeom prst="rect">
                <a:avLst/>
              </a:prstGeom>
            </p:spPr>
            <p:txBody>
              <a:bodyPr wrap="square">
                <a:spAutoFit/>
              </a:bodyPr>
              <a:lstStyle/>
              <a:p>
                <a14:m>
                  <m:oMath xmlns:m="http://schemas.openxmlformats.org/officeDocument/2006/math">
                    <m:r>
                      <a:rPr lang="ja-JP" altLang="en-US" sz="3200" i="0" smtClean="0">
                        <a:latin typeface="Cambria Math" panose="02040503050406030204" pitchFamily="18" charset="0"/>
                        <a:ea typeface="+mn-ea"/>
                      </a:rPr>
                      <m:t>指数関数</m:t>
                    </m:r>
                    <m:r>
                      <a:rPr lang="en-US" altLang="ja-JP" sz="3200" b="0" i="1" smtClean="0">
                        <a:latin typeface="Cambria Math" panose="02040503050406030204" pitchFamily="18" charset="0"/>
                        <a:ea typeface="+mn-ea"/>
                      </a:rPr>
                      <m:t> </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𝑥</m:t>
                        </m:r>
                      </m:sup>
                    </m:sSup>
                  </m:oMath>
                </a14:m>
                <a:r>
                  <a:rPr lang="en-US" altLang="ja-JP" sz="3200" dirty="0">
                    <a:latin typeface="+mn-ea"/>
                  </a:rPr>
                  <a:t> </a:t>
                </a:r>
                <a:r>
                  <a:rPr lang="ja-JP" altLang="en-US" sz="3200" dirty="0">
                    <a:latin typeface="+mn-ea"/>
                    <a:ea typeface="+mn-ea"/>
                  </a:rPr>
                  <a:t>には</a:t>
                </a:r>
                <a:endParaRPr lang="en-US" altLang="ja-JP" sz="3200" dirty="0">
                  <a:latin typeface="+mn-ea"/>
                  <a:ea typeface="+mn-ea"/>
                </a:endParaRPr>
              </a:p>
              <a:p>
                <a:r>
                  <a:rPr lang="en-US" altLang="ja-JP" sz="3200" dirty="0">
                    <a:latin typeface="+mn-ea"/>
                    <a:ea typeface="+mn-ea"/>
                  </a:rPr>
                  <a:t>numpy </a:t>
                </a:r>
                <a:r>
                  <a:rPr lang="ja-JP" altLang="en-US" sz="3200" dirty="0">
                    <a:latin typeface="+mn-ea"/>
                    <a:ea typeface="+mn-ea"/>
                  </a:rPr>
                  <a:t>の </a:t>
                </a:r>
                <a:r>
                  <a:rPr lang="en-US" altLang="ja-JP" sz="3200" dirty="0">
                    <a:latin typeface="+mn-ea"/>
                    <a:ea typeface="+mn-ea"/>
                  </a:rPr>
                  <a:t>exp </a:t>
                </a:r>
                <a:r>
                  <a:rPr lang="ja-JP" altLang="en-US" sz="3200" dirty="0">
                    <a:latin typeface="+mn-ea"/>
                    <a:ea typeface="+mn-ea"/>
                  </a:rPr>
                  <a:t>関数を使うとよい</a:t>
                </a:r>
                <a:endParaRPr lang="en-US" altLang="ja-JP" sz="3200" dirty="0">
                  <a:latin typeface="+mn-ea"/>
                  <a:ea typeface="+mn-ea"/>
                </a:endParaRPr>
              </a:p>
            </p:txBody>
          </p:sp>
        </mc:Choice>
        <mc:Fallback xmlns="">
          <p:sp>
            <p:nvSpPr>
              <p:cNvPr id="9" name="正方形/長方形 8">
                <a:extLst>
                  <a:ext uri="{FF2B5EF4-FFF2-40B4-BE49-F238E27FC236}">
                    <a16:creationId xmlns:a16="http://schemas.microsoft.com/office/drawing/2014/main" id="{F4C4F75C-3745-4080-A0DC-104B50C5FF8E}"/>
                  </a:ext>
                </a:extLst>
              </p:cNvPr>
              <p:cNvSpPr>
                <a:spLocks noRot="1" noChangeAspect="1" noMove="1" noResize="1" noEditPoints="1" noAdjustHandles="1" noChangeArrowheads="1" noChangeShapeType="1" noTextEdit="1"/>
              </p:cNvSpPr>
              <p:nvPr/>
            </p:nvSpPr>
            <p:spPr>
              <a:xfrm>
                <a:off x="1451583" y="4273550"/>
                <a:ext cx="5256583" cy="1569789"/>
              </a:xfrm>
              <a:prstGeom prst="rect">
                <a:avLst/>
              </a:prstGeom>
              <a:blipFill>
                <a:blip r:embed="rId4"/>
                <a:stretch>
                  <a:fillRect l="-2900" t="-4264" r="-464" b="-116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277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AD1A5BA-4BA1-46AF-9715-BDF8481F8207}"/>
              </a:ext>
            </a:extLst>
          </p:cNvPr>
          <p:cNvSpPr>
            <a:spLocks noGrp="1"/>
          </p:cNvSpPr>
          <p:nvPr>
            <p:ph type="title"/>
          </p:nvPr>
        </p:nvSpPr>
        <p:spPr/>
        <p:txBody>
          <a:bodyPr>
            <a:normAutofit/>
          </a:bodyPr>
          <a:lstStyle/>
          <a:p>
            <a:r>
              <a:rPr kumimoji="1" lang="ja-JP" altLang="en-US" dirty="0"/>
              <a:t>ノートブックを開く</a:t>
            </a:r>
          </a:p>
        </p:txBody>
      </p:sp>
      <p:sp>
        <p:nvSpPr>
          <p:cNvPr id="3" name="コンテンツ プレースホルダー 2">
            <a:extLst>
              <a:ext uri="{FF2B5EF4-FFF2-40B4-BE49-F238E27FC236}">
                <a16:creationId xmlns="" xmlns:a16="http://schemas.microsoft.com/office/drawing/2014/main" id="{4D69EC7F-CB05-4E19-B3D8-69E8AF72BF63}"/>
              </a:ext>
            </a:extLst>
          </p:cNvPr>
          <p:cNvSpPr>
            <a:spLocks noGrp="1"/>
          </p:cNvSpPr>
          <p:nvPr>
            <p:ph idx="1"/>
          </p:nvPr>
        </p:nvSpPr>
        <p:spPr>
          <a:xfrm>
            <a:off x="360392" y="1898787"/>
            <a:ext cx="16556097" cy="5472608"/>
          </a:xfrm>
        </p:spPr>
        <p:txBody>
          <a:bodyPr>
            <a:normAutofit/>
          </a:bodyPr>
          <a:lstStyle/>
          <a:p>
            <a:r>
              <a:rPr lang="ja-JP" altLang="en-US" sz="4000" dirty="0"/>
              <a:t>この章の内容は、</a:t>
            </a:r>
            <a:r>
              <a:rPr lang="en-US" altLang="ja-JP" sz="4000" dirty="0"/>
              <a:t>MOOCs</a:t>
            </a:r>
            <a:r>
              <a:rPr lang="ja-JP" altLang="en-US" sz="4000" dirty="0"/>
              <a:t>と以下のノートブックをセットにして理解すること。</a:t>
            </a:r>
            <a:endParaRPr lang="en-US" altLang="ja-JP" sz="4000" dirty="0"/>
          </a:p>
          <a:p>
            <a:pPr marL="0" indent="0">
              <a:buNone/>
            </a:pPr>
            <a:r>
              <a:rPr lang="ja-JP" altLang="en-US" sz="4000" dirty="0"/>
              <a:t>       </a:t>
            </a:r>
            <a:r>
              <a:rPr lang="en-US" altLang="ja-JP" sz="4000" dirty="0" err="1"/>
              <a:t>matplotlib.ipynb</a:t>
            </a:r>
            <a:endParaRPr kumimoji="1" lang="en-US" altLang="ja-JP" sz="4000" dirty="0"/>
          </a:p>
          <a:p>
            <a:r>
              <a:rPr lang="ja-JP" altLang="en-US" sz="4000" dirty="0"/>
              <a:t>進め方の例：</a:t>
            </a:r>
            <a:r>
              <a:rPr lang="en-US" altLang="ja-JP" sz="4000" dirty="0" err="1"/>
              <a:t>matplotlib.ipynb</a:t>
            </a:r>
            <a:r>
              <a:rPr kumimoji="1" lang="en-US" altLang="ja-JP" sz="4000" dirty="0"/>
              <a:t> </a:t>
            </a:r>
            <a:r>
              <a:rPr kumimoji="1" lang="ja-JP" altLang="en-US" sz="4000" dirty="0"/>
              <a:t>の</a:t>
            </a:r>
            <a:r>
              <a:rPr lang="en-US" altLang="ja-JP" sz="4000" dirty="0"/>
              <a:t> Edit</a:t>
            </a:r>
            <a:r>
              <a:rPr lang="ja-JP" altLang="en-US" sz="4000" dirty="0"/>
              <a:t>メニュー </a:t>
            </a:r>
            <a:r>
              <a:rPr lang="en-US" altLang="ja-JP" sz="4000" dirty="0"/>
              <a:t>&gt; Clear All Outputs</a:t>
            </a:r>
            <a:r>
              <a:rPr lang="ja-JP" altLang="en-US" sz="4000" dirty="0"/>
              <a:t>で各セルの実行結果をいったん削除。</a:t>
            </a:r>
            <a:r>
              <a:rPr kumimoji="1" lang="ja-JP" altLang="en-US" sz="4000" dirty="0"/>
              <a:t>各セルの</a:t>
            </a:r>
            <a:r>
              <a:rPr kumimoji="1" lang="en-US" altLang="ja-JP" sz="4000" dirty="0"/>
              <a:t>Python</a:t>
            </a:r>
            <a:r>
              <a:rPr kumimoji="1" lang="ja-JP" altLang="en-US" sz="4000" dirty="0"/>
              <a:t>プログラムが何をしようとしているかを</a:t>
            </a:r>
            <a:r>
              <a:rPr kumimoji="1" lang="en-US" altLang="ja-JP" sz="4000" dirty="0"/>
              <a:t>MOOCs</a:t>
            </a:r>
            <a:r>
              <a:rPr lang="ja-JP" altLang="en-US" sz="4000" dirty="0"/>
              <a:t>の説明をもとに理解してから、セル内をクリックし、</a:t>
            </a:r>
            <a:r>
              <a:rPr lang="en-US" altLang="ja-JP" sz="4000" dirty="0" err="1"/>
              <a:t>Shift+Enter</a:t>
            </a:r>
            <a:r>
              <a:rPr lang="en-US" altLang="ja-JP" sz="4000" dirty="0"/>
              <a:t> </a:t>
            </a:r>
            <a:r>
              <a:rPr lang="ja-JP" altLang="en-US" sz="4000" dirty="0"/>
              <a:t>で実行して、出力を確認。</a:t>
            </a:r>
            <a:endParaRPr kumimoji="1" lang="en-US" altLang="ja-JP" sz="4000" dirty="0"/>
          </a:p>
        </p:txBody>
      </p:sp>
      <p:sp>
        <p:nvSpPr>
          <p:cNvPr id="4" name="スライド番号プレースホルダー 3">
            <a:extLst>
              <a:ext uri="{FF2B5EF4-FFF2-40B4-BE49-F238E27FC236}">
                <a16:creationId xmlns="" xmlns:a16="http://schemas.microsoft.com/office/drawing/2014/main" id="{764D097C-293D-48B9-B154-CF2ADB7CDC09}"/>
              </a:ext>
            </a:extLst>
          </p:cNvPr>
          <p:cNvSpPr>
            <a:spLocks noGrp="1"/>
          </p:cNvSpPr>
          <p:nvPr>
            <p:ph type="sldNum" sz="quarter" idx="4"/>
          </p:nvPr>
        </p:nvSpPr>
        <p:spPr/>
        <p:txBody>
          <a:bodyPr/>
          <a:lstStyle/>
          <a:p>
            <a:pPr>
              <a:defRPr/>
            </a:pPr>
            <a:fld id="{E62AD30C-4FD0-4E41-9633-AA73C86D07D0}" type="slidenum">
              <a:rPr lang="ja-JP" altLang="en-US" smtClean="0"/>
              <a:pPr>
                <a:defRPr/>
              </a:pPr>
              <a:t>7</a:t>
            </a:fld>
            <a:endParaRPr lang="en-US" altLang="ja-JP" dirty="0"/>
          </a:p>
        </p:txBody>
      </p:sp>
      <p:sp>
        <p:nvSpPr>
          <p:cNvPr id="7" name="フッター プレースホルダー 6">
            <a:extLst>
              <a:ext uri="{FF2B5EF4-FFF2-40B4-BE49-F238E27FC236}">
                <a16:creationId xmlns="" xmlns:a16="http://schemas.microsoft.com/office/drawing/2014/main" id="{04A4DA8F-6DED-4C64-A64E-495F780AD535}"/>
              </a:ext>
            </a:extLst>
          </p:cNvPr>
          <p:cNvSpPr>
            <a:spLocks noGrp="1"/>
          </p:cNvSpPr>
          <p:nvPr>
            <p:ph type="ftr" sz="quarter" idx="3"/>
          </p:nvPr>
        </p:nvSpPr>
        <p:spPr/>
        <p:txBody>
          <a:bodyPr/>
          <a:lstStyle/>
          <a:p>
            <a:r>
              <a:rPr lang="en-US" altLang="ja-JP"/>
              <a:t>Copyright © 2023 by INIAD</a:t>
            </a:r>
            <a:endParaRPr lang="en-US" altLang="en-US" dirty="0"/>
          </a:p>
        </p:txBody>
      </p:sp>
    </p:spTree>
    <p:extLst>
      <p:ext uri="{BB962C8B-B14F-4D97-AF65-F5344CB8AC3E}">
        <p14:creationId xmlns:p14="http://schemas.microsoft.com/office/powerpoint/2010/main" val="2390357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F09AA657-FD3D-4912-BD02-6DF68BF91F0C}"/>
              </a:ext>
            </a:extLst>
          </p:cNvPr>
          <p:cNvSpPr>
            <a:spLocks noGrp="1"/>
          </p:cNvSpPr>
          <p:nvPr>
            <p:ph type="title"/>
          </p:nvPr>
        </p:nvSpPr>
        <p:spPr/>
        <p:txBody>
          <a:bodyPr>
            <a:normAutofit/>
          </a:bodyPr>
          <a:lstStyle/>
          <a:p>
            <a:r>
              <a:rPr lang="en-US" altLang="ja-JP" sz="8000" dirty="0">
                <a:latin typeface="+mj-ea"/>
              </a:rPr>
              <a:t>(</a:t>
            </a:r>
            <a:r>
              <a:rPr lang="ja-JP" altLang="en-US" sz="8000" dirty="0">
                <a:latin typeface="+mj-ea"/>
              </a:rPr>
              <a:t>発展</a:t>
            </a:r>
            <a:r>
              <a:rPr lang="en-US" altLang="ja-JP" sz="8000" dirty="0">
                <a:latin typeface="+mj-ea"/>
              </a:rPr>
              <a:t>) Pandas</a:t>
            </a:r>
            <a:r>
              <a:rPr lang="ja-JP" altLang="en-US" sz="8000" dirty="0">
                <a:latin typeface="+mj-ea"/>
              </a:rPr>
              <a:t>で簡易グラフ</a:t>
            </a:r>
            <a:endParaRPr kumimoji="1" lang="ja-JP" altLang="en-US" sz="8000" dirty="0">
              <a:latin typeface="+mj-ea"/>
            </a:endParaRPr>
          </a:p>
        </p:txBody>
      </p:sp>
      <p:sp>
        <p:nvSpPr>
          <p:cNvPr id="7" name="テキスト プレースホルダー 6">
            <a:extLst>
              <a:ext uri="{FF2B5EF4-FFF2-40B4-BE49-F238E27FC236}">
                <a16:creationId xmlns="" xmlns:a16="http://schemas.microsoft.com/office/drawing/2014/main" id="{77209820-C910-49ED-A487-AB5566232EE2}"/>
              </a:ext>
            </a:extLst>
          </p:cNvPr>
          <p:cNvSpPr>
            <a:spLocks noGrp="1"/>
          </p:cNvSpPr>
          <p:nvPr>
            <p:ph type="body" idx="1"/>
          </p:nvPr>
        </p:nvSpPr>
        <p:spPr/>
        <p:txBody>
          <a:bodyPr>
            <a:normAutofit/>
          </a:bodyPr>
          <a:lstStyle/>
          <a:p>
            <a:endParaRPr lang="en-US" altLang="ja-JP" sz="4800" dirty="0"/>
          </a:p>
        </p:txBody>
      </p:sp>
      <p:sp>
        <p:nvSpPr>
          <p:cNvPr id="4" name="スライド番号プレースホルダー 3">
            <a:extLst>
              <a:ext uri="{FF2B5EF4-FFF2-40B4-BE49-F238E27FC236}">
                <a16:creationId xmlns="" xmlns:a16="http://schemas.microsoft.com/office/drawing/2014/main" id="{C65DD2E3-4F6A-4D2B-8282-8BA23063D49E}"/>
              </a:ext>
            </a:extLst>
          </p:cNvPr>
          <p:cNvSpPr>
            <a:spLocks noGrp="1"/>
          </p:cNvSpPr>
          <p:nvPr>
            <p:ph type="sldNum" sz="quarter" idx="11"/>
          </p:nvPr>
        </p:nvSpPr>
        <p:spPr/>
        <p:txBody>
          <a:bodyPr/>
          <a:lstStyle/>
          <a:p>
            <a:pPr>
              <a:defRPr/>
            </a:pPr>
            <a:fld id="{E62AD30C-4FD0-4E41-9633-AA73C86D07D0}" type="slidenum">
              <a:rPr lang="ja-JP" altLang="en-US" smtClean="0"/>
              <a:pPr>
                <a:defRPr/>
              </a:pPr>
              <a:t>70</a:t>
            </a:fld>
            <a:endParaRPr lang="en-US" altLang="ja-JP" dirty="0"/>
          </a:p>
        </p:txBody>
      </p:sp>
      <p:sp>
        <p:nvSpPr>
          <p:cNvPr id="5" name="フッター プレースホルダー 4">
            <a:extLst>
              <a:ext uri="{FF2B5EF4-FFF2-40B4-BE49-F238E27FC236}">
                <a16:creationId xmlns="" xmlns:a16="http://schemas.microsoft.com/office/drawing/2014/main" id="{FDEAED59-F4A9-4552-BC9D-6479C6FCDD18}"/>
              </a:ext>
            </a:extLst>
          </p:cNvPr>
          <p:cNvSpPr>
            <a:spLocks noGrp="1"/>
          </p:cNvSpPr>
          <p:nvPr>
            <p:ph type="ftr" sz="quarter" idx="4294967295"/>
          </p:nvPr>
        </p:nvSpPr>
        <p:spPr>
          <a:xfrm>
            <a:off x="0" y="9485313"/>
            <a:ext cx="16502063" cy="227012"/>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Tree>
    <p:extLst>
      <p:ext uri="{BB962C8B-B14F-4D97-AF65-F5344CB8AC3E}">
        <p14:creationId xmlns:p14="http://schemas.microsoft.com/office/powerpoint/2010/main" val="2349267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58B2AB63-C0FE-4125-93D4-36FB0FCEB796}"/>
              </a:ext>
            </a:extLst>
          </p:cNvPr>
          <p:cNvSpPr>
            <a:spLocks noGrp="1"/>
          </p:cNvSpPr>
          <p:nvPr>
            <p:ph type="title"/>
          </p:nvPr>
        </p:nvSpPr>
        <p:spPr/>
        <p:txBody>
          <a:bodyPr/>
          <a:lstStyle/>
          <a:p>
            <a:r>
              <a:rPr kumimoji="1" lang="en-US" altLang="ja-JP" dirty="0"/>
              <a:t>Pandas</a:t>
            </a:r>
            <a:r>
              <a:rPr kumimoji="1" lang="ja-JP" altLang="en-US" dirty="0" err="1"/>
              <a:t>だけを</a:t>
            </a:r>
            <a:r>
              <a:rPr kumimoji="1" lang="ja-JP" altLang="en-US" dirty="0"/>
              <a:t>使ったグラフ描画</a:t>
            </a:r>
          </a:p>
        </p:txBody>
      </p:sp>
      <p:sp>
        <p:nvSpPr>
          <p:cNvPr id="7" name="コンテンツ プレースホルダー 6">
            <a:extLst>
              <a:ext uri="{FF2B5EF4-FFF2-40B4-BE49-F238E27FC236}">
                <a16:creationId xmlns="" xmlns:a16="http://schemas.microsoft.com/office/drawing/2014/main" id="{C5E626E2-582D-4EF9-8E1F-0B81533BBFD9}"/>
              </a:ext>
            </a:extLst>
          </p:cNvPr>
          <p:cNvSpPr>
            <a:spLocks noGrp="1"/>
          </p:cNvSpPr>
          <p:nvPr>
            <p:ph idx="1"/>
          </p:nvPr>
        </p:nvSpPr>
        <p:spPr>
          <a:xfrm>
            <a:off x="376891" y="1886218"/>
            <a:ext cx="16556097" cy="2352829"/>
          </a:xfrm>
        </p:spPr>
        <p:txBody>
          <a:bodyPr>
            <a:normAutofit/>
          </a:bodyPr>
          <a:lstStyle/>
          <a:p>
            <a:r>
              <a:rPr kumimoji="1" lang="en-US" altLang="ja-JP" sz="4000" dirty="0"/>
              <a:t>Pandas</a:t>
            </a:r>
            <a:r>
              <a:rPr kumimoji="1" lang="ja-JP" altLang="en-US" sz="4000" dirty="0"/>
              <a:t>だけで、簡単にデータフレームの可視化をすることができる </a:t>
            </a:r>
            <a:r>
              <a:rPr kumimoji="1" lang="en-US" altLang="ja-JP" sz="4000" dirty="0"/>
              <a:t>(</a:t>
            </a:r>
            <a:r>
              <a:rPr kumimoji="1" lang="ja-JP" altLang="en-US" sz="4000" dirty="0"/>
              <a:t>内部的には</a:t>
            </a:r>
            <a:r>
              <a:rPr kumimoji="1" lang="en-US" altLang="ja-JP" sz="4000" dirty="0"/>
              <a:t>matplotlib</a:t>
            </a:r>
            <a:r>
              <a:rPr kumimoji="1" lang="ja-JP" altLang="en-US" sz="4000" dirty="0"/>
              <a:t>を利用している</a:t>
            </a:r>
            <a:r>
              <a:rPr kumimoji="1" lang="en-US" altLang="ja-JP" sz="4000" dirty="0"/>
              <a:t>)</a:t>
            </a:r>
            <a:r>
              <a:rPr kumimoji="1" lang="ja-JP" altLang="en-US" sz="4000" dirty="0" err="1"/>
              <a:t>。</a:t>
            </a:r>
            <a:endParaRPr lang="en-US" altLang="ja-JP" sz="4000" dirty="0"/>
          </a:p>
          <a:p>
            <a:r>
              <a:rPr kumimoji="1" lang="ja-JP" altLang="en-US" sz="4000" dirty="0"/>
              <a:t>あまり凝ったことはできないが、さっと結果をみるときなどに便利。</a:t>
            </a:r>
            <a:endParaRPr kumimoji="1" lang="en-US" altLang="ja-JP" sz="4000" dirty="0"/>
          </a:p>
        </p:txBody>
      </p:sp>
      <p:sp>
        <p:nvSpPr>
          <p:cNvPr id="4" name="フッター プレースホルダー 3">
            <a:extLst>
              <a:ext uri="{FF2B5EF4-FFF2-40B4-BE49-F238E27FC236}">
                <a16:creationId xmlns="" xmlns:a16="http://schemas.microsoft.com/office/drawing/2014/main" id="{D095CFD2-809A-41FD-884F-87D2E21E4A5A}"/>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20C15885-C59F-481A-A1D4-2FF8F46584BA}"/>
              </a:ext>
            </a:extLst>
          </p:cNvPr>
          <p:cNvSpPr>
            <a:spLocks noGrp="1"/>
          </p:cNvSpPr>
          <p:nvPr>
            <p:ph type="sldNum" sz="quarter" idx="4"/>
          </p:nvPr>
        </p:nvSpPr>
        <p:spPr/>
        <p:txBody>
          <a:bodyPr/>
          <a:lstStyle/>
          <a:p>
            <a:pPr>
              <a:defRPr/>
            </a:pPr>
            <a:fld id="{E62AD30C-4FD0-4E41-9633-AA73C86D07D0}" type="slidenum">
              <a:rPr lang="ja-JP" altLang="en-US" smtClean="0"/>
              <a:pPr>
                <a:defRPr/>
              </a:pPr>
              <a:t>71</a:t>
            </a:fld>
            <a:endParaRPr lang="en-US" altLang="ja-JP" dirty="0"/>
          </a:p>
        </p:txBody>
      </p:sp>
    </p:spTree>
    <p:extLst>
      <p:ext uri="{BB962C8B-B14F-4D97-AF65-F5344CB8AC3E}">
        <p14:creationId xmlns:p14="http://schemas.microsoft.com/office/powerpoint/2010/main" val="25462892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1F99AA26-6F41-4509-87ED-FF51F5E47A4C}"/>
              </a:ext>
            </a:extLst>
          </p:cNvPr>
          <p:cNvSpPr>
            <a:spLocks noGrp="1"/>
          </p:cNvSpPr>
          <p:nvPr>
            <p:ph type="ftr" sz="quarter" idx="10"/>
          </p:nvPr>
        </p:nvSpPr>
        <p:spPr/>
        <p:txBody>
          <a:bodyPr/>
          <a:lstStyle/>
          <a:p>
            <a:r>
              <a:rPr lang="en-US" altLang="ja-JP"/>
              <a:t>Copyright © 2023 by INIAD</a:t>
            </a:r>
            <a:endParaRPr lang="ja-JP" altLang="en-US" dirty="0"/>
          </a:p>
        </p:txBody>
      </p:sp>
      <p:sp>
        <p:nvSpPr>
          <p:cNvPr id="4" name="スライド番号プレースホルダー 3">
            <a:extLst>
              <a:ext uri="{FF2B5EF4-FFF2-40B4-BE49-F238E27FC236}">
                <a16:creationId xmlns=""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72</a:t>
            </a:fld>
            <a:endParaRPr lang="en-US" altLang="ja-JP" dirty="0"/>
          </a:p>
        </p:txBody>
      </p:sp>
      <p:sp>
        <p:nvSpPr>
          <p:cNvPr id="6" name="タイトル 5">
            <a:extLst>
              <a:ext uri="{FF2B5EF4-FFF2-40B4-BE49-F238E27FC236}">
                <a16:creationId xmlns="" xmlns:a16="http://schemas.microsoft.com/office/drawing/2014/main" id="{E6BC6233-E2BB-46B1-88B4-82F787897B48}"/>
              </a:ext>
            </a:extLst>
          </p:cNvPr>
          <p:cNvSpPr>
            <a:spLocks noGrp="1"/>
          </p:cNvSpPr>
          <p:nvPr>
            <p:ph type="title"/>
          </p:nvPr>
        </p:nvSpPr>
        <p:spPr/>
        <p:txBody>
          <a:bodyPr>
            <a:normAutofit/>
          </a:bodyPr>
          <a:lstStyle/>
          <a:p>
            <a:r>
              <a:rPr lang="en-US" altLang="ja-JP" sz="7200" dirty="0" err="1">
                <a:latin typeface="+mn-ea"/>
              </a:rPr>
              <a:t>pandas_graph.ipynb</a:t>
            </a:r>
            <a:r>
              <a:rPr lang="ja-JP" altLang="en-US" sz="7200" dirty="0">
                <a:latin typeface="+mn-ea"/>
              </a:rPr>
              <a:t> </a:t>
            </a:r>
            <a:endParaRPr kumimoji="1" lang="ja-JP" altLang="en-US" sz="7200" dirty="0"/>
          </a:p>
        </p:txBody>
      </p:sp>
      <p:sp>
        <p:nvSpPr>
          <p:cNvPr id="3" name="テキスト プレースホルダー 2">
            <a:extLst>
              <a:ext uri="{FF2B5EF4-FFF2-40B4-BE49-F238E27FC236}">
                <a16:creationId xmlns="" xmlns:a16="http://schemas.microsoft.com/office/drawing/2014/main" id="{388B3E77-005D-4375-AD86-68F2EF25F758}"/>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9941314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2ECD9AE1-40F7-495F-99F7-CBADDB260D20}"/>
              </a:ext>
            </a:extLst>
          </p:cNvPr>
          <p:cNvSpPr>
            <a:spLocks noGrp="1"/>
          </p:cNvSpPr>
          <p:nvPr>
            <p:ph type="title"/>
          </p:nvPr>
        </p:nvSpPr>
        <p:spPr>
          <a:xfrm>
            <a:off x="376888" y="541257"/>
            <a:ext cx="15902353" cy="1413515"/>
          </a:xfrm>
        </p:spPr>
        <p:txBody>
          <a:bodyPr/>
          <a:lstStyle/>
          <a:p>
            <a:r>
              <a:rPr kumimoji="1" lang="ja-JP" altLang="en-US" dirty="0"/>
              <a:t>ライブラリと</a:t>
            </a:r>
            <a:r>
              <a:rPr kumimoji="1" lang="en-US" altLang="ja-JP" dirty="0"/>
              <a:t>CSV</a:t>
            </a:r>
            <a:r>
              <a:rPr kumimoji="1" lang="ja-JP" altLang="en-US" dirty="0"/>
              <a:t>ファイルの読み込み</a:t>
            </a:r>
          </a:p>
        </p:txBody>
      </p:sp>
      <p:sp>
        <p:nvSpPr>
          <p:cNvPr id="4" name="フッター プレースホルダー 3">
            <a:extLst>
              <a:ext uri="{FF2B5EF4-FFF2-40B4-BE49-F238E27FC236}">
                <a16:creationId xmlns="" xmlns:a16="http://schemas.microsoft.com/office/drawing/2014/main" id="{8148E17A-C671-4981-973D-BF598B0CA969}"/>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25146979-4D26-459F-8602-FE6AAFC8EA1B}"/>
              </a:ext>
            </a:extLst>
          </p:cNvPr>
          <p:cNvSpPr>
            <a:spLocks noGrp="1"/>
          </p:cNvSpPr>
          <p:nvPr>
            <p:ph type="sldNum" sz="quarter" idx="4"/>
          </p:nvPr>
        </p:nvSpPr>
        <p:spPr/>
        <p:txBody>
          <a:bodyPr/>
          <a:lstStyle/>
          <a:p>
            <a:pPr>
              <a:defRPr/>
            </a:pPr>
            <a:fld id="{E62AD30C-4FD0-4E41-9633-AA73C86D07D0}" type="slidenum">
              <a:rPr lang="ja-JP" altLang="en-US" smtClean="0"/>
              <a:pPr>
                <a:defRPr/>
              </a:pPr>
              <a:t>73</a:t>
            </a:fld>
            <a:endParaRPr lang="en-US" altLang="ja-JP" dirty="0"/>
          </a:p>
        </p:txBody>
      </p:sp>
      <p:sp>
        <p:nvSpPr>
          <p:cNvPr id="8" name="テキスト ボックス 7">
            <a:extLst>
              <a:ext uri="{FF2B5EF4-FFF2-40B4-BE49-F238E27FC236}">
                <a16:creationId xmlns="" xmlns:a16="http://schemas.microsoft.com/office/drawing/2014/main" id="{8F30AE89-4DB0-4084-932C-FE7E6AFB69E0}"/>
              </a:ext>
            </a:extLst>
          </p:cNvPr>
          <p:cNvSpPr txBox="1"/>
          <p:nvPr/>
        </p:nvSpPr>
        <p:spPr>
          <a:xfrm>
            <a:off x="3270659" y="1466739"/>
            <a:ext cx="3666388" cy="646331"/>
          </a:xfrm>
          <a:prstGeom prst="rect">
            <a:avLst/>
          </a:prstGeom>
          <a:noFill/>
          <a:ln>
            <a:solidFill>
              <a:schemeClr val="tx1"/>
            </a:solidFill>
          </a:ln>
        </p:spPr>
        <p:txBody>
          <a:bodyPr wrap="none" rtlCol="0">
            <a:spAutoFit/>
          </a:bodyPr>
          <a:lstStyle/>
          <a:p>
            <a:r>
              <a:rPr lang="en-US" altLang="ja-JP" sz="3600" dirty="0">
                <a:latin typeface="+mn-ea"/>
                <a:ea typeface="+mn-ea"/>
              </a:rPr>
              <a:t>Import libraries</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7B00D12C-61CB-48EA-9C32-738A3889D5BD}"/>
              </a:ext>
            </a:extLst>
          </p:cNvPr>
          <p:cNvSpPr txBox="1"/>
          <p:nvPr/>
        </p:nvSpPr>
        <p:spPr>
          <a:xfrm>
            <a:off x="332387" y="1491123"/>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10" name="テキスト ボックス 9">
            <a:extLst>
              <a:ext uri="{FF2B5EF4-FFF2-40B4-BE49-F238E27FC236}">
                <a16:creationId xmlns="" xmlns:a16="http://schemas.microsoft.com/office/drawing/2014/main" id="{62DB7DC4-6DBA-495D-98FB-A0622DCA0FF8}"/>
              </a:ext>
            </a:extLst>
          </p:cNvPr>
          <p:cNvSpPr txBox="1"/>
          <p:nvPr/>
        </p:nvSpPr>
        <p:spPr>
          <a:xfrm>
            <a:off x="496979" y="2368947"/>
            <a:ext cx="4811061" cy="646331"/>
          </a:xfrm>
          <a:prstGeom prst="rect">
            <a:avLst/>
          </a:prstGeom>
          <a:noFill/>
          <a:ln>
            <a:solidFill>
              <a:schemeClr val="tx1"/>
            </a:solidFill>
          </a:ln>
        </p:spPr>
        <p:txBody>
          <a:bodyPr wrap="none" rtlCol="0">
            <a:spAutoFit/>
          </a:bodyPr>
          <a:lstStyle/>
          <a:p>
            <a:r>
              <a:rPr lang="en-US" altLang="ja-JP" sz="3600" dirty="0">
                <a:latin typeface="+mn-ea"/>
                <a:ea typeface="+mn-ea"/>
              </a:rPr>
              <a:t>import pandas as pd</a:t>
            </a:r>
            <a:endParaRPr kumimoji="1" lang="ja-JP" altLang="en-US" sz="3600" dirty="0">
              <a:latin typeface="+mn-ea"/>
              <a:ea typeface="+mn-ea"/>
            </a:endParaRPr>
          </a:p>
        </p:txBody>
      </p:sp>
      <p:sp>
        <p:nvSpPr>
          <p:cNvPr id="11" name="テキスト ボックス 10">
            <a:extLst>
              <a:ext uri="{FF2B5EF4-FFF2-40B4-BE49-F238E27FC236}">
                <a16:creationId xmlns="" xmlns:a16="http://schemas.microsoft.com/office/drawing/2014/main" id="{567A48E9-B9DB-4EEE-9B55-F8AEC6556FBA}"/>
              </a:ext>
            </a:extLst>
          </p:cNvPr>
          <p:cNvSpPr txBox="1"/>
          <p:nvPr/>
        </p:nvSpPr>
        <p:spPr>
          <a:xfrm>
            <a:off x="3258467" y="3410955"/>
            <a:ext cx="2738314" cy="646331"/>
          </a:xfrm>
          <a:prstGeom prst="rect">
            <a:avLst/>
          </a:prstGeom>
          <a:noFill/>
          <a:ln>
            <a:solidFill>
              <a:schemeClr val="tx1"/>
            </a:solidFill>
          </a:ln>
        </p:spPr>
        <p:txBody>
          <a:bodyPr wrap="none" rtlCol="0">
            <a:spAutoFit/>
          </a:bodyPr>
          <a:lstStyle/>
          <a:p>
            <a:r>
              <a:rPr lang="en-US" altLang="ja-JP" sz="3600" dirty="0">
                <a:latin typeface="+mn-ea"/>
                <a:ea typeface="+mn-ea"/>
              </a:rPr>
              <a:t>Parameters</a:t>
            </a:r>
            <a:endParaRPr kumimoji="1" lang="ja-JP" altLang="en-US" sz="3600" dirty="0">
              <a:latin typeface="+mn-ea"/>
              <a:ea typeface="+mn-ea"/>
            </a:endParaRPr>
          </a:p>
        </p:txBody>
      </p:sp>
      <p:sp>
        <p:nvSpPr>
          <p:cNvPr id="12" name="テキスト ボックス 11">
            <a:extLst>
              <a:ext uri="{FF2B5EF4-FFF2-40B4-BE49-F238E27FC236}">
                <a16:creationId xmlns="" xmlns:a16="http://schemas.microsoft.com/office/drawing/2014/main" id="{BD7AC677-F738-42B6-9E24-8CC2E5A72DB3}"/>
              </a:ext>
            </a:extLst>
          </p:cNvPr>
          <p:cNvSpPr txBox="1"/>
          <p:nvPr/>
        </p:nvSpPr>
        <p:spPr>
          <a:xfrm>
            <a:off x="320195" y="3435339"/>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13" name="テキスト ボックス 12">
            <a:extLst>
              <a:ext uri="{FF2B5EF4-FFF2-40B4-BE49-F238E27FC236}">
                <a16:creationId xmlns="" xmlns:a16="http://schemas.microsoft.com/office/drawing/2014/main" id="{7A327AAF-1540-4181-A3DE-EDC95E3A39C9}"/>
              </a:ext>
            </a:extLst>
          </p:cNvPr>
          <p:cNvSpPr txBox="1"/>
          <p:nvPr/>
        </p:nvSpPr>
        <p:spPr>
          <a:xfrm>
            <a:off x="484787" y="4313163"/>
            <a:ext cx="7545655" cy="646331"/>
          </a:xfrm>
          <a:prstGeom prst="rect">
            <a:avLst/>
          </a:prstGeom>
          <a:noFill/>
          <a:ln>
            <a:solidFill>
              <a:schemeClr val="tx1"/>
            </a:solidFill>
          </a:ln>
        </p:spPr>
        <p:txBody>
          <a:bodyPr wrap="none" rtlCol="0">
            <a:spAutoFit/>
          </a:bodyPr>
          <a:lstStyle/>
          <a:p>
            <a:r>
              <a:rPr lang="en-US" altLang="ja-JP" sz="3600" dirty="0">
                <a:latin typeface="+mn-ea"/>
                <a:ea typeface="+mn-ea"/>
              </a:rPr>
              <a:t>csv_in1 = '2045_2017-utf8.csv'</a:t>
            </a:r>
            <a:endParaRPr kumimoji="1" lang="ja-JP" altLang="en-US" sz="3600" dirty="0">
              <a:latin typeface="+mn-ea"/>
              <a:ea typeface="+mn-ea"/>
            </a:endParaRPr>
          </a:p>
        </p:txBody>
      </p:sp>
      <p:sp>
        <p:nvSpPr>
          <p:cNvPr id="14" name="テキスト ボックス 13">
            <a:extLst>
              <a:ext uri="{FF2B5EF4-FFF2-40B4-BE49-F238E27FC236}">
                <a16:creationId xmlns="" xmlns:a16="http://schemas.microsoft.com/office/drawing/2014/main" id="{F21D0155-5B60-49E3-BD59-36365EB3DB1B}"/>
              </a:ext>
            </a:extLst>
          </p:cNvPr>
          <p:cNvSpPr txBox="1"/>
          <p:nvPr/>
        </p:nvSpPr>
        <p:spPr>
          <a:xfrm>
            <a:off x="5806595" y="2411619"/>
            <a:ext cx="8720657" cy="646331"/>
          </a:xfrm>
          <a:prstGeom prst="rect">
            <a:avLst/>
          </a:prstGeom>
          <a:noFill/>
          <a:ln>
            <a:noFill/>
          </a:ln>
        </p:spPr>
        <p:txBody>
          <a:bodyPr wrap="none" rtlCol="0">
            <a:spAutoFit/>
          </a:bodyPr>
          <a:lstStyle/>
          <a:p>
            <a:r>
              <a:rPr kumimoji="1" lang="en-US" altLang="ja-JP" sz="3600" dirty="0">
                <a:latin typeface="+mn-ea"/>
                <a:ea typeface="+mn-ea"/>
              </a:rPr>
              <a:t>pandas</a:t>
            </a:r>
            <a:r>
              <a:rPr kumimoji="1" lang="ja-JP" altLang="en-US" sz="3600" dirty="0">
                <a:latin typeface="+mn-ea"/>
                <a:ea typeface="+mn-ea"/>
              </a:rPr>
              <a:t>しか読み込んでいないことに注意</a:t>
            </a:r>
          </a:p>
        </p:txBody>
      </p:sp>
      <p:sp>
        <p:nvSpPr>
          <p:cNvPr id="2" name="テキスト ボックス 1">
            <a:extLst>
              <a:ext uri="{FF2B5EF4-FFF2-40B4-BE49-F238E27FC236}">
                <a16:creationId xmlns="" xmlns:a16="http://schemas.microsoft.com/office/drawing/2014/main" id="{B75A2B3A-AA55-C6EE-2B08-A5F2B231C283}"/>
              </a:ext>
            </a:extLst>
          </p:cNvPr>
          <p:cNvSpPr txBox="1"/>
          <p:nvPr/>
        </p:nvSpPr>
        <p:spPr>
          <a:xfrm>
            <a:off x="3270659" y="5331238"/>
            <a:ext cx="3202480" cy="646331"/>
          </a:xfrm>
          <a:prstGeom prst="rect">
            <a:avLst/>
          </a:prstGeom>
          <a:noFill/>
          <a:ln>
            <a:solidFill>
              <a:schemeClr val="tx1"/>
            </a:solidFill>
          </a:ln>
        </p:spPr>
        <p:txBody>
          <a:bodyPr wrap="none" rtlCol="0">
            <a:spAutoFit/>
          </a:bodyPr>
          <a:lstStyle/>
          <a:p>
            <a:r>
              <a:rPr lang="en-US" altLang="ja-JP" sz="3600" dirty="0">
                <a:latin typeface="+mn-ea"/>
                <a:ea typeface="+mn-ea"/>
              </a:rPr>
              <a:t>Read CSV file</a:t>
            </a:r>
            <a:endParaRPr kumimoji="1" lang="ja-JP" altLang="en-US" sz="3600" dirty="0">
              <a:latin typeface="+mn-ea"/>
              <a:ea typeface="+mn-ea"/>
            </a:endParaRPr>
          </a:p>
        </p:txBody>
      </p:sp>
      <p:sp>
        <p:nvSpPr>
          <p:cNvPr id="3" name="テキスト ボックス 2">
            <a:extLst>
              <a:ext uri="{FF2B5EF4-FFF2-40B4-BE49-F238E27FC236}">
                <a16:creationId xmlns="" xmlns:a16="http://schemas.microsoft.com/office/drawing/2014/main" id="{780978AF-E420-F2E8-AEDE-29F9D266BA36}"/>
              </a:ext>
            </a:extLst>
          </p:cNvPr>
          <p:cNvSpPr txBox="1"/>
          <p:nvPr/>
        </p:nvSpPr>
        <p:spPr>
          <a:xfrm>
            <a:off x="332387" y="5355622"/>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7" name="テキスト ボックス 6">
            <a:extLst>
              <a:ext uri="{FF2B5EF4-FFF2-40B4-BE49-F238E27FC236}">
                <a16:creationId xmlns="" xmlns:a16="http://schemas.microsoft.com/office/drawing/2014/main" id="{6A056662-EDB6-E0CA-7CDB-110EBD005B2A}"/>
              </a:ext>
            </a:extLst>
          </p:cNvPr>
          <p:cNvSpPr txBox="1"/>
          <p:nvPr/>
        </p:nvSpPr>
        <p:spPr>
          <a:xfrm>
            <a:off x="496979" y="6177463"/>
            <a:ext cx="14719094" cy="2862322"/>
          </a:xfrm>
          <a:prstGeom prst="rect">
            <a:avLst/>
          </a:prstGeom>
          <a:noFill/>
          <a:ln>
            <a:solidFill>
              <a:schemeClr val="tx1"/>
            </a:solidFill>
          </a:ln>
        </p:spPr>
        <p:txBody>
          <a:bodyPr wrap="none" rtlCol="0">
            <a:spAutoFit/>
          </a:bodyPr>
          <a:lstStyle/>
          <a:p>
            <a:r>
              <a:rPr lang="en-US" altLang="ja-JP" sz="3600" dirty="0">
                <a:latin typeface="+mn-ea"/>
                <a:ea typeface="+mn-ea"/>
              </a:rPr>
              <a:t>df1 = </a:t>
            </a:r>
            <a:r>
              <a:rPr lang="en-US" altLang="ja-JP" sz="3600" dirty="0" err="1">
                <a:latin typeface="+mn-ea"/>
                <a:ea typeface="+mn-ea"/>
              </a:rPr>
              <a:t>pd.read_csv</a:t>
            </a:r>
            <a:r>
              <a:rPr lang="en-US" altLang="ja-JP" sz="3600" dirty="0">
                <a:latin typeface="+mn-ea"/>
                <a:ea typeface="+mn-ea"/>
              </a:rPr>
              <a:t>(csv_in1, </a:t>
            </a:r>
            <a:r>
              <a:rPr lang="en-US" altLang="ja-JP" sz="3600" dirty="0" err="1">
                <a:latin typeface="+mn-ea"/>
                <a:ea typeface="+mn-ea"/>
              </a:rPr>
              <a:t>sep</a:t>
            </a:r>
            <a:r>
              <a:rPr lang="en-US" altLang="ja-JP" sz="3600" dirty="0">
                <a:latin typeface="+mn-ea"/>
                <a:ea typeface="+mn-ea"/>
              </a:rPr>
              <a:t>=',', </a:t>
            </a:r>
            <a:r>
              <a:rPr lang="en-US" altLang="ja-JP" sz="3600" dirty="0" err="1">
                <a:latin typeface="+mn-ea"/>
                <a:ea typeface="+mn-ea"/>
              </a:rPr>
              <a:t>skiprows</a:t>
            </a:r>
            <a:r>
              <a:rPr lang="en-US" altLang="ja-JP" sz="3600" dirty="0">
                <a:latin typeface="+mn-ea"/>
                <a:ea typeface="+mn-ea"/>
              </a:rPr>
              <a:t>=9, header=0)</a:t>
            </a:r>
          </a:p>
          <a:p>
            <a:r>
              <a:rPr lang="en-US" altLang="ja-JP" sz="3600" dirty="0">
                <a:latin typeface="+mn-ea"/>
                <a:ea typeface="+mn-ea"/>
              </a:rPr>
              <a:t>df1['Date']=</a:t>
            </a:r>
            <a:r>
              <a:rPr lang="en-US" altLang="ja-JP" sz="3600" dirty="0" err="1">
                <a:latin typeface="+mn-ea"/>
                <a:ea typeface="+mn-ea"/>
              </a:rPr>
              <a:t>pd.to_datetime</a:t>
            </a:r>
            <a:r>
              <a:rPr lang="en-US" altLang="ja-JP" sz="3600" dirty="0">
                <a:latin typeface="+mn-ea"/>
                <a:ea typeface="+mn-ea"/>
              </a:rPr>
              <a:t>(df1['Date'], format="%Y-%m-%d")</a:t>
            </a:r>
          </a:p>
          <a:p>
            <a:r>
              <a:rPr lang="en-US" altLang="ja-JP" sz="3600" dirty="0">
                <a:latin typeface="+mn-ea"/>
                <a:ea typeface="+mn-ea"/>
              </a:rPr>
              <a:t>print(df1.shape)</a:t>
            </a:r>
          </a:p>
          <a:p>
            <a:r>
              <a:rPr lang="en-US" altLang="ja-JP" sz="3600" dirty="0">
                <a:latin typeface="+mn-ea"/>
                <a:ea typeface="+mn-ea"/>
              </a:rPr>
              <a:t>print(df1.info())</a:t>
            </a:r>
          </a:p>
          <a:p>
            <a:r>
              <a:rPr lang="en-US" altLang="ja-JP" sz="3600" dirty="0">
                <a:latin typeface="+mn-ea"/>
                <a:ea typeface="+mn-ea"/>
              </a:rPr>
              <a:t>display(df1.head())</a:t>
            </a:r>
            <a:endParaRPr kumimoji="1" lang="ja-JP" altLang="en-US" sz="3600" dirty="0">
              <a:latin typeface="+mn-ea"/>
              <a:ea typeface="+mn-ea"/>
            </a:endParaRPr>
          </a:p>
        </p:txBody>
      </p:sp>
    </p:spTree>
    <p:extLst>
      <p:ext uri="{BB962C8B-B14F-4D97-AF65-F5344CB8AC3E}">
        <p14:creationId xmlns:p14="http://schemas.microsoft.com/office/powerpoint/2010/main" val="23622784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2B8C078A-2564-4F49-9D5B-F01E98FB1C7B}"/>
              </a:ext>
            </a:extLst>
          </p:cNvPr>
          <p:cNvSpPr>
            <a:spLocks noGrp="1"/>
          </p:cNvSpPr>
          <p:nvPr>
            <p:ph type="title"/>
          </p:nvPr>
        </p:nvSpPr>
        <p:spPr>
          <a:xfrm>
            <a:off x="376888" y="485274"/>
            <a:ext cx="15902353" cy="1413515"/>
          </a:xfrm>
        </p:spPr>
        <p:txBody>
          <a:bodyPr/>
          <a:lstStyle/>
          <a:p>
            <a:r>
              <a:rPr kumimoji="1" lang="en-US" altLang="ja-JP" dirty="0"/>
              <a:t>25</a:t>
            </a:r>
            <a:r>
              <a:rPr kumimoji="1" lang="ja-JP" altLang="en-US" dirty="0"/>
              <a:t>日平均線の追加</a:t>
            </a:r>
          </a:p>
        </p:txBody>
      </p:sp>
      <p:sp>
        <p:nvSpPr>
          <p:cNvPr id="4" name="フッター プレースホルダー 3">
            <a:extLst>
              <a:ext uri="{FF2B5EF4-FFF2-40B4-BE49-F238E27FC236}">
                <a16:creationId xmlns="" xmlns:a16="http://schemas.microsoft.com/office/drawing/2014/main" id="{7166A85F-9201-4C34-A49E-982A236AF775}"/>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8E8A2D09-4D6D-45B3-BFFF-2E19AF13E2AC}"/>
              </a:ext>
            </a:extLst>
          </p:cNvPr>
          <p:cNvSpPr>
            <a:spLocks noGrp="1"/>
          </p:cNvSpPr>
          <p:nvPr>
            <p:ph type="sldNum" sz="quarter" idx="4"/>
          </p:nvPr>
        </p:nvSpPr>
        <p:spPr/>
        <p:txBody>
          <a:bodyPr/>
          <a:lstStyle/>
          <a:p>
            <a:pPr>
              <a:defRPr/>
            </a:pPr>
            <a:fld id="{E62AD30C-4FD0-4E41-9633-AA73C86D07D0}" type="slidenum">
              <a:rPr lang="ja-JP" altLang="en-US" smtClean="0"/>
              <a:pPr>
                <a:defRPr/>
              </a:pPr>
              <a:t>74</a:t>
            </a:fld>
            <a:endParaRPr lang="en-US" altLang="ja-JP" dirty="0"/>
          </a:p>
        </p:txBody>
      </p:sp>
      <p:sp>
        <p:nvSpPr>
          <p:cNvPr id="8" name="テキスト ボックス 7">
            <a:extLst>
              <a:ext uri="{FF2B5EF4-FFF2-40B4-BE49-F238E27FC236}">
                <a16:creationId xmlns="" xmlns:a16="http://schemas.microsoft.com/office/drawing/2014/main" id="{33BB95BC-FA6B-438B-9B9E-D3F8BEB5AED0}"/>
              </a:ext>
            </a:extLst>
          </p:cNvPr>
          <p:cNvSpPr txBox="1"/>
          <p:nvPr/>
        </p:nvSpPr>
        <p:spPr>
          <a:xfrm>
            <a:off x="3307235" y="1880501"/>
            <a:ext cx="7683194" cy="646331"/>
          </a:xfrm>
          <a:prstGeom prst="rect">
            <a:avLst/>
          </a:prstGeom>
          <a:noFill/>
          <a:ln>
            <a:solidFill>
              <a:schemeClr val="tx1"/>
            </a:solidFill>
          </a:ln>
        </p:spPr>
        <p:txBody>
          <a:bodyPr wrap="none" rtlCol="0">
            <a:spAutoFit/>
          </a:bodyPr>
          <a:lstStyle/>
          <a:p>
            <a:r>
              <a:rPr lang="en-US" altLang="ja-JP" sz="3600" dirty="0">
                <a:latin typeface="+mn-ea"/>
                <a:ea typeface="+mn-ea"/>
              </a:rPr>
              <a:t>Add 25days moving average line </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FDE63016-7FA9-4399-A5F9-37F00CC83D92}"/>
              </a:ext>
            </a:extLst>
          </p:cNvPr>
          <p:cNvSpPr txBox="1"/>
          <p:nvPr/>
        </p:nvSpPr>
        <p:spPr>
          <a:xfrm>
            <a:off x="368963" y="1904885"/>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10" name="テキスト ボックス 9">
            <a:extLst>
              <a:ext uri="{FF2B5EF4-FFF2-40B4-BE49-F238E27FC236}">
                <a16:creationId xmlns="" xmlns:a16="http://schemas.microsoft.com/office/drawing/2014/main" id="{54E530CE-5507-4D41-8710-F708F26D1A4F}"/>
              </a:ext>
            </a:extLst>
          </p:cNvPr>
          <p:cNvSpPr txBox="1"/>
          <p:nvPr/>
        </p:nvSpPr>
        <p:spPr>
          <a:xfrm>
            <a:off x="533555" y="2782709"/>
            <a:ext cx="15174410" cy="1200329"/>
          </a:xfrm>
          <a:prstGeom prst="rect">
            <a:avLst/>
          </a:prstGeom>
          <a:noFill/>
          <a:ln>
            <a:solidFill>
              <a:schemeClr val="tx1"/>
            </a:solidFill>
          </a:ln>
        </p:spPr>
        <p:txBody>
          <a:bodyPr wrap="none" rtlCol="0">
            <a:spAutoFit/>
          </a:bodyPr>
          <a:lstStyle/>
          <a:p>
            <a:r>
              <a:rPr lang="en-US" altLang="ja-JP" sz="3600" dirty="0">
                <a:latin typeface="+mn-ea"/>
                <a:ea typeface="+mn-ea"/>
              </a:rPr>
              <a:t>df1['25d_mov_ave'] = df1['</a:t>
            </a:r>
            <a:r>
              <a:rPr lang="en-US" altLang="ja-JP" sz="3600" dirty="0" err="1">
                <a:latin typeface="+mn-ea"/>
                <a:ea typeface="+mn-ea"/>
              </a:rPr>
              <a:t>AdjClose</a:t>
            </a:r>
            <a:r>
              <a:rPr lang="en-US" altLang="ja-JP" sz="3600" dirty="0">
                <a:latin typeface="+mn-ea"/>
                <a:ea typeface="+mn-ea"/>
              </a:rPr>
              <a:t>'].rolling(window=25).mean()</a:t>
            </a:r>
          </a:p>
          <a:p>
            <a:r>
              <a:rPr kumimoji="1" lang="en-US" altLang="ja-JP" sz="3600" dirty="0">
                <a:latin typeface="+mn-ea"/>
                <a:ea typeface="+mn-ea"/>
              </a:rPr>
              <a:t>display(df1.head(30))</a:t>
            </a:r>
            <a:endParaRPr kumimoji="1" lang="ja-JP" altLang="en-US" sz="3600" dirty="0">
              <a:latin typeface="+mn-ea"/>
              <a:ea typeface="+mn-ea"/>
            </a:endParaRPr>
          </a:p>
        </p:txBody>
      </p:sp>
      <p:sp>
        <p:nvSpPr>
          <p:cNvPr id="11" name="テキスト ボックス 10">
            <a:extLst>
              <a:ext uri="{FF2B5EF4-FFF2-40B4-BE49-F238E27FC236}">
                <a16:creationId xmlns="" xmlns:a16="http://schemas.microsoft.com/office/drawing/2014/main" id="{19329323-619B-4F16-A1D8-E44DFC8A23C7}"/>
              </a:ext>
            </a:extLst>
          </p:cNvPr>
          <p:cNvSpPr txBox="1"/>
          <p:nvPr/>
        </p:nvSpPr>
        <p:spPr>
          <a:xfrm>
            <a:off x="8257187" y="5056517"/>
            <a:ext cx="5836854" cy="646331"/>
          </a:xfrm>
          <a:prstGeom prst="rect">
            <a:avLst/>
          </a:prstGeom>
          <a:noFill/>
          <a:ln>
            <a:noFill/>
          </a:ln>
        </p:spPr>
        <p:txBody>
          <a:bodyPr wrap="none" rtlCol="0">
            <a:spAutoFit/>
          </a:bodyPr>
          <a:lstStyle/>
          <a:p>
            <a:r>
              <a:rPr lang="en-US" altLang="ja-JP" sz="3600" dirty="0">
                <a:latin typeface="+mn-ea"/>
                <a:ea typeface="+mn-ea"/>
              </a:rPr>
              <a:t>25</a:t>
            </a:r>
            <a:r>
              <a:rPr lang="ja-JP" altLang="en-US" sz="3600" dirty="0">
                <a:latin typeface="+mn-ea"/>
                <a:ea typeface="+mn-ea"/>
              </a:rPr>
              <a:t>日移動平均線の列の追加</a:t>
            </a:r>
            <a:endParaRPr kumimoji="1" lang="ja-JP" altLang="en-US" sz="3600" dirty="0">
              <a:latin typeface="+mn-ea"/>
              <a:ea typeface="+mn-ea"/>
            </a:endParaRPr>
          </a:p>
        </p:txBody>
      </p:sp>
      <p:sp>
        <p:nvSpPr>
          <p:cNvPr id="13" name="テキスト ボックス 12">
            <a:extLst>
              <a:ext uri="{FF2B5EF4-FFF2-40B4-BE49-F238E27FC236}">
                <a16:creationId xmlns="" xmlns:a16="http://schemas.microsoft.com/office/drawing/2014/main" id="{79D1E431-F5A8-4C78-B4E2-B9BC3525CF9A}"/>
              </a:ext>
            </a:extLst>
          </p:cNvPr>
          <p:cNvSpPr txBox="1"/>
          <p:nvPr/>
        </p:nvSpPr>
        <p:spPr>
          <a:xfrm rot="5400000">
            <a:off x="2222492" y="5939901"/>
            <a:ext cx="661456" cy="646331"/>
          </a:xfrm>
          <a:prstGeom prst="rect">
            <a:avLst/>
          </a:prstGeom>
          <a:noFill/>
          <a:ln>
            <a:noFill/>
          </a:ln>
        </p:spPr>
        <p:txBody>
          <a:bodyPr wrap="square" rtlCol="0">
            <a:spAutoFit/>
          </a:bodyPr>
          <a:lstStyle/>
          <a:p>
            <a:r>
              <a:rPr lang="en-US" altLang="ja-JP" sz="3600" dirty="0">
                <a:latin typeface="+mn-ea"/>
                <a:ea typeface="+mn-ea"/>
              </a:rPr>
              <a:t>…</a:t>
            </a:r>
            <a:endParaRPr kumimoji="1" lang="ja-JP" altLang="en-US" sz="3600" dirty="0">
              <a:latin typeface="+mn-ea"/>
              <a:ea typeface="+mn-ea"/>
            </a:endParaRPr>
          </a:p>
        </p:txBody>
      </p:sp>
      <p:pic>
        <p:nvPicPr>
          <p:cNvPr id="16" name="図 15">
            <a:extLst>
              <a:ext uri="{FF2B5EF4-FFF2-40B4-BE49-F238E27FC236}">
                <a16:creationId xmlns="" xmlns:a16="http://schemas.microsoft.com/office/drawing/2014/main" id="{3D31351E-7EC5-4A70-B33F-6D0F2D2261AF}"/>
              </a:ext>
            </a:extLst>
          </p:cNvPr>
          <p:cNvPicPr>
            <a:picLocks noChangeAspect="1"/>
          </p:cNvPicPr>
          <p:nvPr/>
        </p:nvPicPr>
        <p:blipFill>
          <a:blip r:embed="rId2"/>
          <a:stretch>
            <a:fillRect/>
          </a:stretch>
        </p:blipFill>
        <p:spPr>
          <a:xfrm>
            <a:off x="2230055" y="4395057"/>
            <a:ext cx="5487259" cy="1365663"/>
          </a:xfrm>
          <a:prstGeom prst="rect">
            <a:avLst/>
          </a:prstGeom>
          <a:ln>
            <a:solidFill>
              <a:schemeClr val="tx1"/>
            </a:solidFill>
          </a:ln>
        </p:spPr>
      </p:pic>
      <p:pic>
        <p:nvPicPr>
          <p:cNvPr id="17" name="図 16">
            <a:extLst>
              <a:ext uri="{FF2B5EF4-FFF2-40B4-BE49-F238E27FC236}">
                <a16:creationId xmlns="" xmlns:a16="http://schemas.microsoft.com/office/drawing/2014/main" id="{D7D50848-E07A-4B6F-8D2A-489ED4E0F9CA}"/>
              </a:ext>
            </a:extLst>
          </p:cNvPr>
          <p:cNvPicPr>
            <a:picLocks noChangeAspect="1"/>
          </p:cNvPicPr>
          <p:nvPr/>
        </p:nvPicPr>
        <p:blipFill>
          <a:blip r:embed="rId3"/>
          <a:stretch>
            <a:fillRect/>
          </a:stretch>
        </p:blipFill>
        <p:spPr>
          <a:xfrm>
            <a:off x="2246819" y="6642766"/>
            <a:ext cx="5468565" cy="2312697"/>
          </a:xfrm>
          <a:prstGeom prst="rect">
            <a:avLst/>
          </a:prstGeom>
          <a:ln>
            <a:solidFill>
              <a:schemeClr val="tx1"/>
            </a:solidFill>
          </a:ln>
        </p:spPr>
      </p:pic>
      <p:sp>
        <p:nvSpPr>
          <p:cNvPr id="15" name="正方形/長方形 14">
            <a:extLst>
              <a:ext uri="{FF2B5EF4-FFF2-40B4-BE49-F238E27FC236}">
                <a16:creationId xmlns="" xmlns:a16="http://schemas.microsoft.com/office/drawing/2014/main" id="{665AD526-F548-434D-A582-C80C5BCBA1DF}"/>
              </a:ext>
            </a:extLst>
          </p:cNvPr>
          <p:cNvSpPr/>
          <p:nvPr/>
        </p:nvSpPr>
        <p:spPr bwMode="auto">
          <a:xfrm>
            <a:off x="6600155" y="4335049"/>
            <a:ext cx="1152129" cy="4626071"/>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8" name="テキスト ボックス 17">
            <a:extLst>
              <a:ext uri="{FF2B5EF4-FFF2-40B4-BE49-F238E27FC236}">
                <a16:creationId xmlns="" xmlns:a16="http://schemas.microsoft.com/office/drawing/2014/main" id="{4B974317-A735-46AB-B264-64D29A9BCE5C}"/>
              </a:ext>
            </a:extLst>
          </p:cNvPr>
          <p:cNvSpPr txBox="1"/>
          <p:nvPr/>
        </p:nvSpPr>
        <p:spPr>
          <a:xfrm>
            <a:off x="8226707" y="6653669"/>
            <a:ext cx="9118202" cy="1200329"/>
          </a:xfrm>
          <a:prstGeom prst="rect">
            <a:avLst/>
          </a:prstGeom>
          <a:noFill/>
          <a:ln>
            <a:noFill/>
          </a:ln>
        </p:spPr>
        <p:txBody>
          <a:bodyPr wrap="none" rtlCol="0">
            <a:spAutoFit/>
          </a:bodyPr>
          <a:lstStyle/>
          <a:p>
            <a:r>
              <a:rPr lang="en-US" altLang="ja-JP" sz="3600" dirty="0">
                <a:latin typeface="+mn-ea"/>
                <a:ea typeface="+mn-ea"/>
              </a:rPr>
              <a:t>0</a:t>
            </a:r>
            <a:r>
              <a:rPr lang="ja-JP" altLang="en-US" sz="3600" dirty="0">
                <a:latin typeface="+mn-ea"/>
                <a:ea typeface="+mn-ea"/>
              </a:rPr>
              <a:t>～</a:t>
            </a:r>
            <a:r>
              <a:rPr lang="en-US" altLang="ja-JP" sz="3600" dirty="0">
                <a:latin typeface="+mn-ea"/>
                <a:ea typeface="+mn-ea"/>
              </a:rPr>
              <a:t>24</a:t>
            </a:r>
            <a:r>
              <a:rPr lang="ja-JP" altLang="en-US" sz="3600" dirty="0">
                <a:latin typeface="+mn-ea"/>
                <a:ea typeface="+mn-ea"/>
              </a:rPr>
              <a:t>日目までの</a:t>
            </a:r>
            <a:r>
              <a:rPr lang="en-US" altLang="ja-JP" sz="3600" dirty="0">
                <a:latin typeface="+mn-ea"/>
                <a:ea typeface="+mn-ea"/>
              </a:rPr>
              <a:t>25</a:t>
            </a:r>
            <a:r>
              <a:rPr lang="ja-JP" altLang="en-US" sz="3600" dirty="0">
                <a:latin typeface="+mn-ea"/>
                <a:ea typeface="+mn-ea"/>
              </a:rPr>
              <a:t>日分の平均が</a:t>
            </a:r>
            <a:r>
              <a:rPr lang="en-US" altLang="ja-JP" sz="3600" dirty="0">
                <a:latin typeface="+mn-ea"/>
                <a:ea typeface="+mn-ea"/>
              </a:rPr>
              <a:t>24</a:t>
            </a:r>
            <a:r>
              <a:rPr lang="ja-JP" altLang="en-US" sz="3600" dirty="0">
                <a:latin typeface="+mn-ea"/>
                <a:ea typeface="+mn-ea"/>
              </a:rPr>
              <a:t>列目。</a:t>
            </a:r>
            <a:endParaRPr lang="en-US" altLang="ja-JP" sz="3600" dirty="0">
              <a:latin typeface="+mn-ea"/>
              <a:ea typeface="+mn-ea"/>
            </a:endParaRPr>
          </a:p>
          <a:p>
            <a:r>
              <a:rPr kumimoji="1" lang="ja-JP" altLang="en-US" sz="3600" dirty="0" err="1">
                <a:latin typeface="+mn-ea"/>
                <a:ea typeface="+mn-ea"/>
              </a:rPr>
              <a:t>なの</a:t>
            </a:r>
            <a:r>
              <a:rPr kumimoji="1" lang="ja-JP" altLang="en-US" sz="3600" dirty="0">
                <a:latin typeface="+mn-ea"/>
                <a:ea typeface="+mn-ea"/>
              </a:rPr>
              <a:t>で</a:t>
            </a:r>
            <a:r>
              <a:rPr kumimoji="1" lang="en-US" altLang="ja-JP" sz="3600" dirty="0">
                <a:latin typeface="+mn-ea"/>
                <a:ea typeface="+mn-ea"/>
              </a:rPr>
              <a:t>0</a:t>
            </a:r>
            <a:r>
              <a:rPr kumimoji="1" lang="ja-JP" altLang="en-US" sz="3600" dirty="0">
                <a:latin typeface="+mn-ea"/>
                <a:ea typeface="+mn-ea"/>
              </a:rPr>
              <a:t>～</a:t>
            </a:r>
            <a:r>
              <a:rPr kumimoji="1" lang="en-US" altLang="ja-JP" sz="3600" dirty="0">
                <a:latin typeface="+mn-ea"/>
                <a:ea typeface="+mn-ea"/>
              </a:rPr>
              <a:t>23</a:t>
            </a:r>
            <a:r>
              <a:rPr kumimoji="1" lang="ja-JP" altLang="en-US" sz="3600" dirty="0">
                <a:latin typeface="+mn-ea"/>
                <a:ea typeface="+mn-ea"/>
              </a:rPr>
              <a:t>日目には値がない。</a:t>
            </a:r>
            <a:endParaRPr kumimoji="1" lang="en-US" altLang="ja-JP" sz="3600" dirty="0">
              <a:latin typeface="+mn-ea"/>
              <a:ea typeface="+mn-ea"/>
            </a:endParaRPr>
          </a:p>
        </p:txBody>
      </p:sp>
    </p:spTree>
    <p:extLst>
      <p:ext uri="{BB962C8B-B14F-4D97-AF65-F5344CB8AC3E}">
        <p14:creationId xmlns:p14="http://schemas.microsoft.com/office/powerpoint/2010/main" val="2723365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2B8C078A-2564-4F49-9D5B-F01E98FB1C7B}"/>
              </a:ext>
            </a:extLst>
          </p:cNvPr>
          <p:cNvSpPr>
            <a:spLocks noGrp="1"/>
          </p:cNvSpPr>
          <p:nvPr>
            <p:ph type="title"/>
          </p:nvPr>
        </p:nvSpPr>
        <p:spPr>
          <a:xfrm>
            <a:off x="376888" y="485274"/>
            <a:ext cx="15902353" cy="1413515"/>
          </a:xfrm>
        </p:spPr>
        <p:txBody>
          <a:bodyPr/>
          <a:lstStyle/>
          <a:p>
            <a:r>
              <a:rPr kumimoji="1" lang="ja-JP" altLang="en-US" dirty="0"/>
              <a:t>折れ線グラフ</a:t>
            </a:r>
          </a:p>
        </p:txBody>
      </p:sp>
      <p:sp>
        <p:nvSpPr>
          <p:cNvPr id="4" name="フッター プレースホルダー 3">
            <a:extLst>
              <a:ext uri="{FF2B5EF4-FFF2-40B4-BE49-F238E27FC236}">
                <a16:creationId xmlns="" xmlns:a16="http://schemas.microsoft.com/office/drawing/2014/main" id="{7166A85F-9201-4C34-A49E-982A236AF775}"/>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8E8A2D09-4D6D-45B3-BFFF-2E19AF13E2AC}"/>
              </a:ext>
            </a:extLst>
          </p:cNvPr>
          <p:cNvSpPr>
            <a:spLocks noGrp="1"/>
          </p:cNvSpPr>
          <p:nvPr>
            <p:ph type="sldNum" sz="quarter" idx="4"/>
          </p:nvPr>
        </p:nvSpPr>
        <p:spPr/>
        <p:txBody>
          <a:bodyPr/>
          <a:lstStyle/>
          <a:p>
            <a:pPr>
              <a:defRPr/>
            </a:pPr>
            <a:fld id="{E62AD30C-4FD0-4E41-9633-AA73C86D07D0}" type="slidenum">
              <a:rPr lang="ja-JP" altLang="en-US" smtClean="0"/>
              <a:pPr>
                <a:defRPr/>
              </a:pPr>
              <a:t>75</a:t>
            </a:fld>
            <a:endParaRPr lang="en-US" altLang="ja-JP" dirty="0"/>
          </a:p>
        </p:txBody>
      </p:sp>
      <p:sp>
        <p:nvSpPr>
          <p:cNvPr id="8" name="テキスト ボックス 7">
            <a:extLst>
              <a:ext uri="{FF2B5EF4-FFF2-40B4-BE49-F238E27FC236}">
                <a16:creationId xmlns="" xmlns:a16="http://schemas.microsoft.com/office/drawing/2014/main" id="{33BB95BC-FA6B-438B-9B9E-D3F8BEB5AED0}"/>
              </a:ext>
            </a:extLst>
          </p:cNvPr>
          <p:cNvSpPr txBox="1"/>
          <p:nvPr/>
        </p:nvSpPr>
        <p:spPr>
          <a:xfrm>
            <a:off x="3307235" y="1880501"/>
            <a:ext cx="2113079" cy="646331"/>
          </a:xfrm>
          <a:prstGeom prst="rect">
            <a:avLst/>
          </a:prstGeom>
          <a:noFill/>
          <a:ln>
            <a:solidFill>
              <a:schemeClr val="tx1"/>
            </a:solidFill>
          </a:ln>
        </p:spPr>
        <p:txBody>
          <a:bodyPr wrap="none" rtlCol="0">
            <a:spAutoFit/>
          </a:bodyPr>
          <a:lstStyle/>
          <a:p>
            <a:r>
              <a:rPr lang="en-US" altLang="ja-JP" sz="3600" dirty="0">
                <a:latin typeface="+mn-ea"/>
                <a:ea typeface="+mn-ea"/>
              </a:rPr>
              <a:t>Line plot</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FDE63016-7FA9-4399-A5F9-37F00CC83D92}"/>
              </a:ext>
            </a:extLst>
          </p:cNvPr>
          <p:cNvSpPr txBox="1"/>
          <p:nvPr/>
        </p:nvSpPr>
        <p:spPr>
          <a:xfrm>
            <a:off x="368963" y="1904885"/>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10" name="テキスト ボックス 9">
            <a:extLst>
              <a:ext uri="{FF2B5EF4-FFF2-40B4-BE49-F238E27FC236}">
                <a16:creationId xmlns="" xmlns:a16="http://schemas.microsoft.com/office/drawing/2014/main" id="{54E530CE-5507-4D41-8710-F708F26D1A4F}"/>
              </a:ext>
            </a:extLst>
          </p:cNvPr>
          <p:cNvSpPr txBox="1"/>
          <p:nvPr/>
        </p:nvSpPr>
        <p:spPr>
          <a:xfrm>
            <a:off x="533555" y="2782709"/>
            <a:ext cx="11105028" cy="646331"/>
          </a:xfrm>
          <a:prstGeom prst="rect">
            <a:avLst/>
          </a:prstGeom>
          <a:noFill/>
          <a:ln>
            <a:solidFill>
              <a:schemeClr val="tx1"/>
            </a:solidFill>
          </a:ln>
        </p:spPr>
        <p:txBody>
          <a:bodyPr wrap="none" rtlCol="0">
            <a:spAutoFit/>
          </a:bodyPr>
          <a:lstStyle/>
          <a:p>
            <a:r>
              <a:rPr lang="en-US" altLang="ja-JP" sz="3600" dirty="0">
                <a:latin typeface="+mn-ea"/>
                <a:ea typeface="+mn-ea"/>
              </a:rPr>
              <a:t>df1.plot.line('Date', ['</a:t>
            </a:r>
            <a:r>
              <a:rPr lang="en-US" altLang="ja-JP" sz="3600" dirty="0" err="1">
                <a:latin typeface="+mn-ea"/>
                <a:ea typeface="+mn-ea"/>
              </a:rPr>
              <a:t>AdjClose</a:t>
            </a:r>
            <a:r>
              <a:rPr lang="en-US" altLang="ja-JP" sz="3600" dirty="0">
                <a:latin typeface="+mn-ea"/>
                <a:ea typeface="+mn-ea"/>
              </a:rPr>
              <a:t>', '25d_mov_ave'])</a:t>
            </a:r>
            <a:endParaRPr kumimoji="1" lang="ja-JP" altLang="en-US" sz="3600" dirty="0">
              <a:latin typeface="+mn-ea"/>
              <a:ea typeface="+mn-ea"/>
            </a:endParaRPr>
          </a:p>
        </p:txBody>
      </p:sp>
      <p:pic>
        <p:nvPicPr>
          <p:cNvPr id="2" name="図 1">
            <a:extLst>
              <a:ext uri="{FF2B5EF4-FFF2-40B4-BE49-F238E27FC236}">
                <a16:creationId xmlns="" xmlns:a16="http://schemas.microsoft.com/office/drawing/2014/main" id="{A55C2718-D76A-49E4-BBBC-15CA2EB6E7DB}"/>
              </a:ext>
            </a:extLst>
          </p:cNvPr>
          <p:cNvPicPr>
            <a:picLocks noChangeAspect="1"/>
          </p:cNvPicPr>
          <p:nvPr/>
        </p:nvPicPr>
        <p:blipFill>
          <a:blip r:embed="rId2"/>
          <a:stretch>
            <a:fillRect/>
          </a:stretch>
        </p:blipFill>
        <p:spPr>
          <a:xfrm>
            <a:off x="1754186" y="3753833"/>
            <a:ext cx="7726289" cy="5041403"/>
          </a:xfrm>
          <a:prstGeom prst="rect">
            <a:avLst/>
          </a:prstGeom>
          <a:ln>
            <a:noFill/>
          </a:ln>
        </p:spPr>
      </p:pic>
      <p:sp>
        <p:nvSpPr>
          <p:cNvPr id="11" name="テキスト ボックス 10">
            <a:extLst>
              <a:ext uri="{FF2B5EF4-FFF2-40B4-BE49-F238E27FC236}">
                <a16:creationId xmlns="" xmlns:a16="http://schemas.microsoft.com/office/drawing/2014/main" id="{1B56A258-160C-4820-9DB1-EFEAE5908113}"/>
              </a:ext>
            </a:extLst>
          </p:cNvPr>
          <p:cNvSpPr txBox="1"/>
          <p:nvPr/>
        </p:nvSpPr>
        <p:spPr>
          <a:xfrm>
            <a:off x="9391043" y="4983365"/>
            <a:ext cx="5375189" cy="1200329"/>
          </a:xfrm>
          <a:prstGeom prst="rect">
            <a:avLst/>
          </a:prstGeom>
          <a:noFill/>
          <a:ln>
            <a:noFill/>
          </a:ln>
        </p:spPr>
        <p:txBody>
          <a:bodyPr wrap="none" rtlCol="0">
            <a:spAutoFit/>
          </a:bodyPr>
          <a:lstStyle/>
          <a:p>
            <a:r>
              <a:rPr lang="ja-JP" altLang="en-US" sz="3600" dirty="0">
                <a:latin typeface="+mn-ea"/>
                <a:ea typeface="+mn-ea"/>
              </a:rPr>
              <a:t>日付に対する</a:t>
            </a:r>
            <a:endParaRPr lang="en-US" altLang="ja-JP" sz="3600" dirty="0">
              <a:latin typeface="+mn-ea"/>
              <a:ea typeface="+mn-ea"/>
            </a:endParaRPr>
          </a:p>
          <a:p>
            <a:r>
              <a:rPr kumimoji="1" lang="ja-JP" altLang="en-US" sz="3600" dirty="0">
                <a:latin typeface="+mn-ea"/>
                <a:ea typeface="+mn-ea"/>
              </a:rPr>
              <a:t>終値調整値と</a:t>
            </a:r>
            <a:r>
              <a:rPr kumimoji="1" lang="en-US" altLang="ja-JP" sz="3600" dirty="0">
                <a:latin typeface="+mn-ea"/>
                <a:ea typeface="+mn-ea"/>
              </a:rPr>
              <a:t>25</a:t>
            </a:r>
            <a:r>
              <a:rPr kumimoji="1" lang="ja-JP" altLang="en-US" sz="3600" dirty="0">
                <a:latin typeface="+mn-ea"/>
                <a:ea typeface="+mn-ea"/>
              </a:rPr>
              <a:t>日平均線</a:t>
            </a:r>
          </a:p>
        </p:txBody>
      </p:sp>
      <p:sp>
        <p:nvSpPr>
          <p:cNvPr id="12" name="テキスト ボックス 11">
            <a:extLst>
              <a:ext uri="{FF2B5EF4-FFF2-40B4-BE49-F238E27FC236}">
                <a16:creationId xmlns="" xmlns:a16="http://schemas.microsoft.com/office/drawing/2014/main" id="{5142CC31-D7E3-4C1F-998B-4382A79D07CA}"/>
              </a:ext>
            </a:extLst>
          </p:cNvPr>
          <p:cNvSpPr txBox="1"/>
          <p:nvPr/>
        </p:nvSpPr>
        <p:spPr>
          <a:xfrm>
            <a:off x="6467298" y="2118764"/>
            <a:ext cx="7111242" cy="646331"/>
          </a:xfrm>
          <a:prstGeom prst="rect">
            <a:avLst/>
          </a:prstGeom>
          <a:noFill/>
          <a:ln>
            <a:noFill/>
          </a:ln>
        </p:spPr>
        <p:txBody>
          <a:bodyPr wrap="none" rtlCol="0">
            <a:spAutoFit/>
          </a:bodyPr>
          <a:lstStyle/>
          <a:p>
            <a:r>
              <a:rPr lang="en-US" altLang="ja-JP" sz="3600" dirty="0">
                <a:latin typeface="+mn-ea"/>
                <a:ea typeface="+mn-ea"/>
              </a:rPr>
              <a:t>x</a:t>
            </a:r>
            <a:r>
              <a:rPr lang="ja-JP" altLang="en-US" sz="3600" dirty="0">
                <a:latin typeface="+mn-ea"/>
                <a:ea typeface="+mn-ea"/>
              </a:rPr>
              <a:t>用の列、</a:t>
            </a:r>
            <a:r>
              <a:rPr lang="en-US" altLang="ja-JP" sz="3600" dirty="0">
                <a:latin typeface="+mn-ea"/>
                <a:ea typeface="+mn-ea"/>
              </a:rPr>
              <a:t>y</a:t>
            </a:r>
            <a:r>
              <a:rPr lang="ja-JP" altLang="en-US" sz="3600" dirty="0">
                <a:latin typeface="+mn-ea"/>
                <a:ea typeface="+mn-ea"/>
              </a:rPr>
              <a:t>用の列</a:t>
            </a:r>
            <a:r>
              <a:rPr lang="en-US" altLang="ja-JP" sz="3600" dirty="0">
                <a:latin typeface="+mn-ea"/>
                <a:ea typeface="+mn-ea"/>
              </a:rPr>
              <a:t>(</a:t>
            </a:r>
            <a:r>
              <a:rPr lang="ja-JP" altLang="en-US" sz="3600" dirty="0">
                <a:latin typeface="+mn-ea"/>
                <a:ea typeface="+mn-ea"/>
              </a:rPr>
              <a:t>複数可</a:t>
            </a:r>
            <a:r>
              <a:rPr lang="en-US" altLang="ja-JP" sz="3600" dirty="0">
                <a:latin typeface="+mn-ea"/>
                <a:ea typeface="+mn-ea"/>
              </a:rPr>
              <a:t>)</a:t>
            </a:r>
            <a:r>
              <a:rPr lang="ja-JP" altLang="en-US" sz="3600" dirty="0">
                <a:latin typeface="+mn-ea"/>
                <a:ea typeface="+mn-ea"/>
              </a:rPr>
              <a:t>を指定</a:t>
            </a:r>
            <a:endParaRPr kumimoji="1" lang="ja-JP" altLang="en-US" sz="3600" dirty="0">
              <a:latin typeface="+mn-ea"/>
              <a:ea typeface="+mn-ea"/>
            </a:endParaRPr>
          </a:p>
        </p:txBody>
      </p:sp>
    </p:spTree>
    <p:extLst>
      <p:ext uri="{BB962C8B-B14F-4D97-AF65-F5344CB8AC3E}">
        <p14:creationId xmlns:p14="http://schemas.microsoft.com/office/powerpoint/2010/main" val="19249964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2B8C078A-2564-4F49-9D5B-F01E98FB1C7B}"/>
              </a:ext>
            </a:extLst>
          </p:cNvPr>
          <p:cNvSpPr>
            <a:spLocks noGrp="1"/>
          </p:cNvSpPr>
          <p:nvPr>
            <p:ph type="title"/>
          </p:nvPr>
        </p:nvSpPr>
        <p:spPr>
          <a:xfrm>
            <a:off x="376888" y="485274"/>
            <a:ext cx="15902353" cy="1413515"/>
          </a:xfrm>
        </p:spPr>
        <p:txBody>
          <a:bodyPr/>
          <a:lstStyle/>
          <a:p>
            <a:r>
              <a:rPr kumimoji="1" lang="ja-JP" altLang="en-US" dirty="0"/>
              <a:t>散布図</a:t>
            </a:r>
          </a:p>
        </p:txBody>
      </p:sp>
      <p:sp>
        <p:nvSpPr>
          <p:cNvPr id="4" name="フッター プレースホルダー 3">
            <a:extLst>
              <a:ext uri="{FF2B5EF4-FFF2-40B4-BE49-F238E27FC236}">
                <a16:creationId xmlns="" xmlns:a16="http://schemas.microsoft.com/office/drawing/2014/main" id="{7166A85F-9201-4C34-A49E-982A236AF775}"/>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8E8A2D09-4D6D-45B3-BFFF-2E19AF13E2AC}"/>
              </a:ext>
            </a:extLst>
          </p:cNvPr>
          <p:cNvSpPr>
            <a:spLocks noGrp="1"/>
          </p:cNvSpPr>
          <p:nvPr>
            <p:ph type="sldNum" sz="quarter" idx="4"/>
          </p:nvPr>
        </p:nvSpPr>
        <p:spPr/>
        <p:txBody>
          <a:bodyPr/>
          <a:lstStyle/>
          <a:p>
            <a:pPr>
              <a:defRPr/>
            </a:pPr>
            <a:fld id="{E62AD30C-4FD0-4E41-9633-AA73C86D07D0}" type="slidenum">
              <a:rPr lang="ja-JP" altLang="en-US" smtClean="0"/>
              <a:pPr>
                <a:defRPr/>
              </a:pPr>
              <a:t>76</a:t>
            </a:fld>
            <a:endParaRPr lang="en-US" altLang="ja-JP" dirty="0"/>
          </a:p>
        </p:txBody>
      </p:sp>
      <p:sp>
        <p:nvSpPr>
          <p:cNvPr id="8" name="テキスト ボックス 7">
            <a:extLst>
              <a:ext uri="{FF2B5EF4-FFF2-40B4-BE49-F238E27FC236}">
                <a16:creationId xmlns="" xmlns:a16="http://schemas.microsoft.com/office/drawing/2014/main" id="{33BB95BC-FA6B-438B-9B9E-D3F8BEB5AED0}"/>
              </a:ext>
            </a:extLst>
          </p:cNvPr>
          <p:cNvSpPr txBox="1"/>
          <p:nvPr/>
        </p:nvSpPr>
        <p:spPr>
          <a:xfrm>
            <a:off x="3307235" y="1880501"/>
            <a:ext cx="2789546" cy="646331"/>
          </a:xfrm>
          <a:prstGeom prst="rect">
            <a:avLst/>
          </a:prstGeom>
          <a:noFill/>
          <a:ln>
            <a:solidFill>
              <a:schemeClr val="tx1"/>
            </a:solidFill>
          </a:ln>
        </p:spPr>
        <p:txBody>
          <a:bodyPr wrap="none" rtlCol="0">
            <a:spAutoFit/>
          </a:bodyPr>
          <a:lstStyle/>
          <a:p>
            <a:r>
              <a:rPr lang="en-US" altLang="ja-JP" sz="3600" dirty="0">
                <a:latin typeface="+mn-ea"/>
                <a:ea typeface="+mn-ea"/>
              </a:rPr>
              <a:t>Scatter plot</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FDE63016-7FA9-4399-A5F9-37F00CC83D92}"/>
              </a:ext>
            </a:extLst>
          </p:cNvPr>
          <p:cNvSpPr txBox="1"/>
          <p:nvPr/>
        </p:nvSpPr>
        <p:spPr>
          <a:xfrm>
            <a:off x="368963" y="1904885"/>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10" name="テキスト ボックス 9">
            <a:extLst>
              <a:ext uri="{FF2B5EF4-FFF2-40B4-BE49-F238E27FC236}">
                <a16:creationId xmlns="" xmlns:a16="http://schemas.microsoft.com/office/drawing/2014/main" id="{54E530CE-5507-4D41-8710-F708F26D1A4F}"/>
              </a:ext>
            </a:extLst>
          </p:cNvPr>
          <p:cNvSpPr txBox="1"/>
          <p:nvPr/>
        </p:nvSpPr>
        <p:spPr>
          <a:xfrm>
            <a:off x="533555" y="2782709"/>
            <a:ext cx="6714017" cy="646331"/>
          </a:xfrm>
          <a:prstGeom prst="rect">
            <a:avLst/>
          </a:prstGeom>
          <a:noFill/>
          <a:ln>
            <a:solidFill>
              <a:schemeClr val="tx1"/>
            </a:solidFill>
          </a:ln>
        </p:spPr>
        <p:txBody>
          <a:bodyPr wrap="none" rtlCol="0">
            <a:spAutoFit/>
          </a:bodyPr>
          <a:lstStyle/>
          <a:p>
            <a:r>
              <a:rPr lang="en-US" altLang="ja-JP" sz="3600" dirty="0">
                <a:latin typeface="+mn-ea"/>
                <a:ea typeface="+mn-ea"/>
              </a:rPr>
              <a:t>df1.plot.scatter('High', 'Low')</a:t>
            </a:r>
            <a:endParaRPr kumimoji="1" lang="ja-JP" altLang="en-US" sz="3600" dirty="0">
              <a:latin typeface="+mn-ea"/>
              <a:ea typeface="+mn-ea"/>
            </a:endParaRPr>
          </a:p>
        </p:txBody>
      </p:sp>
      <p:pic>
        <p:nvPicPr>
          <p:cNvPr id="3" name="図 2">
            <a:extLst>
              <a:ext uri="{FF2B5EF4-FFF2-40B4-BE49-F238E27FC236}">
                <a16:creationId xmlns="" xmlns:a16="http://schemas.microsoft.com/office/drawing/2014/main" id="{ED243608-C52A-4A1D-B173-864E526EB4C9}"/>
              </a:ext>
            </a:extLst>
          </p:cNvPr>
          <p:cNvPicPr>
            <a:picLocks noChangeAspect="1"/>
          </p:cNvPicPr>
          <p:nvPr/>
        </p:nvPicPr>
        <p:blipFill>
          <a:blip r:embed="rId2"/>
          <a:stretch>
            <a:fillRect/>
          </a:stretch>
        </p:blipFill>
        <p:spPr>
          <a:xfrm>
            <a:off x="2483420" y="3775361"/>
            <a:ext cx="7933733" cy="5160778"/>
          </a:xfrm>
          <a:prstGeom prst="rect">
            <a:avLst/>
          </a:prstGeom>
        </p:spPr>
      </p:pic>
      <p:sp>
        <p:nvSpPr>
          <p:cNvPr id="19" name="テキスト ボックス 18">
            <a:extLst>
              <a:ext uri="{FF2B5EF4-FFF2-40B4-BE49-F238E27FC236}">
                <a16:creationId xmlns="" xmlns:a16="http://schemas.microsoft.com/office/drawing/2014/main" id="{F45E84A1-5DA1-4A29-8BEF-2D094968D502}"/>
              </a:ext>
            </a:extLst>
          </p:cNvPr>
          <p:cNvSpPr txBox="1"/>
          <p:nvPr/>
        </p:nvSpPr>
        <p:spPr>
          <a:xfrm>
            <a:off x="10360307" y="4873637"/>
            <a:ext cx="4339650" cy="646331"/>
          </a:xfrm>
          <a:prstGeom prst="rect">
            <a:avLst/>
          </a:prstGeom>
          <a:noFill/>
          <a:ln>
            <a:noFill/>
          </a:ln>
        </p:spPr>
        <p:txBody>
          <a:bodyPr wrap="none" rtlCol="0">
            <a:spAutoFit/>
          </a:bodyPr>
          <a:lstStyle/>
          <a:p>
            <a:r>
              <a:rPr lang="ja-JP" altLang="en-US" sz="3600" dirty="0">
                <a:latin typeface="+mn-ea"/>
                <a:ea typeface="+mn-ea"/>
              </a:rPr>
              <a:t>高値と安値の散布図</a:t>
            </a:r>
            <a:endParaRPr kumimoji="1" lang="ja-JP" altLang="en-US" sz="3600" dirty="0">
              <a:latin typeface="+mn-ea"/>
              <a:ea typeface="+mn-ea"/>
            </a:endParaRPr>
          </a:p>
        </p:txBody>
      </p:sp>
      <p:sp>
        <p:nvSpPr>
          <p:cNvPr id="11" name="テキスト ボックス 10">
            <a:extLst>
              <a:ext uri="{FF2B5EF4-FFF2-40B4-BE49-F238E27FC236}">
                <a16:creationId xmlns="" xmlns:a16="http://schemas.microsoft.com/office/drawing/2014/main" id="{F4200115-170C-4072-9C38-7E47BE92E3D6}"/>
              </a:ext>
            </a:extLst>
          </p:cNvPr>
          <p:cNvSpPr txBox="1"/>
          <p:nvPr/>
        </p:nvSpPr>
        <p:spPr>
          <a:xfrm>
            <a:off x="7420609" y="2819156"/>
            <a:ext cx="5522666" cy="646331"/>
          </a:xfrm>
          <a:prstGeom prst="rect">
            <a:avLst/>
          </a:prstGeom>
          <a:noFill/>
          <a:ln>
            <a:noFill/>
          </a:ln>
        </p:spPr>
        <p:txBody>
          <a:bodyPr wrap="none" rtlCol="0">
            <a:spAutoFit/>
          </a:bodyPr>
          <a:lstStyle/>
          <a:p>
            <a:r>
              <a:rPr lang="en-US" altLang="ja-JP" sz="3600" dirty="0">
                <a:latin typeface="+mn-ea"/>
                <a:ea typeface="+mn-ea"/>
              </a:rPr>
              <a:t>x</a:t>
            </a:r>
            <a:r>
              <a:rPr lang="ja-JP" altLang="en-US" sz="3600" dirty="0">
                <a:latin typeface="+mn-ea"/>
                <a:ea typeface="+mn-ea"/>
              </a:rPr>
              <a:t>用の列、</a:t>
            </a:r>
            <a:r>
              <a:rPr lang="en-US" altLang="ja-JP" sz="3600" dirty="0">
                <a:latin typeface="+mn-ea"/>
                <a:ea typeface="+mn-ea"/>
              </a:rPr>
              <a:t>y</a:t>
            </a:r>
            <a:r>
              <a:rPr lang="ja-JP" altLang="en-US" sz="3600" dirty="0">
                <a:latin typeface="+mn-ea"/>
                <a:ea typeface="+mn-ea"/>
              </a:rPr>
              <a:t>用の列を指定</a:t>
            </a:r>
            <a:endParaRPr kumimoji="1" lang="ja-JP" altLang="en-US" sz="3600" dirty="0">
              <a:latin typeface="+mn-ea"/>
              <a:ea typeface="+mn-ea"/>
            </a:endParaRPr>
          </a:p>
        </p:txBody>
      </p:sp>
    </p:spTree>
    <p:extLst>
      <p:ext uri="{BB962C8B-B14F-4D97-AF65-F5344CB8AC3E}">
        <p14:creationId xmlns:p14="http://schemas.microsoft.com/office/powerpoint/2010/main" val="5392710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E6BC6233-E2BB-46B1-88B4-82F787897B48}"/>
              </a:ext>
            </a:extLst>
          </p:cNvPr>
          <p:cNvSpPr>
            <a:spLocks noGrp="1"/>
          </p:cNvSpPr>
          <p:nvPr>
            <p:ph type="title"/>
          </p:nvPr>
        </p:nvSpPr>
        <p:spPr/>
        <p:txBody>
          <a:bodyPr>
            <a:normAutofit/>
          </a:bodyPr>
          <a:lstStyle/>
          <a:p>
            <a:r>
              <a:rPr lang="en-US" altLang="ja-JP" sz="7200" dirty="0"/>
              <a:t>(</a:t>
            </a:r>
            <a:r>
              <a:rPr lang="ja-JP" altLang="en-US" sz="7200" dirty="0"/>
              <a:t>発展</a:t>
            </a:r>
            <a:r>
              <a:rPr lang="en-US" altLang="ja-JP" sz="7200" dirty="0"/>
              <a:t>) </a:t>
            </a:r>
            <a:r>
              <a:rPr lang="ja-JP" altLang="en-US" sz="7200" dirty="0"/>
              <a:t>課題 </a:t>
            </a:r>
            <a:r>
              <a:rPr lang="en-US" altLang="ja-JP" sz="7200" dirty="0"/>
              <a:t>2</a:t>
            </a:r>
            <a:endParaRPr kumimoji="1" lang="ja-JP" altLang="en-US" sz="7200" dirty="0"/>
          </a:p>
        </p:txBody>
      </p:sp>
      <p:sp>
        <p:nvSpPr>
          <p:cNvPr id="7" name="テキスト プレースホルダー 6">
            <a:extLst>
              <a:ext uri="{FF2B5EF4-FFF2-40B4-BE49-F238E27FC236}">
                <a16:creationId xmlns="" xmlns:a16="http://schemas.microsoft.com/office/drawing/2014/main" id="{D77D7AF9-265D-4DB7-B6B3-6CD39374F9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77</a:t>
            </a:fld>
            <a:endParaRPr lang="en-US" altLang="ja-JP" dirty="0"/>
          </a:p>
        </p:txBody>
      </p:sp>
      <p:sp>
        <p:nvSpPr>
          <p:cNvPr id="2" name="フッター プレースホルダー 1">
            <a:extLst>
              <a:ext uri="{FF2B5EF4-FFF2-40B4-BE49-F238E27FC236}">
                <a16:creationId xmlns="" xmlns:a16="http://schemas.microsoft.com/office/drawing/2014/main" id="{1F99AA26-6F41-4509-87ED-FF51F5E47A4C}"/>
              </a:ext>
            </a:extLst>
          </p:cNvPr>
          <p:cNvSpPr>
            <a:spLocks noGrp="1"/>
          </p:cNvSpPr>
          <p:nvPr>
            <p:ph type="ftr" sz="quarter" idx="10"/>
          </p:nvPr>
        </p:nvSpPr>
        <p:spPr/>
        <p:txBody>
          <a:bodyPr/>
          <a:lstStyle/>
          <a:p>
            <a:r>
              <a:rPr lang="en-US" altLang="ja-JP"/>
              <a:t>Copyright © 2023 by INIAD</a:t>
            </a:r>
            <a:endParaRPr lang="ja-JP" altLang="en-US" dirty="0"/>
          </a:p>
        </p:txBody>
      </p:sp>
    </p:spTree>
    <p:extLst>
      <p:ext uri="{BB962C8B-B14F-4D97-AF65-F5344CB8AC3E}">
        <p14:creationId xmlns:p14="http://schemas.microsoft.com/office/powerpoint/2010/main" val="18802988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43D4344-ED7C-4E2C-9043-D0BC23D49D4A}"/>
              </a:ext>
            </a:extLst>
          </p:cNvPr>
          <p:cNvSpPr>
            <a:spLocks noGrp="1"/>
          </p:cNvSpPr>
          <p:nvPr>
            <p:ph type="title"/>
          </p:nvPr>
        </p:nvSpPr>
        <p:spPr/>
        <p:txBody>
          <a:bodyPr/>
          <a:lstStyle/>
          <a:p>
            <a:r>
              <a:rPr kumimoji="1" lang="en-US" altLang="ja-JP" dirty="0"/>
              <a:t>(Adv) </a:t>
            </a:r>
            <a:r>
              <a:rPr kumimoji="1" lang="en-US" altLang="ja-JP" dirty="0" smtClean="0"/>
              <a:t>dm-0302-assign2</a:t>
            </a:r>
            <a:endParaRPr kumimoji="1" lang="ja-JP" altLang="en-US" dirty="0"/>
          </a:p>
        </p:txBody>
      </p:sp>
      <p:sp>
        <p:nvSpPr>
          <p:cNvPr id="3" name="コンテンツ プレースホルダー 2">
            <a:extLst>
              <a:ext uri="{FF2B5EF4-FFF2-40B4-BE49-F238E27FC236}">
                <a16:creationId xmlns="" xmlns:a16="http://schemas.microsoft.com/office/drawing/2014/main" id="{B4A95D2F-2B3E-446F-8854-C802BB7AE95C}"/>
              </a:ext>
            </a:extLst>
          </p:cNvPr>
          <p:cNvSpPr>
            <a:spLocks noGrp="1"/>
          </p:cNvSpPr>
          <p:nvPr>
            <p:ph idx="1"/>
          </p:nvPr>
        </p:nvSpPr>
        <p:spPr>
          <a:xfrm>
            <a:off x="231881" y="1682763"/>
            <a:ext cx="16671923" cy="1871514"/>
          </a:xfrm>
        </p:spPr>
        <p:txBody>
          <a:bodyPr>
            <a:normAutofit/>
          </a:bodyPr>
          <a:lstStyle/>
          <a:p>
            <a:r>
              <a:rPr lang="en-US" altLang="ja-JP" sz="3200" dirty="0" err="1"/>
              <a:t>p</a:t>
            </a:r>
            <a:r>
              <a:rPr kumimoji="1" lang="en-US" altLang="ja-JP" sz="3200" dirty="0" err="1"/>
              <a:t>andas_graph.ipynb</a:t>
            </a:r>
            <a:r>
              <a:rPr kumimoji="1" lang="ja-JP" altLang="en-US" sz="3200" dirty="0"/>
              <a:t>を、</a:t>
            </a:r>
            <a:r>
              <a:rPr kumimoji="1" lang="en-US" altLang="ja-JP" sz="3200" dirty="0"/>
              <a:t>File</a:t>
            </a:r>
            <a:r>
              <a:rPr kumimoji="1" lang="ja-JP" altLang="en-US" sz="3200" dirty="0"/>
              <a:t>メニュー </a:t>
            </a:r>
            <a:r>
              <a:rPr kumimoji="1" lang="en-US" altLang="ja-JP" sz="3200" dirty="0"/>
              <a:t>&gt; Duplicate </a:t>
            </a:r>
            <a:r>
              <a:rPr kumimoji="1" lang="ja-JP" altLang="en-US" sz="3200" dirty="0"/>
              <a:t>で複製し</a:t>
            </a:r>
            <a:r>
              <a:rPr kumimoji="1" lang="ja-JP" altLang="en-US" sz="3200" dirty="0" smtClean="0"/>
              <a:t>、</a:t>
            </a:r>
            <a:r>
              <a:rPr kumimoji="1" lang="en-US" altLang="ja-JP" sz="3200" dirty="0" smtClean="0"/>
              <a:t>dm-0302-assign2.ipynb </a:t>
            </a:r>
            <a:r>
              <a:rPr kumimoji="1" lang="ja-JP" altLang="en-US" sz="3200" dirty="0"/>
              <a:t>という名前に</a:t>
            </a:r>
            <a:r>
              <a:rPr kumimoji="1" lang="en-US" altLang="ja-JP" sz="3200" dirty="0"/>
              <a:t>Rename</a:t>
            </a:r>
            <a:r>
              <a:rPr kumimoji="1" lang="ja-JP" altLang="en-US" sz="3200" dirty="0"/>
              <a:t>して、その続きに以下の操作を行うセル群を追加し、</a:t>
            </a:r>
            <a:r>
              <a:rPr kumimoji="1" lang="en-US" altLang="ja-JP" sz="3200" dirty="0"/>
              <a:t>ipynb</a:t>
            </a:r>
            <a:r>
              <a:rPr kumimoji="1" lang="ja-JP" altLang="en-US" sz="3200" dirty="0"/>
              <a:t>ファイルと</a:t>
            </a:r>
            <a:r>
              <a:rPr kumimoji="1" lang="en-US" altLang="ja-JP" sz="3200" dirty="0"/>
              <a:t>html</a:t>
            </a:r>
            <a:r>
              <a:rPr kumimoji="1" lang="ja-JP" altLang="en-US" sz="3200" dirty="0"/>
              <a:t>ファイルを提出せよ。</a:t>
            </a:r>
            <a:endParaRPr kumimoji="1" lang="en-US" altLang="ja-JP" sz="3200" dirty="0"/>
          </a:p>
        </p:txBody>
      </p:sp>
      <p:sp>
        <p:nvSpPr>
          <p:cNvPr id="4" name="フッター プレースホルダー 3">
            <a:extLst>
              <a:ext uri="{FF2B5EF4-FFF2-40B4-BE49-F238E27FC236}">
                <a16:creationId xmlns="" xmlns:a16="http://schemas.microsoft.com/office/drawing/2014/main" id="{E8F2147D-4A57-4186-90A6-D287EA971575}"/>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6E9836C-B965-4544-A201-11E1ADA6F10C}"/>
              </a:ext>
            </a:extLst>
          </p:cNvPr>
          <p:cNvSpPr>
            <a:spLocks noGrp="1"/>
          </p:cNvSpPr>
          <p:nvPr>
            <p:ph type="sldNum" sz="quarter" idx="4"/>
          </p:nvPr>
        </p:nvSpPr>
        <p:spPr/>
        <p:txBody>
          <a:bodyPr/>
          <a:lstStyle/>
          <a:p>
            <a:pPr>
              <a:defRPr/>
            </a:pPr>
            <a:fld id="{E62AD30C-4FD0-4E41-9633-AA73C86D07D0}" type="slidenum">
              <a:rPr lang="ja-JP" altLang="en-US" smtClean="0"/>
              <a:pPr>
                <a:defRPr/>
              </a:pPr>
              <a:t>78</a:t>
            </a:fld>
            <a:endParaRPr lang="en-US" altLang="ja-JP" dirty="0"/>
          </a:p>
        </p:txBody>
      </p:sp>
      <p:sp>
        <p:nvSpPr>
          <p:cNvPr id="6" name="テキスト ボックス 5">
            <a:extLst>
              <a:ext uri="{FF2B5EF4-FFF2-40B4-BE49-F238E27FC236}">
                <a16:creationId xmlns="" xmlns:a16="http://schemas.microsoft.com/office/drawing/2014/main" id="{2A7955DA-3B30-446E-9625-7FCDACDE0AB4}"/>
              </a:ext>
            </a:extLst>
          </p:cNvPr>
          <p:cNvSpPr txBox="1"/>
          <p:nvPr/>
        </p:nvSpPr>
        <p:spPr>
          <a:xfrm>
            <a:off x="647084" y="3887247"/>
            <a:ext cx="16082606" cy="3613297"/>
          </a:xfrm>
          <a:prstGeom prst="rect">
            <a:avLst/>
          </a:prstGeom>
          <a:noFill/>
        </p:spPr>
        <p:txBody>
          <a:bodyPr wrap="square" rtlCol="0">
            <a:spAutoFit/>
          </a:bodyPr>
          <a:lstStyle/>
          <a:p>
            <a:pPr marL="742950" indent="-742950">
              <a:lnSpc>
                <a:spcPct val="120000"/>
              </a:lnSpc>
              <a:buFont typeface="+mj-lt"/>
              <a:buAutoNum type="arabicPeriod"/>
            </a:pPr>
            <a:r>
              <a:rPr lang="en-US" altLang="ja-JP" sz="3200" dirty="0">
                <a:latin typeface="+mn-ea"/>
                <a:ea typeface="+mn-ea"/>
              </a:rPr>
              <a:t>1393_2017-utf8.csv</a:t>
            </a:r>
            <a:r>
              <a:rPr lang="ja-JP" altLang="en-US" sz="3200" dirty="0">
                <a:latin typeface="+mn-ea"/>
                <a:ea typeface="+mn-ea"/>
              </a:rPr>
              <a:t>をデータフレーム</a:t>
            </a:r>
            <a:r>
              <a:rPr lang="en-US" altLang="ja-JP" sz="3200" dirty="0">
                <a:latin typeface="+mn-ea"/>
                <a:ea typeface="+mn-ea"/>
              </a:rPr>
              <a:t>df2 </a:t>
            </a:r>
            <a:r>
              <a:rPr lang="ja-JP" altLang="en-US" sz="3200" dirty="0">
                <a:latin typeface="+mn-ea"/>
                <a:ea typeface="+mn-ea"/>
              </a:rPr>
              <a:t>に読み込む</a:t>
            </a:r>
            <a:endParaRPr lang="en-US" altLang="ja-JP" sz="3200" dirty="0">
              <a:latin typeface="+mn-ea"/>
              <a:ea typeface="+mn-ea"/>
            </a:endParaRPr>
          </a:p>
          <a:p>
            <a:pPr marL="742950" indent="-742950">
              <a:lnSpc>
                <a:spcPct val="120000"/>
              </a:lnSpc>
              <a:buFont typeface="+mj-lt"/>
              <a:buAutoNum type="arabicPeriod"/>
            </a:pPr>
            <a:r>
              <a:rPr lang="en-US" altLang="ja-JP" sz="3200" dirty="0">
                <a:latin typeface="+mn-ea"/>
                <a:ea typeface="+mn-ea"/>
              </a:rPr>
              <a:t>df1</a:t>
            </a:r>
            <a:r>
              <a:rPr lang="ja-JP" altLang="en-US" sz="3200" dirty="0">
                <a:latin typeface="+mn-ea"/>
                <a:ea typeface="+mn-ea"/>
              </a:rPr>
              <a:t>の </a:t>
            </a:r>
            <a:r>
              <a:rPr lang="en-US" altLang="ja-JP" sz="3200" dirty="0">
                <a:latin typeface="+mn-ea"/>
                <a:ea typeface="+mn-ea"/>
              </a:rPr>
              <a:t>25d_mov_ave</a:t>
            </a:r>
            <a:r>
              <a:rPr lang="ja-JP" altLang="en-US" sz="3200" dirty="0">
                <a:latin typeface="+mn-ea"/>
                <a:ea typeface="+mn-ea"/>
              </a:rPr>
              <a:t> </a:t>
            </a:r>
            <a:r>
              <a:rPr lang="en-US" altLang="ja-JP" sz="3200" dirty="0">
                <a:latin typeface="+mn-ea"/>
                <a:ea typeface="+mn-ea"/>
              </a:rPr>
              <a:t>(25</a:t>
            </a:r>
            <a:r>
              <a:rPr lang="ja-JP" altLang="en-US" sz="3200" dirty="0">
                <a:latin typeface="+mn-ea"/>
                <a:ea typeface="+mn-ea"/>
              </a:rPr>
              <a:t>日平均線</a:t>
            </a:r>
            <a:r>
              <a:rPr lang="en-US" altLang="ja-JP" sz="3200" dirty="0">
                <a:latin typeface="+mn-ea"/>
                <a:ea typeface="+mn-ea"/>
              </a:rPr>
              <a:t>) </a:t>
            </a:r>
            <a:r>
              <a:rPr lang="ja-JP" altLang="en-US" sz="3200" dirty="0">
                <a:latin typeface="+mn-ea"/>
                <a:ea typeface="+mn-ea"/>
              </a:rPr>
              <a:t>列を削除したデータフレームと、</a:t>
            </a:r>
            <a:r>
              <a:rPr lang="en-US" altLang="ja-JP" sz="3200" dirty="0">
                <a:latin typeface="+mn-ea"/>
                <a:ea typeface="+mn-ea"/>
              </a:rPr>
              <a:t>df2</a:t>
            </a:r>
            <a:r>
              <a:rPr lang="ja-JP" altLang="en-US" sz="3200" dirty="0">
                <a:latin typeface="+mn-ea"/>
                <a:ea typeface="+mn-ea"/>
              </a:rPr>
              <a:t>を、</a:t>
            </a:r>
            <a:r>
              <a:rPr lang="en-US" altLang="ja-JP" sz="3200" dirty="0">
                <a:latin typeface="+mn-ea"/>
                <a:ea typeface="+mn-ea"/>
              </a:rPr>
              <a:t>Date</a:t>
            </a:r>
            <a:r>
              <a:rPr lang="ja-JP" altLang="en-US" sz="3200" dirty="0">
                <a:latin typeface="+mn-ea"/>
                <a:ea typeface="+mn-ea"/>
              </a:rPr>
              <a:t>列をキーにして</a:t>
            </a:r>
            <a:r>
              <a:rPr lang="en-US" altLang="ja-JP" sz="3200" dirty="0">
                <a:latin typeface="+mn-ea"/>
                <a:ea typeface="+mn-ea"/>
              </a:rPr>
              <a:t>merge</a:t>
            </a:r>
            <a:r>
              <a:rPr lang="ja-JP" altLang="en-US" sz="3200" dirty="0">
                <a:latin typeface="+mn-ea"/>
                <a:ea typeface="+mn-ea"/>
              </a:rPr>
              <a:t>する </a:t>
            </a:r>
            <a:r>
              <a:rPr lang="en-US" altLang="ja-JP" sz="3200" dirty="0">
                <a:latin typeface="+mn-ea"/>
                <a:ea typeface="+mn-ea"/>
              </a:rPr>
              <a:t>(</a:t>
            </a:r>
            <a:r>
              <a:rPr lang="ja-JP" altLang="en-US" sz="3200" dirty="0">
                <a:latin typeface="+mn-ea"/>
                <a:ea typeface="+mn-ea"/>
              </a:rPr>
              <a:t>内部結合</a:t>
            </a:r>
            <a:r>
              <a:rPr lang="en-US" altLang="ja-JP" sz="3200" dirty="0">
                <a:latin typeface="+mn-ea"/>
                <a:ea typeface="+mn-ea"/>
              </a:rPr>
              <a:t>, </a:t>
            </a:r>
            <a:r>
              <a:rPr lang="ja-JP" altLang="en-US" sz="3200" dirty="0">
                <a:latin typeface="+mn-ea"/>
                <a:ea typeface="+mn-ea"/>
              </a:rPr>
              <a:t>つまり両方の</a:t>
            </a:r>
            <a:r>
              <a:rPr lang="en-US" altLang="ja-JP" sz="3200" dirty="0">
                <a:latin typeface="+mn-ea"/>
                <a:ea typeface="+mn-ea"/>
              </a:rPr>
              <a:t>Date</a:t>
            </a:r>
            <a:r>
              <a:rPr lang="ja-JP" altLang="en-US" sz="3200" dirty="0">
                <a:latin typeface="+mn-ea"/>
                <a:ea typeface="+mn-ea"/>
              </a:rPr>
              <a:t>列にある行のみ残す</a:t>
            </a:r>
            <a:r>
              <a:rPr lang="en-US" altLang="ja-JP" sz="3200" dirty="0">
                <a:latin typeface="+mn-ea"/>
                <a:ea typeface="+mn-ea"/>
              </a:rPr>
              <a:t>)</a:t>
            </a:r>
            <a:r>
              <a:rPr lang="ja-JP" altLang="en-US" sz="3200" dirty="0" err="1">
                <a:latin typeface="+mn-ea"/>
                <a:ea typeface="+mn-ea"/>
              </a:rPr>
              <a:t>。</a:t>
            </a:r>
            <a:r>
              <a:rPr lang="ja-JP" altLang="en-US" sz="3200" dirty="0">
                <a:latin typeface="+mn-ea"/>
                <a:ea typeface="+mn-ea"/>
              </a:rPr>
              <a:t>結果をデータフレーム</a:t>
            </a:r>
            <a:r>
              <a:rPr lang="en-US" altLang="ja-JP" sz="3200" dirty="0">
                <a:latin typeface="+mn-ea"/>
                <a:ea typeface="+mn-ea"/>
              </a:rPr>
              <a:t>df12</a:t>
            </a:r>
            <a:r>
              <a:rPr lang="ja-JP" altLang="en-US" sz="3200" dirty="0">
                <a:latin typeface="+mn-ea"/>
                <a:ea typeface="+mn-ea"/>
              </a:rPr>
              <a:t>に格納する。</a:t>
            </a:r>
            <a:endParaRPr lang="en-US" altLang="ja-JP" sz="3200" dirty="0">
              <a:latin typeface="+mn-ea"/>
              <a:ea typeface="+mn-ea"/>
            </a:endParaRPr>
          </a:p>
          <a:p>
            <a:pPr marL="742950" indent="-742950">
              <a:lnSpc>
                <a:spcPct val="120000"/>
              </a:lnSpc>
              <a:buFont typeface="+mj-lt"/>
              <a:buAutoNum type="arabicPeriod"/>
            </a:pPr>
            <a:r>
              <a:rPr lang="en-US" altLang="ja-JP" sz="3200" dirty="0">
                <a:latin typeface="+mn-ea"/>
                <a:ea typeface="+mn-ea"/>
              </a:rPr>
              <a:t>df12</a:t>
            </a:r>
            <a:r>
              <a:rPr lang="ja-JP" altLang="en-US" sz="3200" dirty="0">
                <a:latin typeface="+mn-ea"/>
                <a:ea typeface="+mn-ea"/>
              </a:rPr>
              <a:t>を使って、</a:t>
            </a:r>
            <a:r>
              <a:rPr lang="en-US" altLang="ja-JP" sz="3200" dirty="0">
                <a:latin typeface="+mn-ea"/>
              </a:rPr>
              <a:t>2045_2017-utf8.csv</a:t>
            </a:r>
            <a:r>
              <a:rPr lang="ja-JP" altLang="en-US" sz="3200" dirty="0">
                <a:latin typeface="+mn-ea"/>
              </a:rPr>
              <a:t> </a:t>
            </a:r>
            <a:r>
              <a:rPr lang="ja-JP" altLang="en-US" sz="3200" dirty="0">
                <a:latin typeface="+mn-ea"/>
                <a:ea typeface="+mn-ea"/>
              </a:rPr>
              <a:t>の</a:t>
            </a:r>
            <a:r>
              <a:rPr lang="en-US" altLang="ja-JP" sz="3200" dirty="0" err="1">
                <a:latin typeface="+mn-ea"/>
                <a:ea typeface="+mn-ea"/>
              </a:rPr>
              <a:t>AdjClose</a:t>
            </a:r>
            <a:r>
              <a:rPr lang="ja-JP" altLang="en-US" sz="3200" dirty="0">
                <a:latin typeface="+mn-ea"/>
                <a:ea typeface="+mn-ea"/>
              </a:rPr>
              <a:t>列と、</a:t>
            </a:r>
            <a:r>
              <a:rPr lang="en-US" altLang="ja-JP" sz="3200" dirty="0">
                <a:latin typeface="+mn-ea"/>
                <a:ea typeface="+mn-ea"/>
              </a:rPr>
              <a:t>1393_2017-utf8.csv </a:t>
            </a:r>
            <a:r>
              <a:rPr lang="ja-JP" altLang="en-US" sz="3200" dirty="0">
                <a:latin typeface="+mn-ea"/>
                <a:ea typeface="+mn-ea"/>
              </a:rPr>
              <a:t>の</a:t>
            </a:r>
            <a:r>
              <a:rPr lang="en-US" altLang="ja-JP" sz="3200" dirty="0" err="1">
                <a:latin typeface="+mn-ea"/>
                <a:ea typeface="+mn-ea"/>
              </a:rPr>
              <a:t>AdjClose</a:t>
            </a:r>
            <a:r>
              <a:rPr lang="ja-JP" altLang="en-US" sz="3200" dirty="0">
                <a:latin typeface="+mn-ea"/>
                <a:ea typeface="+mn-ea"/>
              </a:rPr>
              <a:t>列の散布図を描く。</a:t>
            </a:r>
            <a:endParaRPr lang="en-US" altLang="ja-JP" sz="3200" dirty="0">
              <a:latin typeface="+mn-ea"/>
              <a:ea typeface="+mn-ea"/>
            </a:endParaRPr>
          </a:p>
        </p:txBody>
      </p:sp>
    </p:spTree>
    <p:extLst>
      <p:ext uri="{BB962C8B-B14F-4D97-AF65-F5344CB8AC3E}">
        <p14:creationId xmlns:p14="http://schemas.microsoft.com/office/powerpoint/2010/main" val="14471949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E7DD211-1B59-42C5-969B-7BC096878C59}"/>
              </a:ext>
            </a:extLst>
          </p:cNvPr>
          <p:cNvSpPr>
            <a:spLocks noGrp="1"/>
          </p:cNvSpPr>
          <p:nvPr>
            <p:ph type="title"/>
          </p:nvPr>
        </p:nvSpPr>
        <p:spPr/>
        <p:txBody>
          <a:bodyPr/>
          <a:lstStyle/>
          <a:p>
            <a:r>
              <a:rPr kumimoji="1" lang="ja-JP" altLang="en-US" dirty="0"/>
              <a:t>このような図が描ければ</a:t>
            </a:r>
            <a:r>
              <a:rPr kumimoji="1" lang="en-US" altLang="ja-JP" dirty="0"/>
              <a:t>OK</a:t>
            </a:r>
            <a:endParaRPr kumimoji="1" lang="ja-JP" altLang="en-US" dirty="0"/>
          </a:p>
        </p:txBody>
      </p:sp>
      <p:sp>
        <p:nvSpPr>
          <p:cNvPr id="4" name="フッター プレースホルダー 3">
            <a:extLst>
              <a:ext uri="{FF2B5EF4-FFF2-40B4-BE49-F238E27FC236}">
                <a16:creationId xmlns="" xmlns:a16="http://schemas.microsoft.com/office/drawing/2014/main" id="{CE44190A-D677-4254-91E9-A4A971A251FB}"/>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20B47684-6A66-4B20-8C43-B2B1C9E397F3}"/>
              </a:ext>
            </a:extLst>
          </p:cNvPr>
          <p:cNvSpPr>
            <a:spLocks noGrp="1"/>
          </p:cNvSpPr>
          <p:nvPr>
            <p:ph type="sldNum" sz="quarter" idx="4"/>
          </p:nvPr>
        </p:nvSpPr>
        <p:spPr/>
        <p:txBody>
          <a:bodyPr/>
          <a:lstStyle/>
          <a:p>
            <a:pPr>
              <a:defRPr/>
            </a:pPr>
            <a:fld id="{E62AD30C-4FD0-4E41-9633-AA73C86D07D0}" type="slidenum">
              <a:rPr lang="ja-JP" altLang="en-US" smtClean="0"/>
              <a:pPr>
                <a:defRPr/>
              </a:pPr>
              <a:t>79</a:t>
            </a:fld>
            <a:endParaRPr lang="en-US" altLang="ja-JP" dirty="0"/>
          </a:p>
        </p:txBody>
      </p:sp>
      <p:pic>
        <p:nvPicPr>
          <p:cNvPr id="6" name="図 5">
            <a:extLst>
              <a:ext uri="{FF2B5EF4-FFF2-40B4-BE49-F238E27FC236}">
                <a16:creationId xmlns="" xmlns:a16="http://schemas.microsoft.com/office/drawing/2014/main" id="{97932323-2954-4AA8-9967-FE0341C4E93E}"/>
              </a:ext>
            </a:extLst>
          </p:cNvPr>
          <p:cNvPicPr>
            <a:picLocks noChangeAspect="1"/>
          </p:cNvPicPr>
          <p:nvPr/>
        </p:nvPicPr>
        <p:blipFill>
          <a:blip r:embed="rId2"/>
          <a:stretch>
            <a:fillRect/>
          </a:stretch>
        </p:blipFill>
        <p:spPr>
          <a:xfrm>
            <a:off x="2783730" y="1993255"/>
            <a:ext cx="9748395" cy="6278240"/>
          </a:xfrm>
          <a:prstGeom prst="rect">
            <a:avLst/>
          </a:prstGeom>
        </p:spPr>
      </p:pic>
    </p:spTree>
    <p:extLst>
      <p:ext uri="{BB962C8B-B14F-4D97-AF65-F5344CB8AC3E}">
        <p14:creationId xmlns:p14="http://schemas.microsoft.com/office/powerpoint/2010/main" val="348584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C:\Users\shugo\Dropbox\windows\INIAD\iniad\video\shugo\figs\video28-1.figure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650" y="4899633"/>
            <a:ext cx="4945032" cy="388416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t>データの解析と可視化</a:t>
            </a:r>
            <a:endParaRPr kumimoji="1" lang="ja-JP"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8</a:t>
            </a:fld>
            <a:endParaRPr lang="en-US" altLang="ja-JP" dirty="0"/>
          </a:p>
        </p:txBody>
      </p:sp>
      <p:sp>
        <p:nvSpPr>
          <p:cNvPr id="14" name="フッター プレースホルダー 6">
            <a:extLst>
              <a:ext uri="{FF2B5EF4-FFF2-40B4-BE49-F238E27FC236}">
                <a16:creationId xmlns="" xmlns:a16="http://schemas.microsoft.com/office/drawing/2014/main" id="{8009832B-2263-47A3-994E-BFC5C3C675B5}"/>
              </a:ext>
            </a:extLst>
          </p:cNvPr>
          <p:cNvSpPr>
            <a:spLocks noGrp="1"/>
          </p:cNvSpPr>
          <p:nvPr>
            <p:ph type="ftr" sz="quarter" idx="12"/>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
        <p:nvSpPr>
          <p:cNvPr id="3" name="コンテンツ プレースホルダー 2"/>
          <p:cNvSpPr>
            <a:spLocks noGrp="1"/>
          </p:cNvSpPr>
          <p:nvPr>
            <p:ph idx="4294967295"/>
          </p:nvPr>
        </p:nvSpPr>
        <p:spPr>
          <a:xfrm>
            <a:off x="221244" y="1474788"/>
            <a:ext cx="16856075" cy="3636962"/>
          </a:xfrm>
        </p:spPr>
        <p:txBody>
          <a:bodyPr>
            <a:noAutofit/>
          </a:bodyPr>
          <a:lstStyle/>
          <a:p>
            <a:r>
              <a:rPr kumimoji="1" lang="ja-JP" altLang="en-US" sz="4000" dirty="0"/>
              <a:t>グラフなど</a:t>
            </a:r>
            <a:r>
              <a:rPr lang="ja-JP" altLang="en-US" sz="4000" dirty="0"/>
              <a:t>を用いて</a:t>
            </a:r>
            <a:r>
              <a:rPr kumimoji="1" lang="ja-JP" altLang="en-US" sz="4000" dirty="0"/>
              <a:t>、人がデータの様子を視覚的に把握しやすくすることを、</a:t>
            </a:r>
            <a:r>
              <a:rPr kumimoji="1" lang="ja-JP" altLang="en-US" sz="4000" b="1" dirty="0"/>
              <a:t>データの可視化</a:t>
            </a:r>
            <a:r>
              <a:rPr kumimoji="1" lang="ja-JP" altLang="en-US" sz="4000" dirty="0"/>
              <a:t>と呼ぶ</a:t>
            </a:r>
            <a:endParaRPr kumimoji="1" lang="en-US" altLang="ja-JP" sz="4000" dirty="0"/>
          </a:p>
          <a:p>
            <a:r>
              <a:rPr kumimoji="1" lang="ja-JP" altLang="en-US" sz="4000" dirty="0"/>
              <a:t>データを解析して平均や分散などを求めたり可視化したりすることによって、</a:t>
            </a:r>
            <a:r>
              <a:rPr lang="ja-JP" altLang="en-US" sz="4000" dirty="0"/>
              <a:t>データの様子を把握できれば、データから意味のある情報を引き出し、活用す</a:t>
            </a:r>
            <a:r>
              <a:rPr kumimoji="1" lang="ja-JP" altLang="en-US" sz="4000" dirty="0"/>
              <a:t>ることができるようになる</a:t>
            </a:r>
            <a:endParaRPr kumimoji="1" lang="en-US" altLang="ja-JP" sz="4000" dirty="0"/>
          </a:p>
        </p:txBody>
      </p:sp>
      <p:sp>
        <p:nvSpPr>
          <p:cNvPr id="4" name="テキスト ボックス 3"/>
          <p:cNvSpPr txBox="1"/>
          <p:nvPr/>
        </p:nvSpPr>
        <p:spPr>
          <a:xfrm>
            <a:off x="401725" y="6226161"/>
            <a:ext cx="4646230" cy="1323439"/>
          </a:xfrm>
          <a:prstGeom prst="rect">
            <a:avLst/>
          </a:prstGeom>
          <a:noFill/>
        </p:spPr>
        <p:txBody>
          <a:bodyPr wrap="square" rtlCol="0">
            <a:spAutoFit/>
          </a:bodyPr>
          <a:lstStyle/>
          <a:p>
            <a:r>
              <a:rPr lang="en-US" altLang="ja-JP" sz="4000" dirty="0">
                <a:latin typeface="+mn-ea"/>
                <a:ea typeface="+mn-ea"/>
              </a:rPr>
              <a:t>0.923, -1.506, …</a:t>
            </a:r>
          </a:p>
          <a:p>
            <a:r>
              <a:rPr lang="ja-JP" altLang="en-US" sz="4000" dirty="0">
                <a:latin typeface="+mn-ea"/>
                <a:ea typeface="+mn-ea"/>
              </a:rPr>
              <a:t>（生のデータ）</a:t>
            </a:r>
          </a:p>
        </p:txBody>
      </p:sp>
      <p:sp>
        <p:nvSpPr>
          <p:cNvPr id="10" name="右矢印 9"/>
          <p:cNvSpPr/>
          <p:nvPr/>
        </p:nvSpPr>
        <p:spPr bwMode="auto">
          <a:xfrm>
            <a:off x="5102534" y="6457076"/>
            <a:ext cx="516876" cy="861608"/>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303338"/>
            <a:endParaRPr lang="ja-JP" altLang="en-US"/>
          </a:p>
        </p:txBody>
      </p:sp>
      <p:sp>
        <p:nvSpPr>
          <p:cNvPr id="11" name="右矢印 10"/>
          <p:cNvSpPr/>
          <p:nvPr/>
        </p:nvSpPr>
        <p:spPr bwMode="auto">
          <a:xfrm>
            <a:off x="10416579" y="6457076"/>
            <a:ext cx="516876" cy="861608"/>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303338"/>
            <a:endParaRPr lang="ja-JP" altLang="en-US"/>
          </a:p>
        </p:txBody>
      </p:sp>
      <p:sp>
        <p:nvSpPr>
          <p:cNvPr id="12" name="テキスト ボックス 11"/>
          <p:cNvSpPr txBox="1"/>
          <p:nvPr/>
        </p:nvSpPr>
        <p:spPr>
          <a:xfrm>
            <a:off x="11441985" y="6533937"/>
            <a:ext cx="3377871" cy="707886"/>
          </a:xfrm>
          <a:prstGeom prst="rect">
            <a:avLst/>
          </a:prstGeom>
          <a:noFill/>
        </p:spPr>
        <p:txBody>
          <a:bodyPr wrap="square" rtlCol="0">
            <a:spAutoFit/>
          </a:bodyPr>
          <a:lstStyle/>
          <a:p>
            <a:r>
              <a:rPr lang="ja-JP" altLang="en-US" sz="4000" dirty="0">
                <a:latin typeface="+mn-ea"/>
                <a:ea typeface="+mn-ea"/>
              </a:rPr>
              <a:t>データの活用</a:t>
            </a:r>
          </a:p>
        </p:txBody>
      </p:sp>
    </p:spTree>
    <p:extLst>
      <p:ext uri="{BB962C8B-B14F-4D97-AF65-F5344CB8AC3E}">
        <p14:creationId xmlns:p14="http://schemas.microsoft.com/office/powerpoint/2010/main" val="8097629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F09AA657-FD3D-4912-BD02-6DF68BF91F0C}"/>
              </a:ext>
            </a:extLst>
          </p:cNvPr>
          <p:cNvSpPr>
            <a:spLocks noGrp="1"/>
          </p:cNvSpPr>
          <p:nvPr>
            <p:ph type="title"/>
          </p:nvPr>
        </p:nvSpPr>
        <p:spPr/>
        <p:txBody>
          <a:bodyPr>
            <a:normAutofit/>
          </a:bodyPr>
          <a:lstStyle/>
          <a:p>
            <a:r>
              <a:rPr kumimoji="1" lang="en-US" altLang="ja-JP" sz="8000" dirty="0">
                <a:latin typeface="+mj-ea"/>
              </a:rPr>
              <a:t>(</a:t>
            </a:r>
            <a:r>
              <a:rPr kumimoji="1" lang="ja-JP" altLang="en-US" sz="8000" dirty="0">
                <a:latin typeface="+mj-ea"/>
              </a:rPr>
              <a:t>発展</a:t>
            </a:r>
            <a:r>
              <a:rPr kumimoji="1" lang="en-US" altLang="ja-JP" sz="8000" dirty="0">
                <a:latin typeface="+mj-ea"/>
              </a:rPr>
              <a:t>) </a:t>
            </a:r>
            <a:r>
              <a:rPr kumimoji="1" lang="ja-JP" altLang="en-US" sz="8000" dirty="0">
                <a:latin typeface="+mj-ea"/>
              </a:rPr>
              <a:t>季節性除去</a:t>
            </a:r>
          </a:p>
        </p:txBody>
      </p:sp>
      <p:sp>
        <p:nvSpPr>
          <p:cNvPr id="7" name="テキスト プレースホルダー 6">
            <a:extLst>
              <a:ext uri="{FF2B5EF4-FFF2-40B4-BE49-F238E27FC236}">
                <a16:creationId xmlns="" xmlns:a16="http://schemas.microsoft.com/office/drawing/2014/main" id="{77209820-C910-49ED-A487-AB5566232EE2}"/>
              </a:ext>
            </a:extLst>
          </p:cNvPr>
          <p:cNvSpPr>
            <a:spLocks noGrp="1"/>
          </p:cNvSpPr>
          <p:nvPr>
            <p:ph type="body" idx="1"/>
          </p:nvPr>
        </p:nvSpPr>
        <p:spPr/>
        <p:txBody>
          <a:bodyPr>
            <a:normAutofit/>
          </a:bodyPr>
          <a:lstStyle/>
          <a:p>
            <a:endParaRPr lang="en-US" altLang="ja-JP" sz="4800" dirty="0"/>
          </a:p>
        </p:txBody>
      </p:sp>
      <p:sp>
        <p:nvSpPr>
          <p:cNvPr id="4" name="スライド番号プレースホルダー 3">
            <a:extLst>
              <a:ext uri="{FF2B5EF4-FFF2-40B4-BE49-F238E27FC236}">
                <a16:creationId xmlns="" xmlns:a16="http://schemas.microsoft.com/office/drawing/2014/main" id="{C65DD2E3-4F6A-4D2B-8282-8BA23063D49E}"/>
              </a:ext>
            </a:extLst>
          </p:cNvPr>
          <p:cNvSpPr>
            <a:spLocks noGrp="1"/>
          </p:cNvSpPr>
          <p:nvPr>
            <p:ph type="sldNum" sz="quarter" idx="11"/>
          </p:nvPr>
        </p:nvSpPr>
        <p:spPr/>
        <p:txBody>
          <a:bodyPr/>
          <a:lstStyle/>
          <a:p>
            <a:pPr>
              <a:defRPr/>
            </a:pPr>
            <a:fld id="{E62AD30C-4FD0-4E41-9633-AA73C86D07D0}" type="slidenum">
              <a:rPr lang="ja-JP" altLang="en-US" smtClean="0"/>
              <a:pPr>
                <a:defRPr/>
              </a:pPr>
              <a:t>80</a:t>
            </a:fld>
            <a:endParaRPr lang="en-US" altLang="ja-JP" dirty="0"/>
          </a:p>
        </p:txBody>
      </p:sp>
      <p:sp>
        <p:nvSpPr>
          <p:cNvPr id="5" name="フッター プレースホルダー 4">
            <a:extLst>
              <a:ext uri="{FF2B5EF4-FFF2-40B4-BE49-F238E27FC236}">
                <a16:creationId xmlns="" xmlns:a16="http://schemas.microsoft.com/office/drawing/2014/main" id="{FDEAED59-F4A9-4552-BC9D-6479C6FCDD18}"/>
              </a:ext>
            </a:extLst>
          </p:cNvPr>
          <p:cNvSpPr>
            <a:spLocks noGrp="1"/>
          </p:cNvSpPr>
          <p:nvPr>
            <p:ph type="ftr" sz="quarter" idx="4294967295"/>
          </p:nvPr>
        </p:nvSpPr>
        <p:spPr>
          <a:xfrm>
            <a:off x="0" y="9485313"/>
            <a:ext cx="16502063" cy="227012"/>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Tree>
    <p:extLst>
      <p:ext uri="{BB962C8B-B14F-4D97-AF65-F5344CB8AC3E}">
        <p14:creationId xmlns:p14="http://schemas.microsoft.com/office/powerpoint/2010/main" val="29120781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58B2AB63-C0FE-4125-93D4-36FB0FCEB796}"/>
              </a:ext>
            </a:extLst>
          </p:cNvPr>
          <p:cNvSpPr>
            <a:spLocks noGrp="1"/>
          </p:cNvSpPr>
          <p:nvPr>
            <p:ph type="title"/>
          </p:nvPr>
        </p:nvSpPr>
        <p:spPr/>
        <p:txBody>
          <a:bodyPr/>
          <a:lstStyle/>
          <a:p>
            <a:r>
              <a:rPr kumimoji="1" lang="ja-JP" altLang="en-US" dirty="0"/>
              <a:t>季節性除去とは</a:t>
            </a:r>
          </a:p>
        </p:txBody>
      </p:sp>
      <p:sp>
        <p:nvSpPr>
          <p:cNvPr id="7" name="コンテンツ プレースホルダー 6">
            <a:extLst>
              <a:ext uri="{FF2B5EF4-FFF2-40B4-BE49-F238E27FC236}">
                <a16:creationId xmlns="" xmlns:a16="http://schemas.microsoft.com/office/drawing/2014/main" id="{C5E626E2-582D-4EF9-8E1F-0B81533BBFD9}"/>
              </a:ext>
            </a:extLst>
          </p:cNvPr>
          <p:cNvSpPr>
            <a:spLocks noGrp="1"/>
          </p:cNvSpPr>
          <p:nvPr>
            <p:ph idx="1"/>
          </p:nvPr>
        </p:nvSpPr>
        <p:spPr>
          <a:xfrm>
            <a:off x="376891" y="1886218"/>
            <a:ext cx="16556097" cy="6061241"/>
          </a:xfrm>
        </p:spPr>
        <p:txBody>
          <a:bodyPr>
            <a:normAutofit/>
          </a:bodyPr>
          <a:lstStyle/>
          <a:p>
            <a:r>
              <a:rPr kumimoji="1" lang="ja-JP" altLang="en-US" sz="4000" dirty="0"/>
              <a:t>世の中のデータには、季節の巡りが影響して周期的なふるまいを示すものが多くある。</a:t>
            </a:r>
            <a:endParaRPr kumimoji="1" lang="en-US" altLang="ja-JP" sz="4000" dirty="0"/>
          </a:p>
          <a:p>
            <a:pPr lvl="1"/>
            <a:r>
              <a:rPr kumimoji="1" lang="ja-JP" altLang="en-US" sz="3200" dirty="0"/>
              <a:t>例：気温、降水量、電気やガスの使用量、アイスクリームの売上高、空港利用旅客人数、</a:t>
            </a:r>
            <a:r>
              <a:rPr kumimoji="1" lang="en-US" altLang="ja-JP" sz="3200" dirty="0"/>
              <a:t>…</a:t>
            </a:r>
          </a:p>
          <a:p>
            <a:r>
              <a:rPr kumimoji="1" lang="ja-JP" altLang="en-US" sz="4000" dirty="0"/>
              <a:t>季節性を示すデータ自体も重要な情報をもっているが、「年を経るごとに増えている」というような全体的なトレンドをみたいときには、季節による周期を除いた方が傾向がはっきりすることもある。この操作を季節性除去 </a:t>
            </a:r>
            <a:r>
              <a:rPr kumimoji="1" lang="en-US" altLang="ja-JP" sz="4000" dirty="0"/>
              <a:t>(</a:t>
            </a:r>
            <a:r>
              <a:rPr kumimoji="1" lang="ja-JP" altLang="en-US" sz="4000" dirty="0"/>
              <a:t>または季節調整</a:t>
            </a:r>
            <a:r>
              <a:rPr kumimoji="1" lang="en-US" altLang="ja-JP" sz="4000" dirty="0"/>
              <a:t>) </a:t>
            </a:r>
            <a:r>
              <a:rPr kumimoji="1" lang="ja-JP" altLang="en-US" sz="4000" dirty="0"/>
              <a:t>と呼ぶ。</a:t>
            </a:r>
            <a:endParaRPr kumimoji="1" lang="en-US" altLang="ja-JP" sz="4000" dirty="0"/>
          </a:p>
        </p:txBody>
      </p:sp>
      <p:sp>
        <p:nvSpPr>
          <p:cNvPr id="4" name="フッター プレースホルダー 3">
            <a:extLst>
              <a:ext uri="{FF2B5EF4-FFF2-40B4-BE49-F238E27FC236}">
                <a16:creationId xmlns="" xmlns:a16="http://schemas.microsoft.com/office/drawing/2014/main" id="{D095CFD2-809A-41FD-884F-87D2E21E4A5A}"/>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20C15885-C59F-481A-A1D4-2FF8F46584BA}"/>
              </a:ext>
            </a:extLst>
          </p:cNvPr>
          <p:cNvSpPr>
            <a:spLocks noGrp="1"/>
          </p:cNvSpPr>
          <p:nvPr>
            <p:ph type="sldNum" sz="quarter" idx="4"/>
          </p:nvPr>
        </p:nvSpPr>
        <p:spPr/>
        <p:txBody>
          <a:bodyPr/>
          <a:lstStyle/>
          <a:p>
            <a:pPr>
              <a:defRPr/>
            </a:pPr>
            <a:fld id="{E62AD30C-4FD0-4E41-9633-AA73C86D07D0}" type="slidenum">
              <a:rPr lang="ja-JP" altLang="en-US" smtClean="0"/>
              <a:pPr>
                <a:defRPr/>
              </a:pPr>
              <a:t>81</a:t>
            </a:fld>
            <a:endParaRPr lang="en-US" altLang="ja-JP" dirty="0"/>
          </a:p>
        </p:txBody>
      </p:sp>
    </p:spTree>
    <p:extLst>
      <p:ext uri="{BB962C8B-B14F-4D97-AF65-F5344CB8AC3E}">
        <p14:creationId xmlns:p14="http://schemas.microsoft.com/office/powerpoint/2010/main" val="8685029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1F99AA26-6F41-4509-87ED-FF51F5E47A4C}"/>
              </a:ext>
            </a:extLst>
          </p:cNvPr>
          <p:cNvSpPr>
            <a:spLocks noGrp="1"/>
          </p:cNvSpPr>
          <p:nvPr>
            <p:ph type="ftr" sz="quarter" idx="10"/>
          </p:nvPr>
        </p:nvSpPr>
        <p:spPr/>
        <p:txBody>
          <a:bodyPr/>
          <a:lstStyle/>
          <a:p>
            <a:r>
              <a:rPr lang="en-US" altLang="ja-JP"/>
              <a:t>Copyright © 2023 by INIAD</a:t>
            </a:r>
            <a:endParaRPr lang="ja-JP" altLang="en-US" dirty="0"/>
          </a:p>
        </p:txBody>
      </p:sp>
      <p:sp>
        <p:nvSpPr>
          <p:cNvPr id="4" name="スライド番号プレースホルダー 3">
            <a:extLst>
              <a:ext uri="{FF2B5EF4-FFF2-40B4-BE49-F238E27FC236}">
                <a16:creationId xmlns=""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82</a:t>
            </a:fld>
            <a:endParaRPr lang="en-US" altLang="ja-JP" dirty="0"/>
          </a:p>
        </p:txBody>
      </p:sp>
      <p:sp>
        <p:nvSpPr>
          <p:cNvPr id="6" name="タイトル 5">
            <a:extLst>
              <a:ext uri="{FF2B5EF4-FFF2-40B4-BE49-F238E27FC236}">
                <a16:creationId xmlns="" xmlns:a16="http://schemas.microsoft.com/office/drawing/2014/main" id="{E6BC6233-E2BB-46B1-88B4-82F787897B48}"/>
              </a:ext>
            </a:extLst>
          </p:cNvPr>
          <p:cNvSpPr>
            <a:spLocks noGrp="1"/>
          </p:cNvSpPr>
          <p:nvPr>
            <p:ph type="title"/>
          </p:nvPr>
        </p:nvSpPr>
        <p:spPr/>
        <p:txBody>
          <a:bodyPr>
            <a:normAutofit/>
          </a:bodyPr>
          <a:lstStyle/>
          <a:p>
            <a:r>
              <a:rPr lang="en-US" altLang="ja-JP" sz="7200" dirty="0" err="1">
                <a:latin typeface="+mn-ea"/>
              </a:rPr>
              <a:t>seasonality.ipynb</a:t>
            </a:r>
            <a:r>
              <a:rPr lang="ja-JP" altLang="en-US" sz="7200" dirty="0">
                <a:latin typeface="+mn-ea"/>
              </a:rPr>
              <a:t> </a:t>
            </a:r>
            <a:endParaRPr kumimoji="1" lang="ja-JP" altLang="en-US" sz="7200" dirty="0"/>
          </a:p>
        </p:txBody>
      </p:sp>
      <p:sp>
        <p:nvSpPr>
          <p:cNvPr id="3" name="テキスト プレースホルダー 2">
            <a:extLst>
              <a:ext uri="{FF2B5EF4-FFF2-40B4-BE49-F238E27FC236}">
                <a16:creationId xmlns="" xmlns:a16="http://schemas.microsoft.com/office/drawing/2014/main" id="{26D49FE4-5062-4313-9B46-884AF0C38570}"/>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42438687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2B8C078A-2564-4F49-9D5B-F01E98FB1C7B}"/>
              </a:ext>
            </a:extLst>
          </p:cNvPr>
          <p:cNvSpPr>
            <a:spLocks noGrp="1"/>
          </p:cNvSpPr>
          <p:nvPr>
            <p:ph type="title"/>
          </p:nvPr>
        </p:nvSpPr>
        <p:spPr>
          <a:xfrm>
            <a:off x="376888" y="485274"/>
            <a:ext cx="15902353" cy="1413515"/>
          </a:xfrm>
        </p:spPr>
        <p:txBody>
          <a:bodyPr>
            <a:normAutofit/>
          </a:bodyPr>
          <a:lstStyle/>
          <a:p>
            <a:r>
              <a:rPr kumimoji="1" lang="ja-JP" altLang="en-US" dirty="0"/>
              <a:t>データの抽出と加工</a:t>
            </a:r>
          </a:p>
        </p:txBody>
      </p:sp>
      <p:sp>
        <p:nvSpPr>
          <p:cNvPr id="4" name="フッター プレースホルダー 3">
            <a:extLst>
              <a:ext uri="{FF2B5EF4-FFF2-40B4-BE49-F238E27FC236}">
                <a16:creationId xmlns="" xmlns:a16="http://schemas.microsoft.com/office/drawing/2014/main" id="{7166A85F-9201-4C34-A49E-982A236AF775}"/>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8E8A2D09-4D6D-45B3-BFFF-2E19AF13E2AC}"/>
              </a:ext>
            </a:extLst>
          </p:cNvPr>
          <p:cNvSpPr>
            <a:spLocks noGrp="1"/>
          </p:cNvSpPr>
          <p:nvPr>
            <p:ph type="sldNum" sz="quarter" idx="4"/>
          </p:nvPr>
        </p:nvSpPr>
        <p:spPr/>
        <p:txBody>
          <a:bodyPr/>
          <a:lstStyle/>
          <a:p>
            <a:pPr>
              <a:defRPr/>
            </a:pPr>
            <a:fld id="{E62AD30C-4FD0-4E41-9633-AA73C86D07D0}" type="slidenum">
              <a:rPr lang="ja-JP" altLang="en-US" smtClean="0"/>
              <a:pPr>
                <a:defRPr/>
              </a:pPr>
              <a:t>83</a:t>
            </a:fld>
            <a:endParaRPr lang="en-US" altLang="ja-JP" dirty="0"/>
          </a:p>
        </p:txBody>
      </p:sp>
      <p:sp>
        <p:nvSpPr>
          <p:cNvPr id="8" name="テキスト ボックス 7">
            <a:extLst>
              <a:ext uri="{FF2B5EF4-FFF2-40B4-BE49-F238E27FC236}">
                <a16:creationId xmlns="" xmlns:a16="http://schemas.microsoft.com/office/drawing/2014/main" id="{33BB95BC-FA6B-438B-9B9E-D3F8BEB5AED0}"/>
              </a:ext>
            </a:extLst>
          </p:cNvPr>
          <p:cNvSpPr txBox="1"/>
          <p:nvPr/>
        </p:nvSpPr>
        <p:spPr>
          <a:xfrm>
            <a:off x="3307235" y="1880501"/>
            <a:ext cx="6661695" cy="646331"/>
          </a:xfrm>
          <a:prstGeom prst="rect">
            <a:avLst/>
          </a:prstGeom>
          <a:noFill/>
          <a:ln>
            <a:solidFill>
              <a:schemeClr val="tx1"/>
            </a:solidFill>
          </a:ln>
        </p:spPr>
        <p:txBody>
          <a:bodyPr wrap="none" rtlCol="0">
            <a:spAutoFit/>
          </a:bodyPr>
          <a:lstStyle/>
          <a:p>
            <a:r>
              <a:rPr lang="en-US" altLang="ja-JP" sz="3600" dirty="0">
                <a:latin typeface="+mn-ea"/>
                <a:ea typeface="+mn-ea"/>
              </a:rPr>
              <a:t>Extract average temperature</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FDE63016-7FA9-4399-A5F9-37F00CC83D92}"/>
              </a:ext>
            </a:extLst>
          </p:cNvPr>
          <p:cNvSpPr txBox="1"/>
          <p:nvPr/>
        </p:nvSpPr>
        <p:spPr>
          <a:xfrm>
            <a:off x="368963" y="1904885"/>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10" name="テキスト ボックス 9">
            <a:extLst>
              <a:ext uri="{FF2B5EF4-FFF2-40B4-BE49-F238E27FC236}">
                <a16:creationId xmlns="" xmlns:a16="http://schemas.microsoft.com/office/drawing/2014/main" id="{54E530CE-5507-4D41-8710-F708F26D1A4F}"/>
              </a:ext>
            </a:extLst>
          </p:cNvPr>
          <p:cNvSpPr txBox="1"/>
          <p:nvPr/>
        </p:nvSpPr>
        <p:spPr>
          <a:xfrm>
            <a:off x="533555" y="2782709"/>
            <a:ext cx="12341968" cy="2862322"/>
          </a:xfrm>
          <a:prstGeom prst="rect">
            <a:avLst/>
          </a:prstGeom>
          <a:noFill/>
          <a:ln>
            <a:solidFill>
              <a:schemeClr val="tx1"/>
            </a:solidFill>
          </a:ln>
        </p:spPr>
        <p:txBody>
          <a:bodyPr wrap="none" rtlCol="0">
            <a:spAutoFit/>
          </a:bodyPr>
          <a:lstStyle/>
          <a:p>
            <a:r>
              <a:rPr lang="en-US" altLang="ja-JP" sz="3600" dirty="0" err="1">
                <a:latin typeface="+mn-ea"/>
                <a:ea typeface="+mn-ea"/>
              </a:rPr>
              <a:t>ave_temp</a:t>
            </a:r>
            <a:r>
              <a:rPr lang="en-US" altLang="ja-JP" sz="3600" dirty="0">
                <a:latin typeface="+mn-ea"/>
                <a:ea typeface="+mn-ea"/>
              </a:rPr>
              <a:t> = </a:t>
            </a:r>
            <a:r>
              <a:rPr lang="en-US" altLang="ja-JP" sz="3600" dirty="0" err="1">
                <a:latin typeface="+mn-ea"/>
                <a:ea typeface="+mn-ea"/>
              </a:rPr>
              <a:t>df_season</a:t>
            </a:r>
            <a:r>
              <a:rPr lang="en-US" altLang="ja-JP" sz="3600" dirty="0">
                <a:latin typeface="+mn-ea"/>
                <a:ea typeface="+mn-ea"/>
              </a:rPr>
              <a:t>['Average(deg C)']</a:t>
            </a:r>
          </a:p>
          <a:p>
            <a:r>
              <a:rPr lang="en-US" altLang="ja-JP" sz="3600" dirty="0" err="1">
                <a:latin typeface="+mn-ea"/>
                <a:ea typeface="+mn-ea"/>
              </a:rPr>
              <a:t>ave_temp.index</a:t>
            </a:r>
            <a:r>
              <a:rPr lang="en-US" altLang="ja-JP" sz="3600" dirty="0">
                <a:latin typeface="+mn-ea"/>
                <a:ea typeface="+mn-ea"/>
              </a:rPr>
              <a:t> = </a:t>
            </a:r>
            <a:r>
              <a:rPr lang="en-US" altLang="ja-JP" sz="3600" dirty="0" err="1">
                <a:latin typeface="+mn-ea"/>
                <a:ea typeface="+mn-ea"/>
              </a:rPr>
              <a:t>df_season</a:t>
            </a:r>
            <a:r>
              <a:rPr lang="en-US" altLang="ja-JP" sz="3600" dirty="0">
                <a:latin typeface="+mn-ea"/>
                <a:ea typeface="+mn-ea"/>
              </a:rPr>
              <a:t>['Date']</a:t>
            </a:r>
          </a:p>
          <a:p>
            <a:r>
              <a:rPr lang="en-US" altLang="ja-JP" sz="3600" dirty="0" err="1">
                <a:latin typeface="+mn-ea"/>
                <a:ea typeface="+mn-ea"/>
              </a:rPr>
              <a:t>ave_temp_weekly</a:t>
            </a:r>
            <a:r>
              <a:rPr lang="en-US" altLang="ja-JP" sz="3600" dirty="0">
                <a:latin typeface="+mn-ea"/>
                <a:ea typeface="+mn-ea"/>
              </a:rPr>
              <a:t> = </a:t>
            </a:r>
            <a:r>
              <a:rPr lang="en-US" altLang="ja-JP" sz="3600" dirty="0" err="1">
                <a:latin typeface="+mn-ea"/>
                <a:ea typeface="+mn-ea"/>
              </a:rPr>
              <a:t>ave_temp.resample</a:t>
            </a:r>
            <a:r>
              <a:rPr lang="en-US" altLang="ja-JP" sz="3600" dirty="0">
                <a:latin typeface="+mn-ea"/>
                <a:ea typeface="+mn-ea"/>
              </a:rPr>
              <a:t>('</a:t>
            </a:r>
            <a:r>
              <a:rPr lang="en-US" altLang="ja-JP" sz="3600" dirty="0">
                <a:solidFill>
                  <a:srgbClr val="FF0000"/>
                </a:solidFill>
                <a:latin typeface="+mn-ea"/>
                <a:ea typeface="+mn-ea"/>
              </a:rPr>
              <a:t>W</a:t>
            </a:r>
            <a:r>
              <a:rPr lang="en-US" altLang="ja-JP" sz="3600" dirty="0">
                <a:latin typeface="+mn-ea"/>
                <a:ea typeface="+mn-ea"/>
              </a:rPr>
              <a:t>').mean()</a:t>
            </a:r>
          </a:p>
          <a:p>
            <a:r>
              <a:rPr lang="en-US" altLang="ja-JP" sz="3600" dirty="0">
                <a:latin typeface="+mn-ea"/>
                <a:ea typeface="+mn-ea"/>
              </a:rPr>
              <a:t>print(</a:t>
            </a:r>
            <a:r>
              <a:rPr lang="en-US" altLang="ja-JP" sz="3600" dirty="0" err="1">
                <a:latin typeface="+mn-ea"/>
                <a:ea typeface="+mn-ea"/>
              </a:rPr>
              <a:t>ave_temp_weekly.dtype</a:t>
            </a:r>
            <a:r>
              <a:rPr lang="en-US" altLang="ja-JP" sz="3600" dirty="0">
                <a:latin typeface="+mn-ea"/>
                <a:ea typeface="+mn-ea"/>
              </a:rPr>
              <a:t>)</a:t>
            </a:r>
          </a:p>
          <a:p>
            <a:r>
              <a:rPr lang="en-US" altLang="ja-JP" sz="3600" dirty="0">
                <a:latin typeface="+mn-ea"/>
                <a:ea typeface="+mn-ea"/>
              </a:rPr>
              <a:t>display(</a:t>
            </a:r>
            <a:r>
              <a:rPr lang="en-US" altLang="ja-JP" sz="3600" dirty="0" err="1">
                <a:latin typeface="+mn-ea"/>
                <a:ea typeface="+mn-ea"/>
              </a:rPr>
              <a:t>ave_temp_weekly.head</a:t>
            </a:r>
            <a:r>
              <a:rPr lang="en-US" altLang="ja-JP" sz="3600" dirty="0">
                <a:latin typeface="+mn-ea"/>
                <a:ea typeface="+mn-ea"/>
              </a:rPr>
              <a:t>())</a:t>
            </a:r>
            <a:endParaRPr kumimoji="1" lang="ja-JP" altLang="en-US" sz="3600" dirty="0">
              <a:latin typeface="+mn-ea"/>
              <a:ea typeface="+mn-ea"/>
            </a:endParaRPr>
          </a:p>
        </p:txBody>
      </p:sp>
      <p:sp>
        <p:nvSpPr>
          <p:cNvPr id="19" name="テキスト ボックス 18">
            <a:extLst>
              <a:ext uri="{FF2B5EF4-FFF2-40B4-BE49-F238E27FC236}">
                <a16:creationId xmlns="" xmlns:a16="http://schemas.microsoft.com/office/drawing/2014/main" id="{F45E84A1-5DA1-4A29-8BEF-2D094968D502}"/>
              </a:ext>
            </a:extLst>
          </p:cNvPr>
          <p:cNvSpPr txBox="1"/>
          <p:nvPr/>
        </p:nvSpPr>
        <p:spPr>
          <a:xfrm>
            <a:off x="11738782" y="1943463"/>
            <a:ext cx="4968552" cy="1754326"/>
          </a:xfrm>
          <a:prstGeom prst="rect">
            <a:avLst/>
          </a:prstGeom>
          <a:solidFill>
            <a:schemeClr val="bg1"/>
          </a:solidFill>
          <a:ln>
            <a:noFill/>
          </a:ln>
        </p:spPr>
        <p:txBody>
          <a:bodyPr wrap="square" rtlCol="0">
            <a:spAutoFit/>
          </a:bodyPr>
          <a:lstStyle/>
          <a:p>
            <a:r>
              <a:rPr lang="en-US" altLang="ja-JP" sz="3600" dirty="0" err="1">
                <a:solidFill>
                  <a:srgbClr val="0000FF"/>
                </a:solidFill>
                <a:latin typeface="+mn-ea"/>
                <a:ea typeface="+mn-ea"/>
              </a:rPr>
              <a:t>ave_temp</a:t>
            </a:r>
            <a:r>
              <a:rPr lang="en-US" altLang="ja-JP" sz="3600" dirty="0">
                <a:solidFill>
                  <a:srgbClr val="0000FF"/>
                </a:solidFill>
                <a:latin typeface="+mn-ea"/>
                <a:ea typeface="+mn-ea"/>
              </a:rPr>
              <a:t> (Series)</a:t>
            </a:r>
            <a:r>
              <a:rPr lang="ja-JP" altLang="en-US" sz="3600" dirty="0">
                <a:solidFill>
                  <a:srgbClr val="0000FF"/>
                </a:solidFill>
                <a:latin typeface="+mn-ea"/>
                <a:ea typeface="+mn-ea"/>
              </a:rPr>
              <a:t>の</a:t>
            </a:r>
            <a:r>
              <a:rPr lang="en-US" altLang="ja-JP" sz="3600" dirty="0">
                <a:solidFill>
                  <a:srgbClr val="0000FF"/>
                </a:solidFill>
                <a:latin typeface="+mn-ea"/>
                <a:ea typeface="+mn-ea"/>
              </a:rPr>
              <a:t>index</a:t>
            </a:r>
            <a:r>
              <a:rPr lang="ja-JP" altLang="en-US" sz="3600" dirty="0" err="1">
                <a:solidFill>
                  <a:srgbClr val="0000FF"/>
                </a:solidFill>
                <a:latin typeface="+mn-ea"/>
                <a:ea typeface="+mn-ea"/>
              </a:rPr>
              <a:t>には</a:t>
            </a:r>
            <a:r>
              <a:rPr lang="ja-JP" altLang="en-US" sz="3600" dirty="0">
                <a:solidFill>
                  <a:srgbClr val="0000FF"/>
                </a:solidFill>
                <a:latin typeface="+mn-ea"/>
                <a:ea typeface="+mn-ea"/>
              </a:rPr>
              <a:t>日付情報を設定することが必要</a:t>
            </a:r>
            <a:endParaRPr kumimoji="1" lang="ja-JP" altLang="en-US" sz="3600" dirty="0">
              <a:solidFill>
                <a:srgbClr val="0000FF"/>
              </a:solidFill>
              <a:latin typeface="+mn-ea"/>
              <a:ea typeface="+mn-ea"/>
            </a:endParaRPr>
          </a:p>
        </p:txBody>
      </p:sp>
      <p:cxnSp>
        <p:nvCxnSpPr>
          <p:cNvPr id="7" name="直線矢印コネクタ 6">
            <a:extLst>
              <a:ext uri="{FF2B5EF4-FFF2-40B4-BE49-F238E27FC236}">
                <a16:creationId xmlns="" xmlns:a16="http://schemas.microsoft.com/office/drawing/2014/main" id="{54F356B3-DA5A-42EF-8DCD-8A0269F0C977}"/>
              </a:ext>
            </a:extLst>
          </p:cNvPr>
          <p:cNvCxnSpPr>
            <a:cxnSpLocks/>
          </p:cNvCxnSpPr>
          <p:nvPr/>
        </p:nvCxnSpPr>
        <p:spPr bwMode="auto">
          <a:xfrm flipH="1">
            <a:off x="9084432" y="3019643"/>
            <a:ext cx="2520279" cy="626768"/>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cxnSp>
        <p:nvCxnSpPr>
          <p:cNvPr id="13" name="直線矢印コネクタ 12">
            <a:extLst>
              <a:ext uri="{FF2B5EF4-FFF2-40B4-BE49-F238E27FC236}">
                <a16:creationId xmlns="" xmlns:a16="http://schemas.microsoft.com/office/drawing/2014/main" id="{08B63173-AFB9-48B2-8B4C-2F6546DA53D8}"/>
              </a:ext>
            </a:extLst>
          </p:cNvPr>
          <p:cNvCxnSpPr>
            <a:cxnSpLocks/>
          </p:cNvCxnSpPr>
          <p:nvPr/>
        </p:nvCxnSpPr>
        <p:spPr bwMode="auto">
          <a:xfrm flipH="1" flipV="1">
            <a:off x="9236833" y="4603483"/>
            <a:ext cx="2075622" cy="829997"/>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15" name="テキスト ボックス 14">
            <a:extLst>
              <a:ext uri="{FF2B5EF4-FFF2-40B4-BE49-F238E27FC236}">
                <a16:creationId xmlns="" xmlns:a16="http://schemas.microsoft.com/office/drawing/2014/main" id="{D1CB111F-0D68-46D7-A2B6-124AAC120304}"/>
              </a:ext>
            </a:extLst>
          </p:cNvPr>
          <p:cNvSpPr txBox="1"/>
          <p:nvPr/>
        </p:nvSpPr>
        <p:spPr>
          <a:xfrm>
            <a:off x="11312455" y="5358591"/>
            <a:ext cx="5963598" cy="1200329"/>
          </a:xfrm>
          <a:prstGeom prst="rect">
            <a:avLst/>
          </a:prstGeom>
          <a:solidFill>
            <a:schemeClr val="bg1"/>
          </a:solidFill>
          <a:ln>
            <a:noFill/>
          </a:ln>
        </p:spPr>
        <p:txBody>
          <a:bodyPr wrap="square" rtlCol="0">
            <a:spAutoFit/>
          </a:bodyPr>
          <a:lstStyle/>
          <a:p>
            <a:r>
              <a:rPr lang="ja-JP" altLang="en-US" sz="3600" dirty="0">
                <a:solidFill>
                  <a:srgbClr val="0000FF"/>
                </a:solidFill>
                <a:latin typeface="+mn-ea"/>
                <a:ea typeface="+mn-ea"/>
              </a:rPr>
              <a:t>データが多すぎるので、</a:t>
            </a:r>
            <a:endParaRPr lang="en-US" altLang="ja-JP" sz="3600" dirty="0">
              <a:solidFill>
                <a:srgbClr val="0000FF"/>
              </a:solidFill>
              <a:latin typeface="+mn-ea"/>
              <a:ea typeface="+mn-ea"/>
            </a:endParaRPr>
          </a:p>
          <a:p>
            <a:r>
              <a:rPr kumimoji="1" lang="ja-JP" altLang="en-US" sz="3600" dirty="0">
                <a:solidFill>
                  <a:srgbClr val="0000FF"/>
                </a:solidFill>
                <a:latin typeface="+mn-ea"/>
                <a:ea typeface="+mn-ea"/>
              </a:rPr>
              <a:t>週ごとの平均をとっている</a:t>
            </a:r>
          </a:p>
        </p:txBody>
      </p:sp>
      <p:sp>
        <p:nvSpPr>
          <p:cNvPr id="14" name="テキスト ボックス 13">
            <a:extLst>
              <a:ext uri="{FF2B5EF4-FFF2-40B4-BE49-F238E27FC236}">
                <a16:creationId xmlns="" xmlns:a16="http://schemas.microsoft.com/office/drawing/2014/main" id="{950ED495-0A36-4D67-A6EB-4908AA815259}"/>
              </a:ext>
            </a:extLst>
          </p:cNvPr>
          <p:cNvSpPr txBox="1"/>
          <p:nvPr/>
        </p:nvSpPr>
        <p:spPr>
          <a:xfrm>
            <a:off x="10672023" y="7337679"/>
            <a:ext cx="6322107" cy="1569660"/>
          </a:xfrm>
          <a:prstGeom prst="rect">
            <a:avLst/>
          </a:prstGeom>
          <a:noFill/>
        </p:spPr>
        <p:txBody>
          <a:bodyPr wrap="square" rtlCol="0">
            <a:spAutoFit/>
          </a:bodyPr>
          <a:lstStyle/>
          <a:p>
            <a:r>
              <a:rPr lang="en-US" altLang="ja-JP" sz="3200" dirty="0">
                <a:solidFill>
                  <a:srgbClr val="0000FF"/>
                </a:solidFill>
                <a:latin typeface="+mn-ea"/>
                <a:ea typeface="+mn-ea"/>
              </a:rPr>
              <a:t>AI-02</a:t>
            </a:r>
            <a:r>
              <a:rPr lang="ja-JP" altLang="en-US" sz="3200" dirty="0">
                <a:solidFill>
                  <a:srgbClr val="0000FF"/>
                </a:solidFill>
                <a:latin typeface="+mn-ea"/>
                <a:ea typeface="+mn-ea"/>
              </a:rPr>
              <a:t>回の「</a:t>
            </a:r>
            <a:r>
              <a:rPr lang="en-US" altLang="ja-JP" sz="3200" dirty="0" err="1">
                <a:solidFill>
                  <a:srgbClr val="0000FF"/>
                </a:solidFill>
                <a:latin typeface="+mn-ea"/>
                <a:ea typeface="+mn-ea"/>
              </a:rPr>
              <a:t>numpy</a:t>
            </a:r>
            <a:r>
              <a:rPr lang="en-US" altLang="ja-JP" sz="3200" dirty="0">
                <a:solidFill>
                  <a:srgbClr val="0000FF"/>
                </a:solidFill>
                <a:latin typeface="+mn-ea"/>
                <a:ea typeface="+mn-ea"/>
              </a:rPr>
              <a:t> / pandas</a:t>
            </a:r>
            <a:r>
              <a:rPr lang="ja-JP" altLang="en-US" sz="3200" dirty="0">
                <a:solidFill>
                  <a:srgbClr val="0000FF"/>
                </a:solidFill>
                <a:latin typeface="+mn-ea"/>
                <a:ea typeface="+mn-ea"/>
              </a:rPr>
              <a:t>によるデータ処理</a:t>
            </a:r>
            <a:r>
              <a:rPr lang="en-US" altLang="ja-JP" sz="3200" dirty="0">
                <a:solidFill>
                  <a:srgbClr val="0000FF"/>
                </a:solidFill>
                <a:latin typeface="+mn-ea"/>
                <a:ea typeface="+mn-ea"/>
              </a:rPr>
              <a:t>5</a:t>
            </a:r>
            <a:r>
              <a:rPr lang="ja-JP" altLang="en-US" sz="3200" dirty="0">
                <a:solidFill>
                  <a:srgbClr val="0000FF"/>
                </a:solidFill>
                <a:latin typeface="+mn-ea"/>
                <a:ea typeface="+mn-ea"/>
              </a:rPr>
              <a:t>」の「時系列データいろいろ」参照</a:t>
            </a:r>
            <a:endParaRPr kumimoji="1" lang="ja-JP" altLang="en-US" sz="3200" dirty="0">
              <a:solidFill>
                <a:srgbClr val="0000FF"/>
              </a:solidFill>
              <a:latin typeface="+mn-ea"/>
              <a:ea typeface="+mn-ea"/>
            </a:endParaRPr>
          </a:p>
        </p:txBody>
      </p:sp>
      <p:sp>
        <p:nvSpPr>
          <p:cNvPr id="16" name="テキスト ボックス 15">
            <a:extLst>
              <a:ext uri="{FF2B5EF4-FFF2-40B4-BE49-F238E27FC236}">
                <a16:creationId xmlns="" xmlns:a16="http://schemas.microsoft.com/office/drawing/2014/main" id="{81D939BF-919D-4EB1-9873-B6013886B2CB}"/>
              </a:ext>
            </a:extLst>
          </p:cNvPr>
          <p:cNvSpPr txBox="1"/>
          <p:nvPr/>
        </p:nvSpPr>
        <p:spPr>
          <a:xfrm>
            <a:off x="746359" y="6541587"/>
            <a:ext cx="10993715" cy="1077218"/>
          </a:xfrm>
          <a:prstGeom prst="rect">
            <a:avLst/>
          </a:prstGeom>
          <a:noFill/>
        </p:spPr>
        <p:txBody>
          <a:bodyPr wrap="none" rtlCol="0">
            <a:spAutoFit/>
          </a:bodyPr>
          <a:lstStyle/>
          <a:p>
            <a:r>
              <a:rPr lang="en-US" altLang="ja-JP" sz="3200" dirty="0">
                <a:latin typeface="+mn-ea"/>
                <a:ea typeface="+mn-ea"/>
              </a:rPr>
              <a:t>※</a:t>
            </a:r>
            <a:r>
              <a:rPr lang="ja-JP" altLang="en-US" sz="3200" dirty="0">
                <a:latin typeface="+mn-ea"/>
                <a:ea typeface="+mn-ea"/>
              </a:rPr>
              <a:t> 元データは気象庁ホームページからダウンロードできる</a:t>
            </a:r>
            <a:endParaRPr lang="en-US" altLang="ja-JP" sz="3200" dirty="0">
              <a:latin typeface="+mn-ea"/>
              <a:ea typeface="+mn-ea"/>
            </a:endParaRPr>
          </a:p>
          <a:p>
            <a:r>
              <a:rPr lang="en-US" altLang="ja-JP" sz="3200" dirty="0">
                <a:solidFill>
                  <a:srgbClr val="0000FF"/>
                </a:solidFill>
                <a:latin typeface="+mn-ea"/>
                <a:ea typeface="+mn-ea"/>
              </a:rPr>
              <a:t>https://www.data.jma.go.jp/gmd/risk/obsdl/</a:t>
            </a:r>
            <a:endParaRPr lang="ja-JP" altLang="en-US" sz="3200" dirty="0">
              <a:latin typeface="+mn-ea"/>
              <a:ea typeface="+mn-ea"/>
            </a:endParaRPr>
          </a:p>
        </p:txBody>
      </p:sp>
    </p:spTree>
    <p:extLst>
      <p:ext uri="{BB962C8B-B14F-4D97-AF65-F5344CB8AC3E}">
        <p14:creationId xmlns:p14="http://schemas.microsoft.com/office/powerpoint/2010/main" val="2748548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2B8C078A-2564-4F49-9D5B-F01E98FB1C7B}"/>
              </a:ext>
            </a:extLst>
          </p:cNvPr>
          <p:cNvSpPr>
            <a:spLocks noGrp="1"/>
          </p:cNvSpPr>
          <p:nvPr>
            <p:ph type="title"/>
          </p:nvPr>
        </p:nvSpPr>
        <p:spPr>
          <a:xfrm>
            <a:off x="376888" y="485274"/>
            <a:ext cx="15902353" cy="1413515"/>
          </a:xfrm>
        </p:spPr>
        <p:txBody>
          <a:bodyPr/>
          <a:lstStyle/>
          <a:p>
            <a:r>
              <a:rPr kumimoji="1" lang="en-US" altLang="ja-JP" dirty="0"/>
              <a:t>Series</a:t>
            </a:r>
            <a:r>
              <a:rPr kumimoji="1" lang="ja-JP" altLang="en-US" dirty="0"/>
              <a:t>の折れ線グラフ</a:t>
            </a:r>
          </a:p>
        </p:txBody>
      </p:sp>
      <p:sp>
        <p:nvSpPr>
          <p:cNvPr id="4" name="フッター プレースホルダー 3">
            <a:extLst>
              <a:ext uri="{FF2B5EF4-FFF2-40B4-BE49-F238E27FC236}">
                <a16:creationId xmlns="" xmlns:a16="http://schemas.microsoft.com/office/drawing/2014/main" id="{7166A85F-9201-4C34-A49E-982A236AF775}"/>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8E8A2D09-4D6D-45B3-BFFF-2E19AF13E2AC}"/>
              </a:ext>
            </a:extLst>
          </p:cNvPr>
          <p:cNvSpPr>
            <a:spLocks noGrp="1"/>
          </p:cNvSpPr>
          <p:nvPr>
            <p:ph type="sldNum" sz="quarter" idx="4"/>
          </p:nvPr>
        </p:nvSpPr>
        <p:spPr/>
        <p:txBody>
          <a:bodyPr/>
          <a:lstStyle/>
          <a:p>
            <a:pPr>
              <a:defRPr/>
            </a:pPr>
            <a:fld id="{E62AD30C-4FD0-4E41-9633-AA73C86D07D0}" type="slidenum">
              <a:rPr lang="ja-JP" altLang="en-US" smtClean="0"/>
              <a:pPr>
                <a:defRPr/>
              </a:pPr>
              <a:t>84</a:t>
            </a:fld>
            <a:endParaRPr lang="en-US" altLang="ja-JP" dirty="0"/>
          </a:p>
        </p:txBody>
      </p:sp>
      <p:sp>
        <p:nvSpPr>
          <p:cNvPr id="8" name="テキスト ボックス 7">
            <a:extLst>
              <a:ext uri="{FF2B5EF4-FFF2-40B4-BE49-F238E27FC236}">
                <a16:creationId xmlns="" xmlns:a16="http://schemas.microsoft.com/office/drawing/2014/main" id="{33BB95BC-FA6B-438B-9B9E-D3F8BEB5AED0}"/>
              </a:ext>
            </a:extLst>
          </p:cNvPr>
          <p:cNvSpPr txBox="1"/>
          <p:nvPr/>
        </p:nvSpPr>
        <p:spPr>
          <a:xfrm>
            <a:off x="3307235" y="1880501"/>
            <a:ext cx="4847802" cy="646331"/>
          </a:xfrm>
          <a:prstGeom prst="rect">
            <a:avLst/>
          </a:prstGeom>
          <a:noFill/>
          <a:ln>
            <a:solidFill>
              <a:schemeClr val="tx1"/>
            </a:solidFill>
          </a:ln>
        </p:spPr>
        <p:txBody>
          <a:bodyPr wrap="none" rtlCol="0">
            <a:spAutoFit/>
          </a:bodyPr>
          <a:lstStyle/>
          <a:p>
            <a:r>
              <a:rPr lang="en-US" altLang="ja-JP" sz="3600" dirty="0">
                <a:latin typeface="+mn-ea"/>
                <a:ea typeface="+mn-ea"/>
              </a:rPr>
              <a:t>See the original data</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FDE63016-7FA9-4399-A5F9-37F00CC83D92}"/>
              </a:ext>
            </a:extLst>
          </p:cNvPr>
          <p:cNvSpPr txBox="1"/>
          <p:nvPr/>
        </p:nvSpPr>
        <p:spPr>
          <a:xfrm>
            <a:off x="368963" y="1904885"/>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10" name="テキスト ボックス 9">
            <a:extLst>
              <a:ext uri="{FF2B5EF4-FFF2-40B4-BE49-F238E27FC236}">
                <a16:creationId xmlns="" xmlns:a16="http://schemas.microsoft.com/office/drawing/2014/main" id="{54E530CE-5507-4D41-8710-F708F26D1A4F}"/>
              </a:ext>
            </a:extLst>
          </p:cNvPr>
          <p:cNvSpPr txBox="1"/>
          <p:nvPr/>
        </p:nvSpPr>
        <p:spPr>
          <a:xfrm>
            <a:off x="533555" y="2782709"/>
            <a:ext cx="7963077" cy="646331"/>
          </a:xfrm>
          <a:prstGeom prst="rect">
            <a:avLst/>
          </a:prstGeom>
          <a:noFill/>
          <a:ln>
            <a:solidFill>
              <a:schemeClr val="tx1"/>
            </a:solidFill>
          </a:ln>
        </p:spPr>
        <p:txBody>
          <a:bodyPr wrap="none" rtlCol="0">
            <a:spAutoFit/>
          </a:bodyPr>
          <a:lstStyle/>
          <a:p>
            <a:r>
              <a:rPr lang="en-US" altLang="ja-JP" sz="3600" dirty="0" err="1">
                <a:latin typeface="+mn-ea"/>
                <a:ea typeface="+mn-ea"/>
              </a:rPr>
              <a:t>ave_temp_weekly.plot</a:t>
            </a:r>
            <a:r>
              <a:rPr lang="en-US" altLang="ja-JP" sz="3600" dirty="0">
                <a:latin typeface="+mn-ea"/>
                <a:ea typeface="+mn-ea"/>
              </a:rPr>
              <a:t>(kind='line')</a:t>
            </a:r>
            <a:endParaRPr kumimoji="1" lang="ja-JP" altLang="en-US" sz="3600" dirty="0">
              <a:latin typeface="+mn-ea"/>
              <a:ea typeface="+mn-ea"/>
            </a:endParaRPr>
          </a:p>
        </p:txBody>
      </p:sp>
      <p:sp>
        <p:nvSpPr>
          <p:cNvPr id="19" name="テキスト ボックス 18">
            <a:extLst>
              <a:ext uri="{FF2B5EF4-FFF2-40B4-BE49-F238E27FC236}">
                <a16:creationId xmlns="" xmlns:a16="http://schemas.microsoft.com/office/drawing/2014/main" id="{F45E84A1-5DA1-4A29-8BEF-2D094968D502}"/>
              </a:ext>
            </a:extLst>
          </p:cNvPr>
          <p:cNvSpPr txBox="1"/>
          <p:nvPr/>
        </p:nvSpPr>
        <p:spPr>
          <a:xfrm>
            <a:off x="8922430" y="1797159"/>
            <a:ext cx="7774486" cy="1754326"/>
          </a:xfrm>
          <a:prstGeom prst="rect">
            <a:avLst/>
          </a:prstGeom>
          <a:solidFill>
            <a:schemeClr val="bg1"/>
          </a:solidFill>
          <a:ln>
            <a:noFill/>
          </a:ln>
        </p:spPr>
        <p:txBody>
          <a:bodyPr wrap="square" rtlCol="0">
            <a:spAutoFit/>
          </a:bodyPr>
          <a:lstStyle/>
          <a:p>
            <a:r>
              <a:rPr lang="en-US" altLang="ja-JP" sz="3600" dirty="0">
                <a:solidFill>
                  <a:srgbClr val="0000FF"/>
                </a:solidFill>
                <a:latin typeface="+mn-ea"/>
                <a:ea typeface="+mn-ea"/>
              </a:rPr>
              <a:t>Series</a:t>
            </a:r>
            <a:r>
              <a:rPr lang="ja-JP" altLang="en-US" sz="3600" dirty="0">
                <a:solidFill>
                  <a:srgbClr val="0000FF"/>
                </a:solidFill>
                <a:latin typeface="+mn-ea"/>
                <a:ea typeface="+mn-ea"/>
              </a:rPr>
              <a:t>の場合は、</a:t>
            </a:r>
            <a:r>
              <a:rPr lang="en-US" altLang="ja-JP" sz="3600" dirty="0" err="1">
                <a:solidFill>
                  <a:srgbClr val="0000FF"/>
                </a:solidFill>
                <a:latin typeface="+mn-ea"/>
                <a:ea typeface="+mn-ea"/>
              </a:rPr>
              <a:t>DataFrame</a:t>
            </a:r>
            <a:r>
              <a:rPr lang="en-US" altLang="ja-JP" sz="3600" dirty="0">
                <a:solidFill>
                  <a:srgbClr val="0000FF"/>
                </a:solidFill>
                <a:latin typeface="+mn-ea"/>
                <a:ea typeface="+mn-ea"/>
              </a:rPr>
              <a:t> (</a:t>
            </a:r>
            <a:r>
              <a:rPr lang="en-US" altLang="ja-JP" sz="3600" dirty="0" err="1">
                <a:solidFill>
                  <a:srgbClr val="0000FF"/>
                </a:solidFill>
                <a:latin typeface="+mn-ea"/>
                <a:ea typeface="+mn-ea"/>
              </a:rPr>
              <a:t>df.plot.line</a:t>
            </a:r>
            <a:r>
              <a:rPr lang="en-US" altLang="ja-JP" sz="3600" dirty="0">
                <a:solidFill>
                  <a:srgbClr val="0000FF"/>
                </a:solidFill>
                <a:latin typeface="+mn-ea"/>
                <a:ea typeface="+mn-ea"/>
              </a:rPr>
              <a:t>()</a:t>
            </a:r>
            <a:r>
              <a:rPr lang="ja-JP" altLang="en-US" sz="3600" dirty="0">
                <a:solidFill>
                  <a:srgbClr val="0000FF"/>
                </a:solidFill>
                <a:latin typeface="+mn-ea"/>
                <a:ea typeface="+mn-ea"/>
              </a:rPr>
              <a:t>など</a:t>
            </a:r>
            <a:r>
              <a:rPr lang="en-US" altLang="ja-JP" sz="3600" dirty="0">
                <a:solidFill>
                  <a:srgbClr val="0000FF"/>
                </a:solidFill>
                <a:latin typeface="+mn-ea"/>
                <a:ea typeface="+mn-ea"/>
              </a:rPr>
              <a:t>)</a:t>
            </a:r>
            <a:r>
              <a:rPr lang="ja-JP" altLang="en-US" sz="3600" dirty="0">
                <a:solidFill>
                  <a:srgbClr val="0000FF"/>
                </a:solidFill>
                <a:latin typeface="+mn-ea"/>
                <a:ea typeface="+mn-ea"/>
              </a:rPr>
              <a:t>と異なり、</a:t>
            </a:r>
            <a:endParaRPr lang="en-US" altLang="ja-JP" sz="3600" dirty="0">
              <a:solidFill>
                <a:srgbClr val="0000FF"/>
              </a:solidFill>
              <a:latin typeface="+mn-ea"/>
              <a:ea typeface="+mn-ea"/>
            </a:endParaRPr>
          </a:p>
          <a:p>
            <a:r>
              <a:rPr kumimoji="1" lang="en-US" altLang="ja-JP" sz="3600" dirty="0" err="1">
                <a:solidFill>
                  <a:srgbClr val="0000FF"/>
                </a:solidFill>
                <a:latin typeface="+mn-ea"/>
                <a:ea typeface="+mn-ea"/>
              </a:rPr>
              <a:t>Series.plot</a:t>
            </a:r>
            <a:r>
              <a:rPr kumimoji="1" lang="en-US" altLang="ja-JP" sz="3600" dirty="0">
                <a:solidFill>
                  <a:srgbClr val="0000FF"/>
                </a:solidFill>
                <a:latin typeface="+mn-ea"/>
                <a:ea typeface="+mn-ea"/>
              </a:rPr>
              <a:t>() </a:t>
            </a:r>
            <a:r>
              <a:rPr kumimoji="1" lang="ja-JP" altLang="en-US" sz="3600" dirty="0">
                <a:solidFill>
                  <a:srgbClr val="0000FF"/>
                </a:solidFill>
                <a:latin typeface="+mn-ea"/>
                <a:ea typeface="+mn-ea"/>
              </a:rPr>
              <a:t>となる。</a:t>
            </a:r>
          </a:p>
        </p:txBody>
      </p:sp>
      <p:sp>
        <p:nvSpPr>
          <p:cNvPr id="15" name="テキスト ボックス 14">
            <a:extLst>
              <a:ext uri="{FF2B5EF4-FFF2-40B4-BE49-F238E27FC236}">
                <a16:creationId xmlns="" xmlns:a16="http://schemas.microsoft.com/office/drawing/2014/main" id="{D1CB111F-0D68-46D7-A2B6-124AAC120304}"/>
              </a:ext>
            </a:extLst>
          </p:cNvPr>
          <p:cNvSpPr txBox="1"/>
          <p:nvPr/>
        </p:nvSpPr>
        <p:spPr>
          <a:xfrm>
            <a:off x="845229" y="3942951"/>
            <a:ext cx="8795801" cy="1200329"/>
          </a:xfrm>
          <a:prstGeom prst="rect">
            <a:avLst/>
          </a:prstGeom>
          <a:solidFill>
            <a:schemeClr val="bg1"/>
          </a:solidFill>
          <a:ln>
            <a:noFill/>
          </a:ln>
        </p:spPr>
        <p:txBody>
          <a:bodyPr wrap="square" rtlCol="0">
            <a:spAutoFit/>
          </a:bodyPr>
          <a:lstStyle/>
          <a:p>
            <a:r>
              <a:rPr kumimoji="1" lang="en-US" altLang="ja-JP" sz="3600" dirty="0">
                <a:solidFill>
                  <a:srgbClr val="0000FF"/>
                </a:solidFill>
                <a:latin typeface="+mn-ea"/>
                <a:ea typeface="+mn-ea"/>
              </a:rPr>
              <a:t>kind= </a:t>
            </a:r>
            <a:r>
              <a:rPr kumimoji="1" lang="ja-JP" altLang="en-US" sz="3600" dirty="0">
                <a:solidFill>
                  <a:srgbClr val="0000FF"/>
                </a:solidFill>
                <a:latin typeface="+mn-ea"/>
                <a:ea typeface="+mn-ea"/>
              </a:rPr>
              <a:t>で指定できるグラフ種については</a:t>
            </a:r>
            <a:endParaRPr kumimoji="1" lang="en-US" altLang="ja-JP" sz="3600" dirty="0">
              <a:solidFill>
                <a:srgbClr val="0000FF"/>
              </a:solidFill>
              <a:latin typeface="+mn-ea"/>
              <a:ea typeface="+mn-ea"/>
            </a:endParaRPr>
          </a:p>
          <a:p>
            <a:r>
              <a:rPr kumimoji="1" lang="ja-JP" altLang="en-US" sz="3600" dirty="0">
                <a:solidFill>
                  <a:srgbClr val="0000FF"/>
                </a:solidFill>
                <a:latin typeface="+mn-ea"/>
                <a:ea typeface="+mn-ea"/>
              </a:rPr>
              <a:t>マニュアルを参照のこと。</a:t>
            </a:r>
          </a:p>
        </p:txBody>
      </p:sp>
      <p:sp>
        <p:nvSpPr>
          <p:cNvPr id="2" name="テキスト ボックス 1">
            <a:extLst>
              <a:ext uri="{FF2B5EF4-FFF2-40B4-BE49-F238E27FC236}">
                <a16:creationId xmlns="" xmlns:a16="http://schemas.microsoft.com/office/drawing/2014/main" id="{9BCFCE1A-4883-4827-8718-2A22CA312D7A}"/>
              </a:ext>
            </a:extLst>
          </p:cNvPr>
          <p:cNvSpPr txBox="1"/>
          <p:nvPr/>
        </p:nvSpPr>
        <p:spPr>
          <a:xfrm flipH="1">
            <a:off x="882351" y="5128851"/>
            <a:ext cx="15434880" cy="523220"/>
          </a:xfrm>
          <a:prstGeom prst="rect">
            <a:avLst/>
          </a:prstGeom>
          <a:noFill/>
        </p:spPr>
        <p:txBody>
          <a:bodyPr wrap="square" rtlCol="0">
            <a:spAutoFit/>
          </a:bodyPr>
          <a:lstStyle/>
          <a:p>
            <a:r>
              <a:rPr lang="en-US" altLang="ja-JP" sz="2800" dirty="0">
                <a:latin typeface="+mn-ea"/>
                <a:ea typeface="+mn-ea"/>
                <a:hlinkClick r:id="rId2"/>
              </a:rPr>
              <a:t>https://pandas.pydata.org/pandas-docs/stable/reference/api/pandas.Series.plot.html</a:t>
            </a:r>
            <a:r>
              <a:rPr lang="ja-JP" altLang="en-US" sz="2800" dirty="0">
                <a:latin typeface="+mn-ea"/>
                <a:ea typeface="+mn-ea"/>
              </a:rPr>
              <a:t> </a:t>
            </a:r>
            <a:endParaRPr kumimoji="1" lang="ja-JP" altLang="en-US" sz="2800" dirty="0">
              <a:latin typeface="+mn-ea"/>
              <a:ea typeface="+mn-ea"/>
            </a:endParaRPr>
          </a:p>
        </p:txBody>
      </p:sp>
      <p:pic>
        <p:nvPicPr>
          <p:cNvPr id="3" name="図 2">
            <a:extLst>
              <a:ext uri="{FF2B5EF4-FFF2-40B4-BE49-F238E27FC236}">
                <a16:creationId xmlns="" xmlns:a16="http://schemas.microsoft.com/office/drawing/2014/main" id="{59AFB41B-BABD-4332-B8F7-7137CE248A12}"/>
              </a:ext>
            </a:extLst>
          </p:cNvPr>
          <p:cNvPicPr>
            <a:picLocks noChangeAspect="1"/>
          </p:cNvPicPr>
          <p:nvPr/>
        </p:nvPicPr>
        <p:blipFill>
          <a:blip r:embed="rId3"/>
          <a:stretch>
            <a:fillRect/>
          </a:stretch>
        </p:blipFill>
        <p:spPr>
          <a:xfrm>
            <a:off x="4667503" y="5709126"/>
            <a:ext cx="4819953" cy="3282449"/>
          </a:xfrm>
          <a:prstGeom prst="rect">
            <a:avLst/>
          </a:prstGeom>
        </p:spPr>
      </p:pic>
    </p:spTree>
    <p:extLst>
      <p:ext uri="{BB962C8B-B14F-4D97-AF65-F5344CB8AC3E}">
        <p14:creationId xmlns:p14="http://schemas.microsoft.com/office/powerpoint/2010/main" val="2184623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5850D85-150F-4F0D-B107-D659F800D8F0}"/>
              </a:ext>
            </a:extLst>
          </p:cNvPr>
          <p:cNvSpPr>
            <a:spLocks noGrp="1"/>
          </p:cNvSpPr>
          <p:nvPr>
            <p:ph type="title"/>
          </p:nvPr>
        </p:nvSpPr>
        <p:spPr/>
        <p:txBody>
          <a:bodyPr/>
          <a:lstStyle/>
          <a:p>
            <a:r>
              <a:rPr kumimoji="1" lang="ja-JP" altLang="en-US" dirty="0"/>
              <a:t>季節性の解析</a:t>
            </a:r>
          </a:p>
        </p:txBody>
      </p:sp>
      <p:sp>
        <p:nvSpPr>
          <p:cNvPr id="4" name="フッター プレースホルダー 3">
            <a:extLst>
              <a:ext uri="{FF2B5EF4-FFF2-40B4-BE49-F238E27FC236}">
                <a16:creationId xmlns="" xmlns:a16="http://schemas.microsoft.com/office/drawing/2014/main" id="{BE8A3450-8544-46B6-8020-3623F9672781}"/>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D57BDC0C-82AB-4D0D-8E91-3CDA113C19B2}"/>
              </a:ext>
            </a:extLst>
          </p:cNvPr>
          <p:cNvSpPr>
            <a:spLocks noGrp="1"/>
          </p:cNvSpPr>
          <p:nvPr>
            <p:ph type="sldNum" sz="quarter" idx="4"/>
          </p:nvPr>
        </p:nvSpPr>
        <p:spPr/>
        <p:txBody>
          <a:bodyPr/>
          <a:lstStyle/>
          <a:p>
            <a:pPr>
              <a:defRPr/>
            </a:pPr>
            <a:fld id="{E62AD30C-4FD0-4E41-9633-AA73C86D07D0}" type="slidenum">
              <a:rPr lang="ja-JP" altLang="en-US" smtClean="0"/>
              <a:pPr>
                <a:defRPr/>
              </a:pPr>
              <a:t>85</a:t>
            </a:fld>
            <a:endParaRPr lang="en-US" altLang="ja-JP" dirty="0"/>
          </a:p>
        </p:txBody>
      </p:sp>
      <p:sp>
        <p:nvSpPr>
          <p:cNvPr id="6" name="テキスト ボックス 5">
            <a:extLst>
              <a:ext uri="{FF2B5EF4-FFF2-40B4-BE49-F238E27FC236}">
                <a16:creationId xmlns="" xmlns:a16="http://schemas.microsoft.com/office/drawing/2014/main" id="{D4F85C12-8C7B-4D29-A9EB-97477EC6FE36}"/>
              </a:ext>
            </a:extLst>
          </p:cNvPr>
          <p:cNvSpPr txBox="1"/>
          <p:nvPr/>
        </p:nvSpPr>
        <p:spPr>
          <a:xfrm>
            <a:off x="3307235" y="1880501"/>
            <a:ext cx="4847802" cy="646331"/>
          </a:xfrm>
          <a:prstGeom prst="rect">
            <a:avLst/>
          </a:prstGeom>
          <a:noFill/>
          <a:ln>
            <a:solidFill>
              <a:schemeClr val="tx1"/>
            </a:solidFill>
          </a:ln>
        </p:spPr>
        <p:txBody>
          <a:bodyPr wrap="none" rtlCol="0">
            <a:spAutoFit/>
          </a:bodyPr>
          <a:lstStyle/>
          <a:p>
            <a:r>
              <a:rPr lang="en-US" altLang="ja-JP" sz="3600" dirty="0">
                <a:latin typeface="+mn-ea"/>
                <a:ea typeface="+mn-ea"/>
              </a:rPr>
              <a:t>Seasonal decompose</a:t>
            </a:r>
            <a:endParaRPr kumimoji="1" lang="ja-JP" altLang="en-US" sz="3600" dirty="0">
              <a:latin typeface="+mn-ea"/>
              <a:ea typeface="+mn-ea"/>
            </a:endParaRPr>
          </a:p>
        </p:txBody>
      </p:sp>
      <p:sp>
        <p:nvSpPr>
          <p:cNvPr id="7" name="テキスト ボックス 6">
            <a:extLst>
              <a:ext uri="{FF2B5EF4-FFF2-40B4-BE49-F238E27FC236}">
                <a16:creationId xmlns="" xmlns:a16="http://schemas.microsoft.com/office/drawing/2014/main" id="{086BF244-BDD2-4EC0-B851-AD35218C4138}"/>
              </a:ext>
            </a:extLst>
          </p:cNvPr>
          <p:cNvSpPr txBox="1"/>
          <p:nvPr/>
        </p:nvSpPr>
        <p:spPr>
          <a:xfrm>
            <a:off x="368963" y="1904885"/>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8" name="テキスト ボックス 7">
            <a:extLst>
              <a:ext uri="{FF2B5EF4-FFF2-40B4-BE49-F238E27FC236}">
                <a16:creationId xmlns="" xmlns:a16="http://schemas.microsoft.com/office/drawing/2014/main" id="{1B201246-B949-47DD-AB50-337076B08314}"/>
              </a:ext>
            </a:extLst>
          </p:cNvPr>
          <p:cNvSpPr txBox="1"/>
          <p:nvPr/>
        </p:nvSpPr>
        <p:spPr>
          <a:xfrm>
            <a:off x="1393091" y="3166757"/>
            <a:ext cx="13053253" cy="3416320"/>
          </a:xfrm>
          <a:prstGeom prst="rect">
            <a:avLst/>
          </a:prstGeom>
          <a:noFill/>
          <a:ln>
            <a:solidFill>
              <a:schemeClr val="tx1"/>
            </a:solidFill>
          </a:ln>
        </p:spPr>
        <p:txBody>
          <a:bodyPr wrap="none" rtlCol="0">
            <a:spAutoFit/>
          </a:bodyPr>
          <a:lstStyle/>
          <a:p>
            <a:r>
              <a:rPr lang="en-US" altLang="ja-JP" sz="3600" dirty="0">
                <a:latin typeface="+mn-ea"/>
                <a:ea typeface="+mn-ea"/>
              </a:rPr>
              <a:t>result = </a:t>
            </a:r>
            <a:r>
              <a:rPr lang="en-US" altLang="ja-JP" sz="3600" dirty="0" err="1">
                <a:latin typeface="+mn-ea"/>
                <a:ea typeface="+mn-ea"/>
              </a:rPr>
              <a:t>sm.tsa.seasonal_decompose</a:t>
            </a:r>
            <a:r>
              <a:rPr lang="en-US" altLang="ja-JP" sz="3600" dirty="0">
                <a:latin typeface="+mn-ea"/>
                <a:ea typeface="+mn-ea"/>
              </a:rPr>
              <a:t>(</a:t>
            </a:r>
            <a:r>
              <a:rPr lang="en-US" altLang="ja-JP" sz="3600" dirty="0" err="1">
                <a:latin typeface="+mn-ea"/>
                <a:ea typeface="+mn-ea"/>
              </a:rPr>
              <a:t>ave_temp_weekly</a:t>
            </a:r>
            <a:r>
              <a:rPr lang="en-US" altLang="ja-JP" sz="3600" dirty="0">
                <a:latin typeface="+mn-ea"/>
                <a:ea typeface="+mn-ea"/>
              </a:rPr>
              <a:t>)</a:t>
            </a:r>
          </a:p>
          <a:p>
            <a:r>
              <a:rPr lang="en-US" altLang="ja-JP" sz="3600" dirty="0" err="1">
                <a:latin typeface="+mn-ea"/>
                <a:ea typeface="+mn-ea"/>
              </a:rPr>
              <a:t>result.observed.plot</a:t>
            </a:r>
            <a:r>
              <a:rPr lang="en-US" altLang="ja-JP" sz="3600" dirty="0">
                <a:latin typeface="+mn-ea"/>
                <a:ea typeface="+mn-ea"/>
              </a:rPr>
              <a:t>()  # original data</a:t>
            </a:r>
          </a:p>
          <a:p>
            <a:r>
              <a:rPr lang="en-US" altLang="ja-JP" sz="3600" dirty="0" err="1">
                <a:latin typeface="+mn-ea"/>
                <a:ea typeface="+mn-ea"/>
              </a:rPr>
              <a:t>result.trend.plot</a:t>
            </a:r>
            <a:r>
              <a:rPr lang="en-US" altLang="ja-JP" sz="3600" dirty="0">
                <a:latin typeface="+mn-ea"/>
                <a:ea typeface="+mn-ea"/>
              </a:rPr>
              <a:t>()  # without seasonality</a:t>
            </a:r>
          </a:p>
          <a:p>
            <a:r>
              <a:rPr lang="en-US" altLang="ja-JP" sz="3600" dirty="0" err="1">
                <a:latin typeface="+mn-ea"/>
                <a:ea typeface="+mn-ea"/>
              </a:rPr>
              <a:t>result.seasonal.plot</a:t>
            </a:r>
            <a:r>
              <a:rPr lang="en-US" altLang="ja-JP" sz="3600" dirty="0">
                <a:latin typeface="+mn-ea"/>
                <a:ea typeface="+mn-ea"/>
              </a:rPr>
              <a:t>()  # seasonality</a:t>
            </a:r>
          </a:p>
          <a:p>
            <a:r>
              <a:rPr lang="en-US" altLang="ja-JP" sz="3600" dirty="0" err="1">
                <a:latin typeface="+mn-ea"/>
                <a:ea typeface="+mn-ea"/>
              </a:rPr>
              <a:t>result.resid.plot</a:t>
            </a:r>
            <a:r>
              <a:rPr lang="en-US" altLang="ja-JP" sz="3600" dirty="0">
                <a:latin typeface="+mn-ea"/>
                <a:ea typeface="+mn-ea"/>
              </a:rPr>
              <a:t>()  # residual</a:t>
            </a:r>
          </a:p>
          <a:p>
            <a:r>
              <a:rPr lang="en-US" altLang="ja-JP" sz="3600" dirty="0" err="1">
                <a:latin typeface="+mn-ea"/>
                <a:ea typeface="+mn-ea"/>
              </a:rPr>
              <a:t>pfig</a:t>
            </a:r>
            <a:r>
              <a:rPr lang="en-US" altLang="ja-JP" sz="3600" dirty="0">
                <a:latin typeface="+mn-ea"/>
                <a:ea typeface="+mn-ea"/>
              </a:rPr>
              <a:t> = </a:t>
            </a:r>
            <a:r>
              <a:rPr lang="en-US" altLang="ja-JP" sz="3600" dirty="0" err="1">
                <a:latin typeface="+mn-ea"/>
                <a:ea typeface="+mn-ea"/>
              </a:rPr>
              <a:t>result.plot</a:t>
            </a:r>
            <a:r>
              <a:rPr lang="en-US" altLang="ja-JP" sz="3600" dirty="0">
                <a:latin typeface="+mn-ea"/>
                <a:ea typeface="+mn-ea"/>
              </a:rPr>
              <a:t>()  # all in one figure</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73E2DBEB-D2F8-4F60-B3E4-4BE267C8ECC2}"/>
              </a:ext>
            </a:extLst>
          </p:cNvPr>
          <p:cNvSpPr txBox="1"/>
          <p:nvPr/>
        </p:nvSpPr>
        <p:spPr>
          <a:xfrm>
            <a:off x="706590" y="3770423"/>
            <a:ext cx="439544" cy="584775"/>
          </a:xfrm>
          <a:prstGeom prst="rect">
            <a:avLst/>
          </a:prstGeom>
          <a:noFill/>
        </p:spPr>
        <p:txBody>
          <a:bodyPr wrap="none" rtlCol="0">
            <a:spAutoFit/>
          </a:bodyPr>
          <a:lstStyle/>
          <a:p>
            <a:r>
              <a:rPr kumimoji="1" lang="en-US" altLang="ja-JP" sz="3200" dirty="0">
                <a:solidFill>
                  <a:srgbClr val="0000FF"/>
                </a:solidFill>
                <a:latin typeface="+mn-ea"/>
                <a:ea typeface="+mn-ea"/>
              </a:rPr>
              <a:t>1</a:t>
            </a:r>
            <a:endParaRPr kumimoji="1" lang="ja-JP" altLang="en-US" sz="3200" dirty="0">
              <a:solidFill>
                <a:srgbClr val="0000FF"/>
              </a:solidFill>
              <a:latin typeface="+mn-ea"/>
              <a:ea typeface="+mn-ea"/>
            </a:endParaRPr>
          </a:p>
        </p:txBody>
      </p:sp>
      <p:sp>
        <p:nvSpPr>
          <p:cNvPr id="10" name="テキスト ボックス 9">
            <a:extLst>
              <a:ext uri="{FF2B5EF4-FFF2-40B4-BE49-F238E27FC236}">
                <a16:creationId xmlns="" xmlns:a16="http://schemas.microsoft.com/office/drawing/2014/main" id="{EA4FD090-38DA-4E2B-AD75-D5B5CE04C8A9}"/>
              </a:ext>
            </a:extLst>
          </p:cNvPr>
          <p:cNvSpPr txBox="1"/>
          <p:nvPr/>
        </p:nvSpPr>
        <p:spPr>
          <a:xfrm>
            <a:off x="706590" y="4315522"/>
            <a:ext cx="439544" cy="584775"/>
          </a:xfrm>
          <a:prstGeom prst="rect">
            <a:avLst/>
          </a:prstGeom>
          <a:noFill/>
        </p:spPr>
        <p:txBody>
          <a:bodyPr wrap="none" rtlCol="0">
            <a:spAutoFit/>
          </a:bodyPr>
          <a:lstStyle/>
          <a:p>
            <a:r>
              <a:rPr kumimoji="1" lang="en-US" altLang="ja-JP" sz="3200" dirty="0">
                <a:solidFill>
                  <a:srgbClr val="0000FF"/>
                </a:solidFill>
                <a:latin typeface="+mn-ea"/>
                <a:ea typeface="+mn-ea"/>
              </a:rPr>
              <a:t>2</a:t>
            </a:r>
            <a:endParaRPr kumimoji="1" lang="ja-JP" altLang="en-US" sz="3200" dirty="0">
              <a:solidFill>
                <a:srgbClr val="0000FF"/>
              </a:solidFill>
              <a:latin typeface="+mn-ea"/>
              <a:ea typeface="+mn-ea"/>
            </a:endParaRPr>
          </a:p>
        </p:txBody>
      </p:sp>
      <p:sp>
        <p:nvSpPr>
          <p:cNvPr id="11" name="テキスト ボックス 10">
            <a:extLst>
              <a:ext uri="{FF2B5EF4-FFF2-40B4-BE49-F238E27FC236}">
                <a16:creationId xmlns="" xmlns:a16="http://schemas.microsoft.com/office/drawing/2014/main" id="{17CD3716-2C2C-41A0-85B0-85C409030131}"/>
              </a:ext>
            </a:extLst>
          </p:cNvPr>
          <p:cNvSpPr txBox="1"/>
          <p:nvPr/>
        </p:nvSpPr>
        <p:spPr>
          <a:xfrm>
            <a:off x="706590" y="4860621"/>
            <a:ext cx="439544" cy="584775"/>
          </a:xfrm>
          <a:prstGeom prst="rect">
            <a:avLst/>
          </a:prstGeom>
          <a:noFill/>
        </p:spPr>
        <p:txBody>
          <a:bodyPr wrap="none" rtlCol="0">
            <a:spAutoFit/>
          </a:bodyPr>
          <a:lstStyle/>
          <a:p>
            <a:r>
              <a:rPr kumimoji="1" lang="en-US" altLang="ja-JP" sz="3200" dirty="0">
                <a:solidFill>
                  <a:srgbClr val="0000FF"/>
                </a:solidFill>
                <a:latin typeface="+mn-ea"/>
                <a:ea typeface="+mn-ea"/>
              </a:rPr>
              <a:t>3</a:t>
            </a:r>
            <a:endParaRPr kumimoji="1" lang="ja-JP" altLang="en-US" sz="3200" dirty="0">
              <a:solidFill>
                <a:srgbClr val="0000FF"/>
              </a:solidFill>
              <a:latin typeface="+mn-ea"/>
              <a:ea typeface="+mn-ea"/>
            </a:endParaRPr>
          </a:p>
        </p:txBody>
      </p:sp>
      <p:sp>
        <p:nvSpPr>
          <p:cNvPr id="12" name="テキスト ボックス 11">
            <a:extLst>
              <a:ext uri="{FF2B5EF4-FFF2-40B4-BE49-F238E27FC236}">
                <a16:creationId xmlns="" xmlns:a16="http://schemas.microsoft.com/office/drawing/2014/main" id="{D981FBC5-9CBC-4C2C-AA62-FF89445B3159}"/>
              </a:ext>
            </a:extLst>
          </p:cNvPr>
          <p:cNvSpPr txBox="1"/>
          <p:nvPr/>
        </p:nvSpPr>
        <p:spPr>
          <a:xfrm>
            <a:off x="706590" y="5405721"/>
            <a:ext cx="439544" cy="584775"/>
          </a:xfrm>
          <a:prstGeom prst="rect">
            <a:avLst/>
          </a:prstGeom>
          <a:noFill/>
        </p:spPr>
        <p:txBody>
          <a:bodyPr wrap="none" rtlCol="0">
            <a:spAutoFit/>
          </a:bodyPr>
          <a:lstStyle/>
          <a:p>
            <a:r>
              <a:rPr kumimoji="1" lang="en-US" altLang="ja-JP" sz="3200" dirty="0">
                <a:solidFill>
                  <a:srgbClr val="0000FF"/>
                </a:solidFill>
                <a:latin typeface="+mn-ea"/>
                <a:ea typeface="+mn-ea"/>
              </a:rPr>
              <a:t>4</a:t>
            </a:r>
            <a:endParaRPr kumimoji="1" lang="ja-JP" altLang="en-US" sz="3200" dirty="0">
              <a:solidFill>
                <a:srgbClr val="0000FF"/>
              </a:solidFill>
              <a:latin typeface="+mn-ea"/>
              <a:ea typeface="+mn-ea"/>
            </a:endParaRPr>
          </a:p>
        </p:txBody>
      </p:sp>
      <p:sp>
        <p:nvSpPr>
          <p:cNvPr id="13" name="テキスト ボックス 12">
            <a:extLst>
              <a:ext uri="{FF2B5EF4-FFF2-40B4-BE49-F238E27FC236}">
                <a16:creationId xmlns="" xmlns:a16="http://schemas.microsoft.com/office/drawing/2014/main" id="{FFB624D8-A12E-4F87-9099-A21066641D4A}"/>
              </a:ext>
            </a:extLst>
          </p:cNvPr>
          <p:cNvSpPr txBox="1"/>
          <p:nvPr/>
        </p:nvSpPr>
        <p:spPr>
          <a:xfrm>
            <a:off x="706590" y="5950821"/>
            <a:ext cx="439544" cy="584775"/>
          </a:xfrm>
          <a:prstGeom prst="rect">
            <a:avLst/>
          </a:prstGeom>
          <a:noFill/>
        </p:spPr>
        <p:txBody>
          <a:bodyPr wrap="none" rtlCol="0">
            <a:spAutoFit/>
          </a:bodyPr>
          <a:lstStyle/>
          <a:p>
            <a:r>
              <a:rPr kumimoji="1" lang="en-US" altLang="ja-JP" sz="3200" dirty="0">
                <a:solidFill>
                  <a:srgbClr val="0000FF"/>
                </a:solidFill>
                <a:latin typeface="+mn-ea"/>
                <a:ea typeface="+mn-ea"/>
              </a:rPr>
              <a:t>5</a:t>
            </a:r>
            <a:endParaRPr kumimoji="1" lang="ja-JP" altLang="en-US" sz="3200" dirty="0">
              <a:solidFill>
                <a:srgbClr val="0000FF"/>
              </a:solidFill>
              <a:latin typeface="+mn-ea"/>
              <a:ea typeface="+mn-ea"/>
            </a:endParaRPr>
          </a:p>
        </p:txBody>
      </p:sp>
      <p:sp>
        <p:nvSpPr>
          <p:cNvPr id="14" name="テキスト ボックス 13">
            <a:extLst>
              <a:ext uri="{FF2B5EF4-FFF2-40B4-BE49-F238E27FC236}">
                <a16:creationId xmlns="" xmlns:a16="http://schemas.microsoft.com/office/drawing/2014/main" id="{CE5C9E19-B853-458D-A946-5A92CF003FDC}"/>
              </a:ext>
            </a:extLst>
          </p:cNvPr>
          <p:cNvSpPr txBox="1"/>
          <p:nvPr/>
        </p:nvSpPr>
        <p:spPr>
          <a:xfrm>
            <a:off x="1931615" y="7229667"/>
            <a:ext cx="12809917" cy="707886"/>
          </a:xfrm>
          <a:prstGeom prst="rect">
            <a:avLst/>
          </a:prstGeom>
          <a:noFill/>
        </p:spPr>
        <p:txBody>
          <a:bodyPr wrap="none" rtlCol="0">
            <a:spAutoFit/>
          </a:bodyPr>
          <a:lstStyle/>
          <a:p>
            <a:r>
              <a:rPr lang="en-US" altLang="ja-JP" sz="4000" dirty="0">
                <a:latin typeface="+mn-ea"/>
                <a:ea typeface="+mn-ea"/>
              </a:rPr>
              <a:t>(</a:t>
            </a:r>
            <a:r>
              <a:rPr lang="ja-JP" altLang="en-US" sz="4000" dirty="0">
                <a:latin typeface="+mn-ea"/>
                <a:ea typeface="+mn-ea"/>
              </a:rPr>
              <a:t>デフォルト</a:t>
            </a:r>
            <a:r>
              <a:rPr lang="en-US" altLang="ja-JP" sz="4000" dirty="0">
                <a:latin typeface="+mn-ea"/>
                <a:ea typeface="+mn-ea"/>
              </a:rPr>
              <a:t>) </a:t>
            </a:r>
            <a:r>
              <a:rPr kumimoji="1" lang="en-US" altLang="ja-JP" sz="4000" dirty="0">
                <a:latin typeface="+mn-ea"/>
                <a:ea typeface="+mn-ea"/>
              </a:rPr>
              <a:t>observed = trend + seasonal + </a:t>
            </a:r>
            <a:r>
              <a:rPr kumimoji="1" lang="en-US" altLang="ja-JP" sz="4000" dirty="0" err="1">
                <a:latin typeface="+mn-ea"/>
                <a:ea typeface="+mn-ea"/>
              </a:rPr>
              <a:t>resid</a:t>
            </a:r>
            <a:endParaRPr kumimoji="1" lang="ja-JP" altLang="en-US" sz="4000" dirty="0">
              <a:latin typeface="+mn-ea"/>
              <a:ea typeface="+mn-ea"/>
            </a:endParaRPr>
          </a:p>
        </p:txBody>
      </p:sp>
      <p:sp>
        <p:nvSpPr>
          <p:cNvPr id="15" name="テキスト ボックス 14">
            <a:extLst>
              <a:ext uri="{FF2B5EF4-FFF2-40B4-BE49-F238E27FC236}">
                <a16:creationId xmlns="" xmlns:a16="http://schemas.microsoft.com/office/drawing/2014/main" id="{9D3EF15A-1078-44C1-B1B6-485C334F2A8F}"/>
              </a:ext>
            </a:extLst>
          </p:cNvPr>
          <p:cNvSpPr txBox="1"/>
          <p:nvPr/>
        </p:nvSpPr>
        <p:spPr>
          <a:xfrm>
            <a:off x="39779" y="8054327"/>
            <a:ext cx="17542623" cy="523220"/>
          </a:xfrm>
          <a:prstGeom prst="rect">
            <a:avLst/>
          </a:prstGeom>
          <a:noFill/>
        </p:spPr>
        <p:txBody>
          <a:bodyPr wrap="none" rtlCol="0">
            <a:spAutoFit/>
          </a:bodyPr>
          <a:lstStyle/>
          <a:p>
            <a:r>
              <a:rPr lang="en-US" altLang="ja-JP" sz="2800" dirty="0">
                <a:latin typeface="+mn-ea"/>
                <a:ea typeface="+mn-ea"/>
                <a:hlinkClick r:id="rId2"/>
              </a:rPr>
              <a:t>https://www.statsmodels.org/dev/generated/statsmodels.tsa.seasonal.seasonal_decompose.html</a:t>
            </a:r>
            <a:r>
              <a:rPr lang="en-US" altLang="ja-JP" sz="2800" dirty="0">
                <a:latin typeface="+mn-ea"/>
                <a:ea typeface="+mn-ea"/>
              </a:rPr>
              <a:t> </a:t>
            </a:r>
            <a:endParaRPr kumimoji="1" lang="ja-JP" altLang="en-US" sz="2800" dirty="0">
              <a:latin typeface="+mn-ea"/>
              <a:ea typeface="+mn-ea"/>
            </a:endParaRPr>
          </a:p>
        </p:txBody>
      </p:sp>
      <p:sp>
        <p:nvSpPr>
          <p:cNvPr id="16" name="右中かっこ 15">
            <a:extLst>
              <a:ext uri="{FF2B5EF4-FFF2-40B4-BE49-F238E27FC236}">
                <a16:creationId xmlns="" xmlns:a16="http://schemas.microsoft.com/office/drawing/2014/main" id="{11DCB42B-4CAF-43E7-BAE5-11D52D94E343}"/>
              </a:ext>
            </a:extLst>
          </p:cNvPr>
          <p:cNvSpPr/>
          <p:nvPr/>
        </p:nvSpPr>
        <p:spPr bwMode="auto">
          <a:xfrm>
            <a:off x="10389203" y="3901330"/>
            <a:ext cx="756084" cy="1950829"/>
          </a:xfrm>
          <a:prstGeom prst="rightBrace">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7" name="テキスト ボックス 16">
            <a:extLst>
              <a:ext uri="{FF2B5EF4-FFF2-40B4-BE49-F238E27FC236}">
                <a16:creationId xmlns="" xmlns:a16="http://schemas.microsoft.com/office/drawing/2014/main" id="{F19AD880-2A6F-49B6-ABFB-812A1C7DAD63}"/>
              </a:ext>
            </a:extLst>
          </p:cNvPr>
          <p:cNvSpPr txBox="1"/>
          <p:nvPr/>
        </p:nvSpPr>
        <p:spPr>
          <a:xfrm>
            <a:off x="11248930" y="4146076"/>
            <a:ext cx="6128417" cy="1569660"/>
          </a:xfrm>
          <a:prstGeom prst="rect">
            <a:avLst/>
          </a:prstGeom>
          <a:solidFill>
            <a:schemeClr val="bg1"/>
          </a:solidFill>
        </p:spPr>
        <p:txBody>
          <a:bodyPr wrap="square" rtlCol="0">
            <a:spAutoFit/>
          </a:bodyPr>
          <a:lstStyle/>
          <a:p>
            <a:r>
              <a:rPr lang="ja-JP" altLang="en-US" sz="3200" dirty="0">
                <a:solidFill>
                  <a:srgbClr val="0000FF"/>
                </a:solidFill>
                <a:latin typeface="+mn-ea"/>
                <a:ea typeface="+mn-ea"/>
              </a:rPr>
              <a:t>観測値、トレンド成分、</a:t>
            </a:r>
            <a:endParaRPr lang="en-US" altLang="ja-JP" sz="3200" dirty="0">
              <a:solidFill>
                <a:srgbClr val="0000FF"/>
              </a:solidFill>
              <a:latin typeface="+mn-ea"/>
              <a:ea typeface="+mn-ea"/>
            </a:endParaRPr>
          </a:p>
          <a:p>
            <a:r>
              <a:rPr lang="ja-JP" altLang="en-US" sz="3200" dirty="0">
                <a:solidFill>
                  <a:srgbClr val="0000FF"/>
                </a:solidFill>
                <a:latin typeface="+mn-ea"/>
                <a:ea typeface="+mn-ea"/>
              </a:rPr>
              <a:t>季節成分、残差</a:t>
            </a:r>
            <a:endParaRPr lang="en-US" altLang="ja-JP" sz="3200" dirty="0">
              <a:solidFill>
                <a:srgbClr val="0000FF"/>
              </a:solidFill>
              <a:latin typeface="+mn-ea"/>
              <a:ea typeface="+mn-ea"/>
            </a:endParaRPr>
          </a:p>
          <a:p>
            <a:r>
              <a:rPr lang="ja-JP" altLang="en-US" sz="3200" dirty="0">
                <a:solidFill>
                  <a:srgbClr val="0000FF"/>
                </a:solidFill>
                <a:latin typeface="+mn-ea"/>
                <a:ea typeface="+mn-ea"/>
              </a:rPr>
              <a:t>それぞれのプロットを重ね描き</a:t>
            </a:r>
            <a:endParaRPr kumimoji="1" lang="en-US" altLang="ja-JP" sz="3200" dirty="0">
              <a:solidFill>
                <a:srgbClr val="0000FF"/>
              </a:solidFill>
              <a:latin typeface="+mn-ea"/>
              <a:ea typeface="+mn-ea"/>
            </a:endParaRPr>
          </a:p>
        </p:txBody>
      </p:sp>
      <p:sp>
        <p:nvSpPr>
          <p:cNvPr id="18" name="テキスト ボックス 17">
            <a:extLst>
              <a:ext uri="{FF2B5EF4-FFF2-40B4-BE49-F238E27FC236}">
                <a16:creationId xmlns="" xmlns:a16="http://schemas.microsoft.com/office/drawing/2014/main" id="{D36E49F3-9870-493A-AECA-92215AA8D53E}"/>
              </a:ext>
            </a:extLst>
          </p:cNvPr>
          <p:cNvSpPr txBox="1"/>
          <p:nvPr/>
        </p:nvSpPr>
        <p:spPr>
          <a:xfrm>
            <a:off x="10239992" y="6015650"/>
            <a:ext cx="4824536" cy="954107"/>
          </a:xfrm>
          <a:prstGeom prst="rect">
            <a:avLst/>
          </a:prstGeom>
          <a:solidFill>
            <a:schemeClr val="bg1"/>
          </a:solidFill>
        </p:spPr>
        <p:txBody>
          <a:bodyPr wrap="square" rtlCol="0">
            <a:spAutoFit/>
          </a:bodyPr>
          <a:lstStyle/>
          <a:p>
            <a:r>
              <a:rPr lang="en-US" altLang="ja-JP" sz="2800" dirty="0">
                <a:solidFill>
                  <a:srgbClr val="0000FF"/>
                </a:solidFill>
                <a:latin typeface="+mn-ea"/>
                <a:ea typeface="+mn-ea"/>
              </a:rPr>
              <a:t>4</a:t>
            </a:r>
            <a:r>
              <a:rPr lang="ja-JP" altLang="en-US" sz="2800" dirty="0" err="1">
                <a:solidFill>
                  <a:srgbClr val="0000FF"/>
                </a:solidFill>
                <a:latin typeface="+mn-ea"/>
                <a:ea typeface="+mn-ea"/>
              </a:rPr>
              <a:t>つの</a:t>
            </a:r>
            <a:r>
              <a:rPr lang="ja-JP" altLang="en-US" sz="2800" dirty="0">
                <a:solidFill>
                  <a:srgbClr val="0000FF"/>
                </a:solidFill>
                <a:latin typeface="+mn-ea"/>
                <a:ea typeface="+mn-ea"/>
              </a:rPr>
              <a:t>グラフをまとめて描画</a:t>
            </a:r>
            <a:r>
              <a:rPr lang="en-US" altLang="ja-JP" sz="2800" dirty="0">
                <a:solidFill>
                  <a:srgbClr val="0000FF"/>
                </a:solidFill>
                <a:latin typeface="+mn-ea"/>
                <a:ea typeface="+mn-ea"/>
              </a:rPr>
              <a:t>(</a:t>
            </a:r>
            <a:r>
              <a:rPr lang="en-US" altLang="ja-JP" sz="2800" dirty="0" err="1">
                <a:solidFill>
                  <a:srgbClr val="0000FF"/>
                </a:solidFill>
                <a:latin typeface="+mn-ea"/>
                <a:ea typeface="+mn-ea"/>
              </a:rPr>
              <a:t>ylim</a:t>
            </a:r>
            <a:r>
              <a:rPr lang="ja-JP" altLang="en-US" sz="2800" dirty="0">
                <a:solidFill>
                  <a:srgbClr val="0000FF"/>
                </a:solidFill>
                <a:latin typeface="+mn-ea"/>
                <a:ea typeface="+mn-ea"/>
              </a:rPr>
              <a:t>は自動調節</a:t>
            </a:r>
            <a:r>
              <a:rPr lang="en-US" altLang="ja-JP" sz="2800" dirty="0">
                <a:solidFill>
                  <a:srgbClr val="0000FF"/>
                </a:solidFill>
                <a:latin typeface="+mn-ea"/>
                <a:ea typeface="+mn-ea"/>
              </a:rPr>
              <a:t>)</a:t>
            </a:r>
            <a:endParaRPr kumimoji="1" lang="en-US" altLang="ja-JP" sz="2800" dirty="0">
              <a:solidFill>
                <a:srgbClr val="0000FF"/>
              </a:solidFill>
              <a:latin typeface="+mn-ea"/>
              <a:ea typeface="+mn-ea"/>
            </a:endParaRPr>
          </a:p>
        </p:txBody>
      </p:sp>
    </p:spTree>
    <p:extLst>
      <p:ext uri="{BB962C8B-B14F-4D97-AF65-F5344CB8AC3E}">
        <p14:creationId xmlns:p14="http://schemas.microsoft.com/office/powerpoint/2010/main" val="20839487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47CFEF2A-D967-4EDD-83DA-BFF4D24D1EA5}"/>
              </a:ext>
            </a:extLst>
          </p:cNvPr>
          <p:cNvPicPr>
            <a:picLocks noChangeAspect="1"/>
          </p:cNvPicPr>
          <p:nvPr/>
        </p:nvPicPr>
        <p:blipFill>
          <a:blip r:embed="rId2"/>
          <a:stretch>
            <a:fillRect/>
          </a:stretch>
        </p:blipFill>
        <p:spPr>
          <a:xfrm>
            <a:off x="8409087" y="1851168"/>
            <a:ext cx="7962964" cy="5185186"/>
          </a:xfrm>
          <a:prstGeom prst="rect">
            <a:avLst/>
          </a:prstGeom>
        </p:spPr>
      </p:pic>
      <p:sp>
        <p:nvSpPr>
          <p:cNvPr id="4" name="フッター プレースホルダー 3">
            <a:extLst>
              <a:ext uri="{FF2B5EF4-FFF2-40B4-BE49-F238E27FC236}">
                <a16:creationId xmlns="" xmlns:a16="http://schemas.microsoft.com/office/drawing/2014/main" id="{4492BDAA-B468-4401-A550-5548700D3421}"/>
              </a:ext>
            </a:extLst>
          </p:cNvPr>
          <p:cNvSpPr>
            <a:spLocks noGrp="1"/>
          </p:cNvSpPr>
          <p:nvPr>
            <p:ph type="ftr" sz="quarter" idx="10"/>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760CC983-F582-43C0-944A-0127E727AA37}"/>
              </a:ext>
            </a:extLst>
          </p:cNvPr>
          <p:cNvSpPr>
            <a:spLocks noGrp="1"/>
          </p:cNvSpPr>
          <p:nvPr>
            <p:ph type="sldNum" sz="quarter" idx="11"/>
          </p:nvPr>
        </p:nvSpPr>
        <p:spPr/>
        <p:txBody>
          <a:bodyPr/>
          <a:lstStyle/>
          <a:p>
            <a:pPr>
              <a:defRPr/>
            </a:pPr>
            <a:fld id="{E62AD30C-4FD0-4E41-9633-AA73C86D07D0}" type="slidenum">
              <a:rPr lang="ja-JP" altLang="en-US" smtClean="0"/>
              <a:pPr>
                <a:defRPr/>
              </a:pPr>
              <a:t>86</a:t>
            </a:fld>
            <a:endParaRPr lang="en-US" altLang="ja-JP" dirty="0"/>
          </a:p>
        </p:txBody>
      </p:sp>
      <p:pic>
        <p:nvPicPr>
          <p:cNvPr id="9" name="図 8">
            <a:extLst>
              <a:ext uri="{FF2B5EF4-FFF2-40B4-BE49-F238E27FC236}">
                <a16:creationId xmlns="" xmlns:a16="http://schemas.microsoft.com/office/drawing/2014/main" id="{8B9F318E-E227-4171-B4BE-60E4E7AA029C}"/>
              </a:ext>
            </a:extLst>
          </p:cNvPr>
          <p:cNvPicPr>
            <a:picLocks noChangeAspect="1"/>
          </p:cNvPicPr>
          <p:nvPr/>
        </p:nvPicPr>
        <p:blipFill>
          <a:blip r:embed="rId3"/>
          <a:stretch>
            <a:fillRect/>
          </a:stretch>
        </p:blipFill>
        <p:spPr>
          <a:xfrm>
            <a:off x="760919" y="1985613"/>
            <a:ext cx="6915351" cy="5050741"/>
          </a:xfrm>
          <a:prstGeom prst="rect">
            <a:avLst/>
          </a:prstGeom>
        </p:spPr>
      </p:pic>
      <p:sp>
        <p:nvSpPr>
          <p:cNvPr id="11" name="テキスト ボックス 10">
            <a:extLst>
              <a:ext uri="{FF2B5EF4-FFF2-40B4-BE49-F238E27FC236}">
                <a16:creationId xmlns="" xmlns:a16="http://schemas.microsoft.com/office/drawing/2014/main" id="{B7AC95CD-1FF2-4CC4-8FD8-52B340F331F0}"/>
              </a:ext>
            </a:extLst>
          </p:cNvPr>
          <p:cNvSpPr txBox="1"/>
          <p:nvPr/>
        </p:nvSpPr>
        <p:spPr>
          <a:xfrm>
            <a:off x="1667607" y="2237256"/>
            <a:ext cx="472560" cy="584775"/>
          </a:xfrm>
          <a:prstGeom prst="rect">
            <a:avLst/>
          </a:prstGeom>
          <a:noFill/>
        </p:spPr>
        <p:txBody>
          <a:bodyPr wrap="square" rtlCol="0">
            <a:spAutoFit/>
          </a:bodyPr>
          <a:lstStyle/>
          <a:p>
            <a:r>
              <a:rPr kumimoji="1" lang="en-US" altLang="ja-JP" sz="3200" dirty="0">
                <a:solidFill>
                  <a:srgbClr val="0000FF"/>
                </a:solidFill>
                <a:latin typeface="+mn-ea"/>
                <a:ea typeface="+mn-ea"/>
              </a:rPr>
              <a:t>1</a:t>
            </a:r>
            <a:endParaRPr kumimoji="1" lang="ja-JP" altLang="en-US" sz="3200" dirty="0">
              <a:solidFill>
                <a:srgbClr val="0000FF"/>
              </a:solidFill>
              <a:latin typeface="+mn-ea"/>
              <a:ea typeface="+mn-ea"/>
            </a:endParaRPr>
          </a:p>
        </p:txBody>
      </p:sp>
      <p:sp>
        <p:nvSpPr>
          <p:cNvPr id="12" name="テキスト ボックス 11">
            <a:extLst>
              <a:ext uri="{FF2B5EF4-FFF2-40B4-BE49-F238E27FC236}">
                <a16:creationId xmlns="" xmlns:a16="http://schemas.microsoft.com/office/drawing/2014/main" id="{065E816E-CE01-4DBB-AB36-BF117A0B03FD}"/>
              </a:ext>
            </a:extLst>
          </p:cNvPr>
          <p:cNvSpPr txBox="1"/>
          <p:nvPr/>
        </p:nvSpPr>
        <p:spPr>
          <a:xfrm>
            <a:off x="2927747" y="3035068"/>
            <a:ext cx="439544" cy="584775"/>
          </a:xfrm>
          <a:prstGeom prst="rect">
            <a:avLst/>
          </a:prstGeom>
          <a:noFill/>
        </p:spPr>
        <p:txBody>
          <a:bodyPr wrap="none" rtlCol="0">
            <a:spAutoFit/>
          </a:bodyPr>
          <a:lstStyle/>
          <a:p>
            <a:r>
              <a:rPr kumimoji="1" lang="en-US" altLang="ja-JP" sz="3200" dirty="0">
                <a:solidFill>
                  <a:srgbClr val="0000FF"/>
                </a:solidFill>
                <a:latin typeface="+mn-ea"/>
                <a:ea typeface="+mn-ea"/>
              </a:rPr>
              <a:t>2</a:t>
            </a:r>
            <a:endParaRPr kumimoji="1" lang="ja-JP" altLang="en-US" sz="3200" dirty="0">
              <a:solidFill>
                <a:srgbClr val="0000FF"/>
              </a:solidFill>
              <a:latin typeface="+mn-ea"/>
              <a:ea typeface="+mn-ea"/>
            </a:endParaRPr>
          </a:p>
        </p:txBody>
      </p:sp>
      <p:sp>
        <p:nvSpPr>
          <p:cNvPr id="13" name="テキスト ボックス 12">
            <a:extLst>
              <a:ext uri="{FF2B5EF4-FFF2-40B4-BE49-F238E27FC236}">
                <a16:creationId xmlns="" xmlns:a16="http://schemas.microsoft.com/office/drawing/2014/main" id="{A5BBB594-E0E7-434E-AA28-49E7EBF57B44}"/>
              </a:ext>
            </a:extLst>
          </p:cNvPr>
          <p:cNvSpPr txBox="1"/>
          <p:nvPr/>
        </p:nvSpPr>
        <p:spPr>
          <a:xfrm>
            <a:off x="1667607" y="5491632"/>
            <a:ext cx="439544" cy="584775"/>
          </a:xfrm>
          <a:prstGeom prst="rect">
            <a:avLst/>
          </a:prstGeom>
          <a:noFill/>
        </p:spPr>
        <p:txBody>
          <a:bodyPr wrap="none" rtlCol="0">
            <a:spAutoFit/>
          </a:bodyPr>
          <a:lstStyle/>
          <a:p>
            <a:r>
              <a:rPr kumimoji="1" lang="en-US" altLang="ja-JP" sz="3200" dirty="0">
                <a:solidFill>
                  <a:srgbClr val="0000FF"/>
                </a:solidFill>
                <a:latin typeface="+mn-ea"/>
                <a:ea typeface="+mn-ea"/>
              </a:rPr>
              <a:t>3</a:t>
            </a:r>
            <a:endParaRPr kumimoji="1" lang="ja-JP" altLang="en-US" sz="3200" dirty="0">
              <a:solidFill>
                <a:srgbClr val="0000FF"/>
              </a:solidFill>
              <a:latin typeface="+mn-ea"/>
              <a:ea typeface="+mn-ea"/>
            </a:endParaRPr>
          </a:p>
        </p:txBody>
      </p:sp>
      <p:sp>
        <p:nvSpPr>
          <p:cNvPr id="14" name="テキスト ボックス 13">
            <a:extLst>
              <a:ext uri="{FF2B5EF4-FFF2-40B4-BE49-F238E27FC236}">
                <a16:creationId xmlns="" xmlns:a16="http://schemas.microsoft.com/office/drawing/2014/main" id="{90A47CE4-4189-463D-BC1F-12213303D0B1}"/>
              </a:ext>
            </a:extLst>
          </p:cNvPr>
          <p:cNvSpPr txBox="1"/>
          <p:nvPr/>
        </p:nvSpPr>
        <p:spPr>
          <a:xfrm>
            <a:off x="3587376" y="5086865"/>
            <a:ext cx="439544" cy="584775"/>
          </a:xfrm>
          <a:prstGeom prst="rect">
            <a:avLst/>
          </a:prstGeom>
          <a:noFill/>
        </p:spPr>
        <p:txBody>
          <a:bodyPr wrap="none" rtlCol="0">
            <a:spAutoFit/>
          </a:bodyPr>
          <a:lstStyle/>
          <a:p>
            <a:r>
              <a:rPr kumimoji="1" lang="en-US" altLang="ja-JP" sz="3200" dirty="0">
                <a:solidFill>
                  <a:srgbClr val="0000FF"/>
                </a:solidFill>
                <a:latin typeface="+mn-ea"/>
                <a:ea typeface="+mn-ea"/>
              </a:rPr>
              <a:t>4</a:t>
            </a:r>
            <a:endParaRPr kumimoji="1" lang="ja-JP" altLang="en-US" sz="3200" dirty="0">
              <a:solidFill>
                <a:srgbClr val="0000FF"/>
              </a:solidFill>
              <a:latin typeface="+mn-ea"/>
              <a:ea typeface="+mn-ea"/>
            </a:endParaRPr>
          </a:p>
        </p:txBody>
      </p:sp>
      <p:sp>
        <p:nvSpPr>
          <p:cNvPr id="15" name="テキスト ボックス 14">
            <a:extLst>
              <a:ext uri="{FF2B5EF4-FFF2-40B4-BE49-F238E27FC236}">
                <a16:creationId xmlns="" xmlns:a16="http://schemas.microsoft.com/office/drawing/2014/main" id="{22667670-4A6D-4B5D-B3E8-E73E45B53372}"/>
              </a:ext>
            </a:extLst>
          </p:cNvPr>
          <p:cNvSpPr txBox="1"/>
          <p:nvPr/>
        </p:nvSpPr>
        <p:spPr>
          <a:xfrm>
            <a:off x="8543424" y="1334285"/>
            <a:ext cx="439544" cy="584775"/>
          </a:xfrm>
          <a:prstGeom prst="rect">
            <a:avLst/>
          </a:prstGeom>
          <a:noFill/>
        </p:spPr>
        <p:txBody>
          <a:bodyPr wrap="none" rtlCol="0">
            <a:spAutoFit/>
          </a:bodyPr>
          <a:lstStyle/>
          <a:p>
            <a:r>
              <a:rPr kumimoji="1" lang="en-US" altLang="ja-JP" sz="3200" dirty="0">
                <a:solidFill>
                  <a:srgbClr val="0000FF"/>
                </a:solidFill>
                <a:latin typeface="+mn-ea"/>
                <a:ea typeface="+mn-ea"/>
              </a:rPr>
              <a:t>5</a:t>
            </a:r>
            <a:endParaRPr kumimoji="1" lang="ja-JP" altLang="en-US" sz="3200" dirty="0">
              <a:solidFill>
                <a:srgbClr val="0000FF"/>
              </a:solidFill>
              <a:latin typeface="+mn-ea"/>
              <a:ea typeface="+mn-ea"/>
            </a:endParaRPr>
          </a:p>
        </p:txBody>
      </p:sp>
    </p:spTree>
    <p:extLst>
      <p:ext uri="{BB962C8B-B14F-4D97-AF65-F5344CB8AC3E}">
        <p14:creationId xmlns:p14="http://schemas.microsoft.com/office/powerpoint/2010/main" val="13664859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E6BC6233-E2BB-46B1-88B4-82F787897B48}"/>
              </a:ext>
            </a:extLst>
          </p:cNvPr>
          <p:cNvSpPr>
            <a:spLocks noGrp="1"/>
          </p:cNvSpPr>
          <p:nvPr>
            <p:ph type="title"/>
          </p:nvPr>
        </p:nvSpPr>
        <p:spPr/>
        <p:txBody>
          <a:bodyPr>
            <a:normAutofit/>
          </a:bodyPr>
          <a:lstStyle/>
          <a:p>
            <a:r>
              <a:rPr lang="en-US" altLang="ja-JP" sz="7200" dirty="0"/>
              <a:t>(</a:t>
            </a:r>
            <a:r>
              <a:rPr lang="ja-JP" altLang="en-US" sz="7200" dirty="0"/>
              <a:t>発展</a:t>
            </a:r>
            <a:r>
              <a:rPr lang="en-US" altLang="ja-JP" sz="7200" dirty="0"/>
              <a:t>) </a:t>
            </a:r>
            <a:r>
              <a:rPr lang="ja-JP" altLang="en-US" sz="7200" dirty="0"/>
              <a:t>課題 </a:t>
            </a:r>
            <a:r>
              <a:rPr lang="en-US" altLang="ja-JP" sz="7200" dirty="0"/>
              <a:t>3</a:t>
            </a:r>
            <a:endParaRPr kumimoji="1" lang="ja-JP" altLang="en-US" sz="7200" dirty="0"/>
          </a:p>
        </p:txBody>
      </p:sp>
      <p:sp>
        <p:nvSpPr>
          <p:cNvPr id="7" name="テキスト プレースホルダー 6">
            <a:extLst>
              <a:ext uri="{FF2B5EF4-FFF2-40B4-BE49-F238E27FC236}">
                <a16:creationId xmlns="" xmlns:a16="http://schemas.microsoft.com/office/drawing/2014/main" id="{D77D7AF9-265D-4DB7-B6B3-6CD39374F9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 xmlns:a16="http://schemas.microsoft.com/office/drawing/2014/main" id="{1DDDFF1F-50B2-450C-8C8E-8193DF46EF20}"/>
              </a:ext>
            </a:extLst>
          </p:cNvPr>
          <p:cNvSpPr>
            <a:spLocks noGrp="1"/>
          </p:cNvSpPr>
          <p:nvPr>
            <p:ph type="sldNum" sz="quarter" idx="11"/>
          </p:nvPr>
        </p:nvSpPr>
        <p:spPr/>
        <p:txBody>
          <a:bodyPr/>
          <a:lstStyle/>
          <a:p>
            <a:pPr>
              <a:defRPr/>
            </a:pPr>
            <a:fld id="{E62AD30C-4FD0-4E41-9633-AA73C86D07D0}" type="slidenum">
              <a:rPr lang="ja-JP" altLang="en-US" smtClean="0"/>
              <a:pPr>
                <a:defRPr/>
              </a:pPr>
              <a:t>87</a:t>
            </a:fld>
            <a:endParaRPr lang="en-US" altLang="ja-JP" dirty="0"/>
          </a:p>
        </p:txBody>
      </p:sp>
      <p:sp>
        <p:nvSpPr>
          <p:cNvPr id="2" name="フッター プレースホルダー 1">
            <a:extLst>
              <a:ext uri="{FF2B5EF4-FFF2-40B4-BE49-F238E27FC236}">
                <a16:creationId xmlns="" xmlns:a16="http://schemas.microsoft.com/office/drawing/2014/main" id="{1F99AA26-6F41-4509-87ED-FF51F5E47A4C}"/>
              </a:ext>
            </a:extLst>
          </p:cNvPr>
          <p:cNvSpPr>
            <a:spLocks noGrp="1"/>
          </p:cNvSpPr>
          <p:nvPr>
            <p:ph type="ftr" sz="quarter" idx="10"/>
          </p:nvPr>
        </p:nvSpPr>
        <p:spPr/>
        <p:txBody>
          <a:bodyPr/>
          <a:lstStyle/>
          <a:p>
            <a:r>
              <a:rPr lang="en-US" altLang="ja-JP"/>
              <a:t>Copyright © 2023 by INIAD</a:t>
            </a:r>
            <a:endParaRPr lang="ja-JP" altLang="en-US" dirty="0"/>
          </a:p>
        </p:txBody>
      </p:sp>
    </p:spTree>
    <p:extLst>
      <p:ext uri="{BB962C8B-B14F-4D97-AF65-F5344CB8AC3E}">
        <p14:creationId xmlns:p14="http://schemas.microsoft.com/office/powerpoint/2010/main" val="6408929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43D4344-ED7C-4E2C-9043-D0BC23D49D4A}"/>
              </a:ext>
            </a:extLst>
          </p:cNvPr>
          <p:cNvSpPr>
            <a:spLocks noGrp="1"/>
          </p:cNvSpPr>
          <p:nvPr>
            <p:ph type="title"/>
          </p:nvPr>
        </p:nvSpPr>
        <p:spPr/>
        <p:txBody>
          <a:bodyPr/>
          <a:lstStyle/>
          <a:p>
            <a:r>
              <a:rPr kumimoji="1" lang="en-US" altLang="ja-JP" dirty="0"/>
              <a:t>(Adv) </a:t>
            </a:r>
            <a:r>
              <a:rPr kumimoji="1" lang="en-US" altLang="ja-JP" dirty="0" smtClean="0"/>
              <a:t>dm-03-assign3</a:t>
            </a:r>
            <a:endParaRPr kumimoji="1" lang="ja-JP" altLang="en-US" dirty="0"/>
          </a:p>
        </p:txBody>
      </p:sp>
      <p:sp>
        <p:nvSpPr>
          <p:cNvPr id="3" name="コンテンツ プレースホルダー 2">
            <a:extLst>
              <a:ext uri="{FF2B5EF4-FFF2-40B4-BE49-F238E27FC236}">
                <a16:creationId xmlns="" xmlns:a16="http://schemas.microsoft.com/office/drawing/2014/main" id="{B4A95D2F-2B3E-446F-8854-C802BB7AE95C}"/>
              </a:ext>
            </a:extLst>
          </p:cNvPr>
          <p:cNvSpPr>
            <a:spLocks noGrp="1"/>
          </p:cNvSpPr>
          <p:nvPr>
            <p:ph idx="1"/>
          </p:nvPr>
        </p:nvSpPr>
        <p:spPr>
          <a:xfrm>
            <a:off x="431156" y="1881808"/>
            <a:ext cx="16671923" cy="1817179"/>
          </a:xfrm>
        </p:spPr>
        <p:txBody>
          <a:bodyPr>
            <a:normAutofit/>
          </a:bodyPr>
          <a:lstStyle/>
          <a:p>
            <a:r>
              <a:rPr lang="en-US" altLang="ja-JP" sz="3200" dirty="0" err="1"/>
              <a:t>seasonality.ipynb</a:t>
            </a:r>
            <a:r>
              <a:rPr lang="en-US" altLang="ja-JP" sz="3200" dirty="0"/>
              <a:t> </a:t>
            </a:r>
            <a:r>
              <a:rPr kumimoji="1" lang="ja-JP" altLang="en-US" sz="3200" dirty="0"/>
              <a:t>を</a:t>
            </a:r>
            <a:r>
              <a:rPr kumimoji="1" lang="en-US" altLang="ja-JP" sz="3200" dirty="0"/>
              <a:t>File</a:t>
            </a:r>
            <a:r>
              <a:rPr kumimoji="1" lang="ja-JP" altLang="en-US" sz="3200" dirty="0"/>
              <a:t>メニュー </a:t>
            </a:r>
            <a:r>
              <a:rPr kumimoji="1" lang="en-US" altLang="ja-JP" sz="3200" dirty="0"/>
              <a:t>&gt; Duplicate </a:t>
            </a:r>
            <a:r>
              <a:rPr kumimoji="1" lang="ja-JP" altLang="en-US" sz="3200" dirty="0"/>
              <a:t>で複製し</a:t>
            </a:r>
            <a:r>
              <a:rPr kumimoji="1" lang="ja-JP" altLang="en-US" sz="3200" dirty="0" smtClean="0"/>
              <a:t>、</a:t>
            </a:r>
            <a:r>
              <a:rPr kumimoji="1" lang="en-US" altLang="ja-JP" sz="3200" dirty="0" smtClean="0"/>
              <a:t>dm-03-assign3.ipynb </a:t>
            </a:r>
            <a:r>
              <a:rPr kumimoji="1" lang="ja-JP" altLang="en-US" sz="3200" dirty="0"/>
              <a:t>という名前に</a:t>
            </a:r>
            <a:r>
              <a:rPr kumimoji="1" lang="en-US" altLang="ja-JP" sz="3200" dirty="0"/>
              <a:t>Rename</a:t>
            </a:r>
            <a:r>
              <a:rPr kumimoji="1" lang="ja-JP" altLang="en-US" sz="3200" dirty="0"/>
              <a:t>する。これを適宜変更して、以下の操作を行うノートブックを作成し、</a:t>
            </a:r>
            <a:r>
              <a:rPr kumimoji="1" lang="en-US" altLang="ja-JP" sz="3200" dirty="0"/>
              <a:t>ipynb</a:t>
            </a:r>
            <a:r>
              <a:rPr kumimoji="1" lang="ja-JP" altLang="en-US" sz="3200" dirty="0"/>
              <a:t>ファイルと</a:t>
            </a:r>
            <a:r>
              <a:rPr kumimoji="1" lang="en-US" altLang="ja-JP" sz="3200" dirty="0"/>
              <a:t>html</a:t>
            </a:r>
            <a:r>
              <a:rPr kumimoji="1" lang="ja-JP" altLang="en-US" sz="3200" dirty="0"/>
              <a:t>ファイルを提出せよ。</a:t>
            </a:r>
            <a:endParaRPr kumimoji="1" lang="en-US" altLang="ja-JP" sz="3200" dirty="0"/>
          </a:p>
        </p:txBody>
      </p:sp>
      <p:sp>
        <p:nvSpPr>
          <p:cNvPr id="4" name="フッター プレースホルダー 3">
            <a:extLst>
              <a:ext uri="{FF2B5EF4-FFF2-40B4-BE49-F238E27FC236}">
                <a16:creationId xmlns="" xmlns:a16="http://schemas.microsoft.com/office/drawing/2014/main" id="{E8F2147D-4A57-4186-90A6-D287EA971575}"/>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C6E9836C-B965-4544-A201-11E1ADA6F10C}"/>
              </a:ext>
            </a:extLst>
          </p:cNvPr>
          <p:cNvSpPr>
            <a:spLocks noGrp="1"/>
          </p:cNvSpPr>
          <p:nvPr>
            <p:ph type="sldNum" sz="quarter" idx="4"/>
          </p:nvPr>
        </p:nvSpPr>
        <p:spPr/>
        <p:txBody>
          <a:bodyPr/>
          <a:lstStyle/>
          <a:p>
            <a:pPr>
              <a:defRPr/>
            </a:pPr>
            <a:fld id="{E62AD30C-4FD0-4E41-9633-AA73C86D07D0}" type="slidenum">
              <a:rPr lang="ja-JP" altLang="en-US" smtClean="0"/>
              <a:pPr>
                <a:defRPr/>
              </a:pPr>
              <a:t>88</a:t>
            </a:fld>
            <a:endParaRPr lang="en-US" altLang="ja-JP" dirty="0"/>
          </a:p>
        </p:txBody>
      </p:sp>
      <p:sp>
        <p:nvSpPr>
          <p:cNvPr id="6" name="テキスト ボックス 5">
            <a:extLst>
              <a:ext uri="{FF2B5EF4-FFF2-40B4-BE49-F238E27FC236}">
                <a16:creationId xmlns="" xmlns:a16="http://schemas.microsoft.com/office/drawing/2014/main" id="{2A7955DA-3B30-446E-9625-7FCDACDE0AB4}"/>
              </a:ext>
            </a:extLst>
          </p:cNvPr>
          <p:cNvSpPr txBox="1"/>
          <p:nvPr/>
        </p:nvSpPr>
        <p:spPr>
          <a:xfrm>
            <a:off x="821198" y="4064469"/>
            <a:ext cx="16082606" cy="2062103"/>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latin typeface="+mn-ea"/>
                <a:ea typeface="+mn-ea"/>
              </a:rPr>
              <a:t>prec_tokyo_since2011-utf8.csv</a:t>
            </a:r>
            <a:r>
              <a:rPr lang="ja-JP" altLang="en-US" sz="3200" dirty="0">
                <a:latin typeface="+mn-ea"/>
                <a:ea typeface="+mn-ea"/>
              </a:rPr>
              <a:t>のデータを用いて、東京の平均気温と同様に、月平均の降水量の季節性解析を行う。</a:t>
            </a:r>
          </a:p>
          <a:p>
            <a:pPr marL="913924" lvl="1" indent="-457200">
              <a:buFont typeface="Arial" panose="020B0604020202020204" pitchFamily="34" charset="0"/>
              <a:buChar char="•"/>
            </a:pPr>
            <a:r>
              <a:rPr lang="ja-JP" altLang="en-US" sz="3200" dirty="0">
                <a:latin typeface="+mn-ea"/>
                <a:ea typeface="+mn-ea"/>
              </a:rPr>
              <a:t>データは気温と同じく日ごとであるが、解析の際は月平均にする。</a:t>
            </a:r>
            <a:endParaRPr lang="en-US" altLang="ja-JP" sz="3200" dirty="0">
              <a:latin typeface="+mn-ea"/>
              <a:ea typeface="+mn-ea"/>
            </a:endParaRPr>
          </a:p>
          <a:p>
            <a:pPr marL="913924" lvl="1" indent="-457200">
              <a:buFont typeface="Arial" panose="020B0604020202020204" pitchFamily="34" charset="0"/>
              <a:buChar char="•"/>
            </a:pPr>
            <a:r>
              <a:rPr lang="en-US" altLang="ja-JP" sz="3200" dirty="0" err="1">
                <a:latin typeface="+mn-ea"/>
                <a:ea typeface="+mn-ea"/>
              </a:rPr>
              <a:t>Series.resample</a:t>
            </a:r>
            <a:r>
              <a:rPr lang="en-US" altLang="ja-JP" sz="3200" dirty="0">
                <a:latin typeface="+mn-ea"/>
                <a:ea typeface="+mn-ea"/>
              </a:rPr>
              <a:t>('</a:t>
            </a:r>
            <a:r>
              <a:rPr lang="en-US" altLang="ja-JP" sz="3200" dirty="0">
                <a:solidFill>
                  <a:srgbClr val="FF0000"/>
                </a:solidFill>
                <a:latin typeface="+mn-ea"/>
                <a:ea typeface="+mn-ea"/>
              </a:rPr>
              <a:t>M</a:t>
            </a:r>
            <a:r>
              <a:rPr lang="en-US" altLang="ja-JP" sz="3200" dirty="0">
                <a:latin typeface="+mn-ea"/>
                <a:ea typeface="+mn-ea"/>
              </a:rPr>
              <a:t>')</a:t>
            </a:r>
            <a:r>
              <a:rPr lang="ja-JP" altLang="en-US" sz="3200" dirty="0">
                <a:latin typeface="+mn-ea"/>
                <a:ea typeface="+mn-ea"/>
              </a:rPr>
              <a:t>を用いるとよい</a:t>
            </a:r>
            <a:endParaRPr lang="en-US" altLang="ja-JP" sz="3200" dirty="0">
              <a:latin typeface="+mn-ea"/>
              <a:ea typeface="+mn-ea"/>
            </a:endParaRPr>
          </a:p>
        </p:txBody>
      </p:sp>
    </p:spTree>
    <p:extLst>
      <p:ext uri="{BB962C8B-B14F-4D97-AF65-F5344CB8AC3E}">
        <p14:creationId xmlns:p14="http://schemas.microsoft.com/office/powerpoint/2010/main" val="24627408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684A2356-F50D-434D-BB1C-FEEF57BC138A}"/>
              </a:ext>
            </a:extLst>
          </p:cNvPr>
          <p:cNvSpPr>
            <a:spLocks noGrp="1"/>
          </p:cNvSpPr>
          <p:nvPr>
            <p:ph type="title"/>
          </p:nvPr>
        </p:nvSpPr>
        <p:spPr/>
        <p:txBody>
          <a:bodyPr/>
          <a:lstStyle/>
          <a:p>
            <a:r>
              <a:rPr lang="ja-JP" altLang="en-US" dirty="0"/>
              <a:t>このような図が描ければ</a:t>
            </a:r>
            <a:r>
              <a:rPr lang="en-US" altLang="ja-JP" dirty="0"/>
              <a:t>OK</a:t>
            </a:r>
            <a:endParaRPr kumimoji="1" lang="ja-JP" altLang="en-US" dirty="0"/>
          </a:p>
        </p:txBody>
      </p:sp>
      <p:sp>
        <p:nvSpPr>
          <p:cNvPr id="4" name="フッター プレースホルダー 3">
            <a:extLst>
              <a:ext uri="{FF2B5EF4-FFF2-40B4-BE49-F238E27FC236}">
                <a16:creationId xmlns="" xmlns:a16="http://schemas.microsoft.com/office/drawing/2014/main" id="{9B595DB7-E276-4275-97D3-0B3947FA311E}"/>
              </a:ext>
            </a:extLst>
          </p:cNvPr>
          <p:cNvSpPr>
            <a:spLocks noGrp="1"/>
          </p:cNvSpPr>
          <p:nvPr>
            <p:ph type="ftr" sz="quarter" idx="10"/>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09FD44F4-16EB-4BF5-A872-24603CC56490}"/>
              </a:ext>
            </a:extLst>
          </p:cNvPr>
          <p:cNvSpPr>
            <a:spLocks noGrp="1"/>
          </p:cNvSpPr>
          <p:nvPr>
            <p:ph type="sldNum" sz="quarter" idx="11"/>
          </p:nvPr>
        </p:nvSpPr>
        <p:spPr/>
        <p:txBody>
          <a:bodyPr/>
          <a:lstStyle/>
          <a:p>
            <a:pPr>
              <a:defRPr/>
            </a:pPr>
            <a:fld id="{E62AD30C-4FD0-4E41-9633-AA73C86D07D0}" type="slidenum">
              <a:rPr lang="ja-JP" altLang="en-US" smtClean="0"/>
              <a:pPr>
                <a:defRPr/>
              </a:pPr>
              <a:t>89</a:t>
            </a:fld>
            <a:endParaRPr lang="en-US" altLang="ja-JP" dirty="0"/>
          </a:p>
        </p:txBody>
      </p:sp>
      <p:pic>
        <p:nvPicPr>
          <p:cNvPr id="1028" name="Picture 4">
            <a:extLst>
              <a:ext uri="{FF2B5EF4-FFF2-40B4-BE49-F238E27FC236}">
                <a16:creationId xmlns="" xmlns:a16="http://schemas.microsoft.com/office/drawing/2014/main" id="{53E65192-447A-4ECD-A9E6-2B8DE1463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22" y="2355347"/>
            <a:ext cx="7408701" cy="52461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 xmlns:a16="http://schemas.microsoft.com/office/drawing/2014/main" id="{A2493D90-5307-4C13-B58F-96928CCDC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0466" y="2039932"/>
            <a:ext cx="7864924" cy="519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2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23C6414-9FDC-4E99-8965-1C6DE1B558CA}"/>
              </a:ext>
            </a:extLst>
          </p:cNvPr>
          <p:cNvSpPr>
            <a:spLocks noGrp="1"/>
          </p:cNvSpPr>
          <p:nvPr>
            <p:ph type="title"/>
          </p:nvPr>
        </p:nvSpPr>
        <p:spPr/>
        <p:txBody>
          <a:bodyPr/>
          <a:lstStyle/>
          <a:p>
            <a:r>
              <a:rPr kumimoji="1" lang="ja-JP" altLang="en-US" dirty="0"/>
              <a:t>良い可視化とは？</a:t>
            </a:r>
          </a:p>
        </p:txBody>
      </p:sp>
      <p:sp>
        <p:nvSpPr>
          <p:cNvPr id="3" name="コンテンツ プレースホルダー 2">
            <a:extLst>
              <a:ext uri="{FF2B5EF4-FFF2-40B4-BE49-F238E27FC236}">
                <a16:creationId xmlns="" xmlns:a16="http://schemas.microsoft.com/office/drawing/2014/main" id="{2B4EAE74-0938-4D55-942F-B1980B8F56DC}"/>
              </a:ext>
            </a:extLst>
          </p:cNvPr>
          <p:cNvSpPr>
            <a:spLocks noGrp="1"/>
          </p:cNvSpPr>
          <p:nvPr>
            <p:ph idx="1"/>
          </p:nvPr>
        </p:nvSpPr>
        <p:spPr>
          <a:xfrm>
            <a:off x="376891" y="1359311"/>
            <a:ext cx="16556097" cy="4104457"/>
          </a:xfrm>
        </p:spPr>
        <p:txBody>
          <a:bodyPr>
            <a:normAutofit/>
          </a:bodyPr>
          <a:lstStyle/>
          <a:p>
            <a:r>
              <a:rPr lang="ja-JP" altLang="en-US" sz="4000" dirty="0"/>
              <a:t>視覚的に表現できる情報には限りがある</a:t>
            </a:r>
            <a:endParaRPr lang="en-US" altLang="ja-JP" sz="4000" dirty="0"/>
          </a:p>
          <a:p>
            <a:pPr lvl="1"/>
            <a:r>
              <a:rPr lang="ja-JP" altLang="en-US" sz="3600" dirty="0"/>
              <a:t>情報を取捨選択し、必要な情報のみにフォーカスさせる</a:t>
            </a:r>
            <a:endParaRPr lang="en-US" altLang="ja-JP" sz="3600" dirty="0"/>
          </a:p>
          <a:p>
            <a:r>
              <a:rPr lang="ja-JP" altLang="en-US" sz="4000" dirty="0"/>
              <a:t>可視化された情報が「ストーリー」を持っていること</a:t>
            </a:r>
            <a:endParaRPr lang="en-US" altLang="ja-JP" sz="4000" dirty="0"/>
          </a:p>
          <a:p>
            <a:pPr lvl="1"/>
            <a:r>
              <a:rPr lang="en-US" altLang="ja-JP" sz="3600" dirty="0"/>
              <a:t>Don’t simply show your data – tell a story with it! (C. </a:t>
            </a:r>
            <a:r>
              <a:rPr lang="en-US" altLang="ja-JP" sz="3600" dirty="0" err="1"/>
              <a:t>Nussbaumer</a:t>
            </a:r>
            <a:r>
              <a:rPr lang="en-US" altLang="ja-JP" sz="3600" dirty="0"/>
              <a:t>)</a:t>
            </a:r>
          </a:p>
          <a:p>
            <a:pPr lvl="1"/>
            <a:r>
              <a:rPr lang="ja-JP" altLang="en-US" sz="3600" dirty="0"/>
              <a:t>適切な表示方法を選ぶ必要がある</a:t>
            </a:r>
            <a:endParaRPr lang="en-US" altLang="ja-JP" sz="3600" dirty="0"/>
          </a:p>
        </p:txBody>
      </p:sp>
      <p:sp>
        <p:nvSpPr>
          <p:cNvPr id="4" name="スライド番号プレースホルダー 3">
            <a:extLst>
              <a:ext uri="{FF2B5EF4-FFF2-40B4-BE49-F238E27FC236}">
                <a16:creationId xmlns="" xmlns:a16="http://schemas.microsoft.com/office/drawing/2014/main" id="{2CCAE65C-DA06-491D-9833-F53C0062AD37}"/>
              </a:ext>
            </a:extLst>
          </p:cNvPr>
          <p:cNvSpPr>
            <a:spLocks noGrp="1"/>
          </p:cNvSpPr>
          <p:nvPr>
            <p:ph type="sldNum" sz="quarter" idx="4"/>
          </p:nvPr>
        </p:nvSpPr>
        <p:spPr/>
        <p:txBody>
          <a:bodyPr/>
          <a:lstStyle/>
          <a:p>
            <a:pPr>
              <a:defRPr/>
            </a:pPr>
            <a:fld id="{E62AD30C-4FD0-4E41-9633-AA73C86D07D0}" type="slidenum">
              <a:rPr lang="ja-JP" altLang="en-US" smtClean="0"/>
              <a:pPr>
                <a:defRPr/>
              </a:pPr>
              <a:t>9</a:t>
            </a:fld>
            <a:endParaRPr lang="en-US" altLang="ja-JP" dirty="0"/>
          </a:p>
        </p:txBody>
      </p:sp>
      <p:sp>
        <p:nvSpPr>
          <p:cNvPr id="5" name="フッター プレースホルダー 4">
            <a:extLst>
              <a:ext uri="{FF2B5EF4-FFF2-40B4-BE49-F238E27FC236}">
                <a16:creationId xmlns="" xmlns:a16="http://schemas.microsoft.com/office/drawing/2014/main" id="{0A790B81-C002-4003-9379-A1B292C88A51}"/>
              </a:ext>
            </a:extLst>
          </p:cNvPr>
          <p:cNvSpPr>
            <a:spLocks noGrp="1"/>
          </p:cNvSpPr>
          <p:nvPr>
            <p:ph type="ftr" sz="quarter" idx="10"/>
          </p:nvPr>
        </p:nvSpPr>
        <p:spPr>
          <a:xfrm>
            <a:off x="401724" y="9484604"/>
            <a:ext cx="16502080" cy="227051"/>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pic>
        <p:nvPicPr>
          <p:cNvPr id="9218" name="Picture 2" descr="https://natgeo.nikkeibp.co.jp/nng/article/20120710/315512/05.jpg">
            <a:extLst>
              <a:ext uri="{FF2B5EF4-FFF2-40B4-BE49-F238E27FC236}">
                <a16:creationId xmlns="" xmlns:a16="http://schemas.microsoft.com/office/drawing/2014/main" id="{30BC00D4-CA8B-4F87-A3A8-8147161A6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539" y="5489711"/>
            <a:ext cx="5328592" cy="351687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green.ap.teacup.com/pekepon/img/1482517498.png">
            <a:extLst>
              <a:ext uri="{FF2B5EF4-FFF2-40B4-BE49-F238E27FC236}">
                <a16:creationId xmlns="" xmlns:a16="http://schemas.microsoft.com/office/drawing/2014/main" id="{BBE101F1-C5F1-4C60-AB38-795B2938D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108" y="5493603"/>
            <a:ext cx="4848540" cy="363640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s://pegasus.c.blog.so-net.ne.jp/blog/_images/blog/_8db/pegasus/8942452.jpg">
            <a:extLst>
              <a:ext uri="{FF2B5EF4-FFF2-40B4-BE49-F238E27FC236}">
                <a16:creationId xmlns="" xmlns:a16="http://schemas.microsoft.com/office/drawing/2014/main" id="{891BF921-0BDA-4789-B824-4C5A410552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4514" y="5494745"/>
            <a:ext cx="5644542" cy="366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5821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F09AA657-FD3D-4912-BD02-6DF68BF91F0C}"/>
              </a:ext>
            </a:extLst>
          </p:cNvPr>
          <p:cNvSpPr>
            <a:spLocks noGrp="1"/>
          </p:cNvSpPr>
          <p:nvPr>
            <p:ph type="title"/>
          </p:nvPr>
        </p:nvSpPr>
        <p:spPr/>
        <p:txBody>
          <a:bodyPr>
            <a:normAutofit/>
          </a:bodyPr>
          <a:lstStyle/>
          <a:p>
            <a:r>
              <a:rPr lang="en-US" altLang="ja-JP" sz="8000" dirty="0">
                <a:latin typeface="+mj-ea"/>
              </a:rPr>
              <a:t>(</a:t>
            </a:r>
            <a:r>
              <a:rPr lang="ja-JP" altLang="en-US" sz="8000" dirty="0">
                <a:latin typeface="+mj-ea"/>
              </a:rPr>
              <a:t>発展</a:t>
            </a:r>
            <a:r>
              <a:rPr lang="en-US" altLang="ja-JP" sz="8000" dirty="0">
                <a:latin typeface="+mj-ea"/>
              </a:rPr>
              <a:t>) PPM</a:t>
            </a:r>
            <a:r>
              <a:rPr lang="ja-JP" altLang="en-US" sz="8000" dirty="0">
                <a:latin typeface="+mj-ea"/>
              </a:rPr>
              <a:t>分析とバブルチャート</a:t>
            </a:r>
            <a:endParaRPr kumimoji="1" lang="ja-JP" altLang="en-US" sz="8000" dirty="0">
              <a:latin typeface="+mj-ea"/>
            </a:endParaRPr>
          </a:p>
        </p:txBody>
      </p:sp>
      <p:sp>
        <p:nvSpPr>
          <p:cNvPr id="7" name="テキスト プレースホルダー 6">
            <a:extLst>
              <a:ext uri="{FF2B5EF4-FFF2-40B4-BE49-F238E27FC236}">
                <a16:creationId xmlns="" xmlns:a16="http://schemas.microsoft.com/office/drawing/2014/main" id="{77209820-C910-49ED-A487-AB5566232EE2}"/>
              </a:ext>
            </a:extLst>
          </p:cNvPr>
          <p:cNvSpPr>
            <a:spLocks noGrp="1"/>
          </p:cNvSpPr>
          <p:nvPr>
            <p:ph type="body" idx="1"/>
          </p:nvPr>
        </p:nvSpPr>
        <p:spPr/>
        <p:txBody>
          <a:bodyPr>
            <a:normAutofit/>
          </a:bodyPr>
          <a:lstStyle/>
          <a:p>
            <a:endParaRPr lang="en-US" altLang="ja-JP" sz="4800" dirty="0"/>
          </a:p>
        </p:txBody>
      </p:sp>
      <p:sp>
        <p:nvSpPr>
          <p:cNvPr id="4" name="スライド番号プレースホルダー 3">
            <a:extLst>
              <a:ext uri="{FF2B5EF4-FFF2-40B4-BE49-F238E27FC236}">
                <a16:creationId xmlns="" xmlns:a16="http://schemas.microsoft.com/office/drawing/2014/main" id="{C65DD2E3-4F6A-4D2B-8282-8BA23063D49E}"/>
              </a:ext>
            </a:extLst>
          </p:cNvPr>
          <p:cNvSpPr>
            <a:spLocks noGrp="1"/>
          </p:cNvSpPr>
          <p:nvPr>
            <p:ph type="sldNum" sz="quarter" idx="11"/>
          </p:nvPr>
        </p:nvSpPr>
        <p:spPr/>
        <p:txBody>
          <a:bodyPr/>
          <a:lstStyle/>
          <a:p>
            <a:pPr>
              <a:defRPr/>
            </a:pPr>
            <a:fld id="{E62AD30C-4FD0-4E41-9633-AA73C86D07D0}" type="slidenum">
              <a:rPr lang="ja-JP" altLang="en-US" smtClean="0"/>
              <a:pPr>
                <a:defRPr/>
              </a:pPr>
              <a:t>90</a:t>
            </a:fld>
            <a:endParaRPr lang="en-US" altLang="ja-JP" dirty="0"/>
          </a:p>
        </p:txBody>
      </p:sp>
      <p:sp>
        <p:nvSpPr>
          <p:cNvPr id="5" name="フッター プレースホルダー 4">
            <a:extLst>
              <a:ext uri="{FF2B5EF4-FFF2-40B4-BE49-F238E27FC236}">
                <a16:creationId xmlns="" xmlns:a16="http://schemas.microsoft.com/office/drawing/2014/main" id="{FDEAED59-F4A9-4552-BC9D-6479C6FCDD18}"/>
              </a:ext>
            </a:extLst>
          </p:cNvPr>
          <p:cNvSpPr>
            <a:spLocks noGrp="1"/>
          </p:cNvSpPr>
          <p:nvPr>
            <p:ph type="ftr" sz="quarter" idx="4294967295"/>
          </p:nvPr>
        </p:nvSpPr>
        <p:spPr>
          <a:xfrm>
            <a:off x="0" y="9485313"/>
            <a:ext cx="16502063" cy="227012"/>
          </a:xfrm>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r>
              <a:rPr lang="en-US" altLang="ja-JP"/>
              <a:t>Copyright © 2023 by INIAD</a:t>
            </a:r>
            <a:endParaRPr lang="ja-JP" altLang="en-US" dirty="0"/>
          </a:p>
        </p:txBody>
      </p:sp>
    </p:spTree>
    <p:extLst>
      <p:ext uri="{BB962C8B-B14F-4D97-AF65-F5344CB8AC3E}">
        <p14:creationId xmlns:p14="http://schemas.microsoft.com/office/powerpoint/2010/main" val="32947424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B10A4994-9318-4B3A-8ADE-18A33E593959}"/>
              </a:ext>
            </a:extLst>
          </p:cNvPr>
          <p:cNvSpPr>
            <a:spLocks noGrp="1"/>
          </p:cNvSpPr>
          <p:nvPr>
            <p:ph type="title"/>
          </p:nvPr>
        </p:nvSpPr>
        <p:spPr/>
        <p:txBody>
          <a:bodyPr/>
          <a:lstStyle/>
          <a:p>
            <a:r>
              <a:rPr kumimoji="1" lang="en-US" altLang="ja-JP" dirty="0"/>
              <a:t>PPM</a:t>
            </a:r>
            <a:r>
              <a:rPr kumimoji="1" lang="ja-JP" altLang="en-US" dirty="0"/>
              <a:t>分析</a:t>
            </a:r>
          </a:p>
        </p:txBody>
      </p:sp>
      <p:sp>
        <p:nvSpPr>
          <p:cNvPr id="7" name="コンテンツ プレースホルダー 6">
            <a:extLst>
              <a:ext uri="{FF2B5EF4-FFF2-40B4-BE49-F238E27FC236}">
                <a16:creationId xmlns="" xmlns:a16="http://schemas.microsoft.com/office/drawing/2014/main" id="{6763C8D9-4440-4538-9A64-62F90E03BD2C}"/>
              </a:ext>
            </a:extLst>
          </p:cNvPr>
          <p:cNvSpPr>
            <a:spLocks noGrp="1"/>
          </p:cNvSpPr>
          <p:nvPr>
            <p:ph idx="1"/>
          </p:nvPr>
        </p:nvSpPr>
        <p:spPr>
          <a:xfrm>
            <a:off x="357435" y="1791665"/>
            <a:ext cx="16556097" cy="6228693"/>
          </a:xfrm>
        </p:spPr>
        <p:txBody>
          <a:bodyPr>
            <a:normAutofit fontScale="92500" lnSpcReduction="10000"/>
          </a:bodyPr>
          <a:lstStyle/>
          <a:p>
            <a:r>
              <a:rPr kumimoji="1" lang="en-US" altLang="ja-JP" dirty="0"/>
              <a:t>PPM (Product Portfolio Management)</a:t>
            </a:r>
            <a:r>
              <a:rPr kumimoji="1" lang="ja-JP" altLang="en-US" dirty="0"/>
              <a:t>分析：ボストン・コンサルティング・グループが開発した、自社の製品やサービスなどの事業を分析するための方法。</a:t>
            </a:r>
            <a:endParaRPr kumimoji="1" lang="en-US" altLang="ja-JP" dirty="0"/>
          </a:p>
          <a:p>
            <a:r>
              <a:rPr kumimoji="1" lang="ja-JP" altLang="en-US" dirty="0"/>
              <a:t>よく用いられるのは、市場成長率と相対的な市場シェアの</a:t>
            </a:r>
            <a:r>
              <a:rPr kumimoji="1" lang="en-US" altLang="ja-JP" dirty="0"/>
              <a:t>2</a:t>
            </a:r>
            <a:r>
              <a:rPr kumimoji="1" lang="ja-JP" altLang="en-US" dirty="0"/>
              <a:t>軸上に、自社のそれぞれの事業をプロットして分類し、経営資源の効率的な配分などに利用する方法である。</a:t>
            </a:r>
            <a:endParaRPr kumimoji="1" lang="en-US" altLang="ja-JP" dirty="0"/>
          </a:p>
          <a:p>
            <a:r>
              <a:rPr kumimoji="1" lang="en-US" altLang="ja-JP" dirty="0"/>
              <a:t>1</a:t>
            </a:r>
            <a:r>
              <a:rPr kumimoji="1" lang="ja-JP" altLang="en-US" dirty="0"/>
              <a:t>点ごとに、平面上の位置と、その点を中心とする円の半径の</a:t>
            </a:r>
            <a:r>
              <a:rPr kumimoji="1" lang="en-US" altLang="ja-JP" dirty="0"/>
              <a:t>3</a:t>
            </a:r>
            <a:r>
              <a:rPr kumimoji="1" lang="ja-JP" altLang="en-US" dirty="0"/>
              <a:t>データが意味をもつ。このようなプロットをバブルチャートと呼ぶ。</a:t>
            </a:r>
          </a:p>
        </p:txBody>
      </p:sp>
      <p:sp>
        <p:nvSpPr>
          <p:cNvPr id="4" name="フッター プレースホルダー 3">
            <a:extLst>
              <a:ext uri="{FF2B5EF4-FFF2-40B4-BE49-F238E27FC236}">
                <a16:creationId xmlns="" xmlns:a16="http://schemas.microsoft.com/office/drawing/2014/main" id="{BBC52F6C-B702-4B2B-89EE-19B3BAD83531}"/>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716E68B1-BCF8-4A88-8EA0-B2947907EF00}"/>
              </a:ext>
            </a:extLst>
          </p:cNvPr>
          <p:cNvSpPr>
            <a:spLocks noGrp="1"/>
          </p:cNvSpPr>
          <p:nvPr>
            <p:ph type="sldNum" sz="quarter" idx="4"/>
          </p:nvPr>
        </p:nvSpPr>
        <p:spPr/>
        <p:txBody>
          <a:bodyPr/>
          <a:lstStyle/>
          <a:p>
            <a:pPr>
              <a:defRPr/>
            </a:pPr>
            <a:fld id="{E62AD30C-4FD0-4E41-9633-AA73C86D07D0}" type="slidenum">
              <a:rPr lang="ja-JP" altLang="en-US" smtClean="0"/>
              <a:pPr>
                <a:defRPr/>
              </a:pPr>
              <a:t>91</a:t>
            </a:fld>
            <a:endParaRPr lang="en-US" altLang="ja-JP" dirty="0"/>
          </a:p>
        </p:txBody>
      </p:sp>
    </p:spTree>
    <p:extLst>
      <p:ext uri="{BB962C8B-B14F-4D97-AF65-F5344CB8AC3E}">
        <p14:creationId xmlns:p14="http://schemas.microsoft.com/office/powerpoint/2010/main" val="35467162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4D5AA3E-A2A9-4AF7-B4C6-AA06FACB4F89}"/>
              </a:ext>
            </a:extLst>
          </p:cNvPr>
          <p:cNvSpPr>
            <a:spLocks noGrp="1"/>
          </p:cNvSpPr>
          <p:nvPr>
            <p:ph type="title"/>
          </p:nvPr>
        </p:nvSpPr>
        <p:spPr/>
        <p:txBody>
          <a:bodyPr/>
          <a:lstStyle/>
          <a:p>
            <a:r>
              <a:rPr kumimoji="1" lang="en-US" altLang="ja-JP" dirty="0"/>
              <a:t>PPM</a:t>
            </a:r>
            <a:r>
              <a:rPr kumimoji="1" lang="ja-JP" altLang="en-US" dirty="0"/>
              <a:t>分析のプロット</a:t>
            </a:r>
          </a:p>
        </p:txBody>
      </p:sp>
      <p:sp>
        <p:nvSpPr>
          <p:cNvPr id="4" name="フッター プレースホルダー 3">
            <a:extLst>
              <a:ext uri="{FF2B5EF4-FFF2-40B4-BE49-F238E27FC236}">
                <a16:creationId xmlns="" xmlns:a16="http://schemas.microsoft.com/office/drawing/2014/main" id="{4DA559FE-B61A-493B-87D3-1AED2DF57E47}"/>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35A1F3D8-16D6-4D51-BB20-6912E9351DF0}"/>
              </a:ext>
            </a:extLst>
          </p:cNvPr>
          <p:cNvSpPr>
            <a:spLocks noGrp="1"/>
          </p:cNvSpPr>
          <p:nvPr>
            <p:ph type="sldNum" sz="quarter" idx="4"/>
          </p:nvPr>
        </p:nvSpPr>
        <p:spPr/>
        <p:txBody>
          <a:bodyPr/>
          <a:lstStyle/>
          <a:p>
            <a:pPr>
              <a:defRPr/>
            </a:pPr>
            <a:fld id="{E62AD30C-4FD0-4E41-9633-AA73C86D07D0}" type="slidenum">
              <a:rPr lang="ja-JP" altLang="en-US" smtClean="0"/>
              <a:pPr>
                <a:defRPr/>
              </a:pPr>
              <a:t>92</a:t>
            </a:fld>
            <a:endParaRPr lang="en-US" altLang="ja-JP" dirty="0"/>
          </a:p>
        </p:txBody>
      </p:sp>
      <p:grpSp>
        <p:nvGrpSpPr>
          <p:cNvPr id="11" name="グループ化 10">
            <a:extLst>
              <a:ext uri="{FF2B5EF4-FFF2-40B4-BE49-F238E27FC236}">
                <a16:creationId xmlns="" xmlns:a16="http://schemas.microsoft.com/office/drawing/2014/main" id="{8D8CBE1D-7E4A-4992-BBB2-4B10188AECC0}"/>
              </a:ext>
            </a:extLst>
          </p:cNvPr>
          <p:cNvGrpSpPr/>
          <p:nvPr/>
        </p:nvGrpSpPr>
        <p:grpSpPr>
          <a:xfrm>
            <a:off x="2001295" y="2096207"/>
            <a:ext cx="9621544" cy="5385215"/>
            <a:chOff x="4763951" y="1646759"/>
            <a:chExt cx="6193812" cy="6048672"/>
          </a:xfrm>
        </p:grpSpPr>
        <p:cxnSp>
          <p:nvCxnSpPr>
            <p:cNvPr id="7" name="直線矢印コネクタ 6">
              <a:extLst>
                <a:ext uri="{FF2B5EF4-FFF2-40B4-BE49-F238E27FC236}">
                  <a16:creationId xmlns="" xmlns:a16="http://schemas.microsoft.com/office/drawing/2014/main" id="{AA498964-A965-4677-8D69-7AE4E4FEF40D}"/>
                </a:ext>
              </a:extLst>
            </p:cNvPr>
            <p:cNvCxnSpPr/>
            <p:nvPr/>
          </p:nvCxnSpPr>
          <p:spPr bwMode="auto">
            <a:xfrm flipH="1">
              <a:off x="4909091" y="7675975"/>
              <a:ext cx="6048672" cy="0"/>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cxnSp>
          <p:nvCxnSpPr>
            <p:cNvPr id="8" name="直線矢印コネクタ 7">
              <a:extLst>
                <a:ext uri="{FF2B5EF4-FFF2-40B4-BE49-F238E27FC236}">
                  <a16:creationId xmlns="" xmlns:a16="http://schemas.microsoft.com/office/drawing/2014/main" id="{0F0EF389-AC11-4E96-B46F-90BE4E15F8F5}"/>
                </a:ext>
              </a:extLst>
            </p:cNvPr>
            <p:cNvCxnSpPr>
              <a:cxnSpLocks/>
            </p:cNvCxnSpPr>
            <p:nvPr/>
          </p:nvCxnSpPr>
          <p:spPr bwMode="auto">
            <a:xfrm rot="5400000" flipH="1">
              <a:off x="1739615" y="4671095"/>
              <a:ext cx="6048672" cy="0"/>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grpSp>
      <p:sp>
        <p:nvSpPr>
          <p:cNvPr id="10" name="テキスト ボックス 9">
            <a:extLst>
              <a:ext uri="{FF2B5EF4-FFF2-40B4-BE49-F238E27FC236}">
                <a16:creationId xmlns="" xmlns:a16="http://schemas.microsoft.com/office/drawing/2014/main" id="{01A6749C-994B-42A8-8059-7EEC120CC31A}"/>
              </a:ext>
            </a:extLst>
          </p:cNvPr>
          <p:cNvSpPr txBox="1"/>
          <p:nvPr/>
        </p:nvSpPr>
        <p:spPr>
          <a:xfrm>
            <a:off x="3067687" y="7774377"/>
            <a:ext cx="8032968" cy="646331"/>
          </a:xfrm>
          <a:prstGeom prst="rect">
            <a:avLst/>
          </a:prstGeom>
          <a:solidFill>
            <a:schemeClr val="bg1"/>
          </a:solidFill>
        </p:spPr>
        <p:txBody>
          <a:bodyPr wrap="none" rtlCol="0">
            <a:spAutoFit/>
          </a:bodyPr>
          <a:lstStyle/>
          <a:p>
            <a:pPr algn="l"/>
            <a:r>
              <a:rPr kumimoji="1" lang="ja-JP" altLang="en-US" sz="3600" dirty="0">
                <a:latin typeface="+mn-ea"/>
                <a:ea typeface="+mn-ea"/>
              </a:rPr>
              <a:t>最大ライバルに対する相対市場シェア</a:t>
            </a:r>
          </a:p>
        </p:txBody>
      </p:sp>
      <p:sp>
        <p:nvSpPr>
          <p:cNvPr id="12" name="テキスト ボックス 11">
            <a:extLst>
              <a:ext uri="{FF2B5EF4-FFF2-40B4-BE49-F238E27FC236}">
                <a16:creationId xmlns="" xmlns:a16="http://schemas.microsoft.com/office/drawing/2014/main" id="{5CA66E94-1726-4960-87A5-41628CCFA677}"/>
              </a:ext>
            </a:extLst>
          </p:cNvPr>
          <p:cNvSpPr txBox="1"/>
          <p:nvPr/>
        </p:nvSpPr>
        <p:spPr>
          <a:xfrm>
            <a:off x="2234758" y="8424084"/>
            <a:ext cx="748923" cy="769441"/>
          </a:xfrm>
          <a:prstGeom prst="rect">
            <a:avLst/>
          </a:prstGeom>
          <a:solidFill>
            <a:schemeClr val="bg1"/>
          </a:solidFill>
        </p:spPr>
        <p:txBody>
          <a:bodyPr wrap="none" rtlCol="0">
            <a:spAutoFit/>
          </a:bodyPr>
          <a:lstStyle/>
          <a:p>
            <a:pPr algn="l"/>
            <a:r>
              <a:rPr kumimoji="1" lang="ja-JP" altLang="en-US" sz="4400" dirty="0">
                <a:latin typeface="+mn-ea"/>
                <a:ea typeface="+mn-ea"/>
              </a:rPr>
              <a:t>大</a:t>
            </a:r>
          </a:p>
        </p:txBody>
      </p:sp>
      <p:sp>
        <p:nvSpPr>
          <p:cNvPr id="13" name="テキスト ボックス 12">
            <a:extLst>
              <a:ext uri="{FF2B5EF4-FFF2-40B4-BE49-F238E27FC236}">
                <a16:creationId xmlns="" xmlns:a16="http://schemas.microsoft.com/office/drawing/2014/main" id="{E2148BCA-D9AB-4DAE-8DC7-008B4F7A3127}"/>
              </a:ext>
            </a:extLst>
          </p:cNvPr>
          <p:cNvSpPr txBox="1"/>
          <p:nvPr/>
        </p:nvSpPr>
        <p:spPr>
          <a:xfrm>
            <a:off x="11151892" y="8424084"/>
            <a:ext cx="913368" cy="769441"/>
          </a:xfrm>
          <a:prstGeom prst="rect">
            <a:avLst/>
          </a:prstGeom>
          <a:solidFill>
            <a:schemeClr val="bg1"/>
          </a:solidFill>
        </p:spPr>
        <p:txBody>
          <a:bodyPr wrap="square" rtlCol="0">
            <a:spAutoFit/>
          </a:bodyPr>
          <a:lstStyle/>
          <a:p>
            <a:pPr algn="l"/>
            <a:r>
              <a:rPr kumimoji="1" lang="ja-JP" altLang="en-US" sz="4400" dirty="0">
                <a:latin typeface="+mn-ea"/>
                <a:ea typeface="+mn-ea"/>
              </a:rPr>
              <a:t>小</a:t>
            </a:r>
          </a:p>
        </p:txBody>
      </p:sp>
      <p:sp>
        <p:nvSpPr>
          <p:cNvPr id="14" name="テキスト ボックス 13">
            <a:extLst>
              <a:ext uri="{FF2B5EF4-FFF2-40B4-BE49-F238E27FC236}">
                <a16:creationId xmlns="" xmlns:a16="http://schemas.microsoft.com/office/drawing/2014/main" id="{21005AAD-93FC-430D-A0B3-B6138C3F6347}"/>
              </a:ext>
            </a:extLst>
          </p:cNvPr>
          <p:cNvSpPr txBox="1"/>
          <p:nvPr/>
        </p:nvSpPr>
        <p:spPr>
          <a:xfrm>
            <a:off x="1004713" y="7004936"/>
            <a:ext cx="913368" cy="769441"/>
          </a:xfrm>
          <a:prstGeom prst="rect">
            <a:avLst/>
          </a:prstGeom>
          <a:solidFill>
            <a:schemeClr val="bg1"/>
          </a:solidFill>
        </p:spPr>
        <p:txBody>
          <a:bodyPr wrap="square" rtlCol="0">
            <a:spAutoFit/>
          </a:bodyPr>
          <a:lstStyle/>
          <a:p>
            <a:pPr algn="l"/>
            <a:r>
              <a:rPr kumimoji="1" lang="ja-JP" altLang="en-US" sz="4400" dirty="0">
                <a:latin typeface="+mn-ea"/>
                <a:ea typeface="+mn-ea"/>
              </a:rPr>
              <a:t>小</a:t>
            </a:r>
          </a:p>
        </p:txBody>
      </p:sp>
      <p:sp>
        <p:nvSpPr>
          <p:cNvPr id="17" name="テキスト ボックス 16">
            <a:extLst>
              <a:ext uri="{FF2B5EF4-FFF2-40B4-BE49-F238E27FC236}">
                <a16:creationId xmlns="" xmlns:a16="http://schemas.microsoft.com/office/drawing/2014/main" id="{25DB82B7-6D96-4F72-AD7A-D91C3291BB0F}"/>
              </a:ext>
            </a:extLst>
          </p:cNvPr>
          <p:cNvSpPr txBox="1"/>
          <p:nvPr/>
        </p:nvSpPr>
        <p:spPr>
          <a:xfrm>
            <a:off x="990642" y="1953588"/>
            <a:ext cx="748923" cy="769441"/>
          </a:xfrm>
          <a:prstGeom prst="rect">
            <a:avLst/>
          </a:prstGeom>
          <a:solidFill>
            <a:schemeClr val="bg1"/>
          </a:solidFill>
        </p:spPr>
        <p:txBody>
          <a:bodyPr wrap="none" rtlCol="0">
            <a:spAutoFit/>
          </a:bodyPr>
          <a:lstStyle/>
          <a:p>
            <a:pPr algn="l"/>
            <a:r>
              <a:rPr kumimoji="1" lang="ja-JP" altLang="en-US" sz="4400" dirty="0">
                <a:latin typeface="+mn-ea"/>
                <a:ea typeface="+mn-ea"/>
              </a:rPr>
              <a:t>大</a:t>
            </a:r>
          </a:p>
        </p:txBody>
      </p:sp>
      <p:sp>
        <p:nvSpPr>
          <p:cNvPr id="19" name="テキスト ボックス 18">
            <a:extLst>
              <a:ext uri="{FF2B5EF4-FFF2-40B4-BE49-F238E27FC236}">
                <a16:creationId xmlns="" xmlns:a16="http://schemas.microsoft.com/office/drawing/2014/main" id="{015CCD98-1AA9-4492-8E04-F3A921F9E33B}"/>
              </a:ext>
            </a:extLst>
          </p:cNvPr>
          <p:cNvSpPr txBox="1"/>
          <p:nvPr/>
        </p:nvSpPr>
        <p:spPr>
          <a:xfrm>
            <a:off x="755860" y="3366854"/>
            <a:ext cx="738664" cy="2400657"/>
          </a:xfrm>
          <a:prstGeom prst="rect">
            <a:avLst/>
          </a:prstGeom>
          <a:solidFill>
            <a:schemeClr val="bg1"/>
          </a:solidFill>
        </p:spPr>
        <p:txBody>
          <a:bodyPr vert="eaVert" wrap="none" rtlCol="0">
            <a:spAutoFit/>
          </a:bodyPr>
          <a:lstStyle/>
          <a:p>
            <a:pPr algn="l"/>
            <a:r>
              <a:rPr kumimoji="1" lang="ja-JP" altLang="en-US" sz="3600" dirty="0">
                <a:latin typeface="+mn-ea"/>
                <a:ea typeface="+mn-ea"/>
              </a:rPr>
              <a:t>市場成長率</a:t>
            </a:r>
          </a:p>
        </p:txBody>
      </p:sp>
      <p:cxnSp>
        <p:nvCxnSpPr>
          <p:cNvPr id="21" name="直線コネクタ 20">
            <a:extLst>
              <a:ext uri="{FF2B5EF4-FFF2-40B4-BE49-F238E27FC236}">
                <a16:creationId xmlns="" xmlns:a16="http://schemas.microsoft.com/office/drawing/2014/main" id="{B50DECDE-C291-4632-815D-3B0C01C9A133}"/>
              </a:ext>
            </a:extLst>
          </p:cNvPr>
          <p:cNvCxnSpPr/>
          <p:nvPr/>
        </p:nvCxnSpPr>
        <p:spPr bwMode="auto">
          <a:xfrm>
            <a:off x="2428654" y="4567182"/>
            <a:ext cx="897526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直線コネクタ 21">
            <a:extLst>
              <a:ext uri="{FF2B5EF4-FFF2-40B4-BE49-F238E27FC236}">
                <a16:creationId xmlns="" xmlns:a16="http://schemas.microsoft.com/office/drawing/2014/main" id="{597E5927-6229-45E9-9BC4-FC4AF969677C}"/>
              </a:ext>
            </a:extLst>
          </p:cNvPr>
          <p:cNvCxnSpPr>
            <a:cxnSpLocks/>
          </p:cNvCxnSpPr>
          <p:nvPr/>
        </p:nvCxnSpPr>
        <p:spPr bwMode="auto">
          <a:xfrm>
            <a:off x="7068687" y="2151708"/>
            <a:ext cx="0" cy="520725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テキスト ボックス 24">
            <a:extLst>
              <a:ext uri="{FF2B5EF4-FFF2-40B4-BE49-F238E27FC236}">
                <a16:creationId xmlns="" xmlns:a16="http://schemas.microsoft.com/office/drawing/2014/main" id="{30C08D4A-4DC6-4354-A103-042B7D4DC8E4}"/>
              </a:ext>
            </a:extLst>
          </p:cNvPr>
          <p:cNvSpPr txBox="1"/>
          <p:nvPr/>
        </p:nvSpPr>
        <p:spPr>
          <a:xfrm>
            <a:off x="4040203" y="2985125"/>
            <a:ext cx="1313180" cy="769441"/>
          </a:xfrm>
          <a:prstGeom prst="rect">
            <a:avLst/>
          </a:prstGeom>
          <a:solidFill>
            <a:schemeClr val="bg1"/>
          </a:solidFill>
        </p:spPr>
        <p:txBody>
          <a:bodyPr wrap="none" rtlCol="0">
            <a:spAutoFit/>
          </a:bodyPr>
          <a:lstStyle/>
          <a:p>
            <a:pPr algn="l"/>
            <a:r>
              <a:rPr kumimoji="1" lang="ja-JP" altLang="en-US" sz="4400" dirty="0">
                <a:latin typeface="+mn-ea"/>
                <a:ea typeface="+mn-ea"/>
              </a:rPr>
              <a:t>花形</a:t>
            </a:r>
          </a:p>
        </p:txBody>
      </p:sp>
      <p:sp>
        <p:nvSpPr>
          <p:cNvPr id="26" name="テキスト ボックス 25">
            <a:extLst>
              <a:ext uri="{FF2B5EF4-FFF2-40B4-BE49-F238E27FC236}">
                <a16:creationId xmlns="" xmlns:a16="http://schemas.microsoft.com/office/drawing/2014/main" id="{3AD4CF9B-581C-4FC5-B768-FC3A36F5882D}"/>
              </a:ext>
            </a:extLst>
          </p:cNvPr>
          <p:cNvSpPr txBox="1"/>
          <p:nvPr/>
        </p:nvSpPr>
        <p:spPr>
          <a:xfrm>
            <a:off x="3278204" y="5530530"/>
            <a:ext cx="3005951" cy="769441"/>
          </a:xfrm>
          <a:prstGeom prst="rect">
            <a:avLst/>
          </a:prstGeom>
          <a:solidFill>
            <a:schemeClr val="bg1"/>
          </a:solidFill>
        </p:spPr>
        <p:txBody>
          <a:bodyPr wrap="none" rtlCol="0">
            <a:spAutoFit/>
          </a:bodyPr>
          <a:lstStyle/>
          <a:p>
            <a:pPr algn="l"/>
            <a:r>
              <a:rPr kumimoji="1" lang="ja-JP" altLang="en-US" sz="4400" dirty="0">
                <a:latin typeface="+mn-ea"/>
                <a:ea typeface="+mn-ea"/>
              </a:rPr>
              <a:t>金のなる木</a:t>
            </a:r>
          </a:p>
        </p:txBody>
      </p:sp>
      <p:sp>
        <p:nvSpPr>
          <p:cNvPr id="27" name="テキスト ボックス 26">
            <a:extLst>
              <a:ext uri="{FF2B5EF4-FFF2-40B4-BE49-F238E27FC236}">
                <a16:creationId xmlns="" xmlns:a16="http://schemas.microsoft.com/office/drawing/2014/main" id="{FB1668D5-CB25-4B47-9D79-D3EE3C8227A9}"/>
              </a:ext>
            </a:extLst>
          </p:cNvPr>
          <p:cNvSpPr txBox="1"/>
          <p:nvPr/>
        </p:nvSpPr>
        <p:spPr>
          <a:xfrm>
            <a:off x="8761362" y="5585653"/>
            <a:ext cx="1877437" cy="769441"/>
          </a:xfrm>
          <a:prstGeom prst="rect">
            <a:avLst/>
          </a:prstGeom>
          <a:solidFill>
            <a:schemeClr val="bg1"/>
          </a:solidFill>
        </p:spPr>
        <p:txBody>
          <a:bodyPr wrap="none" rtlCol="0">
            <a:spAutoFit/>
          </a:bodyPr>
          <a:lstStyle/>
          <a:p>
            <a:pPr algn="l"/>
            <a:r>
              <a:rPr kumimoji="1" lang="ja-JP" altLang="en-US" sz="4400" dirty="0">
                <a:latin typeface="+mn-ea"/>
                <a:ea typeface="+mn-ea"/>
              </a:rPr>
              <a:t>負け犬</a:t>
            </a:r>
          </a:p>
        </p:txBody>
      </p:sp>
      <p:sp>
        <p:nvSpPr>
          <p:cNvPr id="28" name="テキスト ボックス 27">
            <a:extLst>
              <a:ext uri="{FF2B5EF4-FFF2-40B4-BE49-F238E27FC236}">
                <a16:creationId xmlns="" xmlns:a16="http://schemas.microsoft.com/office/drawing/2014/main" id="{AD298E60-13C4-48E9-8361-3AEC943E6DB0}"/>
              </a:ext>
            </a:extLst>
          </p:cNvPr>
          <p:cNvSpPr txBox="1"/>
          <p:nvPr/>
        </p:nvSpPr>
        <p:spPr>
          <a:xfrm>
            <a:off x="8777017" y="2993197"/>
            <a:ext cx="1877437" cy="769441"/>
          </a:xfrm>
          <a:prstGeom prst="rect">
            <a:avLst/>
          </a:prstGeom>
          <a:solidFill>
            <a:schemeClr val="bg1"/>
          </a:solidFill>
        </p:spPr>
        <p:txBody>
          <a:bodyPr wrap="square" rtlCol="0">
            <a:spAutoFit/>
          </a:bodyPr>
          <a:lstStyle/>
          <a:p>
            <a:pPr algn="l"/>
            <a:r>
              <a:rPr kumimoji="1" lang="ja-JP" altLang="en-US" sz="4400" dirty="0">
                <a:latin typeface="+mn-ea"/>
                <a:ea typeface="+mn-ea"/>
              </a:rPr>
              <a:t>問題児</a:t>
            </a:r>
          </a:p>
        </p:txBody>
      </p:sp>
      <p:sp>
        <p:nvSpPr>
          <p:cNvPr id="29" name="楕円 28">
            <a:extLst>
              <a:ext uri="{FF2B5EF4-FFF2-40B4-BE49-F238E27FC236}">
                <a16:creationId xmlns="" xmlns:a16="http://schemas.microsoft.com/office/drawing/2014/main" id="{399F412A-FB84-4A64-B8AC-9A80D5726ECE}"/>
              </a:ext>
            </a:extLst>
          </p:cNvPr>
          <p:cNvSpPr/>
          <p:nvPr/>
        </p:nvSpPr>
        <p:spPr bwMode="auto">
          <a:xfrm>
            <a:off x="6003319" y="1992499"/>
            <a:ext cx="1388969" cy="138896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30" name="楕円 29">
            <a:extLst>
              <a:ext uri="{FF2B5EF4-FFF2-40B4-BE49-F238E27FC236}">
                <a16:creationId xmlns="" xmlns:a16="http://schemas.microsoft.com/office/drawing/2014/main" id="{DA246794-0D8D-4566-AF43-ABD6BDACBCB5}"/>
              </a:ext>
            </a:extLst>
          </p:cNvPr>
          <p:cNvSpPr/>
          <p:nvPr/>
        </p:nvSpPr>
        <p:spPr bwMode="auto">
          <a:xfrm>
            <a:off x="2398979" y="4811956"/>
            <a:ext cx="773697" cy="77369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31" name="楕円 30">
            <a:extLst>
              <a:ext uri="{FF2B5EF4-FFF2-40B4-BE49-F238E27FC236}">
                <a16:creationId xmlns="" xmlns:a16="http://schemas.microsoft.com/office/drawing/2014/main" id="{DF66FD94-9AF7-47A3-8AFB-502483728DCB}"/>
              </a:ext>
            </a:extLst>
          </p:cNvPr>
          <p:cNvSpPr/>
          <p:nvPr/>
        </p:nvSpPr>
        <p:spPr bwMode="auto">
          <a:xfrm>
            <a:off x="7280885" y="4807037"/>
            <a:ext cx="1276598" cy="127659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32" name="テキスト ボックス 31">
            <a:extLst>
              <a:ext uri="{FF2B5EF4-FFF2-40B4-BE49-F238E27FC236}">
                <a16:creationId xmlns="" xmlns:a16="http://schemas.microsoft.com/office/drawing/2014/main" id="{697EED17-A5E0-4D85-8B6A-8CD6407E6A96}"/>
              </a:ext>
            </a:extLst>
          </p:cNvPr>
          <p:cNvSpPr txBox="1"/>
          <p:nvPr/>
        </p:nvSpPr>
        <p:spPr>
          <a:xfrm>
            <a:off x="11734783" y="2644656"/>
            <a:ext cx="4730699" cy="2123658"/>
          </a:xfrm>
          <a:prstGeom prst="rect">
            <a:avLst/>
          </a:prstGeom>
          <a:solidFill>
            <a:schemeClr val="bg1"/>
          </a:solidFill>
        </p:spPr>
        <p:txBody>
          <a:bodyPr wrap="square" rtlCol="0">
            <a:spAutoFit/>
          </a:bodyPr>
          <a:lstStyle/>
          <a:p>
            <a:pPr algn="l"/>
            <a:r>
              <a:rPr kumimoji="1" lang="ja-JP" altLang="en-US" sz="4400" dirty="0">
                <a:latin typeface="+mn-ea"/>
                <a:ea typeface="+mn-ea"/>
              </a:rPr>
              <a:t>円の面積は</a:t>
            </a:r>
            <a:endParaRPr kumimoji="1" lang="en-US" altLang="ja-JP" sz="4400" dirty="0">
              <a:latin typeface="+mn-ea"/>
              <a:ea typeface="+mn-ea"/>
            </a:endParaRPr>
          </a:p>
          <a:p>
            <a:pPr algn="l"/>
            <a:r>
              <a:rPr kumimoji="1" lang="ja-JP" altLang="en-US" sz="4400" dirty="0">
                <a:latin typeface="+mn-ea"/>
                <a:ea typeface="+mn-ea"/>
              </a:rPr>
              <a:t>その事業の売上高を表す</a:t>
            </a:r>
          </a:p>
        </p:txBody>
      </p:sp>
    </p:spTree>
    <p:extLst>
      <p:ext uri="{BB962C8B-B14F-4D97-AF65-F5344CB8AC3E}">
        <p14:creationId xmlns:p14="http://schemas.microsoft.com/office/powerpoint/2010/main" val="20284891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1293211-8239-4205-B244-AA8C77500A3C}"/>
              </a:ext>
            </a:extLst>
          </p:cNvPr>
          <p:cNvSpPr>
            <a:spLocks noGrp="1"/>
          </p:cNvSpPr>
          <p:nvPr>
            <p:ph type="title"/>
          </p:nvPr>
        </p:nvSpPr>
        <p:spPr/>
        <p:txBody>
          <a:bodyPr/>
          <a:lstStyle/>
          <a:p>
            <a:r>
              <a:rPr kumimoji="1" lang="ja-JP" altLang="en-US" dirty="0"/>
              <a:t>各値の求め方</a:t>
            </a:r>
          </a:p>
        </p:txBody>
      </p:sp>
      <p:sp>
        <p:nvSpPr>
          <p:cNvPr id="3" name="コンテンツ プレースホルダー 2">
            <a:extLst>
              <a:ext uri="{FF2B5EF4-FFF2-40B4-BE49-F238E27FC236}">
                <a16:creationId xmlns="" xmlns:a16="http://schemas.microsoft.com/office/drawing/2014/main" id="{33B3453D-7398-4573-9F63-783A8517A1C6}"/>
              </a:ext>
            </a:extLst>
          </p:cNvPr>
          <p:cNvSpPr>
            <a:spLocks noGrp="1"/>
          </p:cNvSpPr>
          <p:nvPr>
            <p:ph idx="1"/>
          </p:nvPr>
        </p:nvSpPr>
        <p:spPr>
          <a:xfrm>
            <a:off x="551989" y="1655478"/>
            <a:ext cx="16556097" cy="6228693"/>
          </a:xfrm>
        </p:spPr>
        <p:txBody>
          <a:bodyPr>
            <a:normAutofit lnSpcReduction="10000"/>
          </a:bodyPr>
          <a:lstStyle/>
          <a:p>
            <a:r>
              <a:rPr kumimoji="1" lang="ja-JP" altLang="en-US" dirty="0"/>
              <a:t>市場成長率</a:t>
            </a:r>
            <a:endParaRPr kumimoji="1" lang="en-US" altLang="ja-JP" dirty="0"/>
          </a:p>
          <a:p>
            <a:pPr lvl="1"/>
            <a:r>
              <a:rPr kumimoji="1" lang="ja-JP" altLang="en-US" dirty="0"/>
              <a:t>各自社事業が属するカテゴリの市場規模の</a:t>
            </a:r>
            <a:r>
              <a:rPr kumimoji="1" lang="en-US" altLang="ja-JP" dirty="0"/>
              <a:t>(</a:t>
            </a:r>
            <a:r>
              <a:rPr kumimoji="1" lang="ja-JP" altLang="en-US" dirty="0"/>
              <a:t>平均</a:t>
            </a:r>
            <a:r>
              <a:rPr kumimoji="1" lang="en-US" altLang="ja-JP" dirty="0"/>
              <a:t>)</a:t>
            </a:r>
            <a:r>
              <a:rPr kumimoji="1" lang="ja-JP" altLang="en-US" dirty="0"/>
              <a:t>成長率</a:t>
            </a:r>
            <a:endParaRPr kumimoji="1" lang="en-US" altLang="ja-JP" dirty="0"/>
          </a:p>
          <a:p>
            <a:r>
              <a:rPr kumimoji="1" lang="ja-JP" altLang="en-US" dirty="0"/>
              <a:t>相対市場シェア</a:t>
            </a:r>
            <a:endParaRPr kumimoji="1" lang="en-US" altLang="ja-JP" dirty="0"/>
          </a:p>
          <a:p>
            <a:pPr lvl="1"/>
            <a:r>
              <a:rPr kumimoji="1" lang="ja-JP" altLang="en-US" dirty="0"/>
              <a:t>自社事業のシェア </a:t>
            </a:r>
            <a:r>
              <a:rPr kumimoji="1" lang="en-US" altLang="ja-JP" dirty="0"/>
              <a:t>/ </a:t>
            </a:r>
            <a:r>
              <a:rPr kumimoji="1" lang="ja-JP" altLang="en-US" dirty="0"/>
              <a:t>最大ライバルのシェア</a:t>
            </a:r>
            <a:endParaRPr kumimoji="1" lang="en-US" altLang="ja-JP" dirty="0"/>
          </a:p>
          <a:p>
            <a:r>
              <a:rPr lang="ja-JP" altLang="en-US" dirty="0"/>
              <a:t>円の半径</a:t>
            </a:r>
            <a:endParaRPr lang="en-US" altLang="ja-JP" dirty="0"/>
          </a:p>
          <a:p>
            <a:pPr lvl="1"/>
            <a:r>
              <a:rPr lang="ja-JP" altLang="en-US" dirty="0"/>
              <a:t>面積は半径 </a:t>
            </a:r>
            <a:r>
              <a:rPr lang="en-US" altLang="ja-JP" dirty="0"/>
              <a:t>x </a:t>
            </a:r>
            <a:r>
              <a:rPr lang="ja-JP" altLang="en-US" dirty="0"/>
              <a:t>半径に比例。自社事業の売上高を面積に対応させる</a:t>
            </a:r>
            <a:endParaRPr lang="en-US" altLang="ja-JP" dirty="0"/>
          </a:p>
          <a:p>
            <a:pPr lvl="1"/>
            <a:r>
              <a:rPr lang="ja-JP" altLang="en-US" dirty="0"/>
              <a:t>半径を、たとえば最大事業の売上高を</a:t>
            </a:r>
            <a:r>
              <a:rPr lang="en-US" altLang="ja-JP" dirty="0"/>
              <a:t>1</a:t>
            </a:r>
            <a:r>
              <a:rPr lang="ja-JP" altLang="en-US" dirty="0"/>
              <a:t>としたときの、他事業の相対売上高の平方根に比例させるとよい</a:t>
            </a:r>
          </a:p>
        </p:txBody>
      </p:sp>
      <p:sp>
        <p:nvSpPr>
          <p:cNvPr id="4" name="フッター プレースホルダー 3">
            <a:extLst>
              <a:ext uri="{FF2B5EF4-FFF2-40B4-BE49-F238E27FC236}">
                <a16:creationId xmlns="" xmlns:a16="http://schemas.microsoft.com/office/drawing/2014/main" id="{DD57B6C3-5332-4EC6-818D-85F247D18772}"/>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3C168CCE-7140-4207-8F78-6B535C9E303A}"/>
              </a:ext>
            </a:extLst>
          </p:cNvPr>
          <p:cNvSpPr>
            <a:spLocks noGrp="1"/>
          </p:cNvSpPr>
          <p:nvPr>
            <p:ph type="sldNum" sz="quarter" idx="4"/>
          </p:nvPr>
        </p:nvSpPr>
        <p:spPr/>
        <p:txBody>
          <a:bodyPr/>
          <a:lstStyle/>
          <a:p>
            <a:pPr>
              <a:defRPr/>
            </a:pPr>
            <a:fld id="{E62AD30C-4FD0-4E41-9633-AA73C86D07D0}" type="slidenum">
              <a:rPr lang="ja-JP" altLang="en-US" smtClean="0"/>
              <a:pPr>
                <a:defRPr/>
              </a:pPr>
              <a:t>93</a:t>
            </a:fld>
            <a:endParaRPr lang="en-US" altLang="ja-JP" dirty="0"/>
          </a:p>
        </p:txBody>
      </p:sp>
    </p:spTree>
    <p:extLst>
      <p:ext uri="{BB962C8B-B14F-4D97-AF65-F5344CB8AC3E}">
        <p14:creationId xmlns:p14="http://schemas.microsoft.com/office/powerpoint/2010/main" val="32265858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 xmlns:a16="http://schemas.microsoft.com/office/drawing/2014/main" id="{FDEAED59-F4A9-4552-BC9D-6479C6FCDD18}"/>
              </a:ext>
            </a:extLst>
          </p:cNvPr>
          <p:cNvSpPr>
            <a:spLocks noGrp="1"/>
          </p:cNvSpPr>
          <p:nvPr>
            <p:ph type="ftr" sz="quarter" idx="10"/>
          </p:nvPr>
        </p:nvSpPr>
        <p:spPr>
          <a:prstGeom prst="rect">
            <a:avLst/>
          </a:prstGeom>
          <a:noFill/>
          <a:ln w="9525">
            <a:noFill/>
            <a:miter lim="800000"/>
            <a:headEnd/>
            <a:tailEnd/>
          </a:ln>
        </p:spPr>
        <p:txBody>
          <a:bodyPr vert="horz" wrap="square" lIns="91367" tIns="45683" rIns="91367" bIns="45683" numCol="1" anchor="ctr" anchorCtr="0" compatLnSpc="1">
            <a:prstTxWarp prst="textNoShape">
              <a:avLst/>
            </a:prstTxWarp>
          </a:bodyPr>
          <a:lstStyle>
            <a:defPPr>
              <a:defRPr lang="ja-JP"/>
            </a:defPPr>
            <a:lvl1pPr algn="ctr" rtl="0" fontAlgn="base">
              <a:spcBef>
                <a:spcPct val="0"/>
              </a:spcBef>
              <a:spcAft>
                <a:spcPct val="0"/>
              </a:spcAft>
              <a:defRPr kumimoji="1" lang="ja-JP" altLang="en-US" sz="1400" b="1" kern="1200" dirty="0">
                <a:solidFill>
                  <a:schemeClr val="bg1">
                    <a:lumMod val="75000"/>
                  </a:schemeClr>
                </a:solidFill>
                <a:latin typeface="Arial Black" pitchFamily="34" charset="0"/>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ja-JP"/>
              <a:t>Copyright © 2023 by INIAD</a:t>
            </a:r>
            <a:endParaRPr kumimoji="1" lang="ja-JP" altLang="en-US" sz="1400" b="1" i="0" u="none" strike="noStrike" kern="1200" cap="none" spc="0" normalizeH="0" baseline="0" noProof="0" dirty="0">
              <a:ln>
                <a:noFill/>
              </a:ln>
              <a:solidFill>
                <a:srgbClr val="FFFFFF">
                  <a:lumMod val="75000"/>
                </a:srgbClr>
              </a:solidFill>
              <a:effectLst/>
              <a:uLnTx/>
              <a:uFillTx/>
              <a:latin typeface="Arial Black" pitchFamily="34" charset="0"/>
              <a:ea typeface="ＤＦＧ平成ゴシック体W7" pitchFamily="50" charset="-128"/>
              <a:cs typeface="+mn-cs"/>
            </a:endParaRPr>
          </a:p>
        </p:txBody>
      </p:sp>
      <p:sp>
        <p:nvSpPr>
          <p:cNvPr id="4" name="スライド番号プレースホルダー 3">
            <a:extLst>
              <a:ext uri="{FF2B5EF4-FFF2-40B4-BE49-F238E27FC236}">
                <a16:creationId xmlns="" xmlns:a16="http://schemas.microsoft.com/office/drawing/2014/main" id="{C65DD2E3-4F6A-4D2B-8282-8BA23063D49E}"/>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62AD30C-4FD0-4E41-9633-AA73C86D07D0}" type="slidenum">
              <a:rPr kumimoji="1" lang="ja-JP" altLang="en-US" sz="1400" b="1" i="0" u="none" strike="noStrike" kern="1200" cap="none" spc="0" normalizeH="0" baseline="0" noProof="0" smtClean="0">
                <a:ln>
                  <a:noFill/>
                </a:ln>
                <a:solidFill>
                  <a:srgbClr val="FFFFFF">
                    <a:lumMod val="75000"/>
                  </a:srgbClr>
                </a:solidFill>
                <a:effectLst/>
                <a:uLnTx/>
                <a:uFillTx/>
                <a:latin typeface="Arial Black" pitchFamily="34" charset="0"/>
                <a:ea typeface="ＤＦＧ平成ゴシック体W7"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ja-JP" sz="1400" b="1" i="0" u="none" strike="noStrike" kern="1200" cap="none" spc="0" normalizeH="0" baseline="0" noProof="0" dirty="0">
              <a:ln>
                <a:noFill/>
              </a:ln>
              <a:solidFill>
                <a:srgbClr val="FFFFFF">
                  <a:lumMod val="75000"/>
                </a:srgbClr>
              </a:solidFill>
              <a:effectLst/>
              <a:uLnTx/>
              <a:uFillTx/>
              <a:latin typeface="Arial Black" pitchFamily="34" charset="0"/>
              <a:ea typeface="ＤＦＧ平成ゴシック体W7" pitchFamily="50" charset="-128"/>
              <a:cs typeface="+mn-cs"/>
            </a:endParaRPr>
          </a:p>
        </p:txBody>
      </p:sp>
      <p:sp>
        <p:nvSpPr>
          <p:cNvPr id="6" name="タイトル 5">
            <a:extLst>
              <a:ext uri="{FF2B5EF4-FFF2-40B4-BE49-F238E27FC236}">
                <a16:creationId xmlns="" xmlns:a16="http://schemas.microsoft.com/office/drawing/2014/main" id="{F09AA657-FD3D-4912-BD02-6DF68BF91F0C}"/>
              </a:ext>
            </a:extLst>
          </p:cNvPr>
          <p:cNvSpPr>
            <a:spLocks noGrp="1"/>
          </p:cNvSpPr>
          <p:nvPr>
            <p:ph type="title"/>
          </p:nvPr>
        </p:nvSpPr>
        <p:spPr/>
        <p:txBody>
          <a:bodyPr>
            <a:normAutofit/>
          </a:bodyPr>
          <a:lstStyle/>
          <a:p>
            <a:r>
              <a:rPr kumimoji="1" lang="en-US" altLang="ja-JP" sz="8000" dirty="0" err="1">
                <a:latin typeface="+mj-ea"/>
              </a:rPr>
              <a:t>ppm.ipynb</a:t>
            </a:r>
            <a:r>
              <a:rPr kumimoji="1" lang="en-US" altLang="ja-JP" sz="8000" dirty="0">
                <a:latin typeface="+mj-ea"/>
              </a:rPr>
              <a:t> </a:t>
            </a:r>
            <a:endParaRPr kumimoji="1" lang="ja-JP" altLang="en-US" sz="8000" dirty="0">
              <a:latin typeface="+mj-ea"/>
            </a:endParaRPr>
          </a:p>
        </p:txBody>
      </p:sp>
      <p:sp>
        <p:nvSpPr>
          <p:cNvPr id="2" name="テキスト プレースホルダー 1">
            <a:extLst>
              <a:ext uri="{FF2B5EF4-FFF2-40B4-BE49-F238E27FC236}">
                <a16:creationId xmlns="" xmlns:a16="http://schemas.microsoft.com/office/drawing/2014/main" id="{EDFEDB9B-E86E-4410-AC22-22CBD8D375B9}"/>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4676172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 xmlns:a16="http://schemas.microsoft.com/office/drawing/2014/main" id="{2B8C078A-2564-4F49-9D5B-F01E98FB1C7B}"/>
              </a:ext>
            </a:extLst>
          </p:cNvPr>
          <p:cNvSpPr>
            <a:spLocks noGrp="1"/>
          </p:cNvSpPr>
          <p:nvPr>
            <p:ph type="title"/>
          </p:nvPr>
        </p:nvSpPr>
        <p:spPr>
          <a:xfrm>
            <a:off x="376888" y="485274"/>
            <a:ext cx="15902353" cy="1413515"/>
          </a:xfrm>
        </p:spPr>
        <p:txBody>
          <a:bodyPr>
            <a:normAutofit/>
          </a:bodyPr>
          <a:lstStyle/>
          <a:p>
            <a:r>
              <a:rPr kumimoji="1" lang="ja-JP" altLang="en-US" dirty="0"/>
              <a:t>ライブラリと</a:t>
            </a:r>
            <a:r>
              <a:rPr kumimoji="1" lang="en-US" altLang="ja-JP" dirty="0"/>
              <a:t>CSV</a:t>
            </a:r>
            <a:r>
              <a:rPr kumimoji="1" lang="ja-JP" altLang="en-US" dirty="0"/>
              <a:t>ファイルの読み込み</a:t>
            </a:r>
          </a:p>
        </p:txBody>
      </p:sp>
      <p:sp>
        <p:nvSpPr>
          <p:cNvPr id="4" name="フッター プレースホルダー 3">
            <a:extLst>
              <a:ext uri="{FF2B5EF4-FFF2-40B4-BE49-F238E27FC236}">
                <a16:creationId xmlns="" xmlns:a16="http://schemas.microsoft.com/office/drawing/2014/main" id="{7166A85F-9201-4C34-A49E-982A236AF775}"/>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8E8A2D09-4D6D-45B3-BFFF-2E19AF13E2AC}"/>
              </a:ext>
            </a:extLst>
          </p:cNvPr>
          <p:cNvSpPr>
            <a:spLocks noGrp="1"/>
          </p:cNvSpPr>
          <p:nvPr>
            <p:ph type="sldNum" sz="quarter" idx="4"/>
          </p:nvPr>
        </p:nvSpPr>
        <p:spPr/>
        <p:txBody>
          <a:bodyPr/>
          <a:lstStyle/>
          <a:p>
            <a:pPr>
              <a:defRPr/>
            </a:pPr>
            <a:fld id="{E62AD30C-4FD0-4E41-9633-AA73C86D07D0}" type="slidenum">
              <a:rPr lang="ja-JP" altLang="en-US" smtClean="0"/>
              <a:pPr>
                <a:defRPr/>
              </a:pPr>
              <a:t>95</a:t>
            </a:fld>
            <a:endParaRPr lang="en-US" altLang="ja-JP" dirty="0"/>
          </a:p>
        </p:txBody>
      </p:sp>
      <p:sp>
        <p:nvSpPr>
          <p:cNvPr id="8" name="テキスト ボックス 7">
            <a:extLst>
              <a:ext uri="{FF2B5EF4-FFF2-40B4-BE49-F238E27FC236}">
                <a16:creationId xmlns="" xmlns:a16="http://schemas.microsoft.com/office/drawing/2014/main" id="{33BB95BC-FA6B-438B-9B9E-D3F8BEB5AED0}"/>
              </a:ext>
            </a:extLst>
          </p:cNvPr>
          <p:cNvSpPr txBox="1"/>
          <p:nvPr/>
        </p:nvSpPr>
        <p:spPr>
          <a:xfrm>
            <a:off x="3307235" y="1880501"/>
            <a:ext cx="3666388" cy="646331"/>
          </a:xfrm>
          <a:prstGeom prst="rect">
            <a:avLst/>
          </a:prstGeom>
          <a:noFill/>
          <a:ln>
            <a:solidFill>
              <a:schemeClr val="tx1"/>
            </a:solidFill>
          </a:ln>
        </p:spPr>
        <p:txBody>
          <a:bodyPr wrap="none" rtlCol="0">
            <a:spAutoFit/>
          </a:bodyPr>
          <a:lstStyle/>
          <a:p>
            <a:r>
              <a:rPr lang="en-US" altLang="ja-JP" sz="3600" dirty="0">
                <a:latin typeface="+mn-ea"/>
                <a:ea typeface="+mn-ea"/>
              </a:rPr>
              <a:t>Import</a:t>
            </a:r>
            <a:r>
              <a:rPr lang="ja-JP" altLang="en-US" sz="3600" dirty="0">
                <a:latin typeface="+mn-ea"/>
                <a:ea typeface="+mn-ea"/>
              </a:rPr>
              <a:t> </a:t>
            </a:r>
            <a:r>
              <a:rPr lang="en-US" altLang="ja-JP" sz="3600" dirty="0">
                <a:latin typeface="+mn-ea"/>
                <a:ea typeface="+mn-ea"/>
              </a:rPr>
              <a:t>libraries</a:t>
            </a:r>
          </a:p>
        </p:txBody>
      </p:sp>
      <p:sp>
        <p:nvSpPr>
          <p:cNvPr id="9" name="テキスト ボックス 8">
            <a:extLst>
              <a:ext uri="{FF2B5EF4-FFF2-40B4-BE49-F238E27FC236}">
                <a16:creationId xmlns="" xmlns:a16="http://schemas.microsoft.com/office/drawing/2014/main" id="{FDE63016-7FA9-4399-A5F9-37F00CC83D92}"/>
              </a:ext>
            </a:extLst>
          </p:cNvPr>
          <p:cNvSpPr txBox="1"/>
          <p:nvPr/>
        </p:nvSpPr>
        <p:spPr>
          <a:xfrm>
            <a:off x="368963" y="1904885"/>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10" name="テキスト ボックス 9">
            <a:extLst>
              <a:ext uri="{FF2B5EF4-FFF2-40B4-BE49-F238E27FC236}">
                <a16:creationId xmlns="" xmlns:a16="http://schemas.microsoft.com/office/drawing/2014/main" id="{54E530CE-5507-4D41-8710-F708F26D1A4F}"/>
              </a:ext>
            </a:extLst>
          </p:cNvPr>
          <p:cNvSpPr txBox="1"/>
          <p:nvPr/>
        </p:nvSpPr>
        <p:spPr>
          <a:xfrm>
            <a:off x="533555" y="2782709"/>
            <a:ext cx="7002238" cy="1754326"/>
          </a:xfrm>
          <a:prstGeom prst="rect">
            <a:avLst/>
          </a:prstGeom>
          <a:noFill/>
          <a:ln>
            <a:solidFill>
              <a:schemeClr val="tx1"/>
            </a:solidFill>
          </a:ln>
        </p:spPr>
        <p:txBody>
          <a:bodyPr wrap="none" rtlCol="0">
            <a:spAutoFit/>
          </a:bodyPr>
          <a:lstStyle/>
          <a:p>
            <a:r>
              <a:rPr lang="en-US" altLang="ja-JP" sz="3600" dirty="0">
                <a:latin typeface="+mn-ea"/>
                <a:ea typeface="+mn-ea"/>
              </a:rPr>
              <a:t>import </a:t>
            </a:r>
            <a:r>
              <a:rPr lang="en-US" altLang="ja-JP" sz="3600" dirty="0" err="1">
                <a:latin typeface="+mn-ea"/>
                <a:ea typeface="+mn-ea"/>
              </a:rPr>
              <a:t>numpy</a:t>
            </a:r>
            <a:r>
              <a:rPr lang="en-US" altLang="ja-JP" sz="3600" dirty="0">
                <a:latin typeface="+mn-ea"/>
                <a:ea typeface="+mn-ea"/>
              </a:rPr>
              <a:t> as np</a:t>
            </a:r>
          </a:p>
          <a:p>
            <a:r>
              <a:rPr lang="en-US" altLang="ja-JP" sz="3600" dirty="0">
                <a:latin typeface="+mn-ea"/>
                <a:ea typeface="+mn-ea"/>
              </a:rPr>
              <a:t>import pandas as pd</a:t>
            </a:r>
          </a:p>
          <a:p>
            <a:r>
              <a:rPr lang="en-US" altLang="ja-JP" sz="3600" dirty="0">
                <a:latin typeface="+mn-ea"/>
                <a:ea typeface="+mn-ea"/>
              </a:rPr>
              <a:t>import </a:t>
            </a:r>
            <a:r>
              <a:rPr lang="en-US" altLang="ja-JP" sz="3600" dirty="0" err="1">
                <a:latin typeface="+mn-ea"/>
                <a:ea typeface="+mn-ea"/>
              </a:rPr>
              <a:t>matplotlib.pyplot</a:t>
            </a:r>
            <a:r>
              <a:rPr lang="en-US" altLang="ja-JP" sz="3600" dirty="0">
                <a:latin typeface="+mn-ea"/>
                <a:ea typeface="+mn-ea"/>
              </a:rPr>
              <a:t> as </a:t>
            </a:r>
            <a:r>
              <a:rPr lang="en-US" altLang="ja-JP" sz="3600" dirty="0" err="1">
                <a:latin typeface="+mn-ea"/>
                <a:ea typeface="+mn-ea"/>
              </a:rPr>
              <a:t>plt</a:t>
            </a:r>
            <a:endParaRPr kumimoji="1" lang="ja-JP" altLang="en-US" sz="3600" dirty="0">
              <a:latin typeface="+mn-ea"/>
              <a:ea typeface="+mn-ea"/>
            </a:endParaRPr>
          </a:p>
        </p:txBody>
      </p:sp>
      <p:sp>
        <p:nvSpPr>
          <p:cNvPr id="17" name="テキスト ボックス 16">
            <a:extLst>
              <a:ext uri="{FF2B5EF4-FFF2-40B4-BE49-F238E27FC236}">
                <a16:creationId xmlns="" xmlns:a16="http://schemas.microsoft.com/office/drawing/2014/main" id="{AAE9B895-6EAA-4885-8FFF-12B93638CAE6}"/>
              </a:ext>
            </a:extLst>
          </p:cNvPr>
          <p:cNvSpPr txBox="1"/>
          <p:nvPr/>
        </p:nvSpPr>
        <p:spPr>
          <a:xfrm>
            <a:off x="3323447" y="5106841"/>
            <a:ext cx="2738314" cy="646331"/>
          </a:xfrm>
          <a:prstGeom prst="rect">
            <a:avLst/>
          </a:prstGeom>
          <a:noFill/>
          <a:ln>
            <a:solidFill>
              <a:schemeClr val="tx1"/>
            </a:solidFill>
          </a:ln>
        </p:spPr>
        <p:txBody>
          <a:bodyPr wrap="none" rtlCol="0">
            <a:spAutoFit/>
          </a:bodyPr>
          <a:lstStyle/>
          <a:p>
            <a:r>
              <a:rPr lang="en-US" altLang="ja-JP" sz="3600" dirty="0">
                <a:latin typeface="+mn-ea"/>
                <a:ea typeface="+mn-ea"/>
              </a:rPr>
              <a:t>Parameters</a:t>
            </a:r>
          </a:p>
        </p:txBody>
      </p:sp>
      <p:sp>
        <p:nvSpPr>
          <p:cNvPr id="18" name="テキスト ボックス 17">
            <a:extLst>
              <a:ext uri="{FF2B5EF4-FFF2-40B4-BE49-F238E27FC236}">
                <a16:creationId xmlns="" xmlns:a16="http://schemas.microsoft.com/office/drawing/2014/main" id="{91034E96-24A3-4CE8-84EF-32C23585F325}"/>
              </a:ext>
            </a:extLst>
          </p:cNvPr>
          <p:cNvSpPr txBox="1"/>
          <p:nvPr/>
        </p:nvSpPr>
        <p:spPr>
          <a:xfrm>
            <a:off x="385175" y="5131225"/>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20" name="テキスト ボックス 19">
            <a:extLst>
              <a:ext uri="{FF2B5EF4-FFF2-40B4-BE49-F238E27FC236}">
                <a16:creationId xmlns="" xmlns:a16="http://schemas.microsoft.com/office/drawing/2014/main" id="{525EE093-5F2D-4F02-B9D5-DEF0D3FE6F99}"/>
              </a:ext>
            </a:extLst>
          </p:cNvPr>
          <p:cNvSpPr txBox="1"/>
          <p:nvPr/>
        </p:nvSpPr>
        <p:spPr>
          <a:xfrm>
            <a:off x="549767" y="6009049"/>
            <a:ext cx="4413388" cy="646331"/>
          </a:xfrm>
          <a:prstGeom prst="rect">
            <a:avLst/>
          </a:prstGeom>
          <a:noFill/>
          <a:ln>
            <a:solidFill>
              <a:schemeClr val="tx1"/>
            </a:solidFill>
          </a:ln>
        </p:spPr>
        <p:txBody>
          <a:bodyPr wrap="none" rtlCol="0">
            <a:spAutoFit/>
          </a:bodyPr>
          <a:lstStyle/>
          <a:p>
            <a:r>
              <a:rPr lang="en-US" altLang="ja-JP" sz="3600" dirty="0" err="1">
                <a:latin typeface="+mn-ea"/>
                <a:ea typeface="+mn-ea"/>
              </a:rPr>
              <a:t>csv_in</a:t>
            </a:r>
            <a:r>
              <a:rPr lang="en-US" altLang="ja-JP" sz="3600" dirty="0">
                <a:latin typeface="+mn-ea"/>
                <a:ea typeface="+mn-ea"/>
              </a:rPr>
              <a:t> = 'ppm.csv'</a:t>
            </a:r>
            <a:endParaRPr kumimoji="1" lang="ja-JP" altLang="en-US" sz="3600" dirty="0">
              <a:latin typeface="+mn-ea"/>
              <a:ea typeface="+mn-ea"/>
            </a:endParaRPr>
          </a:p>
        </p:txBody>
      </p:sp>
      <p:sp>
        <p:nvSpPr>
          <p:cNvPr id="21" name="テキスト ボックス 20">
            <a:extLst>
              <a:ext uri="{FF2B5EF4-FFF2-40B4-BE49-F238E27FC236}">
                <a16:creationId xmlns="" xmlns:a16="http://schemas.microsoft.com/office/drawing/2014/main" id="{8F07987F-6966-4ADC-BC3C-672A4F04DC36}"/>
              </a:ext>
            </a:extLst>
          </p:cNvPr>
          <p:cNvSpPr txBox="1"/>
          <p:nvPr/>
        </p:nvSpPr>
        <p:spPr>
          <a:xfrm>
            <a:off x="5273247" y="6053267"/>
            <a:ext cx="3416320" cy="646331"/>
          </a:xfrm>
          <a:prstGeom prst="rect">
            <a:avLst/>
          </a:prstGeom>
          <a:noFill/>
        </p:spPr>
        <p:txBody>
          <a:bodyPr wrap="none" rtlCol="0">
            <a:spAutoFit/>
          </a:bodyPr>
          <a:lstStyle/>
          <a:p>
            <a:pPr algn="l"/>
            <a:r>
              <a:rPr kumimoji="1" lang="ja-JP" altLang="en-US" sz="3600" dirty="0">
                <a:latin typeface="+mn-ea"/>
                <a:ea typeface="+mn-ea"/>
              </a:rPr>
              <a:t>仮想的なデータ</a:t>
            </a:r>
          </a:p>
        </p:txBody>
      </p:sp>
    </p:spTree>
    <p:extLst>
      <p:ext uri="{BB962C8B-B14F-4D97-AF65-F5344CB8AC3E}">
        <p14:creationId xmlns:p14="http://schemas.microsoft.com/office/powerpoint/2010/main" val="9012880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7166A85F-9201-4C34-A49E-982A236AF775}"/>
              </a:ext>
            </a:extLst>
          </p:cNvPr>
          <p:cNvSpPr>
            <a:spLocks noGrp="1"/>
          </p:cNvSpPr>
          <p:nvPr>
            <p:ph type="ftr" sz="quarter" idx="3"/>
          </p:nvPr>
        </p:nvSpPr>
        <p:spPr/>
        <p:txBody>
          <a:bodyPr/>
          <a:lstStyle/>
          <a:p>
            <a:r>
              <a:rPr lang="en-US" altLang="ja-JP"/>
              <a:t>Copyright © 2023 by INIAD</a:t>
            </a:r>
            <a:endParaRPr lang="ja-JP" altLang="en-US" dirty="0"/>
          </a:p>
        </p:txBody>
      </p:sp>
      <p:sp>
        <p:nvSpPr>
          <p:cNvPr id="5" name="スライド番号プレースホルダー 4">
            <a:extLst>
              <a:ext uri="{FF2B5EF4-FFF2-40B4-BE49-F238E27FC236}">
                <a16:creationId xmlns="" xmlns:a16="http://schemas.microsoft.com/office/drawing/2014/main" id="{8E8A2D09-4D6D-45B3-BFFF-2E19AF13E2AC}"/>
              </a:ext>
            </a:extLst>
          </p:cNvPr>
          <p:cNvSpPr>
            <a:spLocks noGrp="1"/>
          </p:cNvSpPr>
          <p:nvPr>
            <p:ph type="sldNum" sz="quarter" idx="4"/>
          </p:nvPr>
        </p:nvSpPr>
        <p:spPr/>
        <p:txBody>
          <a:bodyPr/>
          <a:lstStyle/>
          <a:p>
            <a:pPr>
              <a:defRPr/>
            </a:pPr>
            <a:fld id="{E62AD30C-4FD0-4E41-9633-AA73C86D07D0}" type="slidenum">
              <a:rPr lang="ja-JP" altLang="en-US" smtClean="0"/>
              <a:pPr>
                <a:defRPr/>
              </a:pPr>
              <a:t>96</a:t>
            </a:fld>
            <a:endParaRPr lang="en-US" altLang="ja-JP" dirty="0"/>
          </a:p>
        </p:txBody>
      </p:sp>
      <p:sp>
        <p:nvSpPr>
          <p:cNvPr id="8" name="テキスト ボックス 7">
            <a:extLst>
              <a:ext uri="{FF2B5EF4-FFF2-40B4-BE49-F238E27FC236}">
                <a16:creationId xmlns="" xmlns:a16="http://schemas.microsoft.com/office/drawing/2014/main" id="{33BB95BC-FA6B-438B-9B9E-D3F8BEB5AED0}"/>
              </a:ext>
            </a:extLst>
          </p:cNvPr>
          <p:cNvSpPr txBox="1"/>
          <p:nvPr/>
        </p:nvSpPr>
        <p:spPr>
          <a:xfrm>
            <a:off x="3443422" y="732638"/>
            <a:ext cx="3202480" cy="646331"/>
          </a:xfrm>
          <a:prstGeom prst="rect">
            <a:avLst/>
          </a:prstGeom>
          <a:noFill/>
          <a:ln>
            <a:solidFill>
              <a:schemeClr val="tx1"/>
            </a:solidFill>
          </a:ln>
        </p:spPr>
        <p:txBody>
          <a:bodyPr wrap="none" rtlCol="0">
            <a:spAutoFit/>
          </a:bodyPr>
          <a:lstStyle/>
          <a:p>
            <a:r>
              <a:rPr lang="en-US" altLang="ja-JP" sz="3600" dirty="0">
                <a:latin typeface="+mn-ea"/>
                <a:ea typeface="+mn-ea"/>
              </a:rPr>
              <a:t>Read CSV file</a:t>
            </a:r>
          </a:p>
        </p:txBody>
      </p:sp>
      <p:sp>
        <p:nvSpPr>
          <p:cNvPr id="9" name="テキスト ボックス 8">
            <a:extLst>
              <a:ext uri="{FF2B5EF4-FFF2-40B4-BE49-F238E27FC236}">
                <a16:creationId xmlns="" xmlns:a16="http://schemas.microsoft.com/office/drawing/2014/main" id="{FDE63016-7FA9-4399-A5F9-37F00CC83D92}"/>
              </a:ext>
            </a:extLst>
          </p:cNvPr>
          <p:cNvSpPr txBox="1"/>
          <p:nvPr/>
        </p:nvSpPr>
        <p:spPr>
          <a:xfrm>
            <a:off x="505150" y="757022"/>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10" name="テキスト ボックス 9">
            <a:extLst>
              <a:ext uri="{FF2B5EF4-FFF2-40B4-BE49-F238E27FC236}">
                <a16:creationId xmlns="" xmlns:a16="http://schemas.microsoft.com/office/drawing/2014/main" id="{54E530CE-5507-4D41-8710-F708F26D1A4F}"/>
              </a:ext>
            </a:extLst>
          </p:cNvPr>
          <p:cNvSpPr txBox="1"/>
          <p:nvPr/>
        </p:nvSpPr>
        <p:spPr>
          <a:xfrm>
            <a:off x="669742" y="1634846"/>
            <a:ext cx="13103908" cy="2308324"/>
          </a:xfrm>
          <a:prstGeom prst="rect">
            <a:avLst/>
          </a:prstGeom>
          <a:noFill/>
          <a:ln>
            <a:solidFill>
              <a:schemeClr val="tx1"/>
            </a:solidFill>
          </a:ln>
        </p:spPr>
        <p:txBody>
          <a:bodyPr wrap="none" rtlCol="0">
            <a:spAutoFit/>
          </a:bodyPr>
          <a:lstStyle/>
          <a:p>
            <a:r>
              <a:rPr lang="en-US" altLang="ja-JP" sz="3600" dirty="0">
                <a:latin typeface="+mn-ea"/>
                <a:ea typeface="+mn-ea"/>
              </a:rPr>
              <a:t>df = </a:t>
            </a:r>
            <a:r>
              <a:rPr lang="en-US" altLang="ja-JP" sz="3600" dirty="0" err="1">
                <a:latin typeface="+mn-ea"/>
                <a:ea typeface="+mn-ea"/>
              </a:rPr>
              <a:t>pd.read_csv</a:t>
            </a:r>
            <a:r>
              <a:rPr lang="en-US" altLang="ja-JP" sz="3600" dirty="0">
                <a:latin typeface="+mn-ea"/>
                <a:ea typeface="+mn-ea"/>
              </a:rPr>
              <a:t>(</a:t>
            </a:r>
            <a:r>
              <a:rPr lang="en-US" altLang="ja-JP" sz="3600" dirty="0" err="1">
                <a:latin typeface="+mn-ea"/>
                <a:ea typeface="+mn-ea"/>
              </a:rPr>
              <a:t>csv_in</a:t>
            </a:r>
            <a:r>
              <a:rPr lang="en-US" altLang="ja-JP" sz="3600" dirty="0">
                <a:latin typeface="+mn-ea"/>
                <a:ea typeface="+mn-ea"/>
              </a:rPr>
              <a:t>, </a:t>
            </a:r>
            <a:r>
              <a:rPr lang="en-US" altLang="ja-JP" sz="3600" dirty="0" err="1">
                <a:latin typeface="+mn-ea"/>
                <a:ea typeface="+mn-ea"/>
              </a:rPr>
              <a:t>sep</a:t>
            </a:r>
            <a:r>
              <a:rPr lang="en-US" altLang="ja-JP" sz="3600" dirty="0">
                <a:latin typeface="+mn-ea"/>
                <a:ea typeface="+mn-ea"/>
              </a:rPr>
              <a:t>=',', </a:t>
            </a:r>
            <a:r>
              <a:rPr lang="en-US" altLang="ja-JP" sz="3600" dirty="0" err="1">
                <a:latin typeface="+mn-ea"/>
                <a:ea typeface="+mn-ea"/>
              </a:rPr>
              <a:t>skiprows</a:t>
            </a:r>
            <a:r>
              <a:rPr lang="en-US" altLang="ja-JP" sz="3600" dirty="0">
                <a:latin typeface="+mn-ea"/>
                <a:ea typeface="+mn-ea"/>
              </a:rPr>
              <a:t>=3, header=0)</a:t>
            </a:r>
          </a:p>
          <a:p>
            <a:r>
              <a:rPr lang="en-US" altLang="ja-JP" sz="3600" dirty="0">
                <a:latin typeface="+mn-ea"/>
                <a:ea typeface="+mn-ea"/>
              </a:rPr>
              <a:t>print(</a:t>
            </a:r>
            <a:r>
              <a:rPr lang="en-US" altLang="ja-JP" sz="3600" dirty="0" err="1">
                <a:latin typeface="+mn-ea"/>
                <a:ea typeface="+mn-ea"/>
              </a:rPr>
              <a:t>df.shape</a:t>
            </a:r>
            <a:r>
              <a:rPr lang="en-US" altLang="ja-JP" sz="3600" dirty="0">
                <a:latin typeface="+mn-ea"/>
                <a:ea typeface="+mn-ea"/>
              </a:rPr>
              <a:t>)</a:t>
            </a:r>
          </a:p>
          <a:p>
            <a:r>
              <a:rPr lang="en-US" altLang="ja-JP" sz="3600" dirty="0">
                <a:latin typeface="+mn-ea"/>
                <a:ea typeface="+mn-ea"/>
              </a:rPr>
              <a:t>print(df.info())</a:t>
            </a:r>
          </a:p>
          <a:p>
            <a:r>
              <a:rPr lang="en-US" altLang="ja-JP" sz="3600" dirty="0">
                <a:latin typeface="+mn-ea"/>
                <a:ea typeface="+mn-ea"/>
              </a:rPr>
              <a:t>display(</a:t>
            </a:r>
            <a:r>
              <a:rPr lang="en-US" altLang="ja-JP" sz="3600" dirty="0" err="1">
                <a:latin typeface="+mn-ea"/>
                <a:ea typeface="+mn-ea"/>
              </a:rPr>
              <a:t>df.head</a:t>
            </a:r>
            <a:r>
              <a:rPr lang="en-US" altLang="ja-JP" sz="3600" dirty="0">
                <a:latin typeface="+mn-ea"/>
                <a:ea typeface="+mn-ea"/>
              </a:rPr>
              <a:t>())</a:t>
            </a:r>
            <a:endParaRPr kumimoji="1" lang="ja-JP" altLang="en-US" sz="3600" dirty="0">
              <a:latin typeface="+mn-ea"/>
              <a:ea typeface="+mn-ea"/>
            </a:endParaRPr>
          </a:p>
        </p:txBody>
      </p:sp>
      <p:pic>
        <p:nvPicPr>
          <p:cNvPr id="7" name="図 6">
            <a:extLst>
              <a:ext uri="{FF2B5EF4-FFF2-40B4-BE49-F238E27FC236}">
                <a16:creationId xmlns="" xmlns:a16="http://schemas.microsoft.com/office/drawing/2014/main" id="{9B957ED8-C6E9-4906-8841-F8447A626C1A}"/>
              </a:ext>
            </a:extLst>
          </p:cNvPr>
          <p:cNvPicPr>
            <a:picLocks noChangeAspect="1"/>
          </p:cNvPicPr>
          <p:nvPr/>
        </p:nvPicPr>
        <p:blipFill>
          <a:blip r:embed="rId2"/>
          <a:stretch>
            <a:fillRect/>
          </a:stretch>
        </p:blipFill>
        <p:spPr>
          <a:xfrm>
            <a:off x="2092121" y="5198707"/>
            <a:ext cx="11514365" cy="3261294"/>
          </a:xfrm>
          <a:prstGeom prst="rect">
            <a:avLst/>
          </a:prstGeom>
          <a:ln>
            <a:solidFill>
              <a:schemeClr val="tx1"/>
            </a:solidFill>
          </a:ln>
        </p:spPr>
      </p:pic>
      <p:sp>
        <p:nvSpPr>
          <p:cNvPr id="15" name="テキスト ボックス 14">
            <a:extLst>
              <a:ext uri="{FF2B5EF4-FFF2-40B4-BE49-F238E27FC236}">
                <a16:creationId xmlns="" xmlns:a16="http://schemas.microsoft.com/office/drawing/2014/main" id="{7DFE2AD4-2A94-4489-A565-DE4F0D830079}"/>
              </a:ext>
            </a:extLst>
          </p:cNvPr>
          <p:cNvSpPr txBox="1"/>
          <p:nvPr/>
        </p:nvSpPr>
        <p:spPr>
          <a:xfrm>
            <a:off x="3598641" y="4316573"/>
            <a:ext cx="902811" cy="523220"/>
          </a:xfrm>
          <a:prstGeom prst="rect">
            <a:avLst/>
          </a:prstGeom>
          <a:noFill/>
        </p:spPr>
        <p:txBody>
          <a:bodyPr wrap="none" rtlCol="0">
            <a:spAutoFit/>
          </a:bodyPr>
          <a:lstStyle/>
          <a:p>
            <a:pPr algn="l"/>
            <a:r>
              <a:rPr kumimoji="1" lang="ja-JP" altLang="en-US" sz="2800" dirty="0">
                <a:solidFill>
                  <a:srgbClr val="0000FF"/>
                </a:solidFill>
                <a:latin typeface="+mn-ea"/>
                <a:ea typeface="+mn-ea"/>
              </a:rPr>
              <a:t>市場</a:t>
            </a:r>
          </a:p>
        </p:txBody>
      </p:sp>
      <p:sp>
        <p:nvSpPr>
          <p:cNvPr id="16" name="テキスト ボックス 15">
            <a:extLst>
              <a:ext uri="{FF2B5EF4-FFF2-40B4-BE49-F238E27FC236}">
                <a16:creationId xmlns="" xmlns:a16="http://schemas.microsoft.com/office/drawing/2014/main" id="{7A3636DD-8FC5-44AF-AD97-BB4BB386FE6C}"/>
              </a:ext>
            </a:extLst>
          </p:cNvPr>
          <p:cNvSpPr txBox="1"/>
          <p:nvPr/>
        </p:nvSpPr>
        <p:spPr>
          <a:xfrm>
            <a:off x="5163582" y="4102565"/>
            <a:ext cx="1662635" cy="954107"/>
          </a:xfrm>
          <a:prstGeom prst="rect">
            <a:avLst/>
          </a:prstGeom>
          <a:noFill/>
        </p:spPr>
        <p:txBody>
          <a:bodyPr wrap="none" rtlCol="0">
            <a:spAutoFit/>
          </a:bodyPr>
          <a:lstStyle/>
          <a:p>
            <a:pPr algn="ctr"/>
            <a:r>
              <a:rPr kumimoji="1" lang="ja-JP" altLang="en-US" sz="2800" dirty="0">
                <a:solidFill>
                  <a:srgbClr val="0000FF"/>
                </a:solidFill>
                <a:latin typeface="+mn-ea"/>
                <a:ea typeface="+mn-ea"/>
              </a:rPr>
              <a:t>売上高</a:t>
            </a:r>
            <a:endParaRPr kumimoji="1" lang="en-US" altLang="ja-JP" sz="2800" dirty="0">
              <a:solidFill>
                <a:srgbClr val="0000FF"/>
              </a:solidFill>
              <a:latin typeface="+mn-ea"/>
              <a:ea typeface="+mn-ea"/>
            </a:endParaRPr>
          </a:p>
          <a:p>
            <a:pPr algn="ctr"/>
            <a:r>
              <a:rPr kumimoji="1" lang="en-US" altLang="ja-JP" sz="2800" dirty="0">
                <a:solidFill>
                  <a:srgbClr val="0000FF"/>
                </a:solidFill>
                <a:latin typeface="+mn-ea"/>
                <a:ea typeface="+mn-ea"/>
              </a:rPr>
              <a:t>[10</a:t>
            </a:r>
            <a:r>
              <a:rPr kumimoji="1" lang="ja-JP" altLang="en-US" sz="2800" dirty="0">
                <a:solidFill>
                  <a:srgbClr val="0000FF"/>
                </a:solidFill>
                <a:latin typeface="+mn-ea"/>
                <a:ea typeface="+mn-ea"/>
              </a:rPr>
              <a:t>億円</a:t>
            </a:r>
            <a:r>
              <a:rPr lang="en-US" altLang="ja-JP" sz="2800" dirty="0">
                <a:solidFill>
                  <a:srgbClr val="0000FF"/>
                </a:solidFill>
                <a:latin typeface="+mn-ea"/>
                <a:ea typeface="+mn-ea"/>
              </a:rPr>
              <a:t>]</a:t>
            </a:r>
            <a:endParaRPr kumimoji="1" lang="en-US" altLang="ja-JP" sz="2800" dirty="0">
              <a:solidFill>
                <a:srgbClr val="0000FF"/>
              </a:solidFill>
              <a:latin typeface="+mn-ea"/>
              <a:ea typeface="+mn-ea"/>
            </a:endParaRPr>
          </a:p>
        </p:txBody>
      </p:sp>
      <p:sp>
        <p:nvSpPr>
          <p:cNvPr id="19" name="テキスト ボックス 18">
            <a:extLst>
              <a:ext uri="{FF2B5EF4-FFF2-40B4-BE49-F238E27FC236}">
                <a16:creationId xmlns="" xmlns:a16="http://schemas.microsoft.com/office/drawing/2014/main" id="{F1B6F14B-32CC-45D7-8F27-724A9025BA42}"/>
              </a:ext>
            </a:extLst>
          </p:cNvPr>
          <p:cNvSpPr txBox="1"/>
          <p:nvPr/>
        </p:nvSpPr>
        <p:spPr>
          <a:xfrm>
            <a:off x="7092237" y="4079868"/>
            <a:ext cx="1261884" cy="954107"/>
          </a:xfrm>
          <a:prstGeom prst="rect">
            <a:avLst/>
          </a:prstGeom>
          <a:noFill/>
        </p:spPr>
        <p:txBody>
          <a:bodyPr wrap="none" rtlCol="0">
            <a:spAutoFit/>
          </a:bodyPr>
          <a:lstStyle/>
          <a:p>
            <a:pPr algn="ctr"/>
            <a:r>
              <a:rPr kumimoji="1" lang="ja-JP" altLang="en-US" sz="2800" dirty="0">
                <a:solidFill>
                  <a:srgbClr val="0000FF"/>
                </a:solidFill>
                <a:latin typeface="+mn-ea"/>
                <a:ea typeface="+mn-ea"/>
              </a:rPr>
              <a:t>シェア</a:t>
            </a:r>
            <a:endParaRPr kumimoji="1" lang="en-US" altLang="ja-JP" sz="2800" dirty="0">
              <a:solidFill>
                <a:srgbClr val="0000FF"/>
              </a:solidFill>
              <a:latin typeface="+mn-ea"/>
              <a:ea typeface="+mn-ea"/>
            </a:endParaRPr>
          </a:p>
          <a:p>
            <a:pPr algn="ctr"/>
            <a:r>
              <a:rPr kumimoji="1" lang="en-US" altLang="ja-JP" sz="2800" dirty="0">
                <a:solidFill>
                  <a:srgbClr val="0000FF"/>
                </a:solidFill>
                <a:latin typeface="+mn-ea"/>
                <a:ea typeface="+mn-ea"/>
              </a:rPr>
              <a:t>[%]</a:t>
            </a:r>
          </a:p>
        </p:txBody>
      </p:sp>
      <p:sp>
        <p:nvSpPr>
          <p:cNvPr id="21" name="テキスト ボックス 20">
            <a:extLst>
              <a:ext uri="{FF2B5EF4-FFF2-40B4-BE49-F238E27FC236}">
                <a16:creationId xmlns="" xmlns:a16="http://schemas.microsoft.com/office/drawing/2014/main" id="{67D86668-B417-4AEE-87A5-F6FD771847B7}"/>
              </a:ext>
            </a:extLst>
          </p:cNvPr>
          <p:cNvSpPr txBox="1"/>
          <p:nvPr/>
        </p:nvSpPr>
        <p:spPr>
          <a:xfrm>
            <a:off x="10898769" y="4329545"/>
            <a:ext cx="2786340" cy="523220"/>
          </a:xfrm>
          <a:prstGeom prst="rect">
            <a:avLst/>
          </a:prstGeom>
          <a:noFill/>
        </p:spPr>
        <p:txBody>
          <a:bodyPr wrap="none" rtlCol="0">
            <a:spAutoFit/>
          </a:bodyPr>
          <a:lstStyle/>
          <a:p>
            <a:pPr algn="ctr"/>
            <a:r>
              <a:rPr kumimoji="1" lang="ja-JP" altLang="en-US" sz="2800" dirty="0">
                <a:solidFill>
                  <a:srgbClr val="0000FF"/>
                </a:solidFill>
                <a:latin typeface="+mn-ea"/>
                <a:ea typeface="+mn-ea"/>
              </a:rPr>
              <a:t>市場成長率 </a:t>
            </a:r>
            <a:r>
              <a:rPr kumimoji="1" lang="en-US" altLang="ja-JP" sz="2800" dirty="0">
                <a:solidFill>
                  <a:srgbClr val="0000FF"/>
                </a:solidFill>
                <a:latin typeface="+mn-ea"/>
                <a:ea typeface="+mn-ea"/>
              </a:rPr>
              <a:t>[%]</a:t>
            </a:r>
          </a:p>
        </p:txBody>
      </p:sp>
      <p:sp>
        <p:nvSpPr>
          <p:cNvPr id="22" name="テキスト ボックス 21">
            <a:extLst>
              <a:ext uri="{FF2B5EF4-FFF2-40B4-BE49-F238E27FC236}">
                <a16:creationId xmlns="" xmlns:a16="http://schemas.microsoft.com/office/drawing/2014/main" id="{6C9B28C8-BF13-497A-9EB6-780D576EFDC2}"/>
              </a:ext>
            </a:extLst>
          </p:cNvPr>
          <p:cNvSpPr txBox="1"/>
          <p:nvPr/>
        </p:nvSpPr>
        <p:spPr>
          <a:xfrm>
            <a:off x="8429138" y="4073384"/>
            <a:ext cx="2427268" cy="954107"/>
          </a:xfrm>
          <a:prstGeom prst="rect">
            <a:avLst/>
          </a:prstGeom>
          <a:noFill/>
        </p:spPr>
        <p:txBody>
          <a:bodyPr wrap="none" rtlCol="0">
            <a:spAutoFit/>
          </a:bodyPr>
          <a:lstStyle/>
          <a:p>
            <a:pPr algn="ctr"/>
            <a:r>
              <a:rPr kumimoji="1" lang="ja-JP" altLang="en-US" sz="2800" dirty="0">
                <a:solidFill>
                  <a:srgbClr val="0000FF"/>
                </a:solidFill>
                <a:latin typeface="+mn-ea"/>
                <a:ea typeface="+mn-ea"/>
              </a:rPr>
              <a:t>最大ライバル</a:t>
            </a:r>
            <a:endParaRPr kumimoji="1" lang="en-US" altLang="ja-JP" sz="2800" dirty="0">
              <a:solidFill>
                <a:srgbClr val="0000FF"/>
              </a:solidFill>
              <a:latin typeface="+mn-ea"/>
              <a:ea typeface="+mn-ea"/>
            </a:endParaRPr>
          </a:p>
          <a:p>
            <a:pPr algn="ctr"/>
            <a:r>
              <a:rPr kumimoji="1" lang="ja-JP" altLang="en-US" sz="2800" dirty="0">
                <a:solidFill>
                  <a:srgbClr val="0000FF"/>
                </a:solidFill>
                <a:latin typeface="+mn-ea"/>
                <a:ea typeface="+mn-ea"/>
              </a:rPr>
              <a:t>のシェア </a:t>
            </a:r>
            <a:r>
              <a:rPr kumimoji="1" lang="en-US" altLang="ja-JP" sz="2800" dirty="0">
                <a:solidFill>
                  <a:srgbClr val="0000FF"/>
                </a:solidFill>
                <a:latin typeface="+mn-ea"/>
                <a:ea typeface="+mn-ea"/>
              </a:rPr>
              <a:t>[%]</a:t>
            </a:r>
          </a:p>
        </p:txBody>
      </p:sp>
    </p:spTree>
    <p:extLst>
      <p:ext uri="{BB962C8B-B14F-4D97-AF65-F5344CB8AC3E}">
        <p14:creationId xmlns:p14="http://schemas.microsoft.com/office/powerpoint/2010/main" val="8983986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D4291AB-DCB8-4B81-8904-81106D78F154}"/>
              </a:ext>
            </a:extLst>
          </p:cNvPr>
          <p:cNvSpPr>
            <a:spLocks noGrp="1"/>
          </p:cNvSpPr>
          <p:nvPr>
            <p:ph type="title"/>
          </p:nvPr>
        </p:nvSpPr>
        <p:spPr/>
        <p:txBody>
          <a:bodyPr/>
          <a:lstStyle/>
          <a:p>
            <a:r>
              <a:rPr kumimoji="1" lang="ja-JP" altLang="en-US" dirty="0"/>
              <a:t>円の座標を求める</a:t>
            </a:r>
          </a:p>
        </p:txBody>
      </p:sp>
      <p:sp>
        <p:nvSpPr>
          <p:cNvPr id="4" name="フッター プレースホルダー 3">
            <a:extLst>
              <a:ext uri="{FF2B5EF4-FFF2-40B4-BE49-F238E27FC236}">
                <a16:creationId xmlns="" xmlns:a16="http://schemas.microsoft.com/office/drawing/2014/main" id="{B39CE86D-EE1B-4FA6-BF85-6F6533022E2E}"/>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F064EFBA-30EB-4840-B1AD-0D48AA1A5D55}"/>
              </a:ext>
            </a:extLst>
          </p:cNvPr>
          <p:cNvSpPr>
            <a:spLocks noGrp="1"/>
          </p:cNvSpPr>
          <p:nvPr>
            <p:ph type="sldNum" sz="quarter" idx="4"/>
          </p:nvPr>
        </p:nvSpPr>
        <p:spPr/>
        <p:txBody>
          <a:bodyPr/>
          <a:lstStyle/>
          <a:p>
            <a:pPr>
              <a:defRPr/>
            </a:pPr>
            <a:fld id="{E62AD30C-4FD0-4E41-9633-AA73C86D07D0}" type="slidenum">
              <a:rPr lang="ja-JP" altLang="en-US" smtClean="0"/>
              <a:pPr>
                <a:defRPr/>
              </a:pPr>
              <a:t>97</a:t>
            </a:fld>
            <a:endParaRPr lang="en-US" altLang="ja-JP" dirty="0"/>
          </a:p>
        </p:txBody>
      </p:sp>
      <p:sp>
        <p:nvSpPr>
          <p:cNvPr id="6" name="テキスト ボックス 5">
            <a:extLst>
              <a:ext uri="{FF2B5EF4-FFF2-40B4-BE49-F238E27FC236}">
                <a16:creationId xmlns="" xmlns:a16="http://schemas.microsoft.com/office/drawing/2014/main" id="{2C1DCBB0-62C5-4D17-8135-0808369FA88D}"/>
              </a:ext>
            </a:extLst>
          </p:cNvPr>
          <p:cNvSpPr txBox="1"/>
          <p:nvPr/>
        </p:nvSpPr>
        <p:spPr>
          <a:xfrm>
            <a:off x="3190502" y="1608127"/>
            <a:ext cx="6432787" cy="646331"/>
          </a:xfrm>
          <a:prstGeom prst="rect">
            <a:avLst/>
          </a:prstGeom>
          <a:noFill/>
          <a:ln>
            <a:solidFill>
              <a:schemeClr val="tx1"/>
            </a:solidFill>
          </a:ln>
        </p:spPr>
        <p:txBody>
          <a:bodyPr wrap="none" rtlCol="0">
            <a:spAutoFit/>
          </a:bodyPr>
          <a:lstStyle/>
          <a:p>
            <a:r>
              <a:rPr lang="en-US" altLang="ja-JP" sz="3600" dirty="0">
                <a:latin typeface="+mn-ea"/>
                <a:ea typeface="+mn-ea"/>
              </a:rPr>
              <a:t>Calculation of relative share</a:t>
            </a:r>
          </a:p>
        </p:txBody>
      </p:sp>
      <p:sp>
        <p:nvSpPr>
          <p:cNvPr id="7" name="テキスト ボックス 6">
            <a:extLst>
              <a:ext uri="{FF2B5EF4-FFF2-40B4-BE49-F238E27FC236}">
                <a16:creationId xmlns="" xmlns:a16="http://schemas.microsoft.com/office/drawing/2014/main" id="{96C08B3B-3F36-4DC5-8B6D-F5A4C2D7C045}"/>
              </a:ext>
            </a:extLst>
          </p:cNvPr>
          <p:cNvSpPr txBox="1"/>
          <p:nvPr/>
        </p:nvSpPr>
        <p:spPr>
          <a:xfrm>
            <a:off x="252230" y="1632511"/>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8" name="テキスト ボックス 7">
            <a:extLst>
              <a:ext uri="{FF2B5EF4-FFF2-40B4-BE49-F238E27FC236}">
                <a16:creationId xmlns="" xmlns:a16="http://schemas.microsoft.com/office/drawing/2014/main" id="{EFA0A97B-E0E0-4AF3-814B-FD9512DDAED1}"/>
              </a:ext>
            </a:extLst>
          </p:cNvPr>
          <p:cNvSpPr txBox="1"/>
          <p:nvPr/>
        </p:nvSpPr>
        <p:spPr>
          <a:xfrm>
            <a:off x="416822" y="2510335"/>
            <a:ext cx="14453316" cy="646331"/>
          </a:xfrm>
          <a:prstGeom prst="rect">
            <a:avLst/>
          </a:prstGeom>
          <a:noFill/>
          <a:ln>
            <a:solidFill>
              <a:schemeClr val="tx1"/>
            </a:solidFill>
          </a:ln>
        </p:spPr>
        <p:txBody>
          <a:bodyPr wrap="none" rtlCol="0">
            <a:spAutoFit/>
          </a:bodyPr>
          <a:lstStyle/>
          <a:p>
            <a:r>
              <a:rPr lang="en-US" altLang="ja-JP" sz="3600" dirty="0">
                <a:latin typeface="+mn-ea"/>
                <a:ea typeface="+mn-ea"/>
              </a:rPr>
              <a:t>df['</a:t>
            </a:r>
            <a:r>
              <a:rPr lang="en-US" altLang="ja-JP" sz="3600" dirty="0" err="1">
                <a:latin typeface="+mn-ea"/>
                <a:ea typeface="+mn-ea"/>
              </a:rPr>
              <a:t>relative_share</a:t>
            </a:r>
            <a:r>
              <a:rPr lang="en-US" altLang="ja-JP" sz="3600" dirty="0">
                <a:latin typeface="+mn-ea"/>
                <a:ea typeface="+mn-ea"/>
              </a:rPr>
              <a:t>'] = df['Share(%)'] / df['Top/2nd_Share(%)']</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A930FF79-BCF2-47D3-8012-4564D43316A0}"/>
              </a:ext>
            </a:extLst>
          </p:cNvPr>
          <p:cNvSpPr txBox="1"/>
          <p:nvPr/>
        </p:nvSpPr>
        <p:spPr>
          <a:xfrm>
            <a:off x="1580747" y="3227075"/>
            <a:ext cx="1980030" cy="523220"/>
          </a:xfrm>
          <a:prstGeom prst="rect">
            <a:avLst/>
          </a:prstGeom>
          <a:noFill/>
        </p:spPr>
        <p:txBody>
          <a:bodyPr wrap="none" rtlCol="0">
            <a:spAutoFit/>
          </a:bodyPr>
          <a:lstStyle/>
          <a:p>
            <a:pPr algn="ctr"/>
            <a:r>
              <a:rPr kumimoji="1" lang="ja-JP" altLang="en-US" sz="2800" dirty="0">
                <a:solidFill>
                  <a:srgbClr val="0000FF"/>
                </a:solidFill>
                <a:latin typeface="+mn-ea"/>
                <a:ea typeface="+mn-ea"/>
              </a:rPr>
              <a:t>相対シェア</a:t>
            </a:r>
            <a:endParaRPr kumimoji="1" lang="en-US" altLang="ja-JP" sz="2800" dirty="0">
              <a:solidFill>
                <a:srgbClr val="0000FF"/>
              </a:solidFill>
              <a:latin typeface="+mn-ea"/>
              <a:ea typeface="+mn-ea"/>
            </a:endParaRPr>
          </a:p>
        </p:txBody>
      </p:sp>
      <p:sp>
        <p:nvSpPr>
          <p:cNvPr id="10" name="テキスト ボックス 9">
            <a:extLst>
              <a:ext uri="{FF2B5EF4-FFF2-40B4-BE49-F238E27FC236}">
                <a16:creationId xmlns="" xmlns:a16="http://schemas.microsoft.com/office/drawing/2014/main" id="{1C62D95B-1EC3-4AAA-8791-C935E1D7B603}"/>
              </a:ext>
            </a:extLst>
          </p:cNvPr>
          <p:cNvSpPr txBox="1"/>
          <p:nvPr/>
        </p:nvSpPr>
        <p:spPr>
          <a:xfrm>
            <a:off x="3206715" y="4231352"/>
            <a:ext cx="6432787" cy="646331"/>
          </a:xfrm>
          <a:prstGeom prst="rect">
            <a:avLst/>
          </a:prstGeom>
          <a:noFill/>
          <a:ln>
            <a:solidFill>
              <a:schemeClr val="tx1"/>
            </a:solidFill>
          </a:ln>
        </p:spPr>
        <p:txBody>
          <a:bodyPr wrap="none" rtlCol="0">
            <a:spAutoFit/>
          </a:bodyPr>
          <a:lstStyle/>
          <a:p>
            <a:r>
              <a:rPr lang="en-US" altLang="ja-JP" sz="3600" dirty="0">
                <a:latin typeface="+mn-ea"/>
                <a:ea typeface="+mn-ea"/>
              </a:rPr>
              <a:t>Calculation of relative sales</a:t>
            </a:r>
          </a:p>
        </p:txBody>
      </p:sp>
      <p:sp>
        <p:nvSpPr>
          <p:cNvPr id="11" name="テキスト ボックス 10">
            <a:extLst>
              <a:ext uri="{FF2B5EF4-FFF2-40B4-BE49-F238E27FC236}">
                <a16:creationId xmlns="" xmlns:a16="http://schemas.microsoft.com/office/drawing/2014/main" id="{831A5FD6-831F-49A7-9CFB-D36ECA561486}"/>
              </a:ext>
            </a:extLst>
          </p:cNvPr>
          <p:cNvSpPr txBox="1"/>
          <p:nvPr/>
        </p:nvSpPr>
        <p:spPr>
          <a:xfrm>
            <a:off x="268443" y="4255736"/>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12" name="テキスト ボックス 11">
            <a:extLst>
              <a:ext uri="{FF2B5EF4-FFF2-40B4-BE49-F238E27FC236}">
                <a16:creationId xmlns="" xmlns:a16="http://schemas.microsoft.com/office/drawing/2014/main" id="{A8E1105F-0F5B-4B46-B234-D821D42D33CE}"/>
              </a:ext>
            </a:extLst>
          </p:cNvPr>
          <p:cNvSpPr txBox="1"/>
          <p:nvPr/>
        </p:nvSpPr>
        <p:spPr>
          <a:xfrm>
            <a:off x="433035" y="5133560"/>
            <a:ext cx="13662971" cy="646331"/>
          </a:xfrm>
          <a:prstGeom prst="rect">
            <a:avLst/>
          </a:prstGeom>
          <a:noFill/>
          <a:ln>
            <a:solidFill>
              <a:schemeClr val="tx1"/>
            </a:solidFill>
          </a:ln>
        </p:spPr>
        <p:txBody>
          <a:bodyPr wrap="none" rtlCol="0">
            <a:spAutoFit/>
          </a:bodyPr>
          <a:lstStyle/>
          <a:p>
            <a:r>
              <a:rPr lang="en-US" altLang="ja-JP" sz="3600" dirty="0">
                <a:latin typeface="+mn-ea"/>
                <a:ea typeface="+mn-ea"/>
              </a:rPr>
              <a:t>df['</a:t>
            </a:r>
            <a:r>
              <a:rPr lang="en-US" altLang="ja-JP" sz="3600" dirty="0" err="1">
                <a:latin typeface="+mn-ea"/>
                <a:ea typeface="+mn-ea"/>
              </a:rPr>
              <a:t>relative_sales</a:t>
            </a:r>
            <a:r>
              <a:rPr lang="en-US" altLang="ja-JP" sz="3600" dirty="0">
                <a:latin typeface="+mn-ea"/>
                <a:ea typeface="+mn-ea"/>
              </a:rPr>
              <a:t>'] = df['Sales(BY)'] / df['Sales(BY)'].max()</a:t>
            </a:r>
            <a:endParaRPr kumimoji="1" lang="ja-JP" altLang="en-US" sz="3600" dirty="0">
              <a:latin typeface="+mn-ea"/>
              <a:ea typeface="+mn-ea"/>
            </a:endParaRPr>
          </a:p>
        </p:txBody>
      </p:sp>
      <p:sp>
        <p:nvSpPr>
          <p:cNvPr id="13" name="テキスト ボックス 12">
            <a:extLst>
              <a:ext uri="{FF2B5EF4-FFF2-40B4-BE49-F238E27FC236}">
                <a16:creationId xmlns="" xmlns:a16="http://schemas.microsoft.com/office/drawing/2014/main" id="{3A8642D2-94D2-432B-9B9F-AEDB4349612D}"/>
              </a:ext>
            </a:extLst>
          </p:cNvPr>
          <p:cNvSpPr txBox="1"/>
          <p:nvPr/>
        </p:nvSpPr>
        <p:spPr>
          <a:xfrm>
            <a:off x="393570" y="5889212"/>
            <a:ext cx="5748690" cy="523220"/>
          </a:xfrm>
          <a:prstGeom prst="rect">
            <a:avLst/>
          </a:prstGeom>
          <a:noFill/>
        </p:spPr>
        <p:txBody>
          <a:bodyPr wrap="none" rtlCol="0">
            <a:spAutoFit/>
          </a:bodyPr>
          <a:lstStyle/>
          <a:p>
            <a:pPr algn="ctr"/>
            <a:r>
              <a:rPr kumimoji="1" lang="ja-JP" altLang="en-US" sz="2800" dirty="0">
                <a:solidFill>
                  <a:srgbClr val="0000FF"/>
                </a:solidFill>
                <a:latin typeface="+mn-ea"/>
                <a:ea typeface="+mn-ea"/>
              </a:rPr>
              <a:t>相対売上高</a:t>
            </a:r>
            <a:r>
              <a:rPr kumimoji="1" lang="en-US" altLang="ja-JP" sz="2800" dirty="0">
                <a:solidFill>
                  <a:srgbClr val="0000FF"/>
                </a:solidFill>
                <a:latin typeface="+mn-ea"/>
                <a:ea typeface="+mn-ea"/>
              </a:rPr>
              <a:t>(</a:t>
            </a:r>
            <a:r>
              <a:rPr kumimoji="1" lang="ja-JP" altLang="en-US" sz="2800" dirty="0">
                <a:solidFill>
                  <a:srgbClr val="0000FF"/>
                </a:solidFill>
                <a:latin typeface="+mn-ea"/>
                <a:ea typeface="+mn-ea"/>
              </a:rPr>
              <a:t>最大のものを</a:t>
            </a:r>
            <a:r>
              <a:rPr kumimoji="1" lang="en-US" altLang="ja-JP" sz="2800" dirty="0">
                <a:solidFill>
                  <a:srgbClr val="0000FF"/>
                </a:solidFill>
                <a:latin typeface="+mn-ea"/>
                <a:ea typeface="+mn-ea"/>
              </a:rPr>
              <a:t>1</a:t>
            </a:r>
            <a:r>
              <a:rPr kumimoji="1" lang="ja-JP" altLang="en-US" sz="2800" dirty="0">
                <a:solidFill>
                  <a:srgbClr val="0000FF"/>
                </a:solidFill>
                <a:latin typeface="+mn-ea"/>
                <a:ea typeface="+mn-ea"/>
              </a:rPr>
              <a:t>とする</a:t>
            </a:r>
            <a:r>
              <a:rPr kumimoji="1" lang="en-US" altLang="ja-JP" sz="2800" dirty="0">
                <a:solidFill>
                  <a:srgbClr val="0000FF"/>
                </a:solidFill>
                <a:latin typeface="+mn-ea"/>
                <a:ea typeface="+mn-ea"/>
              </a:rPr>
              <a:t>)</a:t>
            </a:r>
          </a:p>
        </p:txBody>
      </p:sp>
    </p:spTree>
    <p:extLst>
      <p:ext uri="{BB962C8B-B14F-4D97-AF65-F5344CB8AC3E}">
        <p14:creationId xmlns:p14="http://schemas.microsoft.com/office/powerpoint/2010/main" val="22864105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D4291AB-DCB8-4B81-8904-81106D78F154}"/>
              </a:ext>
            </a:extLst>
          </p:cNvPr>
          <p:cNvSpPr>
            <a:spLocks noGrp="1"/>
          </p:cNvSpPr>
          <p:nvPr>
            <p:ph type="title"/>
          </p:nvPr>
        </p:nvSpPr>
        <p:spPr/>
        <p:txBody>
          <a:bodyPr/>
          <a:lstStyle/>
          <a:p>
            <a:r>
              <a:rPr kumimoji="1" lang="ja-JP" altLang="en-US" dirty="0"/>
              <a:t>円の半径を求める</a:t>
            </a:r>
          </a:p>
        </p:txBody>
      </p:sp>
      <p:sp>
        <p:nvSpPr>
          <p:cNvPr id="4" name="フッター プレースホルダー 3">
            <a:extLst>
              <a:ext uri="{FF2B5EF4-FFF2-40B4-BE49-F238E27FC236}">
                <a16:creationId xmlns="" xmlns:a16="http://schemas.microsoft.com/office/drawing/2014/main" id="{B39CE86D-EE1B-4FA6-BF85-6F6533022E2E}"/>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F064EFBA-30EB-4840-B1AD-0D48AA1A5D55}"/>
              </a:ext>
            </a:extLst>
          </p:cNvPr>
          <p:cNvSpPr>
            <a:spLocks noGrp="1"/>
          </p:cNvSpPr>
          <p:nvPr>
            <p:ph type="sldNum" sz="quarter" idx="4"/>
          </p:nvPr>
        </p:nvSpPr>
        <p:spPr/>
        <p:txBody>
          <a:bodyPr/>
          <a:lstStyle/>
          <a:p>
            <a:pPr>
              <a:defRPr/>
            </a:pPr>
            <a:fld id="{E62AD30C-4FD0-4E41-9633-AA73C86D07D0}" type="slidenum">
              <a:rPr lang="ja-JP" altLang="en-US" smtClean="0"/>
              <a:pPr>
                <a:defRPr/>
              </a:pPr>
              <a:t>98</a:t>
            </a:fld>
            <a:endParaRPr lang="en-US" altLang="ja-JP" dirty="0"/>
          </a:p>
        </p:txBody>
      </p:sp>
      <p:sp>
        <p:nvSpPr>
          <p:cNvPr id="6" name="テキスト ボックス 5">
            <a:extLst>
              <a:ext uri="{FF2B5EF4-FFF2-40B4-BE49-F238E27FC236}">
                <a16:creationId xmlns="" xmlns:a16="http://schemas.microsoft.com/office/drawing/2014/main" id="{2C1DCBB0-62C5-4D17-8135-0808369FA88D}"/>
              </a:ext>
            </a:extLst>
          </p:cNvPr>
          <p:cNvSpPr txBox="1"/>
          <p:nvPr/>
        </p:nvSpPr>
        <p:spPr>
          <a:xfrm>
            <a:off x="3190502" y="1608127"/>
            <a:ext cx="4743478" cy="646331"/>
          </a:xfrm>
          <a:prstGeom prst="rect">
            <a:avLst/>
          </a:prstGeom>
          <a:noFill/>
          <a:ln>
            <a:solidFill>
              <a:schemeClr val="tx1"/>
            </a:solidFill>
          </a:ln>
        </p:spPr>
        <p:txBody>
          <a:bodyPr wrap="none" rtlCol="0">
            <a:spAutoFit/>
          </a:bodyPr>
          <a:lstStyle/>
          <a:p>
            <a:r>
              <a:rPr lang="en-US" altLang="ja-JP" sz="3600" dirty="0">
                <a:latin typeface="+mn-ea"/>
                <a:ea typeface="+mn-ea"/>
              </a:rPr>
              <a:t>Calculation of radius</a:t>
            </a:r>
          </a:p>
        </p:txBody>
      </p:sp>
      <p:sp>
        <p:nvSpPr>
          <p:cNvPr id="7" name="テキスト ボックス 6">
            <a:extLst>
              <a:ext uri="{FF2B5EF4-FFF2-40B4-BE49-F238E27FC236}">
                <a16:creationId xmlns="" xmlns:a16="http://schemas.microsoft.com/office/drawing/2014/main" id="{96C08B3B-3F36-4DC5-8B6D-F5A4C2D7C045}"/>
              </a:ext>
            </a:extLst>
          </p:cNvPr>
          <p:cNvSpPr txBox="1"/>
          <p:nvPr/>
        </p:nvSpPr>
        <p:spPr>
          <a:xfrm>
            <a:off x="252230" y="1632511"/>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8" name="テキスト ボックス 7">
            <a:extLst>
              <a:ext uri="{FF2B5EF4-FFF2-40B4-BE49-F238E27FC236}">
                <a16:creationId xmlns="" xmlns:a16="http://schemas.microsoft.com/office/drawing/2014/main" id="{EFA0A97B-E0E0-4AF3-814B-FD9512DDAED1}"/>
              </a:ext>
            </a:extLst>
          </p:cNvPr>
          <p:cNvSpPr txBox="1"/>
          <p:nvPr/>
        </p:nvSpPr>
        <p:spPr>
          <a:xfrm>
            <a:off x="416822" y="2510335"/>
            <a:ext cx="11708398" cy="646331"/>
          </a:xfrm>
          <a:prstGeom prst="rect">
            <a:avLst/>
          </a:prstGeom>
          <a:noFill/>
          <a:ln>
            <a:solidFill>
              <a:schemeClr val="tx1"/>
            </a:solidFill>
          </a:ln>
        </p:spPr>
        <p:txBody>
          <a:bodyPr wrap="none" rtlCol="0">
            <a:spAutoFit/>
          </a:bodyPr>
          <a:lstStyle/>
          <a:p>
            <a:r>
              <a:rPr lang="en-US" altLang="ja-JP" sz="3600" dirty="0">
                <a:latin typeface="+mn-ea"/>
                <a:ea typeface="+mn-ea"/>
              </a:rPr>
              <a:t>df['radius'] = </a:t>
            </a:r>
            <a:r>
              <a:rPr lang="en-US" altLang="ja-JP" sz="3600" dirty="0" err="1">
                <a:latin typeface="+mn-ea"/>
                <a:ea typeface="+mn-ea"/>
              </a:rPr>
              <a:t>np.sqrt</a:t>
            </a:r>
            <a:r>
              <a:rPr lang="en-US" altLang="ja-JP" sz="3600" dirty="0">
                <a:latin typeface="+mn-ea"/>
                <a:ea typeface="+mn-ea"/>
              </a:rPr>
              <a:t>(df['</a:t>
            </a:r>
            <a:r>
              <a:rPr lang="en-US" altLang="ja-JP" sz="3600" dirty="0" err="1">
                <a:latin typeface="+mn-ea"/>
                <a:ea typeface="+mn-ea"/>
              </a:rPr>
              <a:t>relative_sales</a:t>
            </a:r>
            <a:r>
              <a:rPr lang="en-US" altLang="ja-JP" sz="3600" dirty="0">
                <a:latin typeface="+mn-ea"/>
                <a:ea typeface="+mn-ea"/>
              </a:rPr>
              <a:t>']) * 2000.0</a:t>
            </a:r>
            <a:endParaRPr kumimoji="1" lang="ja-JP" altLang="en-US" sz="3600" dirty="0">
              <a:latin typeface="+mn-ea"/>
              <a:ea typeface="+mn-ea"/>
            </a:endParaRPr>
          </a:p>
        </p:txBody>
      </p:sp>
      <p:sp>
        <p:nvSpPr>
          <p:cNvPr id="13" name="テキスト ボックス 12">
            <a:extLst>
              <a:ext uri="{FF2B5EF4-FFF2-40B4-BE49-F238E27FC236}">
                <a16:creationId xmlns="" xmlns:a16="http://schemas.microsoft.com/office/drawing/2014/main" id="{3A8642D2-94D2-432B-9B9F-AEDB4349612D}"/>
              </a:ext>
            </a:extLst>
          </p:cNvPr>
          <p:cNvSpPr txBox="1"/>
          <p:nvPr/>
        </p:nvSpPr>
        <p:spPr>
          <a:xfrm>
            <a:off x="447272" y="3381581"/>
            <a:ext cx="7879081" cy="830997"/>
          </a:xfrm>
          <a:prstGeom prst="rect">
            <a:avLst/>
          </a:prstGeom>
          <a:noFill/>
        </p:spPr>
        <p:txBody>
          <a:bodyPr wrap="none" rtlCol="0">
            <a:spAutoFit/>
          </a:bodyPr>
          <a:lstStyle/>
          <a:p>
            <a:r>
              <a:rPr lang="ja-JP" altLang="en-US" dirty="0">
                <a:solidFill>
                  <a:srgbClr val="0000FF"/>
                </a:solidFill>
                <a:latin typeface="+mn-ea"/>
                <a:ea typeface="+mn-ea"/>
              </a:rPr>
              <a:t>円の面積比が相対売上高と一致するように半径を決める</a:t>
            </a:r>
            <a:r>
              <a:rPr lang="ja-JP" altLang="en-US" sz="2800" dirty="0">
                <a:solidFill>
                  <a:srgbClr val="0000FF"/>
                </a:solidFill>
                <a:latin typeface="+mn-ea"/>
                <a:ea typeface="+mn-ea"/>
              </a:rPr>
              <a:t/>
            </a:r>
            <a:br>
              <a:rPr lang="ja-JP" altLang="en-US" sz="2800" dirty="0">
                <a:solidFill>
                  <a:srgbClr val="0000FF"/>
                </a:solidFill>
                <a:latin typeface="+mn-ea"/>
                <a:ea typeface="+mn-ea"/>
              </a:rPr>
            </a:br>
            <a:r>
              <a:rPr lang="en-US" altLang="ja-JP" dirty="0">
                <a:solidFill>
                  <a:srgbClr val="0000FF"/>
                </a:solidFill>
                <a:latin typeface="+mn-ea"/>
                <a:ea typeface="+mn-ea"/>
              </a:rPr>
              <a:t>(</a:t>
            </a:r>
            <a:r>
              <a:rPr lang="ja-JP" altLang="en-US" dirty="0">
                <a:solidFill>
                  <a:srgbClr val="0000FF"/>
                </a:solidFill>
                <a:latin typeface="+mn-ea"/>
                <a:ea typeface="+mn-ea"/>
              </a:rPr>
              <a:t>つまり相対売上高の平方根を円の半径とする</a:t>
            </a:r>
            <a:r>
              <a:rPr lang="en-US" altLang="ja-JP" dirty="0">
                <a:solidFill>
                  <a:srgbClr val="0000FF"/>
                </a:solidFill>
                <a:latin typeface="+mn-ea"/>
                <a:ea typeface="+mn-ea"/>
              </a:rPr>
              <a:t>)</a:t>
            </a:r>
            <a:endParaRPr kumimoji="1" lang="en-US" altLang="ja-JP" sz="2800" dirty="0">
              <a:solidFill>
                <a:srgbClr val="0000FF"/>
              </a:solidFill>
              <a:latin typeface="+mn-ea"/>
              <a:ea typeface="+mn-ea"/>
            </a:endParaRPr>
          </a:p>
        </p:txBody>
      </p:sp>
      <p:sp>
        <p:nvSpPr>
          <p:cNvPr id="14" name="テキスト ボックス 13">
            <a:extLst>
              <a:ext uri="{FF2B5EF4-FFF2-40B4-BE49-F238E27FC236}">
                <a16:creationId xmlns="" xmlns:a16="http://schemas.microsoft.com/office/drawing/2014/main" id="{8EC1518E-B856-44BB-99D2-C5A08713ECDB}"/>
              </a:ext>
            </a:extLst>
          </p:cNvPr>
          <p:cNvSpPr txBox="1"/>
          <p:nvPr/>
        </p:nvSpPr>
        <p:spPr>
          <a:xfrm>
            <a:off x="9198924" y="3281063"/>
            <a:ext cx="5065586" cy="954107"/>
          </a:xfrm>
          <a:prstGeom prst="rect">
            <a:avLst/>
          </a:prstGeom>
          <a:noFill/>
        </p:spPr>
        <p:txBody>
          <a:bodyPr wrap="square" rtlCol="0">
            <a:spAutoFit/>
          </a:bodyPr>
          <a:lstStyle/>
          <a:p>
            <a:r>
              <a:rPr kumimoji="1" lang="en-US" altLang="ja-JP" sz="2800" dirty="0">
                <a:solidFill>
                  <a:srgbClr val="0000FF"/>
                </a:solidFill>
                <a:latin typeface="+mn-ea"/>
                <a:ea typeface="+mn-ea"/>
              </a:rPr>
              <a:t>2000.0</a:t>
            </a:r>
            <a:r>
              <a:rPr kumimoji="1" lang="ja-JP" altLang="en-US" sz="2800" dirty="0">
                <a:solidFill>
                  <a:srgbClr val="0000FF"/>
                </a:solidFill>
                <a:latin typeface="+mn-ea"/>
                <a:ea typeface="+mn-ea"/>
              </a:rPr>
              <a:t>は図が見やすいように適当に決める</a:t>
            </a:r>
            <a:endParaRPr kumimoji="1" lang="en-US" altLang="ja-JP" sz="2800" dirty="0">
              <a:solidFill>
                <a:srgbClr val="0000FF"/>
              </a:solidFill>
              <a:latin typeface="+mn-ea"/>
              <a:ea typeface="+mn-ea"/>
            </a:endParaRPr>
          </a:p>
        </p:txBody>
      </p:sp>
    </p:spTree>
    <p:extLst>
      <p:ext uri="{BB962C8B-B14F-4D97-AF65-F5344CB8AC3E}">
        <p14:creationId xmlns:p14="http://schemas.microsoft.com/office/powerpoint/2010/main" val="38435138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F7608F7-30E3-49B7-A58D-AB54EBC2CDC8}"/>
              </a:ext>
            </a:extLst>
          </p:cNvPr>
          <p:cNvSpPr>
            <a:spLocks noGrp="1"/>
          </p:cNvSpPr>
          <p:nvPr>
            <p:ph type="title"/>
          </p:nvPr>
        </p:nvSpPr>
        <p:spPr/>
        <p:txBody>
          <a:bodyPr/>
          <a:lstStyle/>
          <a:p>
            <a:r>
              <a:rPr kumimoji="1" lang="ja-JP" altLang="en-US" dirty="0"/>
              <a:t>バブルチャートの描画</a:t>
            </a:r>
          </a:p>
        </p:txBody>
      </p:sp>
      <p:sp>
        <p:nvSpPr>
          <p:cNvPr id="4" name="フッター プレースホルダー 3">
            <a:extLst>
              <a:ext uri="{FF2B5EF4-FFF2-40B4-BE49-F238E27FC236}">
                <a16:creationId xmlns="" xmlns:a16="http://schemas.microsoft.com/office/drawing/2014/main" id="{5C92CDAA-62A5-4446-8379-1C0CF8480A11}"/>
              </a:ext>
            </a:extLst>
          </p:cNvPr>
          <p:cNvSpPr>
            <a:spLocks noGrp="1"/>
          </p:cNvSpPr>
          <p:nvPr>
            <p:ph type="ftr" sz="quarter" idx="3"/>
          </p:nvPr>
        </p:nvSpPr>
        <p:spPr/>
        <p:txBody>
          <a:bodyPr/>
          <a:lstStyle/>
          <a:p>
            <a:r>
              <a:rPr lang="en-US" altLang="ja-JP"/>
              <a:t>Copyright © 2023 by INIAD</a:t>
            </a:r>
            <a:endParaRPr lang="en-US" altLang="en-US" dirty="0"/>
          </a:p>
        </p:txBody>
      </p:sp>
      <p:sp>
        <p:nvSpPr>
          <p:cNvPr id="5" name="スライド番号プレースホルダー 4">
            <a:extLst>
              <a:ext uri="{FF2B5EF4-FFF2-40B4-BE49-F238E27FC236}">
                <a16:creationId xmlns="" xmlns:a16="http://schemas.microsoft.com/office/drawing/2014/main" id="{D81BFE04-2B7A-47E2-9AF0-E9D2AD346228}"/>
              </a:ext>
            </a:extLst>
          </p:cNvPr>
          <p:cNvSpPr>
            <a:spLocks noGrp="1"/>
          </p:cNvSpPr>
          <p:nvPr>
            <p:ph type="sldNum" sz="quarter" idx="4"/>
          </p:nvPr>
        </p:nvSpPr>
        <p:spPr/>
        <p:txBody>
          <a:bodyPr/>
          <a:lstStyle/>
          <a:p>
            <a:pPr>
              <a:defRPr/>
            </a:pPr>
            <a:fld id="{E62AD30C-4FD0-4E41-9633-AA73C86D07D0}" type="slidenum">
              <a:rPr lang="ja-JP" altLang="en-US" smtClean="0"/>
              <a:pPr>
                <a:defRPr/>
              </a:pPr>
              <a:t>99</a:t>
            </a:fld>
            <a:endParaRPr lang="en-US" altLang="ja-JP" dirty="0"/>
          </a:p>
        </p:txBody>
      </p:sp>
      <p:sp>
        <p:nvSpPr>
          <p:cNvPr id="6" name="テキスト ボックス 5">
            <a:extLst>
              <a:ext uri="{FF2B5EF4-FFF2-40B4-BE49-F238E27FC236}">
                <a16:creationId xmlns="" xmlns:a16="http://schemas.microsoft.com/office/drawing/2014/main" id="{A1D72534-B75D-41F0-8716-245C8BF1AA70}"/>
              </a:ext>
            </a:extLst>
          </p:cNvPr>
          <p:cNvSpPr txBox="1"/>
          <p:nvPr/>
        </p:nvSpPr>
        <p:spPr>
          <a:xfrm>
            <a:off x="3437582" y="1527745"/>
            <a:ext cx="3041345" cy="646331"/>
          </a:xfrm>
          <a:prstGeom prst="rect">
            <a:avLst/>
          </a:prstGeom>
          <a:noFill/>
          <a:ln>
            <a:solidFill>
              <a:schemeClr val="tx1"/>
            </a:solidFill>
          </a:ln>
        </p:spPr>
        <p:txBody>
          <a:bodyPr wrap="none" rtlCol="0">
            <a:spAutoFit/>
          </a:bodyPr>
          <a:lstStyle/>
          <a:p>
            <a:r>
              <a:rPr lang="en-US" altLang="ja-JP" sz="3600" dirty="0">
                <a:latin typeface="+mn-ea"/>
                <a:ea typeface="+mn-ea"/>
              </a:rPr>
              <a:t>Bubble chart</a:t>
            </a:r>
          </a:p>
        </p:txBody>
      </p:sp>
      <p:sp>
        <p:nvSpPr>
          <p:cNvPr id="7" name="テキスト ボックス 6">
            <a:extLst>
              <a:ext uri="{FF2B5EF4-FFF2-40B4-BE49-F238E27FC236}">
                <a16:creationId xmlns="" xmlns:a16="http://schemas.microsoft.com/office/drawing/2014/main" id="{79467C2B-756D-437D-AB15-34EE194F0C94}"/>
              </a:ext>
            </a:extLst>
          </p:cNvPr>
          <p:cNvSpPr txBox="1"/>
          <p:nvPr/>
        </p:nvSpPr>
        <p:spPr>
          <a:xfrm>
            <a:off x="499310" y="1552129"/>
            <a:ext cx="2912977" cy="646331"/>
          </a:xfrm>
          <a:prstGeom prst="rect">
            <a:avLst/>
          </a:prstGeom>
          <a:noFill/>
          <a:ln>
            <a:noFill/>
          </a:ln>
        </p:spPr>
        <p:txBody>
          <a:bodyPr wrap="none" rtlCol="0">
            <a:spAutoFit/>
          </a:bodyPr>
          <a:lstStyle/>
          <a:p>
            <a:r>
              <a:rPr lang="en-US" altLang="ja-JP" sz="3600" dirty="0">
                <a:latin typeface="+mn-ea"/>
                <a:ea typeface="+mn-ea"/>
              </a:rPr>
              <a:t>(Markdown)</a:t>
            </a:r>
            <a:endParaRPr kumimoji="1" lang="ja-JP" altLang="en-US" sz="3600" dirty="0">
              <a:latin typeface="+mn-ea"/>
              <a:ea typeface="+mn-ea"/>
            </a:endParaRPr>
          </a:p>
        </p:txBody>
      </p:sp>
      <p:sp>
        <p:nvSpPr>
          <p:cNvPr id="8" name="テキスト ボックス 7">
            <a:extLst>
              <a:ext uri="{FF2B5EF4-FFF2-40B4-BE49-F238E27FC236}">
                <a16:creationId xmlns="" xmlns:a16="http://schemas.microsoft.com/office/drawing/2014/main" id="{7ACD931B-2CBF-4673-A2FC-69789FBC4BFC}"/>
              </a:ext>
            </a:extLst>
          </p:cNvPr>
          <p:cNvSpPr txBox="1"/>
          <p:nvPr/>
        </p:nvSpPr>
        <p:spPr>
          <a:xfrm>
            <a:off x="663902" y="2429953"/>
            <a:ext cx="12654170" cy="6186309"/>
          </a:xfrm>
          <a:prstGeom prst="rect">
            <a:avLst/>
          </a:prstGeom>
          <a:noFill/>
          <a:ln>
            <a:solidFill>
              <a:schemeClr val="tx1"/>
            </a:solidFill>
          </a:ln>
        </p:spPr>
        <p:txBody>
          <a:bodyPr wrap="none" rtlCol="0">
            <a:spAutoFit/>
          </a:bodyPr>
          <a:lstStyle/>
          <a:p>
            <a:r>
              <a:rPr lang="en-US" altLang="ja-JP" sz="3600" dirty="0" err="1">
                <a:latin typeface="+mn-ea"/>
                <a:ea typeface="+mn-ea"/>
              </a:rPr>
              <a:t>plt.scatter</a:t>
            </a:r>
            <a:r>
              <a:rPr lang="en-US" altLang="ja-JP" sz="3600" dirty="0">
                <a:latin typeface="+mn-ea"/>
                <a:ea typeface="+mn-ea"/>
              </a:rPr>
              <a:t>(df['</a:t>
            </a:r>
            <a:r>
              <a:rPr lang="en-US" altLang="ja-JP" sz="3600" dirty="0" err="1">
                <a:latin typeface="+mn-ea"/>
                <a:ea typeface="+mn-ea"/>
              </a:rPr>
              <a:t>relative_share</a:t>
            </a:r>
            <a:r>
              <a:rPr lang="en-US" altLang="ja-JP" sz="3600" dirty="0">
                <a:latin typeface="+mn-ea"/>
                <a:ea typeface="+mn-ea"/>
              </a:rPr>
              <a:t>'], df['</a:t>
            </a:r>
            <a:r>
              <a:rPr lang="en-US" altLang="ja-JP" sz="3600" dirty="0" err="1">
                <a:latin typeface="+mn-ea"/>
                <a:ea typeface="+mn-ea"/>
              </a:rPr>
              <a:t>Growth_Ratio</a:t>
            </a:r>
            <a:r>
              <a:rPr lang="en-US" altLang="ja-JP" sz="3600" dirty="0">
                <a:latin typeface="+mn-ea"/>
                <a:ea typeface="+mn-ea"/>
              </a:rPr>
              <a:t>(%)'], </a:t>
            </a:r>
          </a:p>
          <a:p>
            <a:r>
              <a:rPr lang="ja-JP" altLang="en-US" sz="3600" dirty="0">
                <a:latin typeface="+mn-ea"/>
                <a:ea typeface="+mn-ea"/>
              </a:rPr>
              <a:t>                </a:t>
            </a:r>
            <a:r>
              <a:rPr lang="en-US" altLang="ja-JP" sz="3600" dirty="0">
                <a:latin typeface="+mn-ea"/>
                <a:ea typeface="+mn-ea"/>
              </a:rPr>
              <a:t>s=df['radius'], alpha=0.5)</a:t>
            </a:r>
          </a:p>
          <a:p>
            <a:r>
              <a:rPr lang="en-US" altLang="ja-JP" sz="3600" dirty="0" err="1">
                <a:latin typeface="+mn-ea"/>
                <a:ea typeface="+mn-ea"/>
              </a:rPr>
              <a:t>plt.xlabel</a:t>
            </a:r>
            <a:r>
              <a:rPr lang="en-US" altLang="ja-JP" sz="3600" dirty="0">
                <a:latin typeface="+mn-ea"/>
                <a:ea typeface="+mn-ea"/>
              </a:rPr>
              <a:t>('Relative share (log scale)')</a:t>
            </a:r>
          </a:p>
          <a:p>
            <a:r>
              <a:rPr lang="en-US" altLang="ja-JP" sz="3600" dirty="0" err="1">
                <a:latin typeface="+mn-ea"/>
                <a:ea typeface="+mn-ea"/>
              </a:rPr>
              <a:t>plt.ylabel</a:t>
            </a:r>
            <a:r>
              <a:rPr lang="en-US" altLang="ja-JP" sz="3600" dirty="0">
                <a:latin typeface="+mn-ea"/>
                <a:ea typeface="+mn-ea"/>
              </a:rPr>
              <a:t>('Growth Rate (%)')</a:t>
            </a:r>
          </a:p>
          <a:p>
            <a:r>
              <a:rPr lang="en-US" altLang="ja-JP" sz="3600" dirty="0" err="1">
                <a:latin typeface="+mn-ea"/>
                <a:ea typeface="+mn-ea"/>
              </a:rPr>
              <a:t>plt.xscale</a:t>
            </a:r>
            <a:r>
              <a:rPr lang="en-US" altLang="ja-JP" sz="3600" dirty="0">
                <a:latin typeface="+mn-ea"/>
                <a:ea typeface="+mn-ea"/>
              </a:rPr>
              <a:t>('log')</a:t>
            </a:r>
          </a:p>
          <a:p>
            <a:r>
              <a:rPr lang="en-US" altLang="ja-JP" sz="3600" dirty="0">
                <a:latin typeface="+mn-ea"/>
                <a:ea typeface="+mn-ea"/>
              </a:rPr>
              <a:t>(</a:t>
            </a:r>
            <a:r>
              <a:rPr lang="en-US" altLang="ja-JP" sz="3600" dirty="0" err="1">
                <a:latin typeface="+mn-ea"/>
                <a:ea typeface="+mn-ea"/>
              </a:rPr>
              <a:t>xmin,xmax,ymin,ymax</a:t>
            </a:r>
            <a:r>
              <a:rPr lang="en-US" altLang="ja-JP" sz="3600" dirty="0">
                <a:latin typeface="+mn-ea"/>
                <a:ea typeface="+mn-ea"/>
              </a:rPr>
              <a:t>) = </a:t>
            </a:r>
            <a:r>
              <a:rPr lang="en-US" altLang="ja-JP" sz="3600" dirty="0" err="1">
                <a:latin typeface="+mn-ea"/>
                <a:ea typeface="+mn-ea"/>
              </a:rPr>
              <a:t>plt.axis</a:t>
            </a:r>
            <a:r>
              <a:rPr lang="en-US" altLang="ja-JP" sz="3600" dirty="0">
                <a:latin typeface="+mn-ea"/>
                <a:ea typeface="+mn-ea"/>
              </a:rPr>
              <a:t>()</a:t>
            </a:r>
          </a:p>
          <a:p>
            <a:r>
              <a:rPr lang="en-US" altLang="ja-JP" sz="3600" dirty="0" err="1">
                <a:latin typeface="+mn-ea"/>
                <a:ea typeface="+mn-ea"/>
              </a:rPr>
              <a:t>plt.xlim</a:t>
            </a:r>
            <a:r>
              <a:rPr lang="en-US" altLang="ja-JP" sz="3600" dirty="0">
                <a:latin typeface="+mn-ea"/>
                <a:ea typeface="+mn-ea"/>
              </a:rPr>
              <a:t>(</a:t>
            </a:r>
            <a:r>
              <a:rPr lang="en-US" altLang="ja-JP" sz="3600" dirty="0" err="1">
                <a:latin typeface="+mn-ea"/>
                <a:ea typeface="+mn-ea"/>
              </a:rPr>
              <a:t>xmax</a:t>
            </a:r>
            <a:r>
              <a:rPr lang="en-US" altLang="ja-JP" sz="3600" dirty="0">
                <a:latin typeface="+mn-ea"/>
                <a:ea typeface="+mn-ea"/>
              </a:rPr>
              <a:t>, </a:t>
            </a:r>
            <a:r>
              <a:rPr lang="en-US" altLang="ja-JP" sz="3600" dirty="0" err="1">
                <a:latin typeface="+mn-ea"/>
                <a:ea typeface="+mn-ea"/>
              </a:rPr>
              <a:t>xmin</a:t>
            </a:r>
            <a:r>
              <a:rPr lang="en-US" altLang="ja-JP" sz="3600" dirty="0">
                <a:latin typeface="+mn-ea"/>
                <a:ea typeface="+mn-ea"/>
              </a:rPr>
              <a:t>)</a:t>
            </a:r>
          </a:p>
          <a:p>
            <a:r>
              <a:rPr lang="en-US" altLang="ja-JP" sz="3600" dirty="0" err="1">
                <a:latin typeface="+mn-ea"/>
                <a:ea typeface="+mn-ea"/>
              </a:rPr>
              <a:t>plt.ylim</a:t>
            </a:r>
            <a:r>
              <a:rPr lang="en-US" altLang="ja-JP" sz="3600" dirty="0">
                <a:latin typeface="+mn-ea"/>
                <a:ea typeface="+mn-ea"/>
              </a:rPr>
              <a:t>(</a:t>
            </a:r>
            <a:r>
              <a:rPr lang="en-US" altLang="ja-JP" sz="3600" dirty="0" err="1">
                <a:latin typeface="+mn-ea"/>
                <a:ea typeface="+mn-ea"/>
              </a:rPr>
              <a:t>ymin</a:t>
            </a:r>
            <a:r>
              <a:rPr lang="en-US" altLang="ja-JP" sz="3600" dirty="0">
                <a:latin typeface="+mn-ea"/>
                <a:ea typeface="+mn-ea"/>
              </a:rPr>
              <a:t>, </a:t>
            </a:r>
            <a:r>
              <a:rPr lang="en-US" altLang="ja-JP" sz="3600" dirty="0" err="1">
                <a:latin typeface="+mn-ea"/>
                <a:ea typeface="+mn-ea"/>
              </a:rPr>
              <a:t>ymax</a:t>
            </a:r>
            <a:r>
              <a:rPr lang="en-US" altLang="ja-JP" sz="3600" dirty="0">
                <a:latin typeface="+mn-ea"/>
                <a:ea typeface="+mn-ea"/>
              </a:rPr>
              <a:t>)</a:t>
            </a:r>
          </a:p>
          <a:p>
            <a:r>
              <a:rPr lang="en-US" altLang="ja-JP" sz="3600" dirty="0" err="1">
                <a:latin typeface="+mn-ea"/>
                <a:ea typeface="+mn-ea"/>
              </a:rPr>
              <a:t>plt.hlines</a:t>
            </a:r>
            <a:r>
              <a:rPr lang="en-US" altLang="ja-JP" sz="3600" dirty="0">
                <a:latin typeface="+mn-ea"/>
                <a:ea typeface="+mn-ea"/>
              </a:rPr>
              <a:t>([5], </a:t>
            </a:r>
            <a:r>
              <a:rPr lang="en-US" altLang="ja-JP" sz="3600" dirty="0" err="1">
                <a:latin typeface="+mn-ea"/>
                <a:ea typeface="+mn-ea"/>
              </a:rPr>
              <a:t>xmin</a:t>
            </a:r>
            <a:r>
              <a:rPr lang="en-US" altLang="ja-JP" sz="3600" dirty="0">
                <a:latin typeface="+mn-ea"/>
                <a:ea typeface="+mn-ea"/>
              </a:rPr>
              <a:t>, </a:t>
            </a:r>
            <a:r>
              <a:rPr lang="en-US" altLang="ja-JP" sz="3600" dirty="0" err="1">
                <a:latin typeface="+mn-ea"/>
                <a:ea typeface="+mn-ea"/>
              </a:rPr>
              <a:t>xmax</a:t>
            </a:r>
            <a:r>
              <a:rPr lang="en-US" altLang="ja-JP" sz="3600" dirty="0">
                <a:latin typeface="+mn-ea"/>
                <a:ea typeface="+mn-ea"/>
              </a:rPr>
              <a:t>, </a:t>
            </a:r>
            <a:r>
              <a:rPr lang="en-US" altLang="ja-JP" sz="3600" dirty="0" err="1">
                <a:latin typeface="+mn-ea"/>
                <a:ea typeface="+mn-ea"/>
              </a:rPr>
              <a:t>linestyle</a:t>
            </a:r>
            <a:r>
              <a:rPr lang="en-US" altLang="ja-JP" sz="3600" dirty="0">
                <a:latin typeface="+mn-ea"/>
                <a:ea typeface="+mn-ea"/>
              </a:rPr>
              <a:t>='dashed')</a:t>
            </a:r>
          </a:p>
          <a:p>
            <a:r>
              <a:rPr lang="en-US" altLang="ja-JP" sz="3600" dirty="0" err="1">
                <a:latin typeface="+mn-ea"/>
                <a:ea typeface="+mn-ea"/>
              </a:rPr>
              <a:t>plt.vlines</a:t>
            </a:r>
            <a:r>
              <a:rPr lang="en-US" altLang="ja-JP" sz="3600" dirty="0">
                <a:latin typeface="+mn-ea"/>
                <a:ea typeface="+mn-ea"/>
              </a:rPr>
              <a:t>([1], </a:t>
            </a:r>
            <a:r>
              <a:rPr lang="en-US" altLang="ja-JP" sz="3600" dirty="0" err="1">
                <a:latin typeface="+mn-ea"/>
                <a:ea typeface="+mn-ea"/>
              </a:rPr>
              <a:t>ymin</a:t>
            </a:r>
            <a:r>
              <a:rPr lang="en-US" altLang="ja-JP" sz="3600" dirty="0">
                <a:latin typeface="+mn-ea"/>
                <a:ea typeface="+mn-ea"/>
              </a:rPr>
              <a:t>, </a:t>
            </a:r>
            <a:r>
              <a:rPr lang="en-US" altLang="ja-JP" sz="3600" dirty="0" err="1">
                <a:latin typeface="+mn-ea"/>
                <a:ea typeface="+mn-ea"/>
              </a:rPr>
              <a:t>ymax</a:t>
            </a:r>
            <a:r>
              <a:rPr lang="en-US" altLang="ja-JP" sz="3600" dirty="0">
                <a:latin typeface="+mn-ea"/>
                <a:ea typeface="+mn-ea"/>
              </a:rPr>
              <a:t>, </a:t>
            </a:r>
            <a:r>
              <a:rPr lang="en-US" altLang="ja-JP" sz="3600" dirty="0" err="1">
                <a:latin typeface="+mn-ea"/>
                <a:ea typeface="+mn-ea"/>
              </a:rPr>
              <a:t>linestyle</a:t>
            </a:r>
            <a:r>
              <a:rPr lang="en-US" altLang="ja-JP" sz="3600" dirty="0">
                <a:latin typeface="+mn-ea"/>
                <a:ea typeface="+mn-ea"/>
              </a:rPr>
              <a:t>='dashed')</a:t>
            </a:r>
          </a:p>
          <a:p>
            <a:r>
              <a:rPr lang="en-US" altLang="ja-JP" sz="3600" dirty="0" err="1">
                <a:latin typeface="+mn-ea"/>
                <a:ea typeface="+mn-ea"/>
              </a:rPr>
              <a:t>plt.show</a:t>
            </a:r>
            <a:r>
              <a:rPr lang="en-US" altLang="ja-JP" sz="3600" dirty="0">
                <a:latin typeface="+mn-ea"/>
                <a:ea typeface="+mn-ea"/>
              </a:rPr>
              <a:t>()</a:t>
            </a:r>
            <a:endParaRPr kumimoji="1" lang="ja-JP" altLang="en-US" sz="3600" dirty="0">
              <a:latin typeface="+mn-ea"/>
              <a:ea typeface="+mn-ea"/>
            </a:endParaRPr>
          </a:p>
        </p:txBody>
      </p:sp>
      <p:sp>
        <p:nvSpPr>
          <p:cNvPr id="9" name="テキスト ボックス 8">
            <a:extLst>
              <a:ext uri="{FF2B5EF4-FFF2-40B4-BE49-F238E27FC236}">
                <a16:creationId xmlns="" xmlns:a16="http://schemas.microsoft.com/office/drawing/2014/main" id="{D9947EC1-4BF9-43EA-AEF5-F5BBB52DBC5A}"/>
              </a:ext>
            </a:extLst>
          </p:cNvPr>
          <p:cNvSpPr txBox="1"/>
          <p:nvPr/>
        </p:nvSpPr>
        <p:spPr>
          <a:xfrm>
            <a:off x="6762077" y="1472552"/>
            <a:ext cx="6431569" cy="646331"/>
          </a:xfrm>
          <a:prstGeom prst="rect">
            <a:avLst/>
          </a:prstGeom>
          <a:solidFill>
            <a:schemeClr val="bg1"/>
          </a:solidFill>
        </p:spPr>
        <p:txBody>
          <a:bodyPr wrap="none" rtlCol="0">
            <a:spAutoFit/>
          </a:bodyPr>
          <a:lstStyle/>
          <a:p>
            <a:pPr algn="l"/>
            <a:r>
              <a:rPr kumimoji="1" lang="en-US" altLang="ja-JP" sz="3600" dirty="0">
                <a:solidFill>
                  <a:srgbClr val="0000FF"/>
                </a:solidFill>
                <a:latin typeface="+mn-ea"/>
                <a:ea typeface="+mn-ea"/>
              </a:rPr>
              <a:t>scatter()</a:t>
            </a:r>
            <a:r>
              <a:rPr lang="ja-JP" altLang="en-US" sz="3600" dirty="0">
                <a:solidFill>
                  <a:srgbClr val="0000FF"/>
                </a:solidFill>
                <a:latin typeface="+mn-ea"/>
                <a:ea typeface="+mn-ea"/>
              </a:rPr>
              <a:t> の</a:t>
            </a:r>
            <a:r>
              <a:rPr kumimoji="1" lang="ja-JP" altLang="en-US" sz="3600" dirty="0">
                <a:solidFill>
                  <a:srgbClr val="0000FF"/>
                </a:solidFill>
                <a:latin typeface="+mn-ea"/>
                <a:ea typeface="+mn-ea"/>
              </a:rPr>
              <a:t> </a:t>
            </a:r>
            <a:r>
              <a:rPr kumimoji="1" lang="en-US" altLang="ja-JP" sz="3600" dirty="0">
                <a:solidFill>
                  <a:srgbClr val="0000FF"/>
                </a:solidFill>
                <a:latin typeface="+mn-ea"/>
                <a:ea typeface="+mn-ea"/>
              </a:rPr>
              <a:t>s= </a:t>
            </a:r>
            <a:r>
              <a:rPr kumimoji="1" lang="ja-JP" altLang="en-US" sz="3600" dirty="0">
                <a:solidFill>
                  <a:srgbClr val="0000FF"/>
                </a:solidFill>
                <a:latin typeface="+mn-ea"/>
                <a:ea typeface="+mn-ea"/>
              </a:rPr>
              <a:t>で半径を指定</a:t>
            </a:r>
            <a:endParaRPr kumimoji="1" lang="en-US" altLang="ja-JP" sz="3600" dirty="0">
              <a:solidFill>
                <a:srgbClr val="0000FF"/>
              </a:solidFill>
              <a:latin typeface="+mn-ea"/>
              <a:ea typeface="+mn-ea"/>
            </a:endParaRPr>
          </a:p>
        </p:txBody>
      </p:sp>
      <p:sp>
        <p:nvSpPr>
          <p:cNvPr id="10" name="テキスト ボックス 9">
            <a:extLst>
              <a:ext uri="{FF2B5EF4-FFF2-40B4-BE49-F238E27FC236}">
                <a16:creationId xmlns="" xmlns:a16="http://schemas.microsoft.com/office/drawing/2014/main" id="{5A85CECE-07E5-4AAF-B572-68F95727AE9E}"/>
              </a:ext>
            </a:extLst>
          </p:cNvPr>
          <p:cNvSpPr txBox="1"/>
          <p:nvPr/>
        </p:nvSpPr>
        <p:spPr>
          <a:xfrm>
            <a:off x="9942127" y="3048066"/>
            <a:ext cx="5724644" cy="1200329"/>
          </a:xfrm>
          <a:prstGeom prst="rect">
            <a:avLst/>
          </a:prstGeom>
          <a:solidFill>
            <a:schemeClr val="bg1"/>
          </a:solidFill>
        </p:spPr>
        <p:txBody>
          <a:bodyPr wrap="none" rtlCol="0">
            <a:spAutoFit/>
          </a:bodyPr>
          <a:lstStyle/>
          <a:p>
            <a:pPr algn="l"/>
            <a:r>
              <a:rPr lang="en-US" altLang="ja-JP" sz="3600" dirty="0">
                <a:solidFill>
                  <a:srgbClr val="0000FF"/>
                </a:solidFill>
                <a:latin typeface="+mn-ea"/>
                <a:ea typeface="+mn-ea"/>
              </a:rPr>
              <a:t>alpha</a:t>
            </a:r>
            <a:r>
              <a:rPr lang="ja-JP" altLang="en-US" sz="3600" dirty="0" err="1">
                <a:solidFill>
                  <a:srgbClr val="0000FF"/>
                </a:solidFill>
                <a:latin typeface="+mn-ea"/>
                <a:ea typeface="+mn-ea"/>
              </a:rPr>
              <a:t>は透</a:t>
            </a:r>
            <a:r>
              <a:rPr lang="ja-JP" altLang="en-US" sz="3600" dirty="0">
                <a:solidFill>
                  <a:srgbClr val="0000FF"/>
                </a:solidFill>
                <a:latin typeface="+mn-ea"/>
                <a:ea typeface="+mn-ea"/>
              </a:rPr>
              <a:t>明度。</a:t>
            </a:r>
            <a:endParaRPr lang="en-US" altLang="ja-JP" sz="3600" dirty="0">
              <a:solidFill>
                <a:srgbClr val="0000FF"/>
              </a:solidFill>
              <a:latin typeface="+mn-ea"/>
              <a:ea typeface="+mn-ea"/>
            </a:endParaRPr>
          </a:p>
          <a:p>
            <a:pPr algn="l"/>
            <a:r>
              <a:rPr kumimoji="1" lang="ja-JP" altLang="en-US" sz="3600" dirty="0">
                <a:solidFill>
                  <a:srgbClr val="0000FF"/>
                </a:solidFill>
                <a:latin typeface="+mn-ea"/>
                <a:ea typeface="+mn-ea"/>
              </a:rPr>
              <a:t>円が重なったときのため。</a:t>
            </a:r>
            <a:endParaRPr kumimoji="1" lang="en-US" altLang="ja-JP" sz="3600" dirty="0">
              <a:solidFill>
                <a:srgbClr val="0000FF"/>
              </a:solidFill>
              <a:latin typeface="+mn-ea"/>
              <a:ea typeface="+mn-ea"/>
            </a:endParaRPr>
          </a:p>
        </p:txBody>
      </p:sp>
      <p:sp>
        <p:nvSpPr>
          <p:cNvPr id="11" name="テキスト ボックス 10">
            <a:extLst>
              <a:ext uri="{FF2B5EF4-FFF2-40B4-BE49-F238E27FC236}">
                <a16:creationId xmlns="" xmlns:a16="http://schemas.microsoft.com/office/drawing/2014/main" id="{60E6502A-ADBD-4792-8B2D-72E0504FCEF6}"/>
              </a:ext>
            </a:extLst>
          </p:cNvPr>
          <p:cNvSpPr txBox="1"/>
          <p:nvPr/>
        </p:nvSpPr>
        <p:spPr>
          <a:xfrm>
            <a:off x="9265328" y="4501099"/>
            <a:ext cx="6866700" cy="1200329"/>
          </a:xfrm>
          <a:prstGeom prst="rect">
            <a:avLst/>
          </a:prstGeom>
          <a:solidFill>
            <a:schemeClr val="bg1"/>
          </a:solidFill>
        </p:spPr>
        <p:txBody>
          <a:bodyPr wrap="square" rtlCol="0">
            <a:spAutoFit/>
          </a:bodyPr>
          <a:lstStyle/>
          <a:p>
            <a:pPr algn="l"/>
            <a:r>
              <a:rPr lang="en-US" altLang="ja-JP" sz="3600" dirty="0">
                <a:solidFill>
                  <a:srgbClr val="0000FF"/>
                </a:solidFill>
                <a:latin typeface="+mn-ea"/>
                <a:ea typeface="+mn-ea"/>
              </a:rPr>
              <a:t>x</a:t>
            </a:r>
            <a:r>
              <a:rPr lang="ja-JP" altLang="en-US" sz="3600" dirty="0">
                <a:solidFill>
                  <a:srgbClr val="0000FF"/>
                </a:solidFill>
                <a:latin typeface="+mn-ea"/>
                <a:ea typeface="+mn-ea"/>
              </a:rPr>
              <a:t>軸は対数目盛</a:t>
            </a:r>
            <a:r>
              <a:rPr lang="en-US" altLang="ja-JP" sz="3600" dirty="0">
                <a:solidFill>
                  <a:srgbClr val="0000FF"/>
                </a:solidFill>
                <a:latin typeface="+mn-ea"/>
                <a:ea typeface="+mn-ea"/>
              </a:rPr>
              <a:t>(</a:t>
            </a:r>
            <a:r>
              <a:rPr lang="ja-JP" altLang="en-US" sz="3600" dirty="0">
                <a:solidFill>
                  <a:srgbClr val="0000FF"/>
                </a:solidFill>
                <a:latin typeface="+mn-ea"/>
                <a:ea typeface="+mn-ea"/>
              </a:rPr>
              <a:t>ログスケール</a:t>
            </a:r>
            <a:r>
              <a:rPr lang="en-US" altLang="ja-JP" sz="3600" dirty="0">
                <a:solidFill>
                  <a:srgbClr val="0000FF"/>
                </a:solidFill>
                <a:latin typeface="+mn-ea"/>
                <a:ea typeface="+mn-ea"/>
              </a:rPr>
              <a:t>)</a:t>
            </a:r>
            <a:r>
              <a:rPr lang="ja-JP" altLang="en-US" sz="3600" dirty="0">
                <a:solidFill>
                  <a:srgbClr val="0000FF"/>
                </a:solidFill>
                <a:latin typeface="+mn-ea"/>
                <a:ea typeface="+mn-ea"/>
              </a:rPr>
              <a:t>にすることが多い</a:t>
            </a:r>
            <a:endParaRPr kumimoji="1" lang="en-US" altLang="ja-JP" sz="3600" dirty="0">
              <a:solidFill>
                <a:srgbClr val="0000FF"/>
              </a:solidFill>
              <a:latin typeface="+mn-ea"/>
              <a:ea typeface="+mn-ea"/>
            </a:endParaRPr>
          </a:p>
        </p:txBody>
      </p:sp>
      <p:cxnSp>
        <p:nvCxnSpPr>
          <p:cNvPr id="13" name="直線矢印コネクタ 12">
            <a:extLst>
              <a:ext uri="{FF2B5EF4-FFF2-40B4-BE49-F238E27FC236}">
                <a16:creationId xmlns="" xmlns:a16="http://schemas.microsoft.com/office/drawing/2014/main" id="{A1270CE4-04CB-4E17-98A9-18ED205C504C}"/>
              </a:ext>
            </a:extLst>
          </p:cNvPr>
          <p:cNvCxnSpPr>
            <a:cxnSpLocks/>
          </p:cNvCxnSpPr>
          <p:nvPr/>
        </p:nvCxnSpPr>
        <p:spPr bwMode="auto">
          <a:xfrm flipH="1">
            <a:off x="4295899" y="4805464"/>
            <a:ext cx="4906467" cy="81655"/>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cxnSp>
        <p:nvCxnSpPr>
          <p:cNvPr id="15" name="直線矢印コネクタ 14">
            <a:extLst>
              <a:ext uri="{FF2B5EF4-FFF2-40B4-BE49-F238E27FC236}">
                <a16:creationId xmlns="" xmlns:a16="http://schemas.microsoft.com/office/drawing/2014/main" id="{8C6DF9EC-3720-4647-AD90-9CC271D4FD58}"/>
              </a:ext>
            </a:extLst>
          </p:cNvPr>
          <p:cNvCxnSpPr>
            <a:cxnSpLocks/>
          </p:cNvCxnSpPr>
          <p:nvPr/>
        </p:nvCxnSpPr>
        <p:spPr bwMode="auto">
          <a:xfrm flipH="1">
            <a:off x="6478927" y="2003898"/>
            <a:ext cx="738996" cy="1191033"/>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cxnSp>
        <p:nvCxnSpPr>
          <p:cNvPr id="18" name="直線矢印コネクタ 17">
            <a:extLst>
              <a:ext uri="{FF2B5EF4-FFF2-40B4-BE49-F238E27FC236}">
                <a16:creationId xmlns="" xmlns:a16="http://schemas.microsoft.com/office/drawing/2014/main" id="{0DD9E014-B754-4219-BC7B-8DE20DFCCD37}"/>
              </a:ext>
            </a:extLst>
          </p:cNvPr>
          <p:cNvCxnSpPr>
            <a:cxnSpLocks/>
          </p:cNvCxnSpPr>
          <p:nvPr/>
        </p:nvCxnSpPr>
        <p:spPr bwMode="auto">
          <a:xfrm flipH="1" flipV="1">
            <a:off x="9377464" y="3268494"/>
            <a:ext cx="486383" cy="38911"/>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26" name="テキスト ボックス 25">
            <a:extLst>
              <a:ext uri="{FF2B5EF4-FFF2-40B4-BE49-F238E27FC236}">
                <a16:creationId xmlns="" xmlns:a16="http://schemas.microsoft.com/office/drawing/2014/main" id="{28B0D7E6-5784-4BD1-A919-39B52FBD72E6}"/>
              </a:ext>
            </a:extLst>
          </p:cNvPr>
          <p:cNvSpPr txBox="1"/>
          <p:nvPr/>
        </p:nvSpPr>
        <p:spPr>
          <a:xfrm>
            <a:off x="3620043" y="8038725"/>
            <a:ext cx="6866700" cy="646331"/>
          </a:xfrm>
          <a:prstGeom prst="rect">
            <a:avLst/>
          </a:prstGeom>
          <a:solidFill>
            <a:schemeClr val="bg1"/>
          </a:solidFill>
        </p:spPr>
        <p:txBody>
          <a:bodyPr wrap="square" rtlCol="0">
            <a:spAutoFit/>
          </a:bodyPr>
          <a:lstStyle/>
          <a:p>
            <a:pPr algn="l"/>
            <a:r>
              <a:rPr lang="en-US" altLang="ja-JP" sz="3600" dirty="0">
                <a:solidFill>
                  <a:srgbClr val="0000FF"/>
                </a:solidFill>
                <a:latin typeface="+mn-ea"/>
                <a:ea typeface="+mn-ea"/>
              </a:rPr>
              <a:t>x=1 </a:t>
            </a:r>
            <a:r>
              <a:rPr lang="ja-JP" altLang="en-US" sz="3600" dirty="0">
                <a:solidFill>
                  <a:srgbClr val="0000FF"/>
                </a:solidFill>
                <a:latin typeface="+mn-ea"/>
                <a:ea typeface="+mn-ea"/>
              </a:rPr>
              <a:t>と </a:t>
            </a:r>
            <a:r>
              <a:rPr lang="en-US" altLang="ja-JP" sz="3600" dirty="0">
                <a:solidFill>
                  <a:srgbClr val="0000FF"/>
                </a:solidFill>
                <a:latin typeface="+mn-ea"/>
                <a:ea typeface="+mn-ea"/>
              </a:rPr>
              <a:t>y=5 </a:t>
            </a:r>
            <a:r>
              <a:rPr lang="ja-JP" altLang="en-US" sz="3600" dirty="0">
                <a:solidFill>
                  <a:srgbClr val="0000FF"/>
                </a:solidFill>
                <a:latin typeface="+mn-ea"/>
                <a:ea typeface="+mn-ea"/>
              </a:rPr>
              <a:t>に点線を引く</a:t>
            </a:r>
            <a:endParaRPr kumimoji="1" lang="en-US" altLang="ja-JP" sz="3600" dirty="0">
              <a:solidFill>
                <a:srgbClr val="0000FF"/>
              </a:solidFill>
              <a:latin typeface="+mn-ea"/>
              <a:ea typeface="+mn-ea"/>
            </a:endParaRPr>
          </a:p>
        </p:txBody>
      </p:sp>
    </p:spTree>
    <p:extLst>
      <p:ext uri="{BB962C8B-B14F-4D97-AF65-F5344CB8AC3E}">
        <p14:creationId xmlns:p14="http://schemas.microsoft.com/office/powerpoint/2010/main" val="1870220485"/>
      </p:ext>
    </p:extLst>
  </p:cSld>
  <p:clrMapOvr>
    <a:masterClrMapping/>
  </p:clrMapOvr>
</p:sld>
</file>

<file path=ppt/theme/theme1.xml><?xml version="1.0" encoding="utf-8"?>
<a:theme xmlns:a="http://schemas.openxmlformats.org/drawingml/2006/main" name="7_元OHP">
  <a:themeElements>
    <a:clrScheme name="白バック">
      <a:dk1>
        <a:srgbClr val="000000"/>
      </a:dk1>
      <a:lt1>
        <a:srgbClr val="FFFFFF"/>
      </a:lt1>
      <a:dk2>
        <a:srgbClr val="3E3E3E"/>
      </a:dk2>
      <a:lt2>
        <a:srgbClr val="FFFFCC"/>
      </a:lt2>
      <a:accent1>
        <a:srgbClr val="009900"/>
      </a:accent1>
      <a:accent2>
        <a:srgbClr val="99CC00"/>
      </a:accent2>
      <a:accent3>
        <a:srgbClr val="CC0000"/>
      </a:accent3>
      <a:accent4>
        <a:srgbClr val="0033CC"/>
      </a:accent4>
      <a:accent5>
        <a:srgbClr val="FF9900"/>
      </a:accent5>
      <a:accent6>
        <a:srgbClr val="8B8B8B"/>
      </a:accent6>
      <a:hlink>
        <a:srgbClr val="3366FF"/>
      </a:hlink>
      <a:folHlink>
        <a:srgbClr val="7030A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3200" dirty="0">
            <a:latin typeface="+mn-ea"/>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lnDef>
    <a:txDef>
      <a:spPr>
        <a:solidFill>
          <a:schemeClr val="bg1"/>
        </a:solidFill>
      </a:spPr>
      <a:bodyPr wrap="none" rtlCol="0">
        <a:spAutoFit/>
      </a:bodyPr>
      <a:lstStyle>
        <a:defPPr algn="l">
          <a:defRPr sz="3600" dirty="0">
            <a:latin typeface="+mn-ea"/>
            <a:ea typeface="+mn-ea"/>
          </a:defRPr>
        </a:defPPr>
      </a:lstStyle>
    </a:txDef>
  </a:objectDefaults>
  <a:extraClrSchemeLst>
    <a:extraClrScheme>
      <a:clrScheme name="4_元OHP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4_元OHP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4_元OHP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88092</TotalTime>
  <Words>7855</Words>
  <Application>Microsoft Office PowerPoint</Application>
  <PresentationFormat>ユーザー設定</PresentationFormat>
  <Paragraphs>1143</Paragraphs>
  <Slides>109</Slides>
  <Notes>6</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109</vt:i4>
      </vt:variant>
    </vt:vector>
  </HeadingPairs>
  <TitlesOfParts>
    <vt:vector size="123" baseType="lpstr">
      <vt:lpstr>ＤＦＧ華康ゴシック体W2</vt:lpstr>
      <vt:lpstr>ＤＦＧ平成ゴシック体W5</vt:lpstr>
      <vt:lpstr>ＤＦＧ平成ゴシック体W7</vt:lpstr>
      <vt:lpstr>M+ 1c thin</vt:lpstr>
      <vt:lpstr>ＭＳ Ｐゴシック</vt:lpstr>
      <vt:lpstr>ＭＳ Ｐ明朝</vt:lpstr>
      <vt:lpstr>メイリオ</vt:lpstr>
      <vt:lpstr>Arial</vt:lpstr>
      <vt:lpstr>Arial Black</vt:lpstr>
      <vt:lpstr>Cambria Math</vt:lpstr>
      <vt:lpstr>Century Gothic</vt:lpstr>
      <vt:lpstr>Times</vt:lpstr>
      <vt:lpstr>Wingdings</vt:lpstr>
      <vt:lpstr>7_元OHP</vt:lpstr>
      <vt:lpstr>Data Mining Theory  dm-03: 可視化</vt:lpstr>
      <vt:lpstr>作業環境の確認</vt:lpstr>
      <vt:lpstr>zipファイルのダウンロードと展開</vt:lpstr>
      <vt:lpstr>JupyterLabの起動</vt:lpstr>
      <vt:lpstr>メモ用のファイルを作成したいとき</vt:lpstr>
      <vt:lpstr>Matplotlib を用いたデータ可視化</vt:lpstr>
      <vt:lpstr>ノートブックを開く</vt:lpstr>
      <vt:lpstr>データの解析と可視化</vt:lpstr>
      <vt:lpstr>良い可視化とは？</vt:lpstr>
      <vt:lpstr>グラフ描画に便利なライブラリ</vt:lpstr>
      <vt:lpstr>numpy / pandas によるデータ処理も必要</vt:lpstr>
      <vt:lpstr>Matplotlibの描画の基本</vt:lpstr>
      <vt:lpstr>ライブラリのimport</vt:lpstr>
      <vt:lpstr>諸設定</vt:lpstr>
      <vt:lpstr>pandas_training-utf8.csvのデータの概要</vt:lpstr>
      <vt:lpstr>CSVファイルの確認</vt:lpstr>
      <vt:lpstr>2045_2017-utf8.csv のデータの概要</vt:lpstr>
      <vt:lpstr>CSVファイルの読み込み</vt:lpstr>
      <vt:lpstr>CSVファイルの読み込み</vt:lpstr>
      <vt:lpstr>PowerPoint プレゼンテーション</vt:lpstr>
      <vt:lpstr>CSVファイルの読み込み</vt:lpstr>
      <vt:lpstr>PowerPoint プレゼンテーション</vt:lpstr>
      <vt:lpstr>ヒストグラムとは</vt:lpstr>
      <vt:lpstr>ヒストグラムの描画</vt:lpstr>
      <vt:lpstr>図の大きさなどの変更</vt:lpstr>
      <vt:lpstr>折れ線グラフの描画</vt:lpstr>
      <vt:lpstr>PowerPoint プレゼンテーション</vt:lpstr>
      <vt:lpstr>さまざまなスタイル</vt:lpstr>
      <vt:lpstr>移動平均とは</vt:lpstr>
      <vt:lpstr>移動平均の計算</vt:lpstr>
      <vt:lpstr>折れ線グラフに移動平均線を追加</vt:lpstr>
      <vt:lpstr>PowerPoint プレゼンテーション</vt:lpstr>
      <vt:lpstr>散布図の描画</vt:lpstr>
      <vt:lpstr>PowerPoint プレゼンテーション</vt:lpstr>
      <vt:lpstr>箱ひげ図とは</vt:lpstr>
      <vt:lpstr>複数の箱ひげ図の描画</vt:lpstr>
      <vt:lpstr>PowerPoint プレゼンテーション</vt:lpstr>
      <vt:lpstr>棒グラフの描画</vt:lpstr>
      <vt:lpstr>棒グラフ(横)の描画</vt:lpstr>
      <vt:lpstr>複数の棒グラフの描画   </vt:lpstr>
      <vt:lpstr>PowerPoint プレゼンテーション</vt:lpstr>
      <vt:lpstr>積み上げ棒グラフ</vt:lpstr>
      <vt:lpstr>DataFrame.iterrows()について</vt:lpstr>
      <vt:lpstr>PowerPoint プレゼンテーション</vt:lpstr>
      <vt:lpstr>PowerPoint プレゼンテーション</vt:lpstr>
      <vt:lpstr>円グラフ (パイチャート)</vt:lpstr>
      <vt:lpstr>(発展) 円グラフ (パイチャート) 2</vt:lpstr>
      <vt:lpstr>エラーバー</vt:lpstr>
      <vt:lpstr>PowerPoint プレゼンテーション</vt:lpstr>
      <vt:lpstr>PowerPoint プレゼンテーション</vt:lpstr>
      <vt:lpstr>PowerPoint プレゼンテーション</vt:lpstr>
      <vt:lpstr>関数のプロット</vt:lpstr>
      <vt:lpstr>(発展) 値による色指定 (カラーマップの利用)</vt:lpstr>
      <vt:lpstr>(発展) matplotlibのカラーマップ</vt:lpstr>
      <vt:lpstr>(発展) 値による色指定 (カラーマップの利用)</vt:lpstr>
      <vt:lpstr>(発展) Y軸を左右に2つ用意する場合</vt:lpstr>
      <vt:lpstr>PowerPoint プレゼンテーション</vt:lpstr>
      <vt:lpstr>(発展) plt.xkcd()??</vt:lpstr>
      <vt:lpstr>課題 1</vt:lpstr>
      <vt:lpstr>dm-03-assign1</vt:lpstr>
      <vt:lpstr>dm-03-assign1</vt:lpstr>
      <vt:lpstr>dm-03-assign1</vt:lpstr>
      <vt:lpstr>dm-03-assign1</vt:lpstr>
      <vt:lpstr>dm-03-assign1</vt:lpstr>
      <vt:lpstr>dm-03-assign1</vt:lpstr>
      <vt:lpstr>dm-03-assign1</vt:lpstr>
      <vt:lpstr>dm-03-assign1</vt:lpstr>
      <vt:lpstr>dm-03-assign1</vt:lpstr>
      <vt:lpstr>dm-03-assign1</vt:lpstr>
      <vt:lpstr>(発展) Pandasで簡易グラフ</vt:lpstr>
      <vt:lpstr>Pandasだけを使ったグラフ描画</vt:lpstr>
      <vt:lpstr>pandas_graph.ipynb </vt:lpstr>
      <vt:lpstr>ライブラリとCSVファイルの読み込み</vt:lpstr>
      <vt:lpstr>25日平均線の追加</vt:lpstr>
      <vt:lpstr>折れ線グラフ</vt:lpstr>
      <vt:lpstr>散布図</vt:lpstr>
      <vt:lpstr>(発展) 課題 2</vt:lpstr>
      <vt:lpstr>(Adv) dm-0302-assign2</vt:lpstr>
      <vt:lpstr>このような図が描ければOK</vt:lpstr>
      <vt:lpstr>(発展) 季節性除去</vt:lpstr>
      <vt:lpstr>季節性除去とは</vt:lpstr>
      <vt:lpstr>seasonality.ipynb </vt:lpstr>
      <vt:lpstr>データの抽出と加工</vt:lpstr>
      <vt:lpstr>Seriesの折れ線グラフ</vt:lpstr>
      <vt:lpstr>季節性の解析</vt:lpstr>
      <vt:lpstr>PowerPoint プレゼンテーション</vt:lpstr>
      <vt:lpstr>(発展) 課題 3</vt:lpstr>
      <vt:lpstr>(Adv) dm-03-assign3</vt:lpstr>
      <vt:lpstr>このような図が描ければOK</vt:lpstr>
      <vt:lpstr>(発展) PPM分析とバブルチャート</vt:lpstr>
      <vt:lpstr>PPM分析</vt:lpstr>
      <vt:lpstr>PPM分析のプロット</vt:lpstr>
      <vt:lpstr>各値の求め方</vt:lpstr>
      <vt:lpstr>ppm.ipynb </vt:lpstr>
      <vt:lpstr>ライブラリとCSVファイルの読み込み</vt:lpstr>
      <vt:lpstr>PowerPoint プレゼンテーション</vt:lpstr>
      <vt:lpstr>円の座標を求める</vt:lpstr>
      <vt:lpstr>円の半径を求める</vt:lpstr>
      <vt:lpstr>バブルチャートの描画</vt:lpstr>
      <vt:lpstr>PowerPoint プレゼンテーション</vt:lpstr>
      <vt:lpstr>(発展) 動くグラフの描画</vt:lpstr>
      <vt:lpstr>realtime_plot.ipynb </vt:lpstr>
      <vt:lpstr>ライブラリのimport</vt:lpstr>
      <vt:lpstr>公式ページの方法</vt:lpstr>
      <vt:lpstr>PowerPoint プレゼンテーション</vt:lpstr>
      <vt:lpstr>別の方法</vt:lpstr>
      <vt:lpstr>グラフ全体が動くように見せる場合</vt:lpstr>
      <vt:lpstr>Mini Quiz 1</vt:lpstr>
      <vt:lpstr>Ans. of Mini Quiz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dc:title>
  <dc:creator>Jun</dc:creator>
  <cp:lastModifiedBy>本多泰理</cp:lastModifiedBy>
  <cp:revision>6889</cp:revision>
  <cp:lastPrinted>2020-05-10T15:11:03Z</cp:lastPrinted>
  <dcterms:created xsi:type="dcterms:W3CDTF">2005-02-14T05:16:26Z</dcterms:created>
  <dcterms:modified xsi:type="dcterms:W3CDTF">2023-10-05T09:47:22Z</dcterms:modified>
</cp:coreProperties>
</file>