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19"/>
  </p:notesMasterIdLst>
  <p:handoutMasterIdLst>
    <p:handoutMasterId r:id="rId20"/>
  </p:handoutMasterIdLst>
  <p:sldIdLst>
    <p:sldId id="6008" r:id="rId2"/>
    <p:sldId id="6016" r:id="rId3"/>
    <p:sldId id="6040" r:id="rId4"/>
    <p:sldId id="6050" r:id="rId5"/>
    <p:sldId id="6051" r:id="rId6"/>
    <p:sldId id="5914" r:id="rId7"/>
    <p:sldId id="6052" r:id="rId8"/>
    <p:sldId id="6061" r:id="rId9"/>
    <p:sldId id="6054" r:id="rId10"/>
    <p:sldId id="6055" r:id="rId11"/>
    <p:sldId id="6056" r:id="rId12"/>
    <p:sldId id="6053" r:id="rId13"/>
    <p:sldId id="6057" r:id="rId14"/>
    <p:sldId id="6058" r:id="rId15"/>
    <p:sldId id="6059" r:id="rId16"/>
    <p:sldId id="6062" r:id="rId17"/>
    <p:sldId id="6063" r:id="rId18"/>
  </p:sldIdLst>
  <p:sldSz cx="17376775" cy="9774238"/>
  <p:notesSz cx="6735763" cy="9866313"/>
  <p:defaultTextStyle>
    <a:defPPr>
      <a:defRPr lang="ja-JP"/>
    </a:defPPr>
    <a:lvl1pPr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p:defaultTextStyle>
  <p:extLst>
    <p:ext uri="{EFAFB233-063F-42B5-8137-9DF3F51BA10A}">
      <p15:sldGuideLst xmlns:p15="http://schemas.microsoft.com/office/powerpoint/2012/main">
        <p15:guide id="1" orient="horz" pos="3283" userDrawn="1">
          <p15:clr>
            <a:srgbClr val="A4A3A4"/>
          </p15:clr>
        </p15:guide>
        <p15:guide id="2" pos="5473"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6" userDrawn="1">
          <p15:clr>
            <a:srgbClr val="A4A3A4"/>
          </p15:clr>
        </p15:guide>
        <p15:guide id="3" orient="horz" pos="3108">
          <p15:clr>
            <a:srgbClr val="A4A3A4"/>
          </p15:clr>
        </p15:guide>
        <p15:guide id="4" pos="212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n" initials="J" lastIdx="1" clrIdx="0"/>
  <p:cmAuthor id="1" name="いしかわちあき" initials="い" lastIdx="1" clrIdx="1"/>
  <p:cmAuthor id="2" name="Jun YAMADA" initials="JY" lastIdx="4" clrIdx="2"/>
  <p:cmAuthor id="3" name="shugo" initials="s" lastIdx="2" clrIdx="3">
    <p:extLst>
      <p:ext uri="{19B8F6BF-5375-455C-9EA6-DF929625EA0E}">
        <p15:presenceInfo xmlns:p15="http://schemas.microsoft.com/office/powerpoint/2012/main" userId="shug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5FB8E4"/>
    <a:srgbClr val="002060"/>
    <a:srgbClr val="00CCFF"/>
    <a:srgbClr val="41A476"/>
    <a:srgbClr val="99CCFF"/>
    <a:srgbClr val="7F7F7F"/>
    <a:srgbClr val="3399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92" autoAdjust="0"/>
    <p:restoredTop sz="86646" autoAdjust="0"/>
  </p:normalViewPr>
  <p:slideViewPr>
    <p:cSldViewPr showGuides="1">
      <p:cViewPr varScale="1">
        <p:scale>
          <a:sx n="44" d="100"/>
          <a:sy n="44" d="100"/>
        </p:scale>
        <p:origin x="508" y="60"/>
      </p:cViewPr>
      <p:guideLst>
        <p:guide orient="horz" pos="3283"/>
        <p:guide pos="5473"/>
      </p:guideLst>
    </p:cSldViewPr>
  </p:slideViewPr>
  <p:outlineViewPr>
    <p:cViewPr>
      <p:scale>
        <a:sx n="33" d="100"/>
        <a:sy n="33" d="100"/>
      </p:scale>
      <p:origin x="0" y="-55179"/>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66" d="100"/>
          <a:sy n="66" d="100"/>
        </p:scale>
        <p:origin x="1668" y="32"/>
      </p:cViewPr>
      <p:guideLst>
        <p:guide orient="horz" pos="2122"/>
        <p:guide pos="3106"/>
        <p:guide orient="horz" pos="3108"/>
        <p:guide pos="212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0273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4" y="6"/>
            <a:ext cx="2919144" cy="491994"/>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defTabSz="948655">
              <a:defRPr sz="1200">
                <a:latin typeface="Arial" charset="0"/>
                <a:ea typeface="ＭＳ Ｐゴシック" pitchFamily="50" charset="-128"/>
              </a:defRPr>
            </a:lvl1pPr>
          </a:lstStyle>
          <a:p>
            <a:pPr>
              <a:defRPr/>
            </a:pPr>
            <a:endParaRPr lang="en-US" altLang="ja-JP"/>
          </a:p>
        </p:txBody>
      </p:sp>
      <p:sp>
        <p:nvSpPr>
          <p:cNvPr id="20483" name="Rectangle 3"/>
          <p:cNvSpPr>
            <a:spLocks noGrp="1" noChangeArrowheads="1"/>
          </p:cNvSpPr>
          <p:nvPr>
            <p:ph type="dt" idx="1"/>
          </p:nvPr>
        </p:nvSpPr>
        <p:spPr bwMode="auto">
          <a:xfrm>
            <a:off x="3815578" y="6"/>
            <a:ext cx="2919144" cy="491994"/>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algn="r" defTabSz="948655">
              <a:defRPr sz="1200">
                <a:latin typeface="Arial" charset="0"/>
                <a:ea typeface="ＭＳ Ｐゴシック" pitchFamily="50" charset="-128"/>
              </a:defRPr>
            </a:lvl1pPr>
          </a:lstStyle>
          <a:p>
            <a:pPr>
              <a:defRPr/>
            </a:pPr>
            <a:endParaRPr lang="en-US" altLang="ja-JP"/>
          </a:p>
        </p:txBody>
      </p:sp>
      <p:sp>
        <p:nvSpPr>
          <p:cNvPr id="192516" name="Rectangle 4"/>
          <p:cNvSpPr>
            <a:spLocks noGrp="1" noRot="1" noChangeAspect="1" noChangeArrowheads="1" noTextEdit="1"/>
          </p:cNvSpPr>
          <p:nvPr>
            <p:ph type="sldImg" idx="2"/>
          </p:nvPr>
        </p:nvSpPr>
        <p:spPr bwMode="auto">
          <a:xfrm>
            <a:off x="85725" y="741363"/>
            <a:ext cx="6569075" cy="36957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72849" y="4686064"/>
            <a:ext cx="5390073" cy="4438959"/>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0486" name="Rectangle 6"/>
          <p:cNvSpPr>
            <a:spLocks noGrp="1" noChangeArrowheads="1"/>
          </p:cNvSpPr>
          <p:nvPr>
            <p:ph type="ftr" sz="quarter" idx="4"/>
          </p:nvPr>
        </p:nvSpPr>
        <p:spPr bwMode="auto">
          <a:xfrm>
            <a:off x="4" y="9372123"/>
            <a:ext cx="2919144" cy="491994"/>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defTabSz="948655">
              <a:defRPr sz="1200">
                <a:latin typeface="Arial" charset="0"/>
                <a:ea typeface="ＭＳ Ｐゴシック" pitchFamily="50" charset="-128"/>
              </a:defRPr>
            </a:lvl1pPr>
          </a:lstStyle>
          <a:p>
            <a:pPr>
              <a:defRPr/>
            </a:pPr>
            <a:r>
              <a:rPr lang="en-US" altLang="ja-JP"/>
              <a:t>Copyright © 2013 by Ken Sakamura, T-Engine Forum</a:t>
            </a:r>
          </a:p>
        </p:txBody>
      </p:sp>
      <p:sp>
        <p:nvSpPr>
          <p:cNvPr id="20487" name="Rectangle 7"/>
          <p:cNvSpPr>
            <a:spLocks noGrp="1" noChangeArrowheads="1"/>
          </p:cNvSpPr>
          <p:nvPr>
            <p:ph type="sldNum" sz="quarter" idx="5"/>
          </p:nvPr>
        </p:nvSpPr>
        <p:spPr bwMode="auto">
          <a:xfrm>
            <a:off x="3815578" y="9372123"/>
            <a:ext cx="2919144" cy="491994"/>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algn="r" defTabSz="948655">
              <a:defRPr sz="1200">
                <a:latin typeface="Arial" charset="0"/>
                <a:ea typeface="ＭＳ Ｐゴシック" pitchFamily="50" charset="-128"/>
              </a:defRPr>
            </a:lvl1pPr>
          </a:lstStyle>
          <a:p>
            <a:pPr>
              <a:defRPr/>
            </a:pPr>
            <a:fld id="{18FE81F1-A864-4B73-9B63-723A1D5A68C1}" type="slidenum">
              <a:rPr lang="en-US" altLang="ja-JP"/>
              <a:pPr>
                <a:defRPr/>
              </a:pPr>
              <a:t>‹#›</a:t>
            </a:fld>
            <a:endParaRPr lang="en-US" altLang="ja-JP"/>
          </a:p>
        </p:txBody>
      </p:sp>
    </p:spTree>
    <p:extLst>
      <p:ext uri="{BB962C8B-B14F-4D97-AF65-F5344CB8AC3E}">
        <p14:creationId xmlns:p14="http://schemas.microsoft.com/office/powerpoint/2010/main" val="27456016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1pPr>
    <a:lvl2pPr marL="456724"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2pPr>
    <a:lvl3pPr marL="913451"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3pPr>
    <a:lvl4pPr marL="137017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4pPr>
    <a:lvl5pPr marL="182690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5pPr>
    <a:lvl6pPr marL="2283625" algn="l" defTabSz="913451" rtl="0" eaLnBrk="1" latinLnBrk="0" hangingPunct="1">
      <a:defRPr kumimoji="1" sz="1100" kern="1200">
        <a:solidFill>
          <a:schemeClr val="tx1"/>
        </a:solidFill>
        <a:latin typeface="+mn-lt"/>
        <a:ea typeface="+mn-ea"/>
        <a:cs typeface="+mn-cs"/>
      </a:defRPr>
    </a:lvl6pPr>
    <a:lvl7pPr marL="2740353" algn="l" defTabSz="913451" rtl="0" eaLnBrk="1" latinLnBrk="0" hangingPunct="1">
      <a:defRPr kumimoji="1" sz="1100" kern="1200">
        <a:solidFill>
          <a:schemeClr val="tx1"/>
        </a:solidFill>
        <a:latin typeface="+mn-lt"/>
        <a:ea typeface="+mn-ea"/>
        <a:cs typeface="+mn-cs"/>
      </a:defRPr>
    </a:lvl7pPr>
    <a:lvl8pPr marL="3197077" algn="l" defTabSz="913451" rtl="0" eaLnBrk="1" latinLnBrk="0" hangingPunct="1">
      <a:defRPr kumimoji="1" sz="1100" kern="1200">
        <a:solidFill>
          <a:schemeClr val="tx1"/>
        </a:solidFill>
        <a:latin typeface="+mn-lt"/>
        <a:ea typeface="+mn-ea"/>
        <a:cs typeface="+mn-cs"/>
      </a:defRPr>
    </a:lvl8pPr>
    <a:lvl9pPr marL="3653806" algn="l" defTabSz="913451" rtl="0" eaLnBrk="1" latinLnBrk="0" hangingPunct="1">
      <a:defRPr kumimoji="1"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278403" name="Rectangle 3"/>
          <p:cNvSpPr>
            <a:spLocks noGrp="1" noChangeArrowheads="1"/>
          </p:cNvSpPr>
          <p:nvPr>
            <p:ph type="ctrTitle" sz="quarter"/>
          </p:nvPr>
        </p:nvSpPr>
        <p:spPr>
          <a:xfrm>
            <a:off x="461800" y="1142703"/>
            <a:ext cx="16461649" cy="4248473"/>
          </a:xfrm>
          <a:effectLst/>
        </p:spPr>
        <p:txBody>
          <a:bodyPr anchor="b" anchorCtr="1">
            <a:normAutofit/>
          </a:bodyPr>
          <a:lstStyle>
            <a:lvl1pPr algn="ctr">
              <a:defRPr sz="12600" spc="-100" baseline="0">
                <a:solidFill>
                  <a:schemeClr val="tx1"/>
                </a:solidFill>
                <a:effectLst>
                  <a:outerShdw blurRad="38100" dist="38100" dir="2700000" algn="tl">
                    <a:srgbClr val="000000">
                      <a:alpha val="43137"/>
                    </a:srgbClr>
                  </a:outerShdw>
                </a:effectLst>
                <a:latin typeface="+mj-lt"/>
                <a:ea typeface="+mj-ea"/>
              </a:defRPr>
            </a:lvl1pPr>
          </a:lstStyle>
          <a:p>
            <a:r>
              <a:rPr lang="ja-JP" altLang="en-US" dirty="0"/>
              <a:t>マスター タイトルの書式設定</a:t>
            </a:r>
          </a:p>
        </p:txBody>
      </p:sp>
      <p:sp>
        <p:nvSpPr>
          <p:cNvPr id="10" name="Line 4"/>
          <p:cNvSpPr>
            <a:spLocks noChangeShapeType="1"/>
          </p:cNvSpPr>
          <p:nvPr userDrawn="1"/>
        </p:nvSpPr>
        <p:spPr bwMode="auto">
          <a:xfrm>
            <a:off x="3480442" y="783944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1" name="Line 5"/>
          <p:cNvSpPr>
            <a:spLocks noChangeShapeType="1"/>
          </p:cNvSpPr>
          <p:nvPr userDrawn="1"/>
        </p:nvSpPr>
        <p:spPr bwMode="auto">
          <a:xfrm>
            <a:off x="3480442" y="855952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2" name="Line 12"/>
          <p:cNvSpPr>
            <a:spLocks noChangeShapeType="1"/>
          </p:cNvSpPr>
          <p:nvPr userDrawn="1"/>
        </p:nvSpPr>
        <p:spPr bwMode="auto">
          <a:xfrm>
            <a:off x="3484598" y="711936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2278404" name="Rectangle 4"/>
          <p:cNvSpPr>
            <a:spLocks noGrp="1" noChangeArrowheads="1"/>
          </p:cNvSpPr>
          <p:nvPr>
            <p:ph type="subTitle" sz="quarter" idx="1" hasCustomPrompt="1"/>
          </p:nvPr>
        </p:nvSpPr>
        <p:spPr>
          <a:xfrm>
            <a:off x="452270" y="6543303"/>
            <a:ext cx="16480716" cy="3234296"/>
          </a:xfrm>
          <a:ln algn="ctr"/>
          <a:effectLst/>
        </p:spPr>
        <p:txBody>
          <a:bodyPr anchor="t" anchorCtr="1"/>
          <a:lstStyle>
            <a:lvl1pPr marL="0" indent="0" algn="ctr" fontAlgn="b">
              <a:lnSpc>
                <a:spcPts val="5100"/>
              </a:lnSpc>
              <a:spcBef>
                <a:spcPct val="0"/>
              </a:spcBef>
              <a:buClr>
                <a:srgbClr val="FF7068"/>
              </a:buClr>
              <a:buFont typeface="Times" charset="0"/>
              <a:buNone/>
              <a:defRPr kumimoji="1" lang="ja-JP" altLang="en-US" sz="3600" b="1" spc="-100" baseline="0" dirty="0" smtClean="0">
                <a:solidFill>
                  <a:srgbClr val="002060"/>
                </a:solidFill>
                <a:effectLst/>
                <a:latin typeface="+mj-ea"/>
                <a:ea typeface="+mj-ea"/>
                <a:cs typeface="+mn-cs"/>
              </a:defRPr>
            </a:lvl1pPr>
            <a:lvl2pPr marL="0" indent="0" algn="ctr" fontAlgn="b">
              <a:lnSpc>
                <a:spcPts val="5100"/>
              </a:lnSpc>
              <a:buFontTx/>
              <a:buNone/>
              <a:defRPr kumimoji="1" lang="ja-JP" altLang="en-US" sz="2400" b="0" kern="1200" spc="-100" baseline="0" dirty="0" smtClean="0">
                <a:solidFill>
                  <a:schemeClr val="tx1"/>
                </a:solidFill>
                <a:effectLst/>
                <a:latin typeface="+mj-ea"/>
                <a:ea typeface="+mj-ea"/>
                <a:cs typeface="+mn-cs"/>
              </a:defRPr>
            </a:lvl2pPr>
            <a:lvl3pPr marL="0" indent="0" algn="ctr">
              <a:buFontTx/>
              <a:buNone/>
              <a:defRPr/>
            </a:lvl3pPr>
          </a:lstStyle>
          <a:p>
            <a:pPr marL="0" lvl="0" indent="0" algn="ctr" defTabSz="797041" rtl="0" eaLnBrk="1" fontAlgn="b" hangingPunct="1">
              <a:lnSpc>
                <a:spcPts val="5597"/>
              </a:lnSpc>
              <a:spcBef>
                <a:spcPct val="0"/>
              </a:spcBef>
              <a:spcAft>
                <a:spcPct val="0"/>
              </a:spcAft>
              <a:buClr>
                <a:srgbClr val="FF7068"/>
              </a:buClr>
              <a:buFont typeface="Times" charset="0"/>
              <a:buNone/>
            </a:pPr>
            <a:r>
              <a:rPr lang="ja-JP" altLang="en-US" dirty="0"/>
              <a:t>マスタ テキストの書式設定</a:t>
            </a:r>
          </a:p>
          <a:p>
            <a:pPr lvl="1"/>
            <a:r>
              <a:rPr lang="ja-JP" altLang="en-US" dirty="0"/>
              <a:t>第 </a:t>
            </a:r>
            <a:r>
              <a:rPr lang="en-US" altLang="ja-JP" dirty="0"/>
              <a:t>2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a:t>Copyright © 2023 by INIAD</a:t>
            </a:r>
            <a:endParaRPr lang="en-US" altLang="en-US" dirty="0"/>
          </a:p>
        </p:txBody>
      </p:sp>
    </p:spTree>
    <p:extLst>
      <p:ext uri="{BB962C8B-B14F-4D97-AF65-F5344CB8AC3E}">
        <p14:creationId xmlns:p14="http://schemas.microsoft.com/office/powerpoint/2010/main" val="75861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テキスト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フッター プレースホルダー 2"/>
          <p:cNvSpPr>
            <a:spLocks noGrp="1"/>
          </p:cNvSpPr>
          <p:nvPr>
            <p:ph type="ftr" sz="quarter" idx="10"/>
          </p:nvPr>
        </p:nvSpPr>
        <p:spPr>
          <a:xfrm>
            <a:off x="401724" y="9279607"/>
            <a:ext cx="16502080" cy="468052"/>
          </a:xfrm>
        </p:spPr>
        <p:txBody>
          <a:bodyPr/>
          <a:lstStyle/>
          <a:p>
            <a:r>
              <a:rPr lang="en-US" altLang="ja-JP"/>
              <a:t>Copyright © 2023 by INIAD</a:t>
            </a:r>
            <a:endParaRPr lang="en-US" altLang="en-US" dirty="0"/>
          </a:p>
        </p:txBody>
      </p:sp>
      <p:sp>
        <p:nvSpPr>
          <p:cNvPr id="4" name="スライド番号プレースホルダー 3"/>
          <p:cNvSpPr>
            <a:spLocks noGrp="1"/>
          </p:cNvSpPr>
          <p:nvPr>
            <p:ph type="sldNum" sz="quarter" idx="11"/>
          </p:nvPr>
        </p:nvSpPr>
        <p:spPr>
          <a:noFill/>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93397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76891" y="1538746"/>
            <a:ext cx="16556097" cy="6228693"/>
          </a:xfr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defRPr lang="ja-JP" altLang="en-US" dirty="0" smtClean="0"/>
            </a:lvl1pPr>
            <a:lvl2pPr marL="1339850" indent="-627063">
              <a:defRPr lang="ja-JP" altLang="en-US" sz="4000" dirty="0" smtClean="0">
                <a:latin typeface="+mn-ea"/>
                <a:ea typeface="+mn-ea"/>
              </a:defRPr>
            </a:lvl2pPr>
            <a:lvl3pPr marL="1604020" indent="-457200">
              <a:defRPr kumimoji="1" lang="ja-JP" altLang="en-US" sz="2800" dirty="0">
                <a:solidFill>
                  <a:schemeClr val="tx1"/>
                </a:solidFill>
                <a:latin typeface="+mn-lt"/>
                <a:ea typeface="+mn-ea"/>
              </a:defRPr>
            </a:lvl3pPr>
            <a:lvl4pPr>
              <a:defRPr lang="ja-JP" altLang="en-US" dirty="0" smtClean="0">
                <a:latin typeface="+mn-ea"/>
                <a:ea typeface="+mn-ea"/>
              </a:defRPr>
            </a:lvl4pPr>
            <a:lvl5pPr>
              <a:defRPr lang="ja-JP" altLang="en-US" dirty="0">
                <a:latin typeface="+mn-ea"/>
                <a:ea typeface="+mn-ea"/>
              </a:defRPr>
            </a:lvl5pPr>
          </a:lstStyle>
          <a:p>
            <a:pPr lvl="0"/>
            <a:r>
              <a:rPr lang="ja-JP" altLang="en-US" dirty="0"/>
              <a:t>マスタ テキストの書式設定</a:t>
            </a:r>
          </a:p>
          <a:p>
            <a:pPr marL="1075445" lvl="1" indent="-363239"/>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a:r>
              <a:rPr lang="ja-JP" altLang="en-US" dirty="0"/>
              <a:t>第 </a:t>
            </a:r>
            <a:r>
              <a:rPr lang="en-US" altLang="ja-JP" dirty="0"/>
              <a:t>4 </a:t>
            </a:r>
            <a:r>
              <a:rPr lang="ja-JP" altLang="en-US" dirty="0"/>
              <a:t>レベル</a:t>
            </a:r>
          </a:p>
          <a:p>
            <a:pPr lvl="4" indent="3175"/>
            <a:r>
              <a:rPr lang="ja-JP" altLang="en-US" dirty="0"/>
              <a:t>第 </a:t>
            </a:r>
            <a:r>
              <a:rPr lang="en-US" altLang="ja-JP" dirty="0"/>
              <a:t>5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a:t>Copyright © 2023 by INIAD</a:t>
            </a:r>
            <a:endParaRPr lang="en-US" altLang="en-US" dirty="0"/>
          </a:p>
        </p:txBody>
      </p:sp>
      <p:sp>
        <p:nvSpPr>
          <p:cNvPr id="8"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165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丸数字セクション見出し">
    <p:spTree>
      <p:nvGrpSpPr>
        <p:cNvPr id="1" name=""/>
        <p:cNvGrpSpPr/>
        <p:nvPr/>
      </p:nvGrpSpPr>
      <p:grpSpPr>
        <a:xfrm>
          <a:off x="0" y="0"/>
          <a:ext cx="0" cy="0"/>
          <a:chOff x="0" y="0"/>
          <a:chExt cx="0" cy="0"/>
        </a:xfrm>
      </p:grpSpPr>
      <p:sp>
        <p:nvSpPr>
          <p:cNvPr id="7" name="Line 7"/>
          <p:cNvSpPr>
            <a:spLocks noChangeShapeType="1"/>
          </p:cNvSpPr>
          <p:nvPr/>
        </p:nvSpPr>
        <p:spPr bwMode="auto">
          <a:xfrm>
            <a:off x="2355891" y="5351608"/>
            <a:ext cx="14574998" cy="0"/>
          </a:xfrm>
          <a:prstGeom prst="line">
            <a:avLst/>
          </a:prstGeom>
          <a:noFill/>
          <a:ln w="38100">
            <a:solidFill>
              <a:schemeClr val="tx1"/>
            </a:solidFill>
            <a:round/>
            <a:headEnd/>
            <a:tailEnd/>
          </a:ln>
          <a:effectLst/>
        </p:spPr>
        <p:txBody>
          <a:bodyPr lIns="91345" tIns="45672" rIns="91345" bIns="45672"/>
          <a:lstStyle/>
          <a:p>
            <a:pPr>
              <a:defRPr/>
            </a:pPr>
            <a:endParaRPr lang="ja-JP" altLang="en-US" sz="1800"/>
          </a:p>
        </p:txBody>
      </p:sp>
      <p:sp>
        <p:nvSpPr>
          <p:cNvPr id="4" name="フッター プレースホルダー 3"/>
          <p:cNvSpPr>
            <a:spLocks noGrp="1"/>
          </p:cNvSpPr>
          <p:nvPr>
            <p:ph type="ftr" sz="quarter" idx="10"/>
          </p:nvPr>
        </p:nvSpPr>
        <p:spPr/>
        <p:txBody>
          <a:bodyPr/>
          <a:lstStyle/>
          <a:p>
            <a:r>
              <a:rPr lang="en-US" altLang="ja-JP"/>
              <a:t>Copyright © 2023 by INIAD</a:t>
            </a:r>
            <a:endParaRPr lang="en-US" dirty="0"/>
          </a:p>
        </p:txBody>
      </p:sp>
      <p:sp>
        <p:nvSpPr>
          <p:cNvPr id="10" name="タイトル 1"/>
          <p:cNvSpPr>
            <a:spLocks noGrp="1"/>
          </p:cNvSpPr>
          <p:nvPr>
            <p:ph type="title"/>
          </p:nvPr>
        </p:nvSpPr>
        <p:spPr>
          <a:xfrm>
            <a:off x="3719835" y="952361"/>
            <a:ext cx="13199873" cy="4366830"/>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1136872" rtl="0" eaLnBrk="0" fontAlgn="base" hangingPunct="0">
              <a:spcBef>
                <a:spcPct val="0"/>
              </a:spcBef>
              <a:spcAft>
                <a:spcPct val="0"/>
              </a:spcAft>
              <a:defRPr kumimoji="1" lang="ja-JP" altLang="en-US" sz="10498" baseline="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a:t>マスター タイトルの書式設定</a:t>
            </a:r>
            <a:endParaRPr lang="ja-JP" altLang="en-US" dirty="0"/>
          </a:p>
        </p:txBody>
      </p:sp>
      <p:sp>
        <p:nvSpPr>
          <p:cNvPr id="11" name="テキスト プレースホルダー 2"/>
          <p:cNvSpPr>
            <a:spLocks noGrp="1"/>
          </p:cNvSpPr>
          <p:nvPr>
            <p:ph type="body" sz="quarter" idx="12"/>
          </p:nvPr>
        </p:nvSpPr>
        <p:spPr>
          <a:xfrm>
            <a:off x="3719836" y="5980388"/>
            <a:ext cx="13199895" cy="3317165"/>
          </a:xfrm>
          <a:prstGeom prst="rect">
            <a:avLst/>
          </a:prstGeom>
        </p:spPr>
        <p:txBody>
          <a:bodyPr vert="horz" lIns="0" tIns="0" rIns="0" bIns="0" rtlCol="0" anchor="t" anchorCtr="0">
            <a:normAutofit/>
          </a:bodyPr>
          <a:lstStyle>
            <a:lvl1pPr marL="0" indent="0">
              <a:buNone/>
              <a:defRPr lang="ja-JP" altLang="en-US" b="0" smtClean="0"/>
            </a:lvl1pPr>
            <a:lvl2pPr marL="0" indent="0">
              <a:buNone/>
              <a:defRPr lang="ja-JP" altLang="en-US" smtClean="0"/>
            </a:lvl2pPr>
            <a:lvl3pPr>
              <a:defRPr lang="ja-JP" altLang="en-US" smtClean="0"/>
            </a:lvl3pPr>
            <a:lvl4pPr>
              <a:defRPr lang="ja-JP" altLang="en-US" smtClean="0"/>
            </a:lvl4pPr>
            <a:lvl5pPr>
              <a:defRPr lang="ja-JP" altLang="en-US" dirty="0"/>
            </a:lvl5pPr>
          </a:lstStyle>
          <a:p>
            <a:pPr marL="766929" lvl="0" indent="-766929"/>
            <a:r>
              <a:rPr kumimoji="1" lang="ja-JP" altLang="en-US" dirty="0"/>
              <a:t>マスター テキストの書式設定</a:t>
            </a:r>
          </a:p>
          <a:p>
            <a:pPr marL="488701" lvl="1" indent="-488701"/>
            <a:r>
              <a:rPr kumimoji="1" lang="ja-JP" altLang="en-US" dirty="0"/>
              <a:t>第 </a:t>
            </a:r>
            <a:r>
              <a:rPr kumimoji="1" lang="en-US" altLang="ja-JP" dirty="0"/>
              <a:t>2 </a:t>
            </a:r>
            <a:r>
              <a:rPr kumimoji="1" lang="ja-JP" altLang="en-US" dirty="0"/>
              <a:t>レベル</a:t>
            </a:r>
          </a:p>
          <a:p>
            <a:pPr marL="0" lvl="2" indent="0">
              <a:buFontTx/>
              <a:buNone/>
            </a:pPr>
            <a:r>
              <a:rPr kumimoji="1" lang="ja-JP" altLang="en-US" dirty="0"/>
              <a:t>第 </a:t>
            </a:r>
            <a:r>
              <a:rPr kumimoji="1" lang="en-US" altLang="ja-JP" dirty="0"/>
              <a:t>3 </a:t>
            </a:r>
            <a:r>
              <a:rPr kumimoji="1" lang="ja-JP" altLang="en-US" dirty="0"/>
              <a:t>レベル</a:t>
            </a:r>
          </a:p>
          <a:p>
            <a:pPr marL="0" lvl="3" indent="0">
              <a:buFontTx/>
              <a:buNone/>
            </a:pPr>
            <a:r>
              <a:rPr kumimoji="1" lang="ja-JP" altLang="en-US" dirty="0"/>
              <a:t>第 </a:t>
            </a:r>
            <a:r>
              <a:rPr kumimoji="1" lang="en-US" altLang="ja-JP" dirty="0"/>
              <a:t>4 </a:t>
            </a:r>
            <a:r>
              <a:rPr kumimoji="1" lang="ja-JP" altLang="en-US" dirty="0"/>
              <a:t>レベル</a:t>
            </a:r>
          </a:p>
          <a:p>
            <a:pPr marL="0" lvl="4" indent="0">
              <a:buFontTx/>
              <a:buNone/>
            </a:pPr>
            <a:r>
              <a:rPr kumimoji="1" lang="ja-JP" altLang="en-US" dirty="0"/>
              <a:t>第 </a:t>
            </a:r>
            <a:r>
              <a:rPr kumimoji="1" lang="en-US" altLang="ja-JP" dirty="0"/>
              <a:t>5 </a:t>
            </a:r>
            <a:r>
              <a:rPr kumimoji="1" lang="ja-JP" altLang="en-US" dirty="0"/>
              <a:t>レベル</a:t>
            </a:r>
          </a:p>
        </p:txBody>
      </p:sp>
      <p:sp>
        <p:nvSpPr>
          <p:cNvPr id="8" name="テキスト プレースホルダー 5"/>
          <p:cNvSpPr>
            <a:spLocks noGrp="1"/>
          </p:cNvSpPr>
          <p:nvPr>
            <p:ph type="body" sz="quarter" idx="13" hasCustomPrompt="1"/>
          </p:nvPr>
        </p:nvSpPr>
        <p:spPr>
          <a:xfrm>
            <a:off x="191443" y="3831590"/>
            <a:ext cx="2642320" cy="2747717"/>
          </a:xfrm>
          <a:prstGeom prst="rect">
            <a:avLst/>
          </a:prstGeom>
        </p:spPr>
        <p:txBody>
          <a:bodyPr lIns="180000" tIns="0" rIns="0" bIns="0" anchor="ctr" anchorCtr="0">
            <a:normAutofit/>
          </a:bodyPr>
          <a:lstStyle>
            <a:lvl1pPr marL="0" indent="0">
              <a:buClrTx/>
              <a:buFontTx/>
              <a:buNone/>
              <a:defRPr kumimoji="1" lang="ja-JP" altLang="en-US" sz="14300" dirty="0">
                <a:solidFill>
                  <a:srgbClr val="002060"/>
                </a:solidFill>
                <a:effectLst/>
                <a:latin typeface="ＤＦＧ華康ゴシック体W2" panose="020B0400000000000000" pitchFamily="50" charset="-128"/>
                <a:ea typeface="ＤＦＧ華康ゴシック体W2" panose="020B0400000000000000" pitchFamily="50" charset="-128"/>
                <a:cs typeface="M+ 1c thin" panose="020B0203020204020204" pitchFamily="50" charset="-128"/>
              </a:defRPr>
            </a:lvl1pPr>
          </a:lstStyle>
          <a:p>
            <a:pPr marL="0" lvl="0" indent="0" algn="l" defTabSz="1136872" rtl="0" eaLnBrk="1" fontAlgn="base" hangingPunct="1">
              <a:spcBef>
                <a:spcPct val="50000"/>
              </a:spcBef>
              <a:spcAft>
                <a:spcPct val="0"/>
              </a:spcAft>
              <a:buClrTx/>
              <a:buFontTx/>
              <a:buNone/>
            </a:pPr>
            <a:r>
              <a:rPr kumimoji="1" lang="ja-JP" altLang="en-US" dirty="0"/>
              <a:t>①</a:t>
            </a:r>
            <a:r>
              <a:rPr kumimoji="1" lang="en-US" altLang="ja-JP" dirty="0"/>
              <a:t> </a:t>
            </a:r>
            <a:endParaRPr kumimoji="1" lang="ja-JP" altLang="en-US" dirty="0"/>
          </a:p>
        </p:txBody>
      </p:sp>
      <p:sp>
        <p:nvSpPr>
          <p:cNvPr id="2" name="スライド番号プレースホルダー 1"/>
          <p:cNvSpPr>
            <a:spLocks noGrp="1"/>
          </p:cNvSpPr>
          <p:nvPr>
            <p:ph type="sldNum" sz="quarter" idx="14"/>
          </p:nvPr>
        </p:nvSpPr>
        <p:spPr/>
        <p:txBody>
          <a:bodyPr/>
          <a:lstStyle/>
          <a:p>
            <a:fld id="{1410E4D4-1F7B-497D-B418-CA5AF125A282}" type="slidenum">
              <a:rPr kumimoji="1" lang="ja-JP" altLang="en-US" smtClean="0"/>
              <a:t>‹#›</a:t>
            </a:fld>
            <a:endParaRPr kumimoji="1" lang="ja-JP" altLang="en-US"/>
          </a:p>
        </p:txBody>
      </p:sp>
    </p:spTree>
    <p:extLst>
      <p:ext uri="{BB962C8B-B14F-4D97-AF65-F5344CB8AC3E}">
        <p14:creationId xmlns:p14="http://schemas.microsoft.com/office/powerpoint/2010/main" val="357350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見出し">
    <p:spTree>
      <p:nvGrpSpPr>
        <p:cNvPr id="1" name=""/>
        <p:cNvGrpSpPr/>
        <p:nvPr/>
      </p:nvGrpSpPr>
      <p:grpSpPr>
        <a:xfrm>
          <a:off x="0" y="0"/>
          <a:ext cx="0" cy="0"/>
          <a:chOff x="0" y="0"/>
          <a:chExt cx="0" cy="0"/>
        </a:xfrm>
      </p:grpSpPr>
      <p:sp>
        <p:nvSpPr>
          <p:cNvPr id="7" name="Line 7"/>
          <p:cNvSpPr>
            <a:spLocks noChangeShapeType="1"/>
          </p:cNvSpPr>
          <p:nvPr/>
        </p:nvSpPr>
        <p:spPr bwMode="auto">
          <a:xfrm>
            <a:off x="4228350" y="5351608"/>
            <a:ext cx="12702538" cy="0"/>
          </a:xfrm>
          <a:prstGeom prst="line">
            <a:avLst/>
          </a:prstGeom>
          <a:noFill/>
          <a:ln w="76200" cap="sq">
            <a:solidFill>
              <a:srgbClr val="5FB8E4"/>
            </a:solidFill>
            <a:round/>
            <a:headEnd type="oval" w="med" len="med"/>
            <a:tailEnd type="oval" w="med" len="med"/>
          </a:ln>
        </p:spPr>
        <p:txBody>
          <a:bodyPr wrap="none" lIns="91381" tIns="45691" rIns="91381" bIns="45691" anchor="ctr"/>
          <a:lstStyle/>
          <a:p>
            <a:pPr lvl="0"/>
            <a:endParaRPr lang="ja-JP" altLang="en-US">
              <a:ln w="3175">
                <a:solidFill>
                  <a:sysClr val="windowText" lastClr="000000"/>
                </a:solidFill>
              </a:ln>
            </a:endParaRPr>
          </a:p>
        </p:txBody>
      </p:sp>
      <p:sp>
        <p:nvSpPr>
          <p:cNvPr id="4" name="フッター プレースホルダー 3"/>
          <p:cNvSpPr>
            <a:spLocks noGrp="1"/>
          </p:cNvSpPr>
          <p:nvPr>
            <p:ph type="ftr" sz="quarter" idx="10"/>
          </p:nvPr>
        </p:nvSpPr>
        <p:spPr/>
        <p:txBody>
          <a:bodyPr/>
          <a:lstStyle/>
          <a:p>
            <a:r>
              <a:rPr lang="en-US" altLang="ja-JP"/>
              <a:t>Copyright © 2023 by INIAD</a:t>
            </a:r>
            <a:endParaRPr lang="ja-JP" altLang="en-US" dirty="0"/>
          </a:p>
        </p:txBody>
      </p:sp>
      <p:sp>
        <p:nvSpPr>
          <p:cNvPr id="8" name="スライド番号プレースホルダー 7"/>
          <p:cNvSpPr>
            <a:spLocks noGrp="1"/>
          </p:cNvSpPr>
          <p:nvPr>
            <p:ph type="sldNum" sz="quarter" idx="11"/>
          </p:nvPr>
        </p:nvSpPr>
        <p:spPr/>
        <p:txBody>
          <a:bodyPr/>
          <a:lstStyle/>
          <a:p>
            <a:fld id="{78EBD8ED-4D7B-4A10-BDB7-C9C15E292BAA}" type="slidenum">
              <a:rPr kumimoji="1" lang="ja-JP" altLang="en-US" smtClean="0"/>
              <a:t>‹#›</a:t>
            </a:fld>
            <a:endParaRPr kumimoji="1" lang="ja-JP" altLang="en-US"/>
          </a:p>
        </p:txBody>
      </p:sp>
      <p:sp>
        <p:nvSpPr>
          <p:cNvPr id="10" name="タイトル 1"/>
          <p:cNvSpPr>
            <a:spLocks noGrp="1"/>
          </p:cNvSpPr>
          <p:nvPr>
            <p:ph type="title"/>
          </p:nvPr>
        </p:nvSpPr>
        <p:spPr>
          <a:xfrm>
            <a:off x="4228348" y="492334"/>
            <a:ext cx="12691360" cy="4826859"/>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852083" rtl="0" eaLnBrk="0" fontAlgn="base" hangingPunct="0">
              <a:spcBef>
                <a:spcPct val="0"/>
              </a:spcBef>
              <a:spcAft>
                <a:spcPct val="0"/>
              </a:spcAft>
              <a:defRPr kumimoji="1" lang="ja-JP" altLang="en-US" sz="9600">
                <a:solidFill>
                  <a:schemeClr val="tx1"/>
                </a:solidFill>
                <a:latin typeface="+mj-lt"/>
                <a:ea typeface="+mj-ea"/>
                <a:cs typeface="+mj-cs"/>
              </a:defRPr>
            </a:lvl1pPr>
          </a:lstStyle>
          <a:p>
            <a:r>
              <a:rPr lang="ja-JP" altLang="en-US" dirty="0"/>
              <a:t>マスター タイトルの書式設定</a:t>
            </a:r>
          </a:p>
        </p:txBody>
      </p:sp>
      <p:sp>
        <p:nvSpPr>
          <p:cNvPr id="11" name="テキスト プレースホルダー 2"/>
          <p:cNvSpPr>
            <a:spLocks noGrp="1"/>
          </p:cNvSpPr>
          <p:nvPr>
            <p:ph type="body" sz="quarter" idx="12"/>
          </p:nvPr>
        </p:nvSpPr>
        <p:spPr>
          <a:xfrm>
            <a:off x="4228349" y="5980388"/>
            <a:ext cx="12691381" cy="3277657"/>
          </a:xfrm>
          <a:prstGeom prst="rect">
            <a:avLst/>
          </a:prstGeom>
        </p:spPr>
        <p:txBody>
          <a:bodyPr lIns="36000" anchor="t" anchorCtr="0"/>
          <a:lstStyle>
            <a:lvl1pPr marL="0" indent="0">
              <a:buFontTx/>
              <a:buNone/>
              <a:defRPr b="0">
                <a:latin typeface="+mn-lt"/>
              </a:defRPr>
            </a:lvl1pPr>
            <a:lvl2pPr marL="0" indent="0">
              <a:buFontTx/>
              <a:buNone/>
              <a:defRPr sz="3600">
                <a:latin typeface="+mn-lt"/>
              </a:defRPr>
            </a:lvl2pPr>
            <a:lvl3pPr marL="379816" indent="0">
              <a:buFontTx/>
              <a:buNone/>
              <a:defRPr>
                <a:latin typeface="+mn-lt"/>
              </a:defRPr>
            </a:lvl3pPr>
            <a:lvl4pPr marL="379816" indent="0">
              <a:buFontTx/>
              <a:buNone/>
              <a:defRPr>
                <a:latin typeface="+mn-lt"/>
              </a:defRPr>
            </a:lvl4pPr>
            <a:lvl5pPr marL="379816" indent="0">
              <a:buFontTx/>
              <a:buNone/>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212959"/>
      </p:ext>
    </p:extLst>
  </p:cSld>
  <p:clrMapOvr>
    <a:masterClrMapping/>
  </p:clrMapOvr>
  <p:extLst>
    <p:ext uri="{DCECCB84-F9BA-43D5-87BE-67443E8EF086}">
      <p15:sldGuideLst xmlns:p15="http://schemas.microsoft.com/office/powerpoint/2012/main">
        <p15:guide id="1" orient="horz" pos="2205">
          <p15:clr>
            <a:srgbClr val="FBAE40"/>
          </p15:clr>
        </p15:guide>
        <p15:guide id="2" pos="51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7510"/>
          </a:xfrm>
          <a:noFill/>
          <a:ln w="9525">
            <a:noFill/>
            <a:miter lim="800000"/>
            <a:headEnd/>
            <a:tailEnd/>
          </a:ln>
          <a:effectLst/>
        </p:spPr>
        <p:txBody>
          <a:bodyPr vert="horz" wrap="square" lIns="0" tIns="0" rIns="0" bIns="0"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6"/>
            <a:ext cx="16496714" cy="3952800"/>
          </a:xfrm>
          <a:effectLst/>
        </p:spPr>
        <p:txBody>
          <a:bodyPr anchor="ctr" anchorCtr="0">
            <a:normAutofit/>
          </a:bodyPr>
          <a:lstStyle>
            <a:lvl1pPr marL="0" indent="0" algn="ctr">
              <a:lnSpc>
                <a:spcPct val="90000"/>
              </a:lnSpc>
              <a:buNone/>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solidFill>
                  <a:schemeClr val="tx1"/>
                </a:solidFill>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solidFill>
                  <a:schemeClr val="tx1"/>
                </a:solidFill>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7" name="Line 7"/>
          <p:cNvSpPr>
            <a:spLocks noChangeShapeType="1"/>
          </p:cNvSpPr>
          <p:nvPr/>
        </p:nvSpPr>
        <p:spPr bwMode="auto">
          <a:xfrm>
            <a:off x="445935" y="5351608"/>
            <a:ext cx="1648495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endParaRP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a:t>Copyright © 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3955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大文字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9199"/>
          </a:xfrm>
          <a:noFill/>
          <a:ln w="9525">
            <a:noFill/>
            <a:miter lim="800000"/>
            <a:headEnd/>
            <a:tailEnd/>
          </a:ln>
          <a:effectLst/>
        </p:spPr>
        <p:txBody>
          <a:bodyPr vert="horz" wrap="square" lIns="0" tIns="57243" rIns="0" bIns="57243"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1"/>
            <a:ext cx="16496714" cy="3951043"/>
          </a:xfrm>
          <a:effectLst/>
        </p:spPr>
        <p:txBody>
          <a:bodyPr anchor="ctr" anchorCtr="0">
            <a:normAutofit/>
          </a:bodyPr>
          <a:lstStyle>
            <a:lvl1pPr marL="0" indent="0" algn="ctr">
              <a:lnSpc>
                <a:spcPct val="90000"/>
              </a:lnSpc>
              <a:spcBef>
                <a:spcPts val="1200"/>
              </a:spcBef>
              <a:buNone/>
              <a:tabLst>
                <a:tab pos="1619132" algn="l"/>
              </a:tabLst>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a:t>Copyright © 2023 by INIAD</a:t>
            </a:r>
            <a:endParaRPr lang="en-US"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94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テキスト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1332371" y="530635"/>
            <a:ext cx="14712041" cy="1404156"/>
          </a:xfrm>
          <a:noFill/>
          <a:ln w="9525">
            <a:noFill/>
            <a:miter lim="800000"/>
            <a:headEnd/>
            <a:tailEnd/>
          </a:ln>
          <a:effectLst/>
        </p:spPr>
        <p:txBody>
          <a:bodyPr vert="horz" wrap="square" lIns="0" tIns="57243" rIns="0" bIns="57243" numCol="1" anchor="t" anchorCtr="0" compatLnSpc="1">
            <a:prstTxWarp prst="textNoShape">
              <a:avLst/>
            </a:prstTxWarp>
            <a:normAutofit/>
          </a:bodyPr>
          <a:lstStyle>
            <a:lvl1pPr algn="ctr" defTabSz="1137053" rtl="0" eaLnBrk="1" fontAlgn="base" hangingPunct="1">
              <a:spcBef>
                <a:spcPct val="0"/>
              </a:spcBef>
              <a:spcAft>
                <a:spcPct val="0"/>
              </a:spcAft>
              <a:defRPr kumimoji="1" lang="ja-JP" altLang="en-US" sz="4800" kern="1200" spc="-300" baseline="0" dirty="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1945646"/>
            <a:ext cx="16496714" cy="7432585"/>
          </a:xfrm>
          <a:effectLst/>
        </p:spPr>
        <p:txBody>
          <a:bodyPr anchor="ctr" anchorCtr="0">
            <a:normAutofit/>
          </a:bodyPr>
          <a:lstStyle>
            <a:lvl1pPr marL="0" indent="0" algn="ctr">
              <a:lnSpc>
                <a:spcPct val="90000"/>
              </a:lnSpc>
              <a:spcBef>
                <a:spcPts val="1200"/>
              </a:spcBef>
              <a:buNone/>
              <a:tabLst>
                <a:tab pos="1619132" algn="l"/>
              </a:tabLst>
              <a:defRPr kumimoji="1" lang="ja-JP" altLang="en-US" sz="7200" dirty="0" smtClean="0">
                <a:solidFill>
                  <a:schemeClr val="tx1"/>
                </a:solidFill>
                <a:latin typeface="+mn-lt"/>
                <a:ea typeface="+mj-ea"/>
                <a:cs typeface="+mn-cs"/>
              </a:defRPr>
            </a:lvl1pPr>
            <a:lvl2pPr marL="4758" indent="0" algn="ctr">
              <a:lnSpc>
                <a:spcPct val="90000"/>
              </a:lnSpc>
              <a:buNone/>
              <a:defRPr sz="5400">
                <a:latin typeface="+mn-lt"/>
                <a:ea typeface="+mn-ea"/>
              </a:defRPr>
            </a:lvl2pPr>
            <a:lvl3pPr marL="0" indent="0" algn="ctr">
              <a:lnSpc>
                <a:spcPct val="90000"/>
              </a:lnSpc>
              <a:buNone/>
              <a:tabLst/>
              <a:defRPr sz="4000">
                <a:latin typeface="+mn-lt"/>
                <a:ea typeface="+mn-ea"/>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a:t>Copyright © 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92367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90"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8785382"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dirty="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a:t>Copyright © 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3886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89" y="1898788"/>
            <a:ext cx="971565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a:t>Copyright © 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t>Copyright © 2023 by INIAD</a:t>
            </a:r>
            <a:endParaRPr lang="ja-JP" altLang="en-US" dirty="0"/>
          </a:p>
        </p:txBody>
      </p:sp>
      <p:sp>
        <p:nvSpPr>
          <p:cNvPr id="2277380" name="Rectangle 4"/>
          <p:cNvSpPr>
            <a:spLocks noGrp="1" noChangeArrowheads="1"/>
          </p:cNvSpPr>
          <p:nvPr>
            <p:ph type="body" idx="1"/>
          </p:nvPr>
        </p:nvSpPr>
        <p:spPr bwMode="auto">
          <a:xfrm>
            <a:off x="376891" y="1919173"/>
            <a:ext cx="16556097" cy="7360434"/>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p>
            <a:pPr lvl="0"/>
            <a:r>
              <a:rPr lang="ja-JP" altLang="en-US" dirty="0"/>
              <a:t>マスタ テキストの書式設定</a:t>
            </a:r>
          </a:p>
          <a:p>
            <a:pPr marL="1075445" lvl="1" indent="-363239" algn="l" defTabSz="1137053" rtl="0" eaLnBrk="1" fontAlgn="base" hangingPunct="1">
              <a:spcBef>
                <a:spcPct val="20000"/>
              </a:spcBef>
              <a:spcAft>
                <a:spcPct val="0"/>
              </a:spcAft>
              <a:buClr>
                <a:schemeClr val="accent5"/>
              </a:buClr>
              <a:buFont typeface="ＤＦＧ平成ゴシック体W5" panose="020B0400000000000000" pitchFamily="50" charset="-128"/>
              <a:buChar char="■"/>
            </a:pPr>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12"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
        <p:nvSpPr>
          <p:cNvPr id="10" name="Line 7"/>
          <p:cNvSpPr>
            <a:spLocks noChangeShapeType="1"/>
          </p:cNvSpPr>
          <p:nvPr/>
        </p:nvSpPr>
        <p:spPr bwMode="auto">
          <a:xfrm>
            <a:off x="445919" y="505658"/>
            <a:ext cx="1583332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a:ln w="9525">
                <a:solidFill>
                  <a:schemeClr val="tx1"/>
                </a:solidFill>
              </a:ln>
              <a:solidFill>
                <a:schemeClr val="bg1">
                  <a:lumMod val="75000"/>
                </a:schemeClr>
              </a:solidFill>
            </a:endParaRPr>
          </a:p>
        </p:txBody>
      </p:sp>
      <p:pic>
        <p:nvPicPr>
          <p:cNvPr id="18" name="図 17" descr="C:\Users\Jun\SkyDrive\Documents\プロジェクト\東洋大学\学部名検討\応用情報連携学部ロゴ.bmp"/>
          <p:cNvPicPr/>
          <p:nvPr/>
        </p:nvPicPr>
        <p:blipFill rotWithShape="1">
          <a:blip r:embed="rId12" cstate="print">
            <a:clrChange>
              <a:clrFrom>
                <a:srgbClr val="FFFFFF"/>
              </a:clrFrom>
              <a:clrTo>
                <a:srgbClr val="FFFFFF">
                  <a:alpha val="0"/>
                </a:srgbClr>
              </a:clrTo>
            </a:clrChange>
            <a:duotone>
              <a:prstClr val="black"/>
              <a:srgbClr val="00B0F0">
                <a:tint val="45000"/>
                <a:satMod val="400000"/>
              </a:srgbClr>
            </a:duotone>
            <a:extLst>
              <a:ext uri="{28A0092B-C50C-407E-A947-70E740481C1C}">
                <a14:useLocalDpi xmlns:a14="http://schemas.microsoft.com/office/drawing/2010/main"/>
              </a:ext>
            </a:extLst>
          </a:blip>
          <a:srcRect/>
          <a:stretch/>
        </p:blipFill>
        <p:spPr bwMode="auto">
          <a:xfrm>
            <a:off x="14160995" y="62583"/>
            <a:ext cx="2119848" cy="365314"/>
          </a:xfrm>
          <a:prstGeom prst="rect">
            <a:avLst/>
          </a:prstGeom>
          <a:noFill/>
          <a:ln>
            <a:noFill/>
          </a:ln>
        </p:spPr>
      </p:pic>
      <p:pic>
        <p:nvPicPr>
          <p:cNvPr id="11" name="図 10"/>
          <p:cNvPicPr>
            <a:picLocks noChangeAspect="1"/>
          </p:cNvPicPr>
          <p:nvPr userDrawn="1"/>
        </p:nvPicPr>
        <p:blipFill rotWithShape="1">
          <a:blip r:embed="rId13" cstate="print">
            <a:extLst>
              <a:ext uri="{28A0092B-C50C-407E-A947-70E740481C1C}">
                <a14:useLocalDpi xmlns:a14="http://schemas.microsoft.com/office/drawing/2010/main"/>
              </a:ext>
            </a:extLst>
          </a:blip>
          <a:srcRect/>
          <a:stretch/>
        </p:blipFill>
        <p:spPr>
          <a:xfrm>
            <a:off x="16516583" y="85802"/>
            <a:ext cx="719592" cy="1056901"/>
          </a:xfrm>
          <a:prstGeom prst="rect">
            <a:avLst/>
          </a:prstGeom>
        </p:spPr>
      </p:pic>
      <p:sp>
        <p:nvSpPr>
          <p:cNvPr id="13" name="Line 33"/>
          <p:cNvSpPr>
            <a:spLocks noChangeShapeType="1"/>
          </p:cNvSpPr>
          <p:nvPr/>
        </p:nvSpPr>
        <p:spPr bwMode="auto">
          <a:xfrm>
            <a:off x="562428" y="9279607"/>
            <a:ext cx="16370560"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solidFill>
                <a:schemeClr val="bg1">
                  <a:lumMod val="75000"/>
                </a:schemeClr>
              </a:solidFill>
            </a:endParaRPr>
          </a:p>
        </p:txBody>
      </p:sp>
      <p:sp>
        <p:nvSpPr>
          <p:cNvPr id="2277379" name="Rectangle 3"/>
          <p:cNvSpPr>
            <a:spLocks noGrp="1" noChangeArrowheads="1"/>
          </p:cNvSpPr>
          <p:nvPr>
            <p:ph type="title"/>
          </p:nvPr>
        </p:nvSpPr>
        <p:spPr bwMode="auto">
          <a:xfrm>
            <a:off x="376888" y="485274"/>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ja-JP" altLang="en-US" dirty="0"/>
              <a:t>マスタ タイトルの書式設定</a:t>
            </a:r>
          </a:p>
        </p:txBody>
      </p:sp>
    </p:spTree>
    <p:extLst>
      <p:ext uri="{BB962C8B-B14F-4D97-AF65-F5344CB8AC3E}">
        <p14:creationId xmlns:p14="http://schemas.microsoft.com/office/powerpoint/2010/main" val="261048669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60" r:id="rId3"/>
    <p:sldLayoutId id="2147483959" r:id="rId4"/>
    <p:sldLayoutId id="2147483940" r:id="rId5"/>
    <p:sldLayoutId id="2147483941" r:id="rId6"/>
    <p:sldLayoutId id="2147483936" r:id="rId7"/>
    <p:sldLayoutId id="2147483942" r:id="rId8"/>
    <p:sldLayoutId id="2147483961" r:id="rId9"/>
    <p:sldLayoutId id="2147483943" r:id="rId10"/>
  </p:sldLayoutIdLst>
  <p:hf hdr="0" dt="0"/>
  <p:txStyles>
    <p:title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p:titleStyle>
    <p:body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sz="4800">
          <a:solidFill>
            <a:schemeClr val="tx1"/>
          </a:solidFill>
          <a:effectLst/>
          <a:latin typeface="+mn-ea"/>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smtClean="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smtClean="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p:bodyStyle>
    <p:otherStyle>
      <a:defPPr>
        <a:defRPr lang="ja-JP"/>
      </a:defPPr>
      <a:lvl1pPr marL="0" algn="l" defTabSz="913451" rtl="0" eaLnBrk="1" latinLnBrk="0" hangingPunct="1">
        <a:defRPr kumimoji="1" sz="1900" kern="1200">
          <a:solidFill>
            <a:schemeClr val="tx1"/>
          </a:solidFill>
          <a:latin typeface="+mn-lt"/>
          <a:ea typeface="+mn-ea"/>
          <a:cs typeface="+mn-cs"/>
        </a:defRPr>
      </a:lvl1pPr>
      <a:lvl2pPr marL="456724" algn="l" defTabSz="913451" rtl="0" eaLnBrk="1" latinLnBrk="0" hangingPunct="1">
        <a:defRPr kumimoji="1" sz="1900" kern="1200">
          <a:solidFill>
            <a:schemeClr val="tx1"/>
          </a:solidFill>
          <a:latin typeface="+mn-lt"/>
          <a:ea typeface="+mn-ea"/>
          <a:cs typeface="+mn-cs"/>
        </a:defRPr>
      </a:lvl2pPr>
      <a:lvl3pPr marL="913451" algn="l" defTabSz="913451" rtl="0" eaLnBrk="1" latinLnBrk="0" hangingPunct="1">
        <a:defRPr kumimoji="1" sz="1900" kern="1200">
          <a:solidFill>
            <a:schemeClr val="tx1"/>
          </a:solidFill>
          <a:latin typeface="+mn-lt"/>
          <a:ea typeface="+mn-ea"/>
          <a:cs typeface="+mn-cs"/>
        </a:defRPr>
      </a:lvl3pPr>
      <a:lvl4pPr marL="1370173" algn="l" defTabSz="913451" rtl="0" eaLnBrk="1" latinLnBrk="0" hangingPunct="1">
        <a:defRPr kumimoji="1" sz="1900" kern="1200">
          <a:solidFill>
            <a:schemeClr val="tx1"/>
          </a:solidFill>
          <a:latin typeface="+mn-lt"/>
          <a:ea typeface="+mn-ea"/>
          <a:cs typeface="+mn-cs"/>
        </a:defRPr>
      </a:lvl4pPr>
      <a:lvl5pPr marL="1826903" algn="l" defTabSz="913451" rtl="0" eaLnBrk="1" latinLnBrk="0" hangingPunct="1">
        <a:defRPr kumimoji="1" sz="1900" kern="1200">
          <a:solidFill>
            <a:schemeClr val="tx1"/>
          </a:solidFill>
          <a:latin typeface="+mn-lt"/>
          <a:ea typeface="+mn-ea"/>
          <a:cs typeface="+mn-cs"/>
        </a:defRPr>
      </a:lvl5pPr>
      <a:lvl6pPr marL="2283625" algn="l" defTabSz="913451" rtl="0" eaLnBrk="1" latinLnBrk="0" hangingPunct="1">
        <a:defRPr kumimoji="1" sz="1900" kern="1200">
          <a:solidFill>
            <a:schemeClr val="tx1"/>
          </a:solidFill>
          <a:latin typeface="+mn-lt"/>
          <a:ea typeface="+mn-ea"/>
          <a:cs typeface="+mn-cs"/>
        </a:defRPr>
      </a:lvl6pPr>
      <a:lvl7pPr marL="2740353" algn="l" defTabSz="913451" rtl="0" eaLnBrk="1" latinLnBrk="0" hangingPunct="1">
        <a:defRPr kumimoji="1" sz="1900" kern="1200">
          <a:solidFill>
            <a:schemeClr val="tx1"/>
          </a:solidFill>
          <a:latin typeface="+mn-lt"/>
          <a:ea typeface="+mn-ea"/>
          <a:cs typeface="+mn-cs"/>
        </a:defRPr>
      </a:lvl7pPr>
      <a:lvl8pPr marL="3197077" algn="l" defTabSz="913451" rtl="0" eaLnBrk="1" latinLnBrk="0" hangingPunct="1">
        <a:defRPr kumimoji="1" sz="1900" kern="1200">
          <a:solidFill>
            <a:schemeClr val="tx1"/>
          </a:solidFill>
          <a:latin typeface="+mn-lt"/>
          <a:ea typeface="+mn-ea"/>
          <a:cs typeface="+mn-cs"/>
        </a:defRPr>
      </a:lvl8pPr>
      <a:lvl9pPr marL="3653806" algn="l" defTabSz="913451"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xmlns="" id="{631D9748-00A2-4D9D-AD5C-5EB3D430DAA3}"/>
              </a:ext>
            </a:extLst>
          </p:cNvPr>
          <p:cNvSpPr>
            <a:spLocks noGrp="1"/>
          </p:cNvSpPr>
          <p:nvPr>
            <p:ph type="title"/>
          </p:nvPr>
        </p:nvSpPr>
        <p:spPr/>
        <p:txBody>
          <a:bodyPr/>
          <a:lstStyle/>
          <a:p>
            <a:r>
              <a:rPr lang="en-US" altLang="ja-JP" dirty="0" smtClean="0"/>
              <a:t>dm-06-assign1</a:t>
            </a:r>
            <a:endParaRPr kumimoji="1" lang="ja-JP" altLang="en-US" dirty="0"/>
          </a:p>
        </p:txBody>
      </p:sp>
      <p:sp>
        <p:nvSpPr>
          <p:cNvPr id="7" name="コンテンツ プレースホルダー 6">
            <a:extLst>
              <a:ext uri="{FF2B5EF4-FFF2-40B4-BE49-F238E27FC236}">
                <a16:creationId xmlns:a16="http://schemas.microsoft.com/office/drawing/2014/main" xmlns="" id="{704665E1-8E59-4B9B-9D57-879124B4BEF7}"/>
              </a:ext>
            </a:extLst>
          </p:cNvPr>
          <p:cNvSpPr>
            <a:spLocks noGrp="1"/>
          </p:cNvSpPr>
          <p:nvPr>
            <p:ph idx="1"/>
          </p:nvPr>
        </p:nvSpPr>
        <p:spPr>
          <a:xfrm>
            <a:off x="376891" y="1538746"/>
            <a:ext cx="16556097" cy="7750218"/>
          </a:xfrm>
        </p:spPr>
        <p:txBody>
          <a:bodyPr>
            <a:normAutofit fontScale="92500" lnSpcReduction="10000"/>
          </a:bodyPr>
          <a:lstStyle/>
          <a:p>
            <a:r>
              <a:rPr kumimoji="1" lang="ja-JP" altLang="en-US" sz="4000" dirty="0"/>
              <a:t>好きな</a:t>
            </a:r>
            <a:r>
              <a:rPr lang="ja-JP" altLang="en-US" sz="4000" dirty="0"/>
              <a:t>複数</a:t>
            </a:r>
            <a:r>
              <a:rPr kumimoji="1" lang="ja-JP" altLang="en-US" sz="4000" dirty="0"/>
              <a:t>クラスのもの </a:t>
            </a:r>
            <a:r>
              <a:rPr kumimoji="1" lang="en-US" altLang="ja-JP" sz="4000" dirty="0"/>
              <a:t>(</a:t>
            </a:r>
            <a:r>
              <a:rPr kumimoji="1" lang="ja-JP" altLang="en-US" sz="4000" dirty="0"/>
              <a:t>たとえば、複数の犬種、</a:t>
            </a:r>
            <a:r>
              <a:rPr lang="ja-JP" altLang="en-US" sz="4000" dirty="0"/>
              <a:t>○○</a:t>
            </a:r>
            <a:r>
              <a:rPr kumimoji="1" lang="ja-JP" altLang="en-US" sz="4000" dirty="0"/>
              <a:t>温泉など、なんで</a:t>
            </a:r>
            <a:r>
              <a:rPr lang="ja-JP" altLang="en-US" sz="4000" dirty="0"/>
              <a:t>もよい</a:t>
            </a:r>
            <a:r>
              <a:rPr lang="en-US" altLang="ja-JP" sz="4000" dirty="0"/>
              <a:t>) </a:t>
            </a:r>
            <a:r>
              <a:rPr lang="ja-JP" altLang="en-US" sz="4000" dirty="0"/>
              <a:t>を決めて、各クラス</a:t>
            </a:r>
            <a:r>
              <a:rPr kumimoji="1" lang="ja-JP" altLang="en-US" sz="4000" dirty="0"/>
              <a:t>に関するテキストデータを訓練データとして収集し、</a:t>
            </a:r>
            <a:r>
              <a:rPr lang="en-US" altLang="ja-JP" sz="4000" dirty="0" err="1"/>
              <a:t>make_csv_from_text.ipynb</a:t>
            </a:r>
            <a:r>
              <a:rPr lang="ja-JP" altLang="en-US" sz="4000" dirty="0"/>
              <a:t> と </a:t>
            </a:r>
            <a:r>
              <a:rPr kumimoji="1" lang="en-US" altLang="ja-JP" sz="4000" dirty="0" err="1"/>
              <a:t>naive_bayes_small.ipnyb</a:t>
            </a:r>
            <a:r>
              <a:rPr kumimoji="1" lang="en-US" altLang="ja-JP" sz="4000" dirty="0"/>
              <a:t> </a:t>
            </a:r>
            <a:r>
              <a:rPr kumimoji="1" lang="ja-JP" altLang="en-US" sz="4000" dirty="0"/>
              <a:t>を参考にしながらテストデータの分類予測を行って、結果を報告せよ。</a:t>
            </a:r>
            <a:r>
              <a:rPr kumimoji="1" lang="en-US" altLang="ja-JP" sz="4000" dirty="0" err="1"/>
              <a:t>naive_bayes.ipynb</a:t>
            </a:r>
            <a:r>
              <a:rPr kumimoji="1" lang="en-US" altLang="ja-JP" sz="4000" dirty="0"/>
              <a:t> </a:t>
            </a:r>
            <a:r>
              <a:rPr kumimoji="1" lang="ja-JP" altLang="en-US" sz="4000" dirty="0" err="1"/>
              <a:t>のように</a:t>
            </a:r>
            <a:r>
              <a:rPr lang="ja-JP" altLang="en-US" sz="4000" dirty="0"/>
              <a:t>テキストデータを訓練用データとテストデータに分けるのではなく、</a:t>
            </a:r>
            <a:r>
              <a:rPr lang="en-US" altLang="ja-JP" sz="4000" dirty="0"/>
              <a:t> </a:t>
            </a:r>
            <a:r>
              <a:rPr lang="en-US" altLang="ja-JP" sz="4000" dirty="0" err="1"/>
              <a:t>naive_bayes_small.ipynb</a:t>
            </a:r>
            <a:r>
              <a:rPr lang="en-US" altLang="ja-JP" sz="4000" dirty="0"/>
              <a:t> </a:t>
            </a:r>
            <a:r>
              <a:rPr lang="ja-JP" altLang="en-US" sz="4000" dirty="0"/>
              <a:t>と同様に、テキストデータをすべて訓練用データとして用い、テストデータは </a:t>
            </a:r>
            <a:r>
              <a:rPr lang="en-US" altLang="ja-JP" sz="4000" dirty="0"/>
              <a:t>1</a:t>
            </a:r>
            <a:r>
              <a:rPr lang="ja-JP" altLang="en-US" sz="4000" dirty="0" err="1"/>
              <a:t>つの</a:t>
            </a:r>
            <a:r>
              <a:rPr lang="ja-JP" altLang="en-US" sz="4000" dirty="0"/>
              <a:t>文字列を直接指定すればよい</a:t>
            </a:r>
            <a:r>
              <a:rPr lang="en-US" altLang="ja-JP" sz="4000" dirty="0"/>
              <a:t>(</a:t>
            </a:r>
            <a:r>
              <a:rPr lang="ja-JP" altLang="en-US" sz="4000" dirty="0"/>
              <a:t>日本語なら分かち書きする</a:t>
            </a:r>
            <a:r>
              <a:rPr lang="en-US" altLang="ja-JP" sz="4000" dirty="0"/>
              <a:t>)</a:t>
            </a:r>
            <a:r>
              <a:rPr lang="ja-JP" altLang="en-US" sz="4000" dirty="0" err="1"/>
              <a:t>。</a:t>
            </a:r>
            <a:endParaRPr lang="en-US" altLang="ja-JP" sz="4000" dirty="0"/>
          </a:p>
          <a:p>
            <a:pPr marL="0" indent="0">
              <a:buNone/>
            </a:pPr>
            <a:r>
              <a:rPr kumimoji="1" lang="en-US" altLang="ja-JP" sz="4000" dirty="0"/>
              <a:t>   </a:t>
            </a:r>
            <a:r>
              <a:rPr kumimoji="1" lang="ja-JP" altLang="en-US" sz="4000" dirty="0"/>
              <a:t>例</a:t>
            </a:r>
            <a:r>
              <a:rPr lang="en-US" altLang="ja-JP" sz="4000" dirty="0"/>
              <a:t>: </a:t>
            </a:r>
            <a:r>
              <a:rPr lang="en-US" altLang="ja-JP" sz="4000" dirty="0" err="1"/>
              <a:t>X_test</a:t>
            </a:r>
            <a:r>
              <a:rPr lang="en-US" altLang="ja-JP" sz="4000" dirty="0"/>
              <a:t> = ['</a:t>
            </a:r>
            <a:r>
              <a:rPr lang="ja-JP" altLang="en-US" sz="4000" dirty="0"/>
              <a:t>短  毛  主人  忠実   勇敢  小型  犬</a:t>
            </a:r>
            <a:r>
              <a:rPr lang="en-US" altLang="ja-JP" sz="4000" dirty="0"/>
              <a:t>']</a:t>
            </a:r>
            <a:endParaRPr kumimoji="1" lang="en-US" altLang="ja-JP" sz="4000" dirty="0"/>
          </a:p>
          <a:p>
            <a:pPr lvl="1"/>
            <a:r>
              <a:rPr lang="ja-JP" altLang="en-US" dirty="0"/>
              <a:t>調査の簡単な概要</a:t>
            </a:r>
            <a:r>
              <a:rPr lang="en-US" altLang="ja-JP" dirty="0"/>
              <a:t>(</a:t>
            </a:r>
            <a:r>
              <a:rPr lang="ja-JP" altLang="en-US" dirty="0"/>
              <a:t>テキストの入手元を必ず記述すること</a:t>
            </a:r>
            <a:r>
              <a:rPr lang="en-US" altLang="ja-JP" dirty="0"/>
              <a:t>)</a:t>
            </a:r>
            <a:r>
              <a:rPr lang="ja-JP" altLang="en-US" dirty="0" err="1"/>
              <a:t>、</a:t>
            </a:r>
            <a:r>
              <a:rPr lang="en-US" altLang="ja-JP" dirty="0"/>
              <a:t>csv</a:t>
            </a:r>
            <a:r>
              <a:rPr lang="ja-JP" altLang="en-US" dirty="0"/>
              <a:t>ファイル、各クラス名</a:t>
            </a:r>
            <a:r>
              <a:rPr lang="en-US" altLang="ja-JP" dirty="0"/>
              <a:t>(</a:t>
            </a:r>
            <a:r>
              <a:rPr lang="en-US" altLang="ja-JP" dirty="0" err="1"/>
              <a:t>model.classes</a:t>
            </a:r>
            <a:r>
              <a:rPr lang="en-US" altLang="ja-JP" dirty="0"/>
              <a:t>_</a:t>
            </a:r>
            <a:r>
              <a:rPr lang="ja-JP" altLang="en-US" dirty="0"/>
              <a:t>の値</a:t>
            </a:r>
            <a:r>
              <a:rPr lang="en-US" altLang="ja-JP" dirty="0"/>
              <a:t>)</a:t>
            </a:r>
            <a:r>
              <a:rPr lang="ja-JP" altLang="en-US" dirty="0"/>
              <a:t>、テストデータ </a:t>
            </a:r>
            <a:r>
              <a:rPr lang="en-US" altLang="ja-JP" dirty="0"/>
              <a:t>(</a:t>
            </a:r>
            <a:r>
              <a:rPr lang="en-US" altLang="ja-JP" dirty="0" err="1"/>
              <a:t>X_test</a:t>
            </a:r>
            <a:r>
              <a:rPr lang="en-US" altLang="ja-JP" dirty="0"/>
              <a:t>) </a:t>
            </a:r>
            <a:r>
              <a:rPr lang="ja-JP" altLang="en-US" dirty="0"/>
              <a:t>とそれに対する各クラスの予測確率 </a:t>
            </a:r>
            <a:r>
              <a:rPr lang="en-US" altLang="ja-JP" dirty="0"/>
              <a:t>(</a:t>
            </a:r>
            <a:r>
              <a:rPr lang="en-US" altLang="ja-JP" dirty="0" err="1"/>
              <a:t>X_test</a:t>
            </a:r>
            <a:r>
              <a:rPr lang="ja-JP" altLang="en-US" dirty="0"/>
              <a:t>に対する</a:t>
            </a:r>
            <a:r>
              <a:rPr lang="en-US" altLang="ja-JP" dirty="0" err="1"/>
              <a:t>predict_proba</a:t>
            </a:r>
            <a:r>
              <a:rPr lang="ja-JP" altLang="en-US" dirty="0"/>
              <a:t>メソッドの戻り値</a:t>
            </a:r>
            <a:r>
              <a:rPr lang="en-US" altLang="ja-JP" dirty="0"/>
              <a:t>) </a:t>
            </a:r>
            <a:r>
              <a:rPr lang="ja-JP" altLang="en-US" dirty="0" err="1"/>
              <a:t>、</a:t>
            </a:r>
            <a:r>
              <a:rPr lang="ja-JP" altLang="en-US" dirty="0"/>
              <a:t>計算に用いたノートブック</a:t>
            </a:r>
            <a:r>
              <a:rPr lang="en-US" altLang="ja-JP" dirty="0"/>
              <a:t>(</a:t>
            </a:r>
            <a:r>
              <a:rPr lang="en-US" altLang="ja-JP" dirty="0" err="1"/>
              <a:t>ipynb</a:t>
            </a:r>
            <a:r>
              <a:rPr lang="ja-JP" altLang="en-US" dirty="0"/>
              <a:t>形式および</a:t>
            </a:r>
            <a:r>
              <a:rPr lang="en-US" altLang="ja-JP" dirty="0"/>
              <a:t>html</a:t>
            </a:r>
            <a:r>
              <a:rPr lang="ja-JP" altLang="en-US" dirty="0"/>
              <a:t>形式</a:t>
            </a:r>
            <a:r>
              <a:rPr lang="en-US" altLang="ja-JP" dirty="0"/>
              <a:t>)</a:t>
            </a:r>
            <a:r>
              <a:rPr lang="ja-JP" altLang="en-US" dirty="0" err="1"/>
              <a:t>を提</a:t>
            </a:r>
            <a:r>
              <a:rPr lang="ja-JP" altLang="en-US" dirty="0"/>
              <a:t>出する。</a:t>
            </a:r>
            <a:endParaRPr lang="en-US" altLang="ja-JP" dirty="0"/>
          </a:p>
        </p:txBody>
      </p:sp>
      <p:sp>
        <p:nvSpPr>
          <p:cNvPr id="4" name="フッター プレースホルダー 3">
            <a:extLst>
              <a:ext uri="{FF2B5EF4-FFF2-40B4-BE49-F238E27FC236}">
                <a16:creationId xmlns:a16="http://schemas.microsoft.com/office/drawing/2014/main" xmlns="" id="{9B7437A5-5E3C-462F-A497-0FB41B0CE577}"/>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a16="http://schemas.microsoft.com/office/drawing/2014/main" xmlns="" id="{B305F434-5C28-415E-A6FA-EE42410D7130}"/>
              </a:ext>
            </a:extLst>
          </p:cNvPr>
          <p:cNvSpPr>
            <a:spLocks noGrp="1"/>
          </p:cNvSpPr>
          <p:nvPr>
            <p:ph type="sldNum" sz="quarter" idx="4"/>
          </p:nvPr>
        </p:nvSpPr>
        <p:spPr/>
        <p:txBody>
          <a:bodyPr/>
          <a:lstStyle/>
          <a:p>
            <a:pPr>
              <a:defRPr/>
            </a:pPr>
            <a:fld id="{E62AD30C-4FD0-4E41-9633-AA73C86D07D0}" type="slidenum">
              <a:rPr lang="ja-JP" altLang="en-US" smtClean="0"/>
              <a:pPr>
                <a:defRPr/>
              </a:pPr>
              <a:t>1</a:t>
            </a:fld>
            <a:endParaRPr lang="en-US" altLang="ja-JP" dirty="0"/>
          </a:p>
        </p:txBody>
      </p:sp>
    </p:spTree>
    <p:extLst>
      <p:ext uri="{BB962C8B-B14F-4D97-AF65-F5344CB8AC3E}">
        <p14:creationId xmlns:p14="http://schemas.microsoft.com/office/powerpoint/2010/main" val="123777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0422E62-2CB7-4E45-8D9F-4CB341791E1D}"/>
              </a:ext>
            </a:extLst>
          </p:cNvPr>
          <p:cNvSpPr>
            <a:spLocks noGrp="1"/>
          </p:cNvSpPr>
          <p:nvPr>
            <p:ph type="title"/>
          </p:nvPr>
        </p:nvSpPr>
        <p:spPr/>
        <p:txBody>
          <a:bodyPr>
            <a:normAutofit/>
          </a:bodyPr>
          <a:lstStyle/>
          <a:p>
            <a:r>
              <a:rPr lang="en-US" altLang="ja-JP" dirty="0"/>
              <a:t>Hint</a:t>
            </a:r>
            <a:r>
              <a:rPr kumimoji="1" lang="en-US" altLang="ja-JP" dirty="0"/>
              <a:t>: Prepare data</a:t>
            </a:r>
            <a:r>
              <a:rPr lang="en-US" altLang="ja-JP" dirty="0"/>
              <a:t> and </a:t>
            </a:r>
            <a:r>
              <a:rPr kumimoji="1" lang="en-US" altLang="ja-JP" dirty="0" err="1"/>
              <a:t>make_csv_from_text</a:t>
            </a:r>
            <a:endParaRPr kumimoji="1" lang="ja-JP" altLang="en-US" dirty="0"/>
          </a:p>
        </p:txBody>
      </p:sp>
      <p:sp>
        <p:nvSpPr>
          <p:cNvPr id="3" name="コンテンツ プレースホルダー 2">
            <a:extLst>
              <a:ext uri="{FF2B5EF4-FFF2-40B4-BE49-F238E27FC236}">
                <a16:creationId xmlns:a16="http://schemas.microsoft.com/office/drawing/2014/main" xmlns="" id="{C034BA95-2C60-4E2D-8AED-7FDE1B5BAE3E}"/>
              </a:ext>
            </a:extLst>
          </p:cNvPr>
          <p:cNvSpPr>
            <a:spLocks noGrp="1"/>
          </p:cNvSpPr>
          <p:nvPr>
            <p:ph idx="1"/>
          </p:nvPr>
        </p:nvSpPr>
        <p:spPr>
          <a:xfrm>
            <a:off x="55388" y="1304720"/>
            <a:ext cx="16938742" cy="8208913"/>
          </a:xfrm>
        </p:spPr>
        <p:txBody>
          <a:bodyPr>
            <a:normAutofit/>
          </a:bodyPr>
          <a:lstStyle/>
          <a:p>
            <a:r>
              <a:rPr kumimoji="1" lang="en-US" altLang="ja-JP" sz="3400" dirty="0"/>
              <a:t>As an example of collection of text data, extract text files from Wikipedia about </a:t>
            </a:r>
            <a:r>
              <a:rPr kumimoji="1" lang="en-US" altLang="ja-JP" sz="3400" dirty="0" err="1"/>
              <a:t>shiba</a:t>
            </a:r>
            <a:r>
              <a:rPr lang="ja-JP" altLang="en-US" sz="3400"/>
              <a:t> </a:t>
            </a:r>
            <a:r>
              <a:rPr lang="en-US" altLang="ja-JP" sz="3400" dirty="0"/>
              <a:t>(</a:t>
            </a:r>
            <a:r>
              <a:rPr lang="ja-JP" altLang="en-US" sz="3400" dirty="0"/>
              <a:t>柴犬</a:t>
            </a:r>
            <a:r>
              <a:rPr lang="en-US" altLang="ja-JP" sz="3400" dirty="0"/>
              <a:t>)</a:t>
            </a:r>
            <a:r>
              <a:rPr lang="ja-JP" altLang="en-US" sz="3400" dirty="0" err="1"/>
              <a:t>、</a:t>
            </a:r>
            <a:r>
              <a:rPr lang="en-US" altLang="ja-JP" sz="3400" dirty="0"/>
              <a:t>chihuahua (</a:t>
            </a:r>
            <a:r>
              <a:rPr lang="ja-JP" altLang="en-US" sz="3400" dirty="0"/>
              <a:t>チワワ</a:t>
            </a:r>
            <a:r>
              <a:rPr lang="en-US" altLang="ja-JP" sz="3400" dirty="0"/>
              <a:t>)</a:t>
            </a:r>
            <a:r>
              <a:rPr lang="ja-JP" altLang="en-US" sz="3400" dirty="0" err="1"/>
              <a:t>、</a:t>
            </a:r>
            <a:r>
              <a:rPr lang="en-US" altLang="ja-JP" sz="3400" dirty="0" err="1"/>
              <a:t>golden_retriever</a:t>
            </a:r>
            <a:r>
              <a:rPr lang="en-US" altLang="ja-JP" sz="3400" dirty="0"/>
              <a:t> (</a:t>
            </a:r>
            <a:r>
              <a:rPr lang="ja-JP" altLang="en-US" sz="3400" dirty="0"/>
              <a:t>ゴールデンリトリバー</a:t>
            </a:r>
            <a:r>
              <a:rPr lang="en-US" altLang="ja-JP" sz="3400" dirty="0"/>
              <a:t>) and place them in </a:t>
            </a:r>
            <a:r>
              <a:rPr lang="en-US" altLang="ja-JP" sz="3400" dirty="0" err="1"/>
              <a:t>text_dogs</a:t>
            </a:r>
            <a:r>
              <a:rPr lang="en-US" altLang="ja-JP" sz="3400" dirty="0"/>
              <a:t> folder. Use the name of text files that can be matched with </a:t>
            </a:r>
            <a:r>
              <a:rPr lang="en-US" altLang="ja-JP" sz="3400" dirty="0" err="1"/>
              <a:t>file_pat</a:t>
            </a:r>
            <a:r>
              <a:rPr lang="en-US" altLang="ja-JP" sz="3400" dirty="0"/>
              <a:t> "*.txt" as it does in </a:t>
            </a:r>
            <a:r>
              <a:rPr lang="en-US" altLang="ja-JP" sz="3400" dirty="0" err="1"/>
              <a:t>make_csv_from_text.ipynb</a:t>
            </a:r>
            <a:r>
              <a:rPr lang="en-US" altLang="ja-JP" sz="3400" dirty="0"/>
              <a:t>.</a:t>
            </a:r>
          </a:p>
          <a:p>
            <a:r>
              <a:rPr kumimoji="1" lang="en-US" altLang="ja-JP" sz="3400" dirty="0"/>
              <a:t>For </a:t>
            </a:r>
            <a:r>
              <a:rPr kumimoji="1" lang="en-US" altLang="ja-JP" sz="3400" dirty="0" err="1"/>
              <a:t>make_csv_from_text</a:t>
            </a:r>
            <a:r>
              <a:rPr lang="en-US" altLang="ja-JP" sz="3400" dirty="0" err="1"/>
              <a:t>.ipynb</a:t>
            </a:r>
            <a:r>
              <a:rPr lang="en-US" altLang="ja-JP" sz="3400" dirty="0"/>
              <a:t>, the following modifications are required.</a:t>
            </a:r>
          </a:p>
          <a:p>
            <a:pPr lvl="1"/>
            <a:r>
              <a:rPr kumimoji="1" lang="en-US" altLang="ja-JP" sz="3400" dirty="0"/>
              <a:t>modify the values for </a:t>
            </a:r>
            <a:r>
              <a:rPr kumimoji="1" lang="en-US" altLang="ja-JP" sz="3400" dirty="0" err="1"/>
              <a:t>target_dir</a:t>
            </a:r>
            <a:r>
              <a:rPr kumimoji="1" lang="en-US" altLang="ja-JP" sz="3400" dirty="0"/>
              <a:t> and </a:t>
            </a:r>
            <a:r>
              <a:rPr kumimoji="1" lang="en-US" altLang="ja-JP" sz="3400" dirty="0" err="1"/>
              <a:t>csv_out</a:t>
            </a:r>
            <a:endParaRPr kumimoji="1" lang="en-US" altLang="ja-JP" sz="3400" dirty="0"/>
          </a:p>
          <a:p>
            <a:pPr lvl="1"/>
            <a:r>
              <a:rPr lang="en-US" altLang="ja-JP" sz="3400" dirty="0"/>
              <a:t>with open(file, 'r', encoding='utf-8') as f:  change utf-8 to shift-</a:t>
            </a:r>
            <a:r>
              <a:rPr lang="en-US" altLang="ja-JP" sz="3400" dirty="0" err="1"/>
              <a:t>jis</a:t>
            </a:r>
            <a:r>
              <a:rPr lang="en-US" altLang="ja-JP" sz="3400" dirty="0"/>
              <a:t> if the Kanji is encoded with</a:t>
            </a:r>
            <a:r>
              <a:rPr lang="ja-JP" altLang="en-US" sz="3400"/>
              <a:t> </a:t>
            </a:r>
            <a:r>
              <a:rPr lang="en-US" altLang="ja-JP" sz="3400" dirty="0"/>
              <a:t>shift-</a:t>
            </a:r>
            <a:r>
              <a:rPr lang="en-US" altLang="ja-JP" sz="3400" dirty="0" err="1"/>
              <a:t>jis</a:t>
            </a:r>
            <a:r>
              <a:rPr lang="en-US" altLang="ja-JP" sz="3400" dirty="0"/>
              <a:t> code. The Kanji code is shown on the lower right corner of window opening the text file with </a:t>
            </a:r>
            <a:r>
              <a:rPr lang="en-US" altLang="ja-JP" sz="3400" dirty="0" err="1"/>
              <a:t>VSCode</a:t>
            </a:r>
            <a:r>
              <a:rPr lang="en-US" altLang="ja-JP" sz="3400" dirty="0"/>
              <a:t> and Atom if not corrupted. If corrupted, click UTF-8 on the lower right corner, choose "Auto Detect" for Atom, select Reopen with Encoding</a:t>
            </a:r>
            <a:r>
              <a:rPr lang="ja-JP" altLang="en-US" sz="3400"/>
              <a:t> </a:t>
            </a:r>
            <a:r>
              <a:rPr lang="en-US" altLang="ja-JP" sz="3400" dirty="0"/>
              <a:t>&gt; Japanese (</a:t>
            </a:r>
            <a:r>
              <a:rPr lang="ja-JP" altLang="en-US" sz="3400"/>
              <a:t>コンテンツから推測</a:t>
            </a:r>
            <a:r>
              <a:rPr lang="en-US" altLang="ja-JP" sz="3400" dirty="0"/>
              <a:t>) for </a:t>
            </a:r>
            <a:r>
              <a:rPr lang="en-US" altLang="ja-JP" sz="3400" dirty="0" err="1"/>
              <a:t>VSCode</a:t>
            </a:r>
            <a:r>
              <a:rPr lang="en-US" altLang="ja-JP" sz="3400" dirty="0"/>
              <a:t>, and the Kanji code will show on the lower right of the window.</a:t>
            </a:r>
          </a:p>
        </p:txBody>
      </p:sp>
      <p:sp>
        <p:nvSpPr>
          <p:cNvPr id="4" name="フッター プレースホルダー 3">
            <a:extLst>
              <a:ext uri="{FF2B5EF4-FFF2-40B4-BE49-F238E27FC236}">
                <a16:creationId xmlns:a16="http://schemas.microsoft.com/office/drawing/2014/main" xmlns="" id="{180A9264-E6D5-4EB4-A563-FA5E3468A238}"/>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09AAFDC2-53B9-480A-A83A-B70BC4EF262E}"/>
              </a:ext>
            </a:extLst>
          </p:cNvPr>
          <p:cNvSpPr>
            <a:spLocks noGrp="1"/>
          </p:cNvSpPr>
          <p:nvPr>
            <p:ph type="sldNum" sz="quarter" idx="4"/>
          </p:nvPr>
        </p:nvSpPr>
        <p:spPr/>
        <p:txBody>
          <a:bodyPr/>
          <a:lstStyle/>
          <a:p>
            <a:pPr>
              <a:defRPr/>
            </a:pPr>
            <a:fld id="{E62AD30C-4FD0-4E41-9633-AA73C86D07D0}" type="slidenum">
              <a:rPr lang="ja-JP" altLang="en-US" smtClean="0"/>
              <a:pPr>
                <a:defRPr/>
              </a:pPr>
              <a:t>10</a:t>
            </a:fld>
            <a:endParaRPr lang="en-US" altLang="ja-JP" dirty="0"/>
          </a:p>
        </p:txBody>
      </p:sp>
    </p:spTree>
    <p:extLst>
      <p:ext uri="{BB962C8B-B14F-4D97-AF65-F5344CB8AC3E}">
        <p14:creationId xmlns:p14="http://schemas.microsoft.com/office/powerpoint/2010/main" val="156761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xmlns="" id="{009A5BFD-5AF6-4814-9BA6-8ADB1CEB207E}"/>
              </a:ext>
            </a:extLst>
          </p:cNvPr>
          <p:cNvPicPr>
            <a:picLocks noChangeAspect="1"/>
          </p:cNvPicPr>
          <p:nvPr/>
        </p:nvPicPr>
        <p:blipFill>
          <a:blip r:embed="rId2"/>
          <a:stretch>
            <a:fillRect/>
          </a:stretch>
        </p:blipFill>
        <p:spPr>
          <a:xfrm>
            <a:off x="1267802" y="5119579"/>
            <a:ext cx="7632108" cy="3058560"/>
          </a:xfrm>
          <a:prstGeom prst="rect">
            <a:avLst/>
          </a:prstGeom>
          <a:ln>
            <a:solidFill>
              <a:schemeClr val="tx1"/>
            </a:solidFill>
          </a:ln>
        </p:spPr>
      </p:pic>
      <p:sp>
        <p:nvSpPr>
          <p:cNvPr id="2" name="タイトル 1">
            <a:extLst>
              <a:ext uri="{FF2B5EF4-FFF2-40B4-BE49-F238E27FC236}">
                <a16:creationId xmlns:a16="http://schemas.microsoft.com/office/drawing/2014/main" xmlns="" id="{80422E62-2CB7-4E45-8D9F-4CB341791E1D}"/>
              </a:ext>
            </a:extLst>
          </p:cNvPr>
          <p:cNvSpPr>
            <a:spLocks noGrp="1"/>
          </p:cNvSpPr>
          <p:nvPr>
            <p:ph type="title"/>
          </p:nvPr>
        </p:nvSpPr>
        <p:spPr/>
        <p:txBody>
          <a:bodyPr>
            <a:normAutofit/>
          </a:bodyPr>
          <a:lstStyle/>
          <a:p>
            <a:r>
              <a:rPr lang="en-US" altLang="ja-JP" dirty="0"/>
              <a:t>Hint</a:t>
            </a:r>
            <a:r>
              <a:rPr kumimoji="1" lang="en-US" altLang="ja-JP" dirty="0"/>
              <a:t>: Execution of </a:t>
            </a:r>
            <a:r>
              <a:rPr kumimoji="1" lang="en-US" altLang="ja-JP" dirty="0" err="1"/>
              <a:t>naive_bayes</a:t>
            </a:r>
            <a:endParaRPr kumimoji="1" lang="ja-JP" altLang="en-US" dirty="0"/>
          </a:p>
        </p:txBody>
      </p:sp>
      <p:sp>
        <p:nvSpPr>
          <p:cNvPr id="3" name="コンテンツ プレースホルダー 2">
            <a:extLst>
              <a:ext uri="{FF2B5EF4-FFF2-40B4-BE49-F238E27FC236}">
                <a16:creationId xmlns:a16="http://schemas.microsoft.com/office/drawing/2014/main" xmlns="" id="{C034BA95-2C60-4E2D-8AED-7FDE1B5BAE3E}"/>
              </a:ext>
            </a:extLst>
          </p:cNvPr>
          <p:cNvSpPr>
            <a:spLocks noGrp="1"/>
          </p:cNvSpPr>
          <p:nvPr>
            <p:ph idx="1"/>
          </p:nvPr>
        </p:nvSpPr>
        <p:spPr>
          <a:xfrm>
            <a:off x="347707" y="2051803"/>
            <a:ext cx="16556097" cy="2358263"/>
          </a:xfrm>
        </p:spPr>
        <p:txBody>
          <a:bodyPr>
            <a:normAutofit fontScale="92500" lnSpcReduction="20000"/>
          </a:bodyPr>
          <a:lstStyle/>
          <a:p>
            <a:r>
              <a:rPr kumimoji="1" lang="en-US" altLang="ja-JP" sz="3900" dirty="0"/>
              <a:t>You can load CSV file(s) and change </a:t>
            </a:r>
            <a:r>
              <a:rPr kumimoji="1" lang="en-US" altLang="ja-JP" sz="3900" dirty="0" err="1"/>
              <a:t>X_train</a:t>
            </a:r>
            <a:r>
              <a:rPr kumimoji="1" lang="en-US" altLang="ja-JP" sz="3900" dirty="0"/>
              <a:t> and </a:t>
            </a:r>
            <a:r>
              <a:rPr kumimoji="1" lang="en-US" altLang="ja-JP" sz="3900" dirty="0" err="1"/>
              <a:t>y_train</a:t>
            </a:r>
            <a:r>
              <a:rPr kumimoji="1" lang="en-US" altLang="ja-JP" sz="3900" dirty="0"/>
              <a:t> of </a:t>
            </a:r>
            <a:r>
              <a:rPr kumimoji="1" lang="en-US" altLang="ja-JP" sz="3900" dirty="0" err="1"/>
              <a:t>naive_bayes_small.ipynb</a:t>
            </a:r>
            <a:r>
              <a:rPr kumimoji="1" lang="en-US" altLang="ja-JP" sz="3900" dirty="0"/>
              <a:t>, set parameters same as </a:t>
            </a:r>
            <a:r>
              <a:rPr kumimoji="1" lang="en-US" altLang="ja-JP" sz="3900" dirty="0" err="1"/>
              <a:t>naive_bayes.ipynb</a:t>
            </a:r>
            <a:r>
              <a:rPr kumimoji="1" lang="en-US" altLang="ja-JP" sz="3900" dirty="0"/>
              <a:t>, and it might be OK. It should be fine even not specifying a value for encoding. It is fine </a:t>
            </a:r>
            <a:r>
              <a:rPr lang="en-US" altLang="ja-JP" sz="3900" dirty="0"/>
              <a:t>without specifying the priors for </a:t>
            </a:r>
            <a:r>
              <a:rPr lang="en-US" altLang="ja-JP" sz="3900" dirty="0" err="1"/>
              <a:t>class_prior</a:t>
            </a:r>
            <a:r>
              <a:rPr lang="en-US" altLang="ja-JP" sz="3900" dirty="0"/>
              <a:t> option of </a:t>
            </a:r>
            <a:r>
              <a:rPr lang="en-US" altLang="ja-JP" sz="3900" dirty="0" err="1"/>
              <a:t>MultinomialNB</a:t>
            </a:r>
            <a:r>
              <a:rPr lang="en-US" altLang="ja-JP" sz="3900" dirty="0"/>
              <a:t>().</a:t>
            </a:r>
          </a:p>
        </p:txBody>
      </p:sp>
      <p:sp>
        <p:nvSpPr>
          <p:cNvPr id="4" name="フッター プレースホルダー 3">
            <a:extLst>
              <a:ext uri="{FF2B5EF4-FFF2-40B4-BE49-F238E27FC236}">
                <a16:creationId xmlns:a16="http://schemas.microsoft.com/office/drawing/2014/main" xmlns="" id="{180A9264-E6D5-4EB4-A563-FA5E3468A238}"/>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09AAFDC2-53B9-480A-A83A-B70BC4EF262E}"/>
              </a:ext>
            </a:extLst>
          </p:cNvPr>
          <p:cNvSpPr>
            <a:spLocks noGrp="1"/>
          </p:cNvSpPr>
          <p:nvPr>
            <p:ph type="sldNum" sz="quarter" idx="4"/>
          </p:nvPr>
        </p:nvSpPr>
        <p:spPr/>
        <p:txBody>
          <a:bodyPr/>
          <a:lstStyle/>
          <a:p>
            <a:pPr>
              <a:defRPr/>
            </a:pPr>
            <a:fld id="{E62AD30C-4FD0-4E41-9633-AA73C86D07D0}" type="slidenum">
              <a:rPr lang="ja-JP" altLang="en-US" smtClean="0"/>
              <a:pPr>
                <a:defRPr/>
              </a:pPr>
              <a:t>11</a:t>
            </a:fld>
            <a:endParaRPr lang="en-US" altLang="ja-JP" dirty="0"/>
          </a:p>
        </p:txBody>
      </p:sp>
      <p:cxnSp>
        <p:nvCxnSpPr>
          <p:cNvPr id="8" name="直線矢印コネクタ 7">
            <a:extLst>
              <a:ext uri="{FF2B5EF4-FFF2-40B4-BE49-F238E27FC236}">
                <a16:creationId xmlns:a16="http://schemas.microsoft.com/office/drawing/2014/main" xmlns="" id="{AA4CA077-8371-4B24-B094-8308C74559ED}"/>
              </a:ext>
            </a:extLst>
          </p:cNvPr>
          <p:cNvCxnSpPr/>
          <p:nvPr/>
        </p:nvCxnSpPr>
        <p:spPr bwMode="auto">
          <a:xfrm flipH="1">
            <a:off x="9192443" y="6075251"/>
            <a:ext cx="1224136" cy="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9" name="テキスト ボックス 8">
            <a:extLst>
              <a:ext uri="{FF2B5EF4-FFF2-40B4-BE49-F238E27FC236}">
                <a16:creationId xmlns:a16="http://schemas.microsoft.com/office/drawing/2014/main" xmlns="" id="{8101867B-998F-4725-A9E5-F44A1BB80F2F}"/>
              </a:ext>
            </a:extLst>
          </p:cNvPr>
          <p:cNvSpPr txBox="1"/>
          <p:nvPr/>
        </p:nvSpPr>
        <p:spPr>
          <a:xfrm>
            <a:off x="10524591" y="5788960"/>
            <a:ext cx="2738250" cy="646331"/>
          </a:xfrm>
          <a:prstGeom prst="rect">
            <a:avLst/>
          </a:prstGeom>
          <a:noFill/>
        </p:spPr>
        <p:txBody>
          <a:bodyPr wrap="none" rtlCol="0">
            <a:spAutoFit/>
          </a:bodyPr>
          <a:lstStyle/>
          <a:p>
            <a:r>
              <a:rPr lang="en-US" altLang="ja-JP" sz="3600" dirty="0">
                <a:solidFill>
                  <a:srgbClr val="FF0000"/>
                </a:solidFill>
                <a:latin typeface="+mn-ea"/>
                <a:ea typeface="+mn-ea"/>
              </a:rPr>
              <a:t>Submission</a:t>
            </a:r>
            <a:endParaRPr kumimoji="1" lang="ja-JP" altLang="en-US" sz="3600" dirty="0">
              <a:solidFill>
                <a:srgbClr val="FF0000"/>
              </a:solidFill>
              <a:latin typeface="+mn-ea"/>
              <a:ea typeface="+mn-ea"/>
            </a:endParaRPr>
          </a:p>
        </p:txBody>
      </p:sp>
      <p:cxnSp>
        <p:nvCxnSpPr>
          <p:cNvPr id="10" name="直線矢印コネクタ 9">
            <a:extLst>
              <a:ext uri="{FF2B5EF4-FFF2-40B4-BE49-F238E27FC236}">
                <a16:creationId xmlns:a16="http://schemas.microsoft.com/office/drawing/2014/main" xmlns="" id="{C3FB487E-E24D-4FC6-BEEF-42AB75793390}"/>
              </a:ext>
            </a:extLst>
          </p:cNvPr>
          <p:cNvCxnSpPr/>
          <p:nvPr/>
        </p:nvCxnSpPr>
        <p:spPr bwMode="auto">
          <a:xfrm flipH="1">
            <a:off x="9195578" y="6867339"/>
            <a:ext cx="1224136" cy="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11" name="テキスト ボックス 10">
            <a:extLst>
              <a:ext uri="{FF2B5EF4-FFF2-40B4-BE49-F238E27FC236}">
                <a16:creationId xmlns:a16="http://schemas.microsoft.com/office/drawing/2014/main" xmlns="" id="{53CB8D74-D620-47B7-AEBB-6B4B43F69CF0}"/>
              </a:ext>
            </a:extLst>
          </p:cNvPr>
          <p:cNvSpPr txBox="1"/>
          <p:nvPr/>
        </p:nvSpPr>
        <p:spPr>
          <a:xfrm>
            <a:off x="10527726" y="6581048"/>
            <a:ext cx="2738250" cy="646331"/>
          </a:xfrm>
          <a:prstGeom prst="rect">
            <a:avLst/>
          </a:prstGeom>
          <a:noFill/>
        </p:spPr>
        <p:txBody>
          <a:bodyPr wrap="none" rtlCol="0">
            <a:spAutoFit/>
          </a:bodyPr>
          <a:lstStyle/>
          <a:p>
            <a:r>
              <a:rPr lang="en-US" altLang="ja-JP" sz="3600" dirty="0">
                <a:solidFill>
                  <a:srgbClr val="FF0000"/>
                </a:solidFill>
                <a:latin typeface="+mn-ea"/>
                <a:ea typeface="+mn-ea"/>
              </a:rPr>
              <a:t>Submission</a:t>
            </a:r>
            <a:endParaRPr kumimoji="1" lang="ja-JP" altLang="en-US" sz="3600" dirty="0">
              <a:solidFill>
                <a:srgbClr val="FF0000"/>
              </a:solidFill>
              <a:latin typeface="+mn-ea"/>
              <a:ea typeface="+mn-ea"/>
            </a:endParaRPr>
          </a:p>
        </p:txBody>
      </p:sp>
    </p:spTree>
    <p:extLst>
      <p:ext uri="{BB962C8B-B14F-4D97-AF65-F5344CB8AC3E}">
        <p14:creationId xmlns:p14="http://schemas.microsoft.com/office/powerpoint/2010/main" val="211030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C9E66DA-F437-455D-9F74-3B5A5397A2D1}"/>
              </a:ext>
            </a:extLst>
          </p:cNvPr>
          <p:cNvSpPr>
            <a:spLocks noGrp="1"/>
          </p:cNvSpPr>
          <p:nvPr>
            <p:ph type="title"/>
          </p:nvPr>
        </p:nvSpPr>
        <p:spPr/>
        <p:txBody>
          <a:bodyPr/>
          <a:lstStyle/>
          <a:p>
            <a:r>
              <a:rPr kumimoji="1" lang="en-US" altLang="ja-JP" dirty="0"/>
              <a:t>Preparation of text files</a:t>
            </a:r>
            <a:endParaRPr kumimoji="1" lang="ja-JP" altLang="en-US" dirty="0"/>
          </a:p>
        </p:txBody>
      </p:sp>
      <p:sp>
        <p:nvSpPr>
          <p:cNvPr id="4" name="フッター プレースホルダー 3">
            <a:extLst>
              <a:ext uri="{FF2B5EF4-FFF2-40B4-BE49-F238E27FC236}">
                <a16:creationId xmlns:a16="http://schemas.microsoft.com/office/drawing/2014/main" xmlns="" id="{02DA1E3D-D3C8-4860-BC44-C8513EE410ED}"/>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1CA15DC7-55FE-4060-9F09-224CBA9494FA}"/>
              </a:ext>
            </a:extLst>
          </p:cNvPr>
          <p:cNvSpPr>
            <a:spLocks noGrp="1"/>
          </p:cNvSpPr>
          <p:nvPr>
            <p:ph type="sldNum" sz="quarter" idx="4"/>
          </p:nvPr>
        </p:nvSpPr>
        <p:spPr/>
        <p:txBody>
          <a:bodyPr/>
          <a:lstStyle/>
          <a:p>
            <a:pPr>
              <a:defRPr/>
            </a:pPr>
            <a:fld id="{E62AD30C-4FD0-4E41-9633-AA73C86D07D0}" type="slidenum">
              <a:rPr lang="ja-JP" altLang="en-US" smtClean="0"/>
              <a:pPr>
                <a:defRPr/>
              </a:pPr>
              <a:t>12</a:t>
            </a:fld>
            <a:endParaRPr lang="en-US" altLang="ja-JP" dirty="0"/>
          </a:p>
        </p:txBody>
      </p:sp>
      <p:sp>
        <p:nvSpPr>
          <p:cNvPr id="6" name="テキスト ボックス 5">
            <a:extLst>
              <a:ext uri="{FF2B5EF4-FFF2-40B4-BE49-F238E27FC236}">
                <a16:creationId xmlns:a16="http://schemas.microsoft.com/office/drawing/2014/main" xmlns="" id="{CA98BA04-B7C7-451B-BA4B-A87AAEC40FD0}"/>
              </a:ext>
            </a:extLst>
          </p:cNvPr>
          <p:cNvSpPr txBox="1"/>
          <p:nvPr/>
        </p:nvSpPr>
        <p:spPr>
          <a:xfrm>
            <a:off x="875519" y="1610755"/>
            <a:ext cx="2908168" cy="769441"/>
          </a:xfrm>
          <a:prstGeom prst="rect">
            <a:avLst/>
          </a:prstGeom>
          <a:noFill/>
        </p:spPr>
        <p:txBody>
          <a:bodyPr wrap="none" rtlCol="0">
            <a:spAutoFit/>
          </a:bodyPr>
          <a:lstStyle/>
          <a:p>
            <a:r>
              <a:rPr kumimoji="1" lang="en-US" altLang="ja-JP" sz="4400" dirty="0" err="1">
                <a:latin typeface="+mn-ea"/>
                <a:ea typeface="+mn-ea"/>
              </a:rPr>
              <a:t>target_dir</a:t>
            </a:r>
            <a:endParaRPr kumimoji="1" lang="ja-JP" altLang="en-US" sz="4400" dirty="0">
              <a:latin typeface="+mn-ea"/>
              <a:ea typeface="+mn-ea"/>
            </a:endParaRPr>
          </a:p>
        </p:txBody>
      </p:sp>
      <p:sp>
        <p:nvSpPr>
          <p:cNvPr id="7" name="テキスト ボックス 6">
            <a:extLst>
              <a:ext uri="{FF2B5EF4-FFF2-40B4-BE49-F238E27FC236}">
                <a16:creationId xmlns:a16="http://schemas.microsoft.com/office/drawing/2014/main" xmlns="" id="{D90416A1-0A7E-4E46-8522-6A4D01C8E190}"/>
              </a:ext>
            </a:extLst>
          </p:cNvPr>
          <p:cNvSpPr txBox="1"/>
          <p:nvPr/>
        </p:nvSpPr>
        <p:spPr>
          <a:xfrm>
            <a:off x="4594170" y="1610755"/>
            <a:ext cx="2924198" cy="769441"/>
          </a:xfrm>
          <a:prstGeom prst="rect">
            <a:avLst/>
          </a:prstGeom>
          <a:noFill/>
        </p:spPr>
        <p:txBody>
          <a:bodyPr wrap="none" rtlCol="0">
            <a:spAutoFit/>
          </a:bodyPr>
          <a:lstStyle/>
          <a:p>
            <a:r>
              <a:rPr kumimoji="1" lang="en-US" altLang="ja-JP" sz="4400" dirty="0">
                <a:latin typeface="+mn-ea"/>
                <a:ea typeface="+mn-ea"/>
              </a:rPr>
              <a:t>category1</a:t>
            </a:r>
            <a:endParaRPr kumimoji="1" lang="ja-JP" altLang="en-US" sz="4400" dirty="0">
              <a:latin typeface="+mn-ea"/>
              <a:ea typeface="+mn-ea"/>
            </a:endParaRPr>
          </a:p>
        </p:txBody>
      </p:sp>
      <p:sp>
        <p:nvSpPr>
          <p:cNvPr id="8" name="テキスト ボックス 7">
            <a:extLst>
              <a:ext uri="{FF2B5EF4-FFF2-40B4-BE49-F238E27FC236}">
                <a16:creationId xmlns:a16="http://schemas.microsoft.com/office/drawing/2014/main" xmlns="" id="{2A045B74-5C65-4FE4-A140-F8AD8039445E}"/>
              </a:ext>
            </a:extLst>
          </p:cNvPr>
          <p:cNvSpPr txBox="1"/>
          <p:nvPr/>
        </p:nvSpPr>
        <p:spPr>
          <a:xfrm>
            <a:off x="4594169" y="2596218"/>
            <a:ext cx="2924198" cy="769441"/>
          </a:xfrm>
          <a:prstGeom prst="rect">
            <a:avLst/>
          </a:prstGeom>
          <a:noFill/>
        </p:spPr>
        <p:txBody>
          <a:bodyPr wrap="none" rtlCol="0">
            <a:spAutoFit/>
          </a:bodyPr>
          <a:lstStyle/>
          <a:p>
            <a:r>
              <a:rPr kumimoji="1" lang="en-US" altLang="ja-JP" sz="4400" dirty="0">
                <a:latin typeface="+mn-ea"/>
                <a:ea typeface="+mn-ea"/>
              </a:rPr>
              <a:t>category2</a:t>
            </a:r>
            <a:endParaRPr kumimoji="1" lang="ja-JP" altLang="en-US" sz="4400" dirty="0">
              <a:latin typeface="+mn-ea"/>
              <a:ea typeface="+mn-ea"/>
            </a:endParaRPr>
          </a:p>
        </p:txBody>
      </p:sp>
      <p:sp>
        <p:nvSpPr>
          <p:cNvPr id="9" name="テキスト ボックス 8">
            <a:extLst>
              <a:ext uri="{FF2B5EF4-FFF2-40B4-BE49-F238E27FC236}">
                <a16:creationId xmlns:a16="http://schemas.microsoft.com/office/drawing/2014/main" xmlns="" id="{E8FAA3D8-C2B8-484F-8FC6-DD256E0B0139}"/>
              </a:ext>
            </a:extLst>
          </p:cNvPr>
          <p:cNvSpPr txBox="1"/>
          <p:nvPr/>
        </p:nvSpPr>
        <p:spPr>
          <a:xfrm>
            <a:off x="8675626" y="1610755"/>
            <a:ext cx="2064989" cy="769441"/>
          </a:xfrm>
          <a:prstGeom prst="rect">
            <a:avLst/>
          </a:prstGeom>
          <a:noFill/>
        </p:spPr>
        <p:txBody>
          <a:bodyPr wrap="none" rtlCol="0">
            <a:spAutoFit/>
          </a:bodyPr>
          <a:lstStyle/>
          <a:p>
            <a:r>
              <a:rPr kumimoji="1" lang="en-US" altLang="ja-JP" sz="4400" dirty="0">
                <a:latin typeface="+mn-ea"/>
                <a:ea typeface="+mn-ea"/>
              </a:rPr>
              <a:t>xxx.txt</a:t>
            </a:r>
            <a:endParaRPr kumimoji="1" lang="ja-JP" altLang="en-US" sz="4400" dirty="0">
              <a:latin typeface="+mn-ea"/>
              <a:ea typeface="+mn-ea"/>
            </a:endParaRPr>
          </a:p>
        </p:txBody>
      </p:sp>
      <p:sp>
        <p:nvSpPr>
          <p:cNvPr id="10" name="テキスト ボックス 9">
            <a:extLst>
              <a:ext uri="{FF2B5EF4-FFF2-40B4-BE49-F238E27FC236}">
                <a16:creationId xmlns:a16="http://schemas.microsoft.com/office/drawing/2014/main" xmlns="" id="{1E664C0F-7B19-46E8-81E8-98A59D18D300}"/>
              </a:ext>
            </a:extLst>
          </p:cNvPr>
          <p:cNvSpPr txBox="1"/>
          <p:nvPr/>
        </p:nvSpPr>
        <p:spPr>
          <a:xfrm>
            <a:off x="8669845" y="2596217"/>
            <a:ext cx="2021836" cy="769441"/>
          </a:xfrm>
          <a:prstGeom prst="rect">
            <a:avLst/>
          </a:prstGeom>
          <a:noFill/>
        </p:spPr>
        <p:txBody>
          <a:bodyPr wrap="none" rtlCol="0">
            <a:spAutoFit/>
          </a:bodyPr>
          <a:lstStyle/>
          <a:p>
            <a:r>
              <a:rPr kumimoji="1" lang="en-US" altLang="ja-JP" sz="4400" dirty="0">
                <a:latin typeface="+mn-ea"/>
                <a:ea typeface="+mn-ea"/>
              </a:rPr>
              <a:t>yyy.txt</a:t>
            </a:r>
            <a:endParaRPr kumimoji="1" lang="ja-JP" altLang="en-US" sz="4400" dirty="0">
              <a:latin typeface="+mn-ea"/>
              <a:ea typeface="+mn-ea"/>
            </a:endParaRPr>
          </a:p>
        </p:txBody>
      </p:sp>
      <p:sp>
        <p:nvSpPr>
          <p:cNvPr id="11" name="テキスト ボックス 10">
            <a:extLst>
              <a:ext uri="{FF2B5EF4-FFF2-40B4-BE49-F238E27FC236}">
                <a16:creationId xmlns:a16="http://schemas.microsoft.com/office/drawing/2014/main" xmlns="" id="{982443FB-D088-443A-B053-ABE8A564EF45}"/>
              </a:ext>
            </a:extLst>
          </p:cNvPr>
          <p:cNvSpPr txBox="1"/>
          <p:nvPr/>
        </p:nvSpPr>
        <p:spPr>
          <a:xfrm>
            <a:off x="8697202" y="3581679"/>
            <a:ext cx="1978427" cy="769441"/>
          </a:xfrm>
          <a:prstGeom prst="rect">
            <a:avLst/>
          </a:prstGeom>
          <a:noFill/>
        </p:spPr>
        <p:txBody>
          <a:bodyPr wrap="none" rtlCol="0">
            <a:spAutoFit/>
          </a:bodyPr>
          <a:lstStyle/>
          <a:p>
            <a:r>
              <a:rPr kumimoji="1" lang="en-US" altLang="ja-JP" sz="4400" dirty="0">
                <a:latin typeface="+mn-ea"/>
                <a:ea typeface="+mn-ea"/>
              </a:rPr>
              <a:t>zzz.txt</a:t>
            </a:r>
            <a:endParaRPr kumimoji="1" lang="ja-JP" altLang="en-US" sz="4400" dirty="0">
              <a:latin typeface="+mn-ea"/>
              <a:ea typeface="+mn-ea"/>
            </a:endParaRPr>
          </a:p>
        </p:txBody>
      </p:sp>
      <p:cxnSp>
        <p:nvCxnSpPr>
          <p:cNvPr id="13" name="直線コネクタ 12">
            <a:extLst>
              <a:ext uri="{FF2B5EF4-FFF2-40B4-BE49-F238E27FC236}">
                <a16:creationId xmlns:a16="http://schemas.microsoft.com/office/drawing/2014/main" xmlns="" id="{A47D292D-7C3C-454C-A887-A4188A81F5F3}"/>
              </a:ext>
            </a:extLst>
          </p:cNvPr>
          <p:cNvCxnSpPr>
            <a:cxnSpLocks/>
          </p:cNvCxnSpPr>
          <p:nvPr/>
        </p:nvCxnSpPr>
        <p:spPr bwMode="auto">
          <a:xfrm>
            <a:off x="7568276" y="1995476"/>
            <a:ext cx="83207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線コネクタ 15">
            <a:extLst>
              <a:ext uri="{FF2B5EF4-FFF2-40B4-BE49-F238E27FC236}">
                <a16:creationId xmlns:a16="http://schemas.microsoft.com/office/drawing/2014/main" xmlns="" id="{183A6EFA-C228-45B7-826D-73AA1A7EC0EF}"/>
              </a:ext>
            </a:extLst>
          </p:cNvPr>
          <p:cNvCxnSpPr/>
          <p:nvPr/>
        </p:nvCxnSpPr>
        <p:spPr bwMode="auto">
          <a:xfrm flipV="1">
            <a:off x="7482896" y="2965486"/>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9" name="グループ化 18">
            <a:extLst>
              <a:ext uri="{FF2B5EF4-FFF2-40B4-BE49-F238E27FC236}">
                <a16:creationId xmlns:a16="http://schemas.microsoft.com/office/drawing/2014/main" xmlns="" id="{D9F669EA-29C2-4EDB-B574-076B83E31401}"/>
              </a:ext>
            </a:extLst>
          </p:cNvPr>
          <p:cNvGrpSpPr/>
          <p:nvPr/>
        </p:nvGrpSpPr>
        <p:grpSpPr>
          <a:xfrm>
            <a:off x="7806932" y="2959613"/>
            <a:ext cx="684076" cy="1016547"/>
            <a:chOff x="6636159" y="3463669"/>
            <a:chExt cx="684076" cy="1016547"/>
          </a:xfrm>
        </p:grpSpPr>
        <p:cxnSp>
          <p:nvCxnSpPr>
            <p:cNvPr id="15" name="直線コネクタ 14">
              <a:extLst>
                <a:ext uri="{FF2B5EF4-FFF2-40B4-BE49-F238E27FC236}">
                  <a16:creationId xmlns:a16="http://schemas.microsoft.com/office/drawing/2014/main" xmlns="" id="{4E25EF7C-1D0E-4F0B-8D8E-30D8D6A0F701}"/>
                </a:ext>
              </a:extLst>
            </p:cNvPr>
            <p:cNvCxnSpPr/>
            <p:nvPr/>
          </p:nvCxnSpPr>
          <p:spPr bwMode="auto">
            <a:xfrm>
              <a:off x="6636159" y="4470455"/>
              <a:ext cx="6840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線コネクタ 16">
              <a:extLst>
                <a:ext uri="{FF2B5EF4-FFF2-40B4-BE49-F238E27FC236}">
                  <a16:creationId xmlns:a16="http://schemas.microsoft.com/office/drawing/2014/main" xmlns="" id="{307EA75B-49CD-47E8-BA43-A63CD1C04AE1}"/>
                </a:ext>
              </a:extLst>
            </p:cNvPr>
            <p:cNvCxnSpPr>
              <a:cxnSpLocks/>
            </p:cNvCxnSpPr>
            <p:nvPr/>
          </p:nvCxnSpPr>
          <p:spPr bwMode="auto">
            <a:xfrm rot="5400000" flipV="1">
              <a:off x="6127886" y="3971942"/>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8" name="直線コネクタ 17">
            <a:extLst>
              <a:ext uri="{FF2B5EF4-FFF2-40B4-BE49-F238E27FC236}">
                <a16:creationId xmlns:a16="http://schemas.microsoft.com/office/drawing/2014/main" xmlns="" id="{298E5A19-AE8B-47C8-9154-4F383F2DA150}"/>
              </a:ext>
            </a:extLst>
          </p:cNvPr>
          <p:cNvCxnSpPr/>
          <p:nvPr/>
        </p:nvCxnSpPr>
        <p:spPr bwMode="auto">
          <a:xfrm flipV="1">
            <a:off x="3827847" y="1995473"/>
            <a:ext cx="694315"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0" name="グループ化 19">
            <a:extLst>
              <a:ext uri="{FF2B5EF4-FFF2-40B4-BE49-F238E27FC236}">
                <a16:creationId xmlns:a16="http://schemas.microsoft.com/office/drawing/2014/main" xmlns="" id="{3DBF94D2-2C12-4ADF-8974-30AD976A5428}"/>
              </a:ext>
            </a:extLst>
          </p:cNvPr>
          <p:cNvGrpSpPr/>
          <p:nvPr/>
        </p:nvGrpSpPr>
        <p:grpSpPr>
          <a:xfrm>
            <a:off x="4141820" y="2011236"/>
            <a:ext cx="380342" cy="948377"/>
            <a:chOff x="6636159" y="3463669"/>
            <a:chExt cx="684076" cy="1016547"/>
          </a:xfrm>
        </p:grpSpPr>
        <p:cxnSp>
          <p:nvCxnSpPr>
            <p:cNvPr id="21" name="直線コネクタ 20">
              <a:extLst>
                <a:ext uri="{FF2B5EF4-FFF2-40B4-BE49-F238E27FC236}">
                  <a16:creationId xmlns:a16="http://schemas.microsoft.com/office/drawing/2014/main" xmlns="" id="{86A52C60-958B-4FBC-9EFB-60894C1589F8}"/>
                </a:ext>
              </a:extLst>
            </p:cNvPr>
            <p:cNvCxnSpPr/>
            <p:nvPr/>
          </p:nvCxnSpPr>
          <p:spPr bwMode="auto">
            <a:xfrm>
              <a:off x="6636159" y="4470455"/>
              <a:ext cx="6840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直線コネクタ 21">
              <a:extLst>
                <a:ext uri="{FF2B5EF4-FFF2-40B4-BE49-F238E27FC236}">
                  <a16:creationId xmlns:a16="http://schemas.microsoft.com/office/drawing/2014/main" xmlns="" id="{16048875-704D-49CD-8AEE-68C1E96EC338}"/>
                </a:ext>
              </a:extLst>
            </p:cNvPr>
            <p:cNvCxnSpPr>
              <a:cxnSpLocks/>
            </p:cNvCxnSpPr>
            <p:nvPr/>
          </p:nvCxnSpPr>
          <p:spPr bwMode="auto">
            <a:xfrm rot="5400000" flipV="1">
              <a:off x="6127886" y="3971942"/>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3" name="テキスト ボックス 22">
            <a:extLst>
              <a:ext uri="{FF2B5EF4-FFF2-40B4-BE49-F238E27FC236}">
                <a16:creationId xmlns:a16="http://schemas.microsoft.com/office/drawing/2014/main" xmlns="" id="{A48291D2-58B7-4020-9889-525FF731A5FB}"/>
              </a:ext>
            </a:extLst>
          </p:cNvPr>
          <p:cNvSpPr txBox="1"/>
          <p:nvPr/>
        </p:nvSpPr>
        <p:spPr>
          <a:xfrm rot="5400000">
            <a:off x="8965267" y="4182420"/>
            <a:ext cx="748923" cy="769441"/>
          </a:xfrm>
          <a:prstGeom prst="rect">
            <a:avLst/>
          </a:prstGeom>
          <a:noFill/>
        </p:spPr>
        <p:txBody>
          <a:bodyPr wrap="none" rtlCol="0">
            <a:spAutoFit/>
          </a:bodyPr>
          <a:lstStyle/>
          <a:p>
            <a:r>
              <a:rPr kumimoji="1" lang="en-US" altLang="ja-JP" sz="4400" dirty="0">
                <a:latin typeface="+mn-ea"/>
                <a:ea typeface="+mn-ea"/>
              </a:rPr>
              <a:t>…</a:t>
            </a:r>
            <a:endParaRPr kumimoji="1" lang="ja-JP" altLang="en-US" sz="4400" dirty="0">
              <a:latin typeface="+mn-ea"/>
              <a:ea typeface="+mn-ea"/>
            </a:endParaRPr>
          </a:p>
        </p:txBody>
      </p:sp>
      <p:sp>
        <p:nvSpPr>
          <p:cNvPr id="24" name="テキスト ボックス 23">
            <a:extLst>
              <a:ext uri="{FF2B5EF4-FFF2-40B4-BE49-F238E27FC236}">
                <a16:creationId xmlns:a16="http://schemas.microsoft.com/office/drawing/2014/main" xmlns="" id="{F66578C8-C7A2-4879-A648-96DFC8B373E9}"/>
              </a:ext>
            </a:extLst>
          </p:cNvPr>
          <p:cNvSpPr txBox="1"/>
          <p:nvPr/>
        </p:nvSpPr>
        <p:spPr>
          <a:xfrm rot="5400000">
            <a:off x="5144489" y="3568965"/>
            <a:ext cx="748923" cy="769441"/>
          </a:xfrm>
          <a:prstGeom prst="rect">
            <a:avLst/>
          </a:prstGeom>
          <a:noFill/>
        </p:spPr>
        <p:txBody>
          <a:bodyPr wrap="none" rtlCol="0">
            <a:spAutoFit/>
          </a:bodyPr>
          <a:lstStyle/>
          <a:p>
            <a:r>
              <a:rPr kumimoji="1" lang="en-US" altLang="ja-JP" sz="4400" dirty="0">
                <a:latin typeface="+mn-ea"/>
                <a:ea typeface="+mn-ea"/>
              </a:rPr>
              <a:t>…</a:t>
            </a:r>
            <a:endParaRPr kumimoji="1" lang="ja-JP" altLang="en-US" sz="4400" dirty="0">
              <a:latin typeface="+mn-ea"/>
              <a:ea typeface="+mn-ea"/>
            </a:endParaRPr>
          </a:p>
        </p:txBody>
      </p:sp>
      <p:sp>
        <p:nvSpPr>
          <p:cNvPr id="3" name="テキスト ボックス 2">
            <a:extLst>
              <a:ext uri="{FF2B5EF4-FFF2-40B4-BE49-F238E27FC236}">
                <a16:creationId xmlns:a16="http://schemas.microsoft.com/office/drawing/2014/main" xmlns="" id="{D959C444-A56F-4515-BB61-E407330A8B61}"/>
              </a:ext>
            </a:extLst>
          </p:cNvPr>
          <p:cNvSpPr txBox="1"/>
          <p:nvPr/>
        </p:nvSpPr>
        <p:spPr>
          <a:xfrm>
            <a:off x="623491" y="4395887"/>
            <a:ext cx="925253" cy="646331"/>
          </a:xfrm>
          <a:prstGeom prst="rect">
            <a:avLst/>
          </a:prstGeom>
          <a:noFill/>
        </p:spPr>
        <p:txBody>
          <a:bodyPr wrap="none" rtlCol="0">
            <a:spAutoFit/>
          </a:bodyPr>
          <a:lstStyle/>
          <a:p>
            <a:r>
              <a:rPr kumimoji="1" lang="en-US" altLang="ja-JP" sz="3600" dirty="0">
                <a:latin typeface="+mn-ea"/>
                <a:ea typeface="+mn-ea"/>
              </a:rPr>
              <a:t>Ex:</a:t>
            </a:r>
            <a:endParaRPr kumimoji="1" lang="ja-JP" altLang="en-US" sz="3600" dirty="0">
              <a:latin typeface="+mn-ea"/>
              <a:ea typeface="+mn-ea"/>
            </a:endParaRPr>
          </a:p>
        </p:txBody>
      </p:sp>
      <p:sp>
        <p:nvSpPr>
          <p:cNvPr id="25" name="テキスト ボックス 24">
            <a:extLst>
              <a:ext uri="{FF2B5EF4-FFF2-40B4-BE49-F238E27FC236}">
                <a16:creationId xmlns:a16="http://schemas.microsoft.com/office/drawing/2014/main" xmlns="" id="{0A9D282C-A6EA-4956-BDD3-3EDA8E0299A8}"/>
              </a:ext>
            </a:extLst>
          </p:cNvPr>
          <p:cNvSpPr txBox="1"/>
          <p:nvPr/>
        </p:nvSpPr>
        <p:spPr>
          <a:xfrm>
            <a:off x="875519" y="5499187"/>
            <a:ext cx="2903359" cy="769441"/>
          </a:xfrm>
          <a:prstGeom prst="rect">
            <a:avLst/>
          </a:prstGeom>
          <a:noFill/>
        </p:spPr>
        <p:txBody>
          <a:bodyPr wrap="none" rtlCol="0">
            <a:spAutoFit/>
          </a:bodyPr>
          <a:lstStyle/>
          <a:p>
            <a:r>
              <a:rPr kumimoji="1" lang="en-US" altLang="ja-JP" sz="4400" dirty="0" err="1">
                <a:latin typeface="+mn-ea"/>
                <a:ea typeface="+mn-ea"/>
              </a:rPr>
              <a:t>text_dogs</a:t>
            </a:r>
            <a:endParaRPr kumimoji="1" lang="ja-JP" altLang="en-US" sz="4400" dirty="0">
              <a:latin typeface="+mn-ea"/>
              <a:ea typeface="+mn-ea"/>
            </a:endParaRPr>
          </a:p>
        </p:txBody>
      </p:sp>
      <p:sp>
        <p:nvSpPr>
          <p:cNvPr id="26" name="テキスト ボックス 25">
            <a:extLst>
              <a:ext uri="{FF2B5EF4-FFF2-40B4-BE49-F238E27FC236}">
                <a16:creationId xmlns:a16="http://schemas.microsoft.com/office/drawing/2014/main" xmlns="" id="{412020D1-FE8C-4242-AA1C-344A1CA48EF6}"/>
              </a:ext>
            </a:extLst>
          </p:cNvPr>
          <p:cNvSpPr txBox="1"/>
          <p:nvPr/>
        </p:nvSpPr>
        <p:spPr>
          <a:xfrm>
            <a:off x="4594170" y="5499187"/>
            <a:ext cx="3013967" cy="769441"/>
          </a:xfrm>
          <a:prstGeom prst="rect">
            <a:avLst/>
          </a:prstGeom>
          <a:noFill/>
        </p:spPr>
        <p:txBody>
          <a:bodyPr wrap="none" rtlCol="0">
            <a:spAutoFit/>
          </a:bodyPr>
          <a:lstStyle/>
          <a:p>
            <a:r>
              <a:rPr kumimoji="1" lang="en-US" altLang="ja-JP" sz="4400" dirty="0">
                <a:latin typeface="+mn-ea"/>
                <a:ea typeface="+mn-ea"/>
              </a:rPr>
              <a:t>chihuahua</a:t>
            </a:r>
            <a:endParaRPr kumimoji="1" lang="ja-JP" altLang="en-US" sz="4400" dirty="0">
              <a:latin typeface="+mn-ea"/>
              <a:ea typeface="+mn-ea"/>
            </a:endParaRPr>
          </a:p>
        </p:txBody>
      </p:sp>
      <p:sp>
        <p:nvSpPr>
          <p:cNvPr id="27" name="テキスト ボックス 26">
            <a:extLst>
              <a:ext uri="{FF2B5EF4-FFF2-40B4-BE49-F238E27FC236}">
                <a16:creationId xmlns:a16="http://schemas.microsoft.com/office/drawing/2014/main" xmlns="" id="{FB30DEC6-232F-445F-AAA5-61DD1C98A6F2}"/>
              </a:ext>
            </a:extLst>
          </p:cNvPr>
          <p:cNvSpPr txBox="1"/>
          <p:nvPr/>
        </p:nvSpPr>
        <p:spPr>
          <a:xfrm>
            <a:off x="4594169" y="6484650"/>
            <a:ext cx="4718343" cy="769441"/>
          </a:xfrm>
          <a:prstGeom prst="rect">
            <a:avLst/>
          </a:prstGeom>
          <a:noFill/>
        </p:spPr>
        <p:txBody>
          <a:bodyPr wrap="none" rtlCol="0">
            <a:spAutoFit/>
          </a:bodyPr>
          <a:lstStyle/>
          <a:p>
            <a:r>
              <a:rPr kumimoji="1" lang="en-US" altLang="ja-JP" sz="4400" dirty="0" err="1">
                <a:latin typeface="+mn-ea"/>
                <a:ea typeface="+mn-ea"/>
              </a:rPr>
              <a:t>golden_retriever</a:t>
            </a:r>
            <a:endParaRPr kumimoji="1" lang="ja-JP" altLang="en-US" sz="4400" dirty="0">
              <a:latin typeface="+mn-ea"/>
              <a:ea typeface="+mn-ea"/>
            </a:endParaRPr>
          </a:p>
        </p:txBody>
      </p:sp>
      <p:sp>
        <p:nvSpPr>
          <p:cNvPr id="28" name="テキスト ボックス 27">
            <a:extLst>
              <a:ext uri="{FF2B5EF4-FFF2-40B4-BE49-F238E27FC236}">
                <a16:creationId xmlns:a16="http://schemas.microsoft.com/office/drawing/2014/main" xmlns="" id="{6B19394D-B296-4ADC-92B4-50FDE5A48F3F}"/>
              </a:ext>
            </a:extLst>
          </p:cNvPr>
          <p:cNvSpPr txBox="1"/>
          <p:nvPr/>
        </p:nvSpPr>
        <p:spPr>
          <a:xfrm>
            <a:off x="10583838" y="5499187"/>
            <a:ext cx="3951723" cy="769441"/>
          </a:xfrm>
          <a:prstGeom prst="rect">
            <a:avLst/>
          </a:prstGeom>
          <a:noFill/>
        </p:spPr>
        <p:txBody>
          <a:bodyPr wrap="none" rtlCol="0">
            <a:spAutoFit/>
          </a:bodyPr>
          <a:lstStyle/>
          <a:p>
            <a:r>
              <a:rPr kumimoji="1" lang="en-US" altLang="ja-JP" sz="4400" dirty="0">
                <a:latin typeface="+mn-ea"/>
                <a:ea typeface="+mn-ea"/>
              </a:rPr>
              <a:t>chihuahua.txt</a:t>
            </a:r>
            <a:endParaRPr kumimoji="1" lang="ja-JP" altLang="en-US" sz="4400" dirty="0">
              <a:latin typeface="+mn-ea"/>
              <a:ea typeface="+mn-ea"/>
            </a:endParaRPr>
          </a:p>
        </p:txBody>
      </p:sp>
      <p:sp>
        <p:nvSpPr>
          <p:cNvPr id="29" name="テキスト ボックス 28">
            <a:extLst>
              <a:ext uri="{FF2B5EF4-FFF2-40B4-BE49-F238E27FC236}">
                <a16:creationId xmlns:a16="http://schemas.microsoft.com/office/drawing/2014/main" xmlns="" id="{4D356BCA-0B52-4D89-8044-D1676BCA9A8B}"/>
              </a:ext>
            </a:extLst>
          </p:cNvPr>
          <p:cNvSpPr txBox="1"/>
          <p:nvPr/>
        </p:nvSpPr>
        <p:spPr>
          <a:xfrm>
            <a:off x="10578057" y="6484649"/>
            <a:ext cx="5576463" cy="769441"/>
          </a:xfrm>
          <a:prstGeom prst="rect">
            <a:avLst/>
          </a:prstGeom>
          <a:noFill/>
        </p:spPr>
        <p:txBody>
          <a:bodyPr wrap="none" rtlCol="0">
            <a:spAutoFit/>
          </a:bodyPr>
          <a:lstStyle/>
          <a:p>
            <a:r>
              <a:rPr kumimoji="1" lang="en-US" altLang="ja-JP" sz="4400" dirty="0">
                <a:latin typeface="+mn-ea"/>
                <a:ea typeface="+mn-ea"/>
              </a:rPr>
              <a:t>golden_retriever.txt</a:t>
            </a:r>
            <a:endParaRPr kumimoji="1" lang="ja-JP" altLang="en-US" sz="4400" dirty="0">
              <a:latin typeface="+mn-ea"/>
              <a:ea typeface="+mn-ea"/>
            </a:endParaRPr>
          </a:p>
        </p:txBody>
      </p:sp>
      <p:cxnSp>
        <p:nvCxnSpPr>
          <p:cNvPr id="31" name="直線コネクタ 30">
            <a:extLst>
              <a:ext uri="{FF2B5EF4-FFF2-40B4-BE49-F238E27FC236}">
                <a16:creationId xmlns:a16="http://schemas.microsoft.com/office/drawing/2014/main" xmlns="" id="{7025DA26-AD2F-4D80-8A40-8830D1AD1488}"/>
              </a:ext>
            </a:extLst>
          </p:cNvPr>
          <p:cNvCxnSpPr>
            <a:cxnSpLocks/>
            <a:stCxn id="26" idx="3"/>
          </p:cNvCxnSpPr>
          <p:nvPr/>
        </p:nvCxnSpPr>
        <p:spPr bwMode="auto">
          <a:xfrm>
            <a:off x="7608137" y="5883908"/>
            <a:ext cx="270043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線コネクタ 31">
            <a:extLst>
              <a:ext uri="{FF2B5EF4-FFF2-40B4-BE49-F238E27FC236}">
                <a16:creationId xmlns:a16="http://schemas.microsoft.com/office/drawing/2014/main" xmlns="" id="{3DB5E4AE-5A35-4EF7-87C8-F8869F8BC401}"/>
              </a:ext>
            </a:extLst>
          </p:cNvPr>
          <p:cNvCxnSpPr/>
          <p:nvPr/>
        </p:nvCxnSpPr>
        <p:spPr bwMode="auto">
          <a:xfrm flipV="1">
            <a:off x="9391108" y="6853918"/>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線コネクタ 35">
            <a:extLst>
              <a:ext uri="{FF2B5EF4-FFF2-40B4-BE49-F238E27FC236}">
                <a16:creationId xmlns:a16="http://schemas.microsoft.com/office/drawing/2014/main" xmlns="" id="{3C0D73C4-78A4-433C-8FB3-9D514974FFC4}"/>
              </a:ext>
            </a:extLst>
          </p:cNvPr>
          <p:cNvCxnSpPr/>
          <p:nvPr/>
        </p:nvCxnSpPr>
        <p:spPr bwMode="auto">
          <a:xfrm flipV="1">
            <a:off x="3827847" y="5883905"/>
            <a:ext cx="694315"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7" name="グループ化 36">
            <a:extLst>
              <a:ext uri="{FF2B5EF4-FFF2-40B4-BE49-F238E27FC236}">
                <a16:creationId xmlns:a16="http://schemas.microsoft.com/office/drawing/2014/main" xmlns="" id="{B8DA7F99-D7AF-4683-8A1F-9140851ED546}"/>
              </a:ext>
            </a:extLst>
          </p:cNvPr>
          <p:cNvGrpSpPr/>
          <p:nvPr/>
        </p:nvGrpSpPr>
        <p:grpSpPr>
          <a:xfrm>
            <a:off x="4141820" y="5899668"/>
            <a:ext cx="380342" cy="948377"/>
            <a:chOff x="6636159" y="3463669"/>
            <a:chExt cx="684076" cy="1016547"/>
          </a:xfrm>
        </p:grpSpPr>
        <p:cxnSp>
          <p:nvCxnSpPr>
            <p:cNvPr id="38" name="直線コネクタ 37">
              <a:extLst>
                <a:ext uri="{FF2B5EF4-FFF2-40B4-BE49-F238E27FC236}">
                  <a16:creationId xmlns:a16="http://schemas.microsoft.com/office/drawing/2014/main" xmlns="" id="{9459C728-03D5-4CCC-893A-DFF24E6DEFFE}"/>
                </a:ext>
              </a:extLst>
            </p:cNvPr>
            <p:cNvCxnSpPr/>
            <p:nvPr/>
          </p:nvCxnSpPr>
          <p:spPr bwMode="auto">
            <a:xfrm>
              <a:off x="6636159" y="4470455"/>
              <a:ext cx="6840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線コネクタ 38">
              <a:extLst>
                <a:ext uri="{FF2B5EF4-FFF2-40B4-BE49-F238E27FC236}">
                  <a16:creationId xmlns:a16="http://schemas.microsoft.com/office/drawing/2014/main" xmlns="" id="{240E3E5E-B61D-4CC4-838B-1A37CDE86021}"/>
                </a:ext>
              </a:extLst>
            </p:cNvPr>
            <p:cNvCxnSpPr>
              <a:cxnSpLocks/>
            </p:cNvCxnSpPr>
            <p:nvPr/>
          </p:nvCxnSpPr>
          <p:spPr bwMode="auto">
            <a:xfrm rot="5400000" flipV="1">
              <a:off x="6127886" y="3971942"/>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0" name="テキスト ボックス 39">
            <a:extLst>
              <a:ext uri="{FF2B5EF4-FFF2-40B4-BE49-F238E27FC236}">
                <a16:creationId xmlns:a16="http://schemas.microsoft.com/office/drawing/2014/main" xmlns="" id="{D7807BB0-F720-486E-BE53-EE525D5D3F12}"/>
              </a:ext>
            </a:extLst>
          </p:cNvPr>
          <p:cNvSpPr txBox="1"/>
          <p:nvPr/>
        </p:nvSpPr>
        <p:spPr>
          <a:xfrm rot="5400000">
            <a:off x="11098643" y="7450876"/>
            <a:ext cx="748923" cy="769441"/>
          </a:xfrm>
          <a:prstGeom prst="rect">
            <a:avLst/>
          </a:prstGeom>
          <a:noFill/>
        </p:spPr>
        <p:txBody>
          <a:bodyPr wrap="square" rtlCol="0">
            <a:spAutoFit/>
          </a:bodyPr>
          <a:lstStyle/>
          <a:p>
            <a:r>
              <a:rPr kumimoji="1" lang="en-US" altLang="ja-JP" sz="4400" dirty="0">
                <a:latin typeface="+mn-ea"/>
                <a:ea typeface="+mn-ea"/>
              </a:rPr>
              <a:t>…</a:t>
            </a:r>
            <a:endParaRPr kumimoji="1" lang="ja-JP" altLang="en-US" sz="4400" dirty="0">
              <a:latin typeface="+mn-ea"/>
              <a:ea typeface="+mn-ea"/>
            </a:endParaRPr>
          </a:p>
        </p:txBody>
      </p:sp>
      <p:sp>
        <p:nvSpPr>
          <p:cNvPr id="41" name="テキスト ボックス 40">
            <a:extLst>
              <a:ext uri="{FF2B5EF4-FFF2-40B4-BE49-F238E27FC236}">
                <a16:creationId xmlns:a16="http://schemas.microsoft.com/office/drawing/2014/main" xmlns="" id="{890E53E4-EF41-42E5-A9E1-D070B1F65423}"/>
              </a:ext>
            </a:extLst>
          </p:cNvPr>
          <p:cNvSpPr txBox="1"/>
          <p:nvPr/>
        </p:nvSpPr>
        <p:spPr>
          <a:xfrm rot="5400000">
            <a:off x="5144489" y="7457397"/>
            <a:ext cx="748923" cy="769441"/>
          </a:xfrm>
          <a:prstGeom prst="rect">
            <a:avLst/>
          </a:prstGeom>
          <a:noFill/>
        </p:spPr>
        <p:txBody>
          <a:bodyPr wrap="none" rtlCol="0">
            <a:spAutoFit/>
          </a:bodyPr>
          <a:lstStyle/>
          <a:p>
            <a:r>
              <a:rPr kumimoji="1" lang="en-US" altLang="ja-JP" sz="4400" dirty="0">
                <a:latin typeface="+mn-ea"/>
                <a:ea typeface="+mn-ea"/>
              </a:rPr>
              <a:t>…</a:t>
            </a:r>
            <a:endParaRPr kumimoji="1" lang="ja-JP" altLang="en-US" sz="4400" dirty="0">
              <a:latin typeface="+mn-ea"/>
              <a:ea typeface="+mn-ea"/>
            </a:endParaRPr>
          </a:p>
        </p:txBody>
      </p:sp>
    </p:spTree>
    <p:extLst>
      <p:ext uri="{BB962C8B-B14F-4D97-AF65-F5344CB8AC3E}">
        <p14:creationId xmlns:p14="http://schemas.microsoft.com/office/powerpoint/2010/main" val="207851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D1C8D7D-4EBB-452A-92DA-D707B55FCFA9}"/>
              </a:ext>
            </a:extLst>
          </p:cNvPr>
          <p:cNvSpPr>
            <a:spLocks noGrp="1"/>
          </p:cNvSpPr>
          <p:nvPr>
            <p:ph type="title"/>
          </p:nvPr>
        </p:nvSpPr>
        <p:spPr/>
        <p:txBody>
          <a:bodyPr>
            <a:normAutofit/>
          </a:bodyPr>
          <a:lstStyle/>
          <a:p>
            <a:r>
              <a:rPr kumimoji="1" lang="en-US" altLang="ja-JP" dirty="0"/>
              <a:t>About </a:t>
            </a:r>
            <a:r>
              <a:rPr kumimoji="1" lang="en-US" altLang="ja-JP" dirty="0" smtClean="0"/>
              <a:t>dm-06-assign1</a:t>
            </a:r>
            <a:endParaRPr kumimoji="1" lang="ja-JP" altLang="en-US" dirty="0"/>
          </a:p>
        </p:txBody>
      </p:sp>
      <p:sp>
        <p:nvSpPr>
          <p:cNvPr id="3" name="コンテンツ プレースホルダー 2">
            <a:extLst>
              <a:ext uri="{FF2B5EF4-FFF2-40B4-BE49-F238E27FC236}">
                <a16:creationId xmlns:a16="http://schemas.microsoft.com/office/drawing/2014/main" xmlns="" id="{6C64508C-2174-403C-B4B0-722B14F01814}"/>
              </a:ext>
            </a:extLst>
          </p:cNvPr>
          <p:cNvSpPr>
            <a:spLocks noGrp="1"/>
          </p:cNvSpPr>
          <p:nvPr>
            <p:ph idx="1"/>
          </p:nvPr>
        </p:nvSpPr>
        <p:spPr>
          <a:xfrm>
            <a:off x="376888" y="2114811"/>
            <a:ext cx="16556097" cy="6228693"/>
          </a:xfrm>
        </p:spPr>
        <p:txBody>
          <a:bodyPr>
            <a:normAutofit fontScale="70000" lnSpcReduction="20000"/>
          </a:bodyPr>
          <a:lstStyle/>
          <a:p>
            <a:r>
              <a:rPr lang="en-US" altLang="ja-JP" dirty="0"/>
              <a:t>Of course, you can do it with the texts we've distributed (Chihuahua, Golden Retriever, and Shiba), but let's try a collection of documents in your favorite category.</a:t>
            </a:r>
            <a:r>
              <a:rPr lang="ja-JP" altLang="en-US" dirty="0"/>
              <a:t> </a:t>
            </a:r>
            <a:r>
              <a:rPr lang="en-US" altLang="ja-JP" dirty="0"/>
              <a:t>As the source of texts, Wikipedia, related web pages, or anything else can be used.</a:t>
            </a:r>
          </a:p>
          <a:p>
            <a:r>
              <a:rPr lang="en-US" altLang="ja-JP" dirty="0"/>
              <a:t>You can create a CSV file by applying </a:t>
            </a:r>
            <a:r>
              <a:rPr lang="en-US" altLang="ja-JP" dirty="0" err="1"/>
              <a:t>make_csv_from_text.ipynb</a:t>
            </a:r>
            <a:r>
              <a:rPr lang="en-US" altLang="ja-JP" dirty="0"/>
              <a:t> to the collected text (words), or you can create a CSV file with "label and text" per line by yourself directly.</a:t>
            </a:r>
          </a:p>
          <a:p>
            <a:r>
              <a:rPr lang="en-US" altLang="ja-JP" dirty="0"/>
              <a:t>You should prepare for the words </a:t>
            </a:r>
            <a:r>
              <a:rPr lang="en-US" altLang="ja-JP" dirty="0" err="1"/>
              <a:t>X_test</a:t>
            </a:r>
            <a:r>
              <a:rPr lang="en-US" altLang="ja-JP" dirty="0"/>
              <a:t> by yourself. Note that the words that are not in the collected text at all are not used in the prediction. </a:t>
            </a:r>
          </a:p>
          <a:p>
            <a:r>
              <a:rPr lang="en-US" altLang="ja-JP" dirty="0"/>
              <a:t>In most lectures, you just apply the notebook to the data we have prepared, but we want you to feel "the actual task of collecting data" and "in some cases, prediction does not go well."</a:t>
            </a:r>
          </a:p>
        </p:txBody>
      </p:sp>
      <p:sp>
        <p:nvSpPr>
          <p:cNvPr id="4" name="フッター プレースホルダー 3">
            <a:extLst>
              <a:ext uri="{FF2B5EF4-FFF2-40B4-BE49-F238E27FC236}">
                <a16:creationId xmlns:a16="http://schemas.microsoft.com/office/drawing/2014/main" xmlns="" id="{A0D7FC3D-9914-473A-9D9A-212D848F3B58}"/>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E5D37B12-5668-486D-8951-D98AE76AE942}"/>
              </a:ext>
            </a:extLst>
          </p:cNvPr>
          <p:cNvSpPr>
            <a:spLocks noGrp="1"/>
          </p:cNvSpPr>
          <p:nvPr>
            <p:ph type="sldNum" sz="quarter" idx="4"/>
          </p:nvPr>
        </p:nvSpPr>
        <p:spPr/>
        <p:txBody>
          <a:bodyPr/>
          <a:lstStyle/>
          <a:p>
            <a:pPr>
              <a:defRPr/>
            </a:pPr>
            <a:fld id="{E62AD30C-4FD0-4E41-9633-AA73C86D07D0}" type="slidenum">
              <a:rPr lang="ja-JP" altLang="en-US" smtClean="0"/>
              <a:pPr>
                <a:defRPr/>
              </a:pPr>
              <a:t>13</a:t>
            </a:fld>
            <a:endParaRPr lang="en-US" altLang="ja-JP" dirty="0"/>
          </a:p>
        </p:txBody>
      </p:sp>
    </p:spTree>
    <p:extLst>
      <p:ext uri="{BB962C8B-B14F-4D97-AF65-F5344CB8AC3E}">
        <p14:creationId xmlns:p14="http://schemas.microsoft.com/office/powerpoint/2010/main" val="1347947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854B8BB-9D88-4DAE-A45B-B3B127DA2910}"/>
              </a:ext>
            </a:extLst>
          </p:cNvPr>
          <p:cNvSpPr>
            <a:spLocks noGrp="1"/>
          </p:cNvSpPr>
          <p:nvPr>
            <p:ph type="title"/>
          </p:nvPr>
        </p:nvSpPr>
        <p:spPr/>
        <p:txBody>
          <a:bodyPr/>
          <a:lstStyle/>
          <a:p>
            <a:r>
              <a:rPr kumimoji="1" lang="en-US" altLang="ja-JP" dirty="0"/>
              <a:t>About </a:t>
            </a:r>
            <a:r>
              <a:rPr kumimoji="1" lang="en-US" altLang="ja-JP" dirty="0" smtClean="0"/>
              <a:t>dm-06-assign1</a:t>
            </a:r>
            <a:endParaRPr kumimoji="1" lang="ja-JP" altLang="en-US" dirty="0"/>
          </a:p>
        </p:txBody>
      </p:sp>
      <p:sp>
        <p:nvSpPr>
          <p:cNvPr id="3" name="コンテンツ プレースホルダー 2">
            <a:extLst>
              <a:ext uri="{FF2B5EF4-FFF2-40B4-BE49-F238E27FC236}">
                <a16:creationId xmlns:a16="http://schemas.microsoft.com/office/drawing/2014/main" xmlns="" id="{E3844DDA-B92E-458C-BFE2-B0470D2E0585}"/>
              </a:ext>
            </a:extLst>
          </p:cNvPr>
          <p:cNvSpPr>
            <a:spLocks noGrp="1"/>
          </p:cNvSpPr>
          <p:nvPr>
            <p:ph idx="1"/>
          </p:nvPr>
        </p:nvSpPr>
        <p:spPr>
          <a:xfrm>
            <a:off x="376891" y="1852255"/>
            <a:ext cx="16556097" cy="6743276"/>
          </a:xfrm>
        </p:spPr>
        <p:txBody>
          <a:bodyPr>
            <a:normAutofit/>
          </a:bodyPr>
          <a:lstStyle/>
          <a:p>
            <a:pPr marL="0" indent="0">
              <a:buNone/>
            </a:pPr>
            <a:r>
              <a:rPr lang="en-US" altLang="ja-JP" sz="4000" dirty="0"/>
              <a:t>From previous answers:</a:t>
            </a:r>
          </a:p>
          <a:p>
            <a:r>
              <a:rPr lang="en-US" altLang="ja-JP" sz="4000" dirty="0"/>
              <a:t>Texts about cats</a:t>
            </a:r>
            <a:r>
              <a:rPr lang="ja-JP" altLang="en-US" sz="4000" dirty="0"/>
              <a:t> </a:t>
            </a:r>
            <a:r>
              <a:rPr lang="en-US" altLang="ja-JP" sz="4000" dirty="0"/>
              <a:t>(from Wikipedia) / Abyssinian,  Scottish fold, Turkish angora / 'domestic cat white blind Turkey heterochromatic affectionate' </a:t>
            </a:r>
            <a:r>
              <a:rPr lang="en-US" altLang="ja-JP" sz="4000" dirty="0">
                <a:sym typeface="Symbol" panose="05050102010706020507" pitchFamily="18" charset="2"/>
              </a:rPr>
              <a:t> </a:t>
            </a:r>
            <a:r>
              <a:rPr lang="en-US" altLang="ja-JP" sz="4000" dirty="0"/>
              <a:t>[0.17, 0.29, 0.54]</a:t>
            </a:r>
          </a:p>
          <a:p>
            <a:r>
              <a:rPr lang="en-US" altLang="ja-JP" sz="4000" dirty="0">
                <a:sym typeface="Symbol" panose="05050102010706020507" pitchFamily="18" charset="2"/>
              </a:rPr>
              <a:t>Texts of explanation of the genre of novels</a:t>
            </a:r>
            <a:r>
              <a:rPr lang="ja-JP" altLang="en-US" sz="4000" dirty="0">
                <a:sym typeface="Symbol" panose="05050102010706020507" pitchFamily="18" charset="2"/>
              </a:rPr>
              <a:t> </a:t>
            </a:r>
            <a:r>
              <a:rPr lang="en-US" altLang="ja-JP" sz="4000" dirty="0">
                <a:sym typeface="Symbol" panose="05050102010706020507" pitchFamily="18" charset="2"/>
              </a:rPr>
              <a:t>(from Web) / SF, Business, Essay, Mystery, Politics</a:t>
            </a:r>
            <a:r>
              <a:rPr lang="ja-JP" altLang="en-US" sz="4000" dirty="0">
                <a:sym typeface="Symbol" panose="05050102010706020507" pitchFamily="18" charset="2"/>
              </a:rPr>
              <a:t> </a:t>
            </a:r>
            <a:r>
              <a:rPr lang="en-US" altLang="ja-JP" sz="4000" dirty="0">
                <a:sym typeface="Symbol" panose="05050102010706020507" pitchFamily="18" charset="2"/>
              </a:rPr>
              <a:t>/ </a:t>
            </a:r>
            <a:r>
              <a:rPr lang="en-US" altLang="zh-TW" sz="4000" dirty="0">
                <a:sym typeface="Symbol" panose="05050102010706020507" pitchFamily="18" charset="2"/>
              </a:rPr>
              <a:t>'authenticity murder scene impressive policeman case' </a:t>
            </a:r>
            <a:r>
              <a:rPr lang="en-US" altLang="ja-JP" sz="4000" dirty="0">
                <a:sym typeface="Symbol" panose="05050102010706020507" pitchFamily="18" charset="2"/>
              </a:rPr>
              <a:t> [0.06, 0.10, 0.14, 0.67, 0.04]</a:t>
            </a:r>
          </a:p>
          <a:p>
            <a:r>
              <a:rPr lang="en-US" altLang="ja-JP" sz="4000" dirty="0">
                <a:sym typeface="Symbol" panose="05050102010706020507" pitchFamily="18" charset="2"/>
              </a:rPr>
              <a:t>…</a:t>
            </a:r>
            <a:endParaRPr lang="en-US" altLang="ja-JP" sz="4000" dirty="0"/>
          </a:p>
        </p:txBody>
      </p:sp>
      <p:sp>
        <p:nvSpPr>
          <p:cNvPr id="4" name="フッター プレースホルダー 3">
            <a:extLst>
              <a:ext uri="{FF2B5EF4-FFF2-40B4-BE49-F238E27FC236}">
                <a16:creationId xmlns:a16="http://schemas.microsoft.com/office/drawing/2014/main" xmlns="" id="{537E806A-02D0-4021-89DB-AE8BFC2F14F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466276A4-74B5-4F31-9381-73EA54938620}"/>
              </a:ext>
            </a:extLst>
          </p:cNvPr>
          <p:cNvSpPr>
            <a:spLocks noGrp="1"/>
          </p:cNvSpPr>
          <p:nvPr>
            <p:ph type="sldNum" sz="quarter" idx="4"/>
          </p:nvPr>
        </p:nvSpPr>
        <p:spPr/>
        <p:txBody>
          <a:bodyPr/>
          <a:lstStyle/>
          <a:p>
            <a:pPr>
              <a:defRPr/>
            </a:pPr>
            <a:fld id="{E62AD30C-4FD0-4E41-9633-AA73C86D07D0}" type="slidenum">
              <a:rPr lang="ja-JP" altLang="en-US" smtClean="0"/>
              <a:pPr>
                <a:defRPr/>
              </a:pPr>
              <a:t>14</a:t>
            </a:fld>
            <a:endParaRPr lang="en-US" altLang="ja-JP" dirty="0"/>
          </a:p>
        </p:txBody>
      </p:sp>
    </p:spTree>
    <p:extLst>
      <p:ext uri="{BB962C8B-B14F-4D97-AF65-F5344CB8AC3E}">
        <p14:creationId xmlns:p14="http://schemas.microsoft.com/office/powerpoint/2010/main" val="367784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854B8BB-9D88-4DAE-A45B-B3B127DA2910}"/>
              </a:ext>
            </a:extLst>
          </p:cNvPr>
          <p:cNvSpPr>
            <a:spLocks noGrp="1"/>
          </p:cNvSpPr>
          <p:nvPr>
            <p:ph type="title"/>
          </p:nvPr>
        </p:nvSpPr>
        <p:spPr/>
        <p:txBody>
          <a:bodyPr/>
          <a:lstStyle/>
          <a:p>
            <a:r>
              <a:rPr kumimoji="1" lang="en-US" altLang="ja-JP" dirty="0"/>
              <a:t>About </a:t>
            </a:r>
            <a:r>
              <a:rPr kumimoji="1" lang="en-US" altLang="ja-JP" dirty="0" smtClean="0"/>
              <a:t>dm-06-assign1</a:t>
            </a:r>
            <a:endParaRPr kumimoji="1" lang="ja-JP" altLang="en-US" dirty="0"/>
          </a:p>
        </p:txBody>
      </p:sp>
      <p:sp>
        <p:nvSpPr>
          <p:cNvPr id="3" name="コンテンツ プレースホルダー 2">
            <a:extLst>
              <a:ext uri="{FF2B5EF4-FFF2-40B4-BE49-F238E27FC236}">
                <a16:creationId xmlns:a16="http://schemas.microsoft.com/office/drawing/2014/main" xmlns="" id="{E3844DDA-B92E-458C-BFE2-B0470D2E0585}"/>
              </a:ext>
            </a:extLst>
          </p:cNvPr>
          <p:cNvSpPr>
            <a:spLocks noGrp="1"/>
          </p:cNvSpPr>
          <p:nvPr>
            <p:ph idx="1"/>
          </p:nvPr>
        </p:nvSpPr>
        <p:spPr>
          <a:xfrm>
            <a:off x="376891" y="1852255"/>
            <a:ext cx="16556097" cy="6743276"/>
          </a:xfrm>
        </p:spPr>
        <p:txBody>
          <a:bodyPr>
            <a:normAutofit/>
          </a:bodyPr>
          <a:lstStyle/>
          <a:p>
            <a:pPr marL="0" indent="0">
              <a:buNone/>
            </a:pPr>
            <a:r>
              <a:rPr lang="en-US" altLang="ja-JP" sz="4000" dirty="0"/>
              <a:t>From previous answers:</a:t>
            </a:r>
          </a:p>
          <a:p>
            <a:r>
              <a:rPr lang="en-US" altLang="ja-JP" sz="4000" dirty="0"/>
              <a:t>Texts about cats</a:t>
            </a:r>
            <a:r>
              <a:rPr lang="ja-JP" altLang="en-US" sz="4000" dirty="0"/>
              <a:t> </a:t>
            </a:r>
            <a:r>
              <a:rPr lang="en-US" altLang="ja-JP" sz="4000" dirty="0"/>
              <a:t>(from Wikipedia) / Abyssinian,  Scottish fold, Turkish angora / 'domestic cat white blind Turkey heterochromatic affectionate' </a:t>
            </a:r>
            <a:r>
              <a:rPr lang="en-US" altLang="ja-JP" sz="4000" dirty="0">
                <a:sym typeface="Symbol" panose="05050102010706020507" pitchFamily="18" charset="2"/>
              </a:rPr>
              <a:t> </a:t>
            </a:r>
            <a:r>
              <a:rPr lang="en-US" altLang="ja-JP" sz="4000" dirty="0"/>
              <a:t>[0.17, 0.29, 0.54]</a:t>
            </a:r>
          </a:p>
          <a:p>
            <a:r>
              <a:rPr lang="en-US" altLang="ja-JP" sz="4000" dirty="0">
                <a:sym typeface="Symbol" panose="05050102010706020507" pitchFamily="18" charset="2"/>
              </a:rPr>
              <a:t>Texts of explanation of the genre of novels</a:t>
            </a:r>
            <a:r>
              <a:rPr lang="ja-JP" altLang="en-US" sz="4000" dirty="0">
                <a:sym typeface="Symbol" panose="05050102010706020507" pitchFamily="18" charset="2"/>
              </a:rPr>
              <a:t> </a:t>
            </a:r>
            <a:r>
              <a:rPr lang="en-US" altLang="ja-JP" sz="4000" dirty="0">
                <a:sym typeface="Symbol" panose="05050102010706020507" pitchFamily="18" charset="2"/>
              </a:rPr>
              <a:t>(from Web) / SF, Business, Essay, Mystery, Politics</a:t>
            </a:r>
            <a:r>
              <a:rPr lang="ja-JP" altLang="en-US" sz="4000" dirty="0">
                <a:sym typeface="Symbol" panose="05050102010706020507" pitchFamily="18" charset="2"/>
              </a:rPr>
              <a:t> </a:t>
            </a:r>
            <a:r>
              <a:rPr lang="en-US" altLang="ja-JP" sz="4000" dirty="0">
                <a:sym typeface="Symbol" panose="05050102010706020507" pitchFamily="18" charset="2"/>
              </a:rPr>
              <a:t>/ </a:t>
            </a:r>
            <a:r>
              <a:rPr lang="en-US" altLang="zh-TW" sz="4000" dirty="0">
                <a:sym typeface="Symbol" panose="05050102010706020507" pitchFamily="18" charset="2"/>
              </a:rPr>
              <a:t>'authenticity murder scene impressive policeman case' </a:t>
            </a:r>
            <a:r>
              <a:rPr lang="en-US" altLang="ja-JP" sz="4000" dirty="0">
                <a:sym typeface="Symbol" panose="05050102010706020507" pitchFamily="18" charset="2"/>
              </a:rPr>
              <a:t> [0.06, 0.10, 0.14, 0.67, 0.04]</a:t>
            </a:r>
          </a:p>
          <a:p>
            <a:r>
              <a:rPr lang="en-US" altLang="ja-JP" sz="4000" dirty="0">
                <a:sym typeface="Symbol" panose="05050102010706020507" pitchFamily="18" charset="2"/>
              </a:rPr>
              <a:t>…</a:t>
            </a:r>
            <a:endParaRPr lang="en-US" altLang="ja-JP" sz="4000" dirty="0"/>
          </a:p>
        </p:txBody>
      </p:sp>
      <p:sp>
        <p:nvSpPr>
          <p:cNvPr id="4" name="フッター プレースホルダー 3">
            <a:extLst>
              <a:ext uri="{FF2B5EF4-FFF2-40B4-BE49-F238E27FC236}">
                <a16:creationId xmlns:a16="http://schemas.microsoft.com/office/drawing/2014/main" xmlns="" id="{537E806A-02D0-4021-89DB-AE8BFC2F14F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466276A4-74B5-4F31-9381-73EA54938620}"/>
              </a:ext>
            </a:extLst>
          </p:cNvPr>
          <p:cNvSpPr>
            <a:spLocks noGrp="1"/>
          </p:cNvSpPr>
          <p:nvPr>
            <p:ph type="sldNum" sz="quarter" idx="4"/>
          </p:nvPr>
        </p:nvSpPr>
        <p:spPr/>
        <p:txBody>
          <a:bodyPr/>
          <a:lstStyle/>
          <a:p>
            <a:pPr>
              <a:defRPr/>
            </a:pPr>
            <a:fld id="{E62AD30C-4FD0-4E41-9633-AA73C86D07D0}" type="slidenum">
              <a:rPr lang="ja-JP" altLang="en-US" smtClean="0"/>
              <a:pPr>
                <a:defRPr/>
              </a:pPr>
              <a:t>15</a:t>
            </a:fld>
            <a:endParaRPr lang="en-US" altLang="ja-JP" dirty="0"/>
          </a:p>
        </p:txBody>
      </p:sp>
    </p:spTree>
    <p:extLst>
      <p:ext uri="{BB962C8B-B14F-4D97-AF65-F5344CB8AC3E}">
        <p14:creationId xmlns:p14="http://schemas.microsoft.com/office/powerpoint/2010/main" val="330168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854B8BB-9D88-4DAE-A45B-B3B127DA2910}"/>
              </a:ext>
            </a:extLst>
          </p:cNvPr>
          <p:cNvSpPr>
            <a:spLocks noGrp="1"/>
          </p:cNvSpPr>
          <p:nvPr>
            <p:ph type="title"/>
          </p:nvPr>
        </p:nvSpPr>
        <p:spPr/>
        <p:txBody>
          <a:bodyPr/>
          <a:lstStyle/>
          <a:p>
            <a:r>
              <a:rPr lang="en-US" altLang="ja-JP" dirty="0"/>
              <a:t>Previously submitted answers for </a:t>
            </a:r>
            <a:r>
              <a:rPr lang="en-US" altLang="ja-JP" dirty="0" smtClean="0"/>
              <a:t>dm-06-assign1</a:t>
            </a:r>
            <a:endParaRPr kumimoji="1" lang="ja-JP" altLang="en-US" dirty="0"/>
          </a:p>
        </p:txBody>
      </p:sp>
      <p:sp>
        <p:nvSpPr>
          <p:cNvPr id="3" name="コンテンツ プレースホルダー 2">
            <a:extLst>
              <a:ext uri="{FF2B5EF4-FFF2-40B4-BE49-F238E27FC236}">
                <a16:creationId xmlns:a16="http://schemas.microsoft.com/office/drawing/2014/main" xmlns="" id="{E3844DDA-B92E-458C-BFE2-B0470D2E0585}"/>
              </a:ext>
            </a:extLst>
          </p:cNvPr>
          <p:cNvSpPr>
            <a:spLocks noGrp="1"/>
          </p:cNvSpPr>
          <p:nvPr>
            <p:ph idx="1"/>
          </p:nvPr>
        </p:nvSpPr>
        <p:spPr>
          <a:xfrm>
            <a:off x="347707" y="1429543"/>
            <a:ext cx="16556097" cy="7832935"/>
          </a:xfrm>
        </p:spPr>
        <p:txBody>
          <a:bodyPr>
            <a:noAutofit/>
          </a:bodyPr>
          <a:lstStyle/>
          <a:p>
            <a:r>
              <a:rPr lang="en-US" altLang="ja-JP" sz="2800" b="0" i="0" u="none" strike="noStrike" dirty="0">
                <a:solidFill>
                  <a:srgbClr val="000000"/>
                </a:solidFill>
                <a:effectLst/>
              </a:rPr>
              <a:t>Texts about MBTI (Personality Diagnostic Test) </a:t>
            </a:r>
            <a:r>
              <a:rPr lang="en-US" altLang="ja-JP" sz="2800" dirty="0">
                <a:solidFill>
                  <a:srgbClr val="000000"/>
                </a:solidFill>
              </a:rPr>
              <a:t>/ </a:t>
            </a:r>
            <a:r>
              <a:rPr lang="en-US" altLang="ja-JP" sz="2800" b="0" i="0" u="none" strike="noStrike" dirty="0">
                <a:solidFill>
                  <a:srgbClr val="000000"/>
                </a:solidFill>
                <a:effectLst/>
              </a:rPr>
              <a:t>'</a:t>
            </a:r>
            <a:r>
              <a:rPr lang="en-US" altLang="ja-JP" sz="2800" b="0" i="0" u="none" strike="noStrike" dirty="0" err="1">
                <a:solidFill>
                  <a:srgbClr val="000000"/>
                </a:solidFill>
                <a:effectLst/>
              </a:rPr>
              <a:t>enfp</a:t>
            </a:r>
            <a:r>
              <a:rPr lang="en-US" altLang="ja-JP" sz="2800" b="0" i="0" u="none" strike="noStrike" dirty="0">
                <a:solidFill>
                  <a:srgbClr val="000000"/>
                </a:solidFill>
                <a:effectLst/>
              </a:rPr>
              <a:t>', '</a:t>
            </a:r>
            <a:r>
              <a:rPr lang="en-US" altLang="ja-JP" sz="2800" b="0" i="0" u="none" strike="noStrike" dirty="0" err="1">
                <a:solidFill>
                  <a:srgbClr val="000000"/>
                </a:solidFill>
                <a:effectLst/>
              </a:rPr>
              <a:t>estj</a:t>
            </a:r>
            <a:r>
              <a:rPr lang="en-US" altLang="ja-JP" sz="2800" b="0" i="0" u="none" strike="noStrike" dirty="0">
                <a:solidFill>
                  <a:srgbClr val="000000"/>
                </a:solidFill>
                <a:effectLst/>
              </a:rPr>
              <a:t>', '</a:t>
            </a:r>
            <a:r>
              <a:rPr lang="en-US" altLang="ja-JP" sz="2800" b="0" i="0" u="none" strike="noStrike" dirty="0" err="1">
                <a:solidFill>
                  <a:srgbClr val="000000"/>
                </a:solidFill>
                <a:effectLst/>
              </a:rPr>
              <a:t>estp</a:t>
            </a:r>
            <a:r>
              <a:rPr lang="en-US" altLang="ja-JP" sz="2800" b="0" i="0" u="none" strike="noStrike" dirty="0">
                <a:solidFill>
                  <a:srgbClr val="000000"/>
                </a:solidFill>
                <a:effectLst/>
              </a:rPr>
              <a:t>'</a:t>
            </a:r>
            <a:r>
              <a:rPr lang="ja-JP" altLang="en-US" sz="2800" dirty="0"/>
              <a:t> </a:t>
            </a:r>
            <a:r>
              <a:rPr lang="en-US" altLang="ja-JP" sz="2800" dirty="0"/>
              <a:t>/ </a:t>
            </a:r>
            <a:r>
              <a:rPr lang="en-US" altLang="ja-JP" sz="2800" b="0" i="0" u="none" strike="noStrike" dirty="0">
                <a:solidFill>
                  <a:srgbClr val="000000"/>
                </a:solidFill>
                <a:effectLst/>
              </a:rPr>
              <a:t>'</a:t>
            </a:r>
            <a:r>
              <a:rPr lang="ja-JP" altLang="en-US" sz="2800" b="0" i="0" u="none" strike="noStrike" dirty="0">
                <a:solidFill>
                  <a:srgbClr val="000000"/>
                </a:solidFill>
                <a:effectLst/>
              </a:rPr>
              <a:t>集中 理論 リーダー</a:t>
            </a:r>
            <a:r>
              <a:rPr lang="en-US" altLang="ja-JP" sz="2800" b="0" i="0" u="none" strike="noStrike" dirty="0">
                <a:solidFill>
                  <a:srgbClr val="000000"/>
                </a:solidFill>
                <a:effectLst/>
              </a:rPr>
              <a:t>'</a:t>
            </a:r>
            <a:r>
              <a:rPr lang="ja-JP" altLang="en-US" sz="2800" b="0" i="0" u="none" strike="noStrike" dirty="0">
                <a:solidFill>
                  <a:srgbClr val="000000"/>
                </a:solidFill>
                <a:effectLst/>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[0.175395, 0.190523, 0.634082]</a:t>
            </a:r>
          </a:p>
          <a:p>
            <a:r>
              <a:rPr lang="en-US" altLang="ja-JP" sz="2800" b="0" i="0" u="none" strike="noStrike" dirty="0">
                <a:solidFill>
                  <a:srgbClr val="000000"/>
                </a:solidFill>
                <a:effectLst/>
              </a:rPr>
              <a:t>Texts about penguins</a:t>
            </a:r>
            <a:r>
              <a:rPr lang="ja-JP" altLang="en-US" sz="2800" b="0" i="0" u="none" strike="noStrike" dirty="0">
                <a:solidFill>
                  <a:srgbClr val="000000"/>
                </a:solidFill>
                <a:effectLst/>
              </a:rPr>
              <a:t> </a:t>
            </a:r>
            <a:r>
              <a:rPr lang="en-US" altLang="ja-JP" sz="2800" b="0" i="0" u="none" strike="noStrike" dirty="0">
                <a:solidFill>
                  <a:srgbClr val="000000"/>
                </a:solidFill>
                <a:effectLst/>
              </a:rPr>
              <a:t>(Wikipedia) / '</a:t>
            </a:r>
            <a:r>
              <a:rPr lang="en-US" altLang="ja-JP" sz="2800" b="0" i="0" u="none" strike="noStrike" dirty="0" err="1">
                <a:solidFill>
                  <a:srgbClr val="000000"/>
                </a:solidFill>
                <a:effectLst/>
              </a:rPr>
              <a:t>aderi</a:t>
            </a:r>
            <a:r>
              <a:rPr lang="en-US" altLang="ja-JP" sz="2800" b="0" i="0" u="none" strike="noStrike" dirty="0">
                <a:solidFill>
                  <a:srgbClr val="000000"/>
                </a:solidFill>
                <a:effectLst/>
              </a:rPr>
              <a:t>', '</a:t>
            </a:r>
            <a:r>
              <a:rPr lang="en-US" altLang="ja-JP" sz="2800" b="0" i="0" u="none" strike="noStrike" dirty="0" err="1">
                <a:solidFill>
                  <a:srgbClr val="000000"/>
                </a:solidFill>
                <a:effectLst/>
              </a:rPr>
              <a:t>garapagosu</a:t>
            </a:r>
            <a:r>
              <a:rPr lang="en-US" altLang="ja-JP" sz="2800" b="0" i="0" u="none" strike="noStrike" dirty="0">
                <a:solidFill>
                  <a:srgbClr val="000000"/>
                </a:solidFill>
                <a:effectLst/>
              </a:rPr>
              <a:t>', '</a:t>
            </a:r>
            <a:r>
              <a:rPr lang="en-US" altLang="ja-JP" sz="2800" b="0" i="0" u="none" strike="noStrike" dirty="0" err="1">
                <a:solidFill>
                  <a:srgbClr val="000000"/>
                </a:solidFill>
                <a:effectLst/>
              </a:rPr>
              <a:t>jentu</a:t>
            </a:r>
            <a:r>
              <a:rPr lang="en-US" altLang="ja-JP" sz="2800" b="0" i="0" u="none" strike="noStrike" dirty="0">
                <a:solidFill>
                  <a:srgbClr val="000000"/>
                </a:solidFill>
                <a:effectLst/>
              </a:rPr>
              <a:t>', '</a:t>
            </a:r>
            <a:r>
              <a:rPr lang="en-US" altLang="ja-JP" sz="2800" b="0" i="0" u="none" strike="noStrike" dirty="0" err="1">
                <a:solidFill>
                  <a:srgbClr val="000000"/>
                </a:solidFill>
                <a:effectLst/>
              </a:rPr>
              <a:t>ke-pu</a:t>
            </a:r>
            <a:r>
              <a:rPr lang="en-US" altLang="ja-JP" sz="2800" b="0" i="0" u="none" strike="noStrike" dirty="0">
                <a:solidFill>
                  <a:srgbClr val="000000"/>
                </a:solidFill>
                <a:effectLst/>
              </a:rPr>
              <a:t>', '</a:t>
            </a:r>
            <a:r>
              <a:rPr lang="en-US" altLang="ja-JP" sz="2800" b="0" i="0" u="none" strike="noStrike" dirty="0" err="1">
                <a:solidFill>
                  <a:srgbClr val="000000"/>
                </a:solidFill>
                <a:effectLst/>
              </a:rPr>
              <a:t>koutei</a:t>
            </a:r>
            <a:r>
              <a:rPr lang="en-US" altLang="ja-JP" sz="2800" b="0" i="0" u="none" strike="noStrike" dirty="0">
                <a:solidFill>
                  <a:srgbClr val="000000"/>
                </a:solidFill>
                <a:effectLst/>
              </a:rPr>
              <a:t>' / '70</a:t>
            </a:r>
            <a:r>
              <a:rPr lang="ja-JP" altLang="en-US" sz="2800" b="0" i="0" u="none" strike="noStrike" dirty="0">
                <a:solidFill>
                  <a:srgbClr val="000000"/>
                </a:solidFill>
                <a:effectLst/>
              </a:rPr>
              <a:t>　中型　ロバ　胸</a:t>
            </a:r>
            <a:r>
              <a:rPr lang="en-US" altLang="ja-JP" sz="2800" b="0" i="0" u="none" strike="noStrike" dirty="0">
                <a:solidFill>
                  <a:srgbClr val="000000"/>
                </a:solidFill>
                <a:effectLst/>
              </a:rPr>
              <a:t>'</a:t>
            </a:r>
            <a:r>
              <a:rPr lang="ja-JP" altLang="en-US" sz="2800" dirty="0">
                <a:solidFill>
                  <a:srgbClr val="000000"/>
                </a:solidFill>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 </a:t>
            </a:r>
            <a:r>
              <a:rPr lang="en-US" altLang="ja-JP" sz="2800" b="0" i="0" u="none" strike="noStrike" dirty="0">
                <a:solidFill>
                  <a:srgbClr val="000000"/>
                </a:solidFill>
                <a:effectLst/>
              </a:rPr>
              <a:t>[0.056875, 0.019642, 0.046663, 0.752173, 0.124647]</a:t>
            </a:r>
            <a:endParaRPr lang="en-US" altLang="ja-JP" sz="2800" b="0" i="0" u="none" strike="noStrike" dirty="0">
              <a:solidFill>
                <a:srgbClr val="000000"/>
              </a:solidFill>
              <a:effectLst/>
              <a:latin typeface="游ゴシック" panose="020B0400000000000000" pitchFamily="50" charset="-128"/>
              <a:ea typeface="游ゴシック" panose="020B0400000000000000" pitchFamily="50" charset="-128"/>
            </a:endParaRPr>
          </a:p>
          <a:p>
            <a:r>
              <a:rPr lang="en-US" altLang="ja-JP" sz="2800" dirty="0"/>
              <a:t>Lyrics (beginning)</a:t>
            </a:r>
            <a:r>
              <a:rPr lang="ja-JP" altLang="en-US" sz="2800" dirty="0"/>
              <a:t> </a:t>
            </a:r>
            <a:r>
              <a:rPr lang="en-US" altLang="ja-JP" sz="2800" dirty="0"/>
              <a:t>/</a:t>
            </a:r>
            <a:r>
              <a:rPr lang="ja-JP" altLang="en-US" sz="2800" dirty="0"/>
              <a:t> </a:t>
            </a:r>
            <a:r>
              <a:rPr lang="en-US" altLang="ja-JP" sz="2800" b="0" i="0" u="none" strike="noStrike" dirty="0">
                <a:solidFill>
                  <a:srgbClr val="000000"/>
                </a:solidFill>
                <a:effectLst/>
              </a:rPr>
              <a:t>'</a:t>
            </a:r>
            <a:r>
              <a:rPr lang="en-US" altLang="ja-JP" sz="2800" dirty="0"/>
              <a:t>Official</a:t>
            </a:r>
            <a:r>
              <a:rPr lang="ja-JP" altLang="en-US" sz="2800" dirty="0"/>
              <a:t>髭男</a:t>
            </a:r>
            <a:r>
              <a:rPr lang="en-US" altLang="ja-JP" sz="2800" dirty="0" err="1"/>
              <a:t>dism</a:t>
            </a:r>
            <a:r>
              <a:rPr lang="en-US" altLang="ja-JP" sz="2800" b="0" i="0" u="none" strike="noStrike" dirty="0">
                <a:solidFill>
                  <a:srgbClr val="000000"/>
                </a:solidFill>
                <a:effectLst/>
              </a:rPr>
              <a:t>',</a:t>
            </a:r>
            <a:r>
              <a:rPr lang="en-US" altLang="ja-JP" sz="2800" dirty="0"/>
              <a:t> </a:t>
            </a:r>
            <a:r>
              <a:rPr lang="en-US" altLang="ja-JP" sz="2800" b="0" i="0" u="none" strike="noStrike" dirty="0">
                <a:solidFill>
                  <a:srgbClr val="000000"/>
                </a:solidFill>
                <a:effectLst/>
              </a:rPr>
              <a:t>'</a:t>
            </a:r>
            <a:r>
              <a:rPr lang="en-US" altLang="ja-JP" sz="2800" dirty="0"/>
              <a:t>PEOPLE 1</a:t>
            </a:r>
            <a:r>
              <a:rPr lang="en-US" altLang="ja-JP" sz="2800" b="0" i="0" u="none" strike="noStrike" dirty="0">
                <a:solidFill>
                  <a:srgbClr val="000000"/>
                </a:solidFill>
                <a:effectLst/>
              </a:rPr>
              <a:t>', '</a:t>
            </a:r>
            <a:r>
              <a:rPr lang="en-US" altLang="ja-JP" sz="2800" dirty="0"/>
              <a:t>Saucy Dog</a:t>
            </a:r>
            <a:r>
              <a:rPr lang="en-US" altLang="ja-JP" sz="2800" b="0" i="0" u="none" strike="noStrike" dirty="0">
                <a:solidFill>
                  <a:srgbClr val="000000"/>
                </a:solidFill>
                <a:effectLst/>
              </a:rPr>
              <a:t>', '</a:t>
            </a:r>
            <a:r>
              <a:rPr lang="en-US" altLang="ja-JP" sz="2800" dirty="0" err="1"/>
              <a:t>Vaundy</a:t>
            </a:r>
            <a:r>
              <a:rPr lang="en-US" altLang="ja-JP" sz="2800" b="0" i="0" u="none" strike="noStrike" dirty="0">
                <a:solidFill>
                  <a:srgbClr val="000000"/>
                </a:solidFill>
                <a:effectLst/>
              </a:rPr>
              <a:t>', '</a:t>
            </a:r>
            <a:r>
              <a:rPr lang="en-US" altLang="ja-JP" sz="2800" dirty="0"/>
              <a:t>back number</a:t>
            </a:r>
            <a:r>
              <a:rPr lang="en-US" altLang="ja-JP" sz="2800" b="0" i="0" u="none" strike="noStrike" dirty="0">
                <a:solidFill>
                  <a:srgbClr val="000000"/>
                </a:solidFill>
                <a:effectLst/>
              </a:rPr>
              <a:t>'</a:t>
            </a:r>
            <a:r>
              <a:rPr lang="ja-JP" altLang="en-US" sz="2800" dirty="0">
                <a:solidFill>
                  <a:srgbClr val="000000"/>
                </a:solidFill>
              </a:rPr>
              <a:t> </a:t>
            </a:r>
            <a:r>
              <a:rPr lang="en-US" altLang="ja-JP" sz="2800" dirty="0">
                <a:solidFill>
                  <a:srgbClr val="000000"/>
                </a:solidFill>
              </a:rPr>
              <a:t>/</a:t>
            </a:r>
            <a:r>
              <a:rPr lang="ja-JP" altLang="en-US" sz="2800" dirty="0">
                <a:solidFill>
                  <a:srgbClr val="000000"/>
                </a:solidFill>
              </a:rPr>
              <a:t> </a:t>
            </a:r>
            <a:r>
              <a:rPr lang="en-US" altLang="ja-JP" sz="2800" dirty="0"/>
              <a:t>'</a:t>
            </a:r>
            <a:r>
              <a:rPr lang="ja-JP" altLang="en-US" sz="2800" dirty="0"/>
              <a:t>さりげなく 時 は あの日 まで 流れ 着いた</a:t>
            </a:r>
            <a:r>
              <a:rPr lang="en-US" altLang="ja-JP" sz="2800" dirty="0"/>
              <a:t>'</a:t>
            </a:r>
            <a:r>
              <a:rPr lang="ja-JP" altLang="en-US" sz="2800" dirty="0"/>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[0.060189, 0.157294, 0.391339, 0.167648, 0.223531]</a:t>
            </a:r>
          </a:p>
          <a:p>
            <a:r>
              <a:rPr lang="en-US" altLang="ja-JP" sz="2800" dirty="0">
                <a:solidFill>
                  <a:srgbClr val="000000"/>
                </a:solidFill>
              </a:rPr>
              <a:t>Texts about soccer teams</a:t>
            </a:r>
            <a:r>
              <a:rPr lang="ja-JP" altLang="en-US" sz="2800" dirty="0">
                <a:solidFill>
                  <a:srgbClr val="000000"/>
                </a:solidFill>
              </a:rPr>
              <a:t> </a:t>
            </a:r>
            <a:r>
              <a:rPr lang="en-US" altLang="ja-JP" sz="2800" dirty="0">
                <a:solidFill>
                  <a:srgbClr val="000000"/>
                </a:solidFill>
              </a:rPr>
              <a:t>(Wikipedia) /</a:t>
            </a:r>
            <a:r>
              <a:rPr lang="ja-JP" altLang="en-US" sz="2800" dirty="0">
                <a:solidFill>
                  <a:srgbClr val="000000"/>
                </a:solidFill>
              </a:rPr>
              <a:t> </a:t>
            </a:r>
            <a:r>
              <a:rPr lang="en-US" altLang="ja-JP" sz="2800" dirty="0">
                <a:solidFill>
                  <a:srgbClr val="000000"/>
                </a:solidFill>
              </a:rPr>
              <a:t>'</a:t>
            </a:r>
            <a:r>
              <a:rPr lang="en-US" altLang="ja-JP" sz="2800" dirty="0" err="1">
                <a:solidFill>
                  <a:srgbClr val="000000"/>
                </a:solidFill>
              </a:rPr>
              <a:t>hiroshima</a:t>
            </a:r>
            <a:r>
              <a:rPr lang="en-US" altLang="ja-JP" sz="2800" dirty="0">
                <a:solidFill>
                  <a:srgbClr val="000000"/>
                </a:solidFill>
              </a:rPr>
              <a:t>', '</a:t>
            </a:r>
            <a:r>
              <a:rPr lang="en-US" altLang="ja-JP" sz="2800" dirty="0" err="1">
                <a:solidFill>
                  <a:srgbClr val="000000"/>
                </a:solidFill>
              </a:rPr>
              <a:t>nagasaki</a:t>
            </a:r>
            <a:r>
              <a:rPr lang="en-US" altLang="ja-JP" sz="2800" dirty="0">
                <a:solidFill>
                  <a:srgbClr val="000000"/>
                </a:solidFill>
              </a:rPr>
              <a:t>', '</a:t>
            </a:r>
            <a:r>
              <a:rPr lang="en-US" altLang="ja-JP" sz="2800" dirty="0" err="1">
                <a:solidFill>
                  <a:srgbClr val="000000"/>
                </a:solidFill>
              </a:rPr>
              <a:t>tokushima</a:t>
            </a:r>
            <a:r>
              <a:rPr lang="en-US" altLang="ja-JP" sz="2800" dirty="0">
                <a:solidFill>
                  <a:srgbClr val="000000"/>
                </a:solidFill>
              </a:rPr>
              <a:t>' / '1938</a:t>
            </a:r>
            <a:r>
              <a:rPr lang="ja-JP" altLang="en-US" sz="2800" dirty="0">
                <a:solidFill>
                  <a:srgbClr val="000000"/>
                </a:solidFill>
              </a:rPr>
              <a:t>年（昭和</a:t>
            </a:r>
            <a:r>
              <a:rPr lang="en-US" altLang="ja-JP" sz="2800" dirty="0">
                <a:solidFill>
                  <a:srgbClr val="000000"/>
                </a:solidFill>
              </a:rPr>
              <a:t>13</a:t>
            </a:r>
            <a:r>
              <a:rPr lang="ja-JP" altLang="en-US" sz="2800" dirty="0">
                <a:solidFill>
                  <a:srgbClr val="000000"/>
                </a:solidFill>
              </a:rPr>
              <a:t>年）に創設された</a:t>
            </a:r>
            <a:r>
              <a:rPr lang="en-US" altLang="ja-JP" sz="2800" dirty="0">
                <a:solidFill>
                  <a:srgbClr val="000000"/>
                </a:solidFill>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a:t>
            </a:r>
            <a:r>
              <a:rPr lang="en-US" altLang="ja-JP" sz="2800" dirty="0">
                <a:solidFill>
                  <a:srgbClr val="000000"/>
                </a:solidFill>
              </a:rPr>
              <a:t>0.3, 0.2, 0.5]</a:t>
            </a:r>
          </a:p>
          <a:p>
            <a:r>
              <a:rPr lang="en-US" altLang="ja-JP" sz="2800" dirty="0">
                <a:sym typeface="Symbol" panose="05050102010706020507" pitchFamily="18" charset="2"/>
              </a:rPr>
              <a:t>Texts about jewels</a:t>
            </a:r>
            <a:r>
              <a:rPr lang="ja-JP" altLang="en-US" sz="2800" dirty="0">
                <a:sym typeface="Symbol" panose="05050102010706020507" pitchFamily="18" charset="2"/>
              </a:rPr>
              <a:t> </a:t>
            </a:r>
            <a:r>
              <a:rPr lang="en-US" altLang="ja-JP" sz="2800" dirty="0">
                <a:sym typeface="Symbol" panose="05050102010706020507" pitchFamily="18" charset="2"/>
              </a:rPr>
              <a:t>(Wikipedia) / 'ruby', 'sapphire', 'spinel' / '</a:t>
            </a:r>
            <a:r>
              <a:rPr lang="ja-JP" altLang="en-US" sz="2800" dirty="0">
                <a:sym typeface="Symbol" panose="05050102010706020507" pitchFamily="18" charset="2"/>
              </a:rPr>
              <a:t>赤 コランダム クロム アジア スター効果 透明</a:t>
            </a:r>
            <a:r>
              <a:rPr lang="en-US" altLang="ja-JP" sz="2800" dirty="0">
                <a:sym typeface="Symbol" panose="05050102010706020507" pitchFamily="18" charset="2"/>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a:t>
            </a:r>
            <a:r>
              <a:rPr lang="en-US" altLang="ja-JP" sz="2800" dirty="0">
                <a:sym typeface="Symbol" panose="05050102010706020507" pitchFamily="18" charset="2"/>
              </a:rPr>
              <a:t>0.72419</a:t>
            </a:r>
            <a:r>
              <a:rPr lang="en-US" altLang="ja-JP" sz="2800" dirty="0">
                <a:solidFill>
                  <a:srgbClr val="000000"/>
                </a:solidFill>
              </a:rPr>
              <a:t>, </a:t>
            </a:r>
            <a:r>
              <a:rPr lang="en-US" altLang="ja-JP" sz="2800" dirty="0">
                <a:sym typeface="Symbol" panose="05050102010706020507" pitchFamily="18" charset="2"/>
              </a:rPr>
              <a:t>0.072797</a:t>
            </a:r>
            <a:r>
              <a:rPr lang="en-US" altLang="ja-JP" sz="2800" dirty="0">
                <a:solidFill>
                  <a:srgbClr val="000000"/>
                </a:solidFill>
              </a:rPr>
              <a:t>, </a:t>
            </a:r>
            <a:r>
              <a:rPr lang="en-US" altLang="ja-JP" sz="2800" dirty="0">
                <a:sym typeface="Symbol" panose="05050102010706020507" pitchFamily="18" charset="2"/>
              </a:rPr>
              <a:t>0.203013</a:t>
            </a:r>
            <a:r>
              <a:rPr lang="en-US" altLang="ja-JP" sz="2800" dirty="0">
                <a:solidFill>
                  <a:srgbClr val="000000"/>
                </a:solidFill>
              </a:rPr>
              <a:t>]</a:t>
            </a:r>
          </a:p>
          <a:p>
            <a:r>
              <a:rPr lang="en-US" altLang="ja-JP" sz="2800" dirty="0">
                <a:sym typeface="Symbol" panose="05050102010706020507" pitchFamily="18" charset="2"/>
              </a:rPr>
              <a:t>Texts about guitars</a:t>
            </a:r>
            <a:r>
              <a:rPr lang="ja-JP" altLang="en-US" sz="2800" dirty="0">
                <a:sym typeface="Symbol" panose="05050102010706020507" pitchFamily="18" charset="2"/>
              </a:rPr>
              <a:t> </a:t>
            </a:r>
            <a:r>
              <a:rPr lang="en-US" altLang="ja-JP" sz="2800" dirty="0">
                <a:sym typeface="Symbol" panose="05050102010706020507" pitchFamily="18" charset="2"/>
              </a:rPr>
              <a:t>(Wikipedia) / '</a:t>
            </a:r>
            <a:r>
              <a:rPr lang="en-US" altLang="ja-JP" sz="2800" dirty="0" err="1">
                <a:sym typeface="Symbol" panose="05050102010706020507" pitchFamily="18" charset="2"/>
              </a:rPr>
              <a:t>les_paul</a:t>
            </a:r>
            <a:r>
              <a:rPr lang="en-US" altLang="ja-JP" sz="2800" dirty="0">
                <a:sym typeface="Symbol" panose="05050102010706020507" pitchFamily="18" charset="2"/>
              </a:rPr>
              <a:t>', '</a:t>
            </a:r>
            <a:r>
              <a:rPr lang="en-US" altLang="ja-JP" sz="2800" dirty="0" err="1">
                <a:sym typeface="Symbol" panose="05050102010706020507" pitchFamily="18" charset="2"/>
              </a:rPr>
              <a:t>stratocaster</a:t>
            </a:r>
            <a:r>
              <a:rPr lang="en-US" altLang="ja-JP" sz="2800" dirty="0">
                <a:sym typeface="Symbol" panose="05050102010706020507" pitchFamily="18" charset="2"/>
              </a:rPr>
              <a:t>', 'telecaster'</a:t>
            </a:r>
            <a:r>
              <a:rPr lang="ja-JP" altLang="en-US" sz="2800" dirty="0">
                <a:sym typeface="Symbol" panose="05050102010706020507" pitchFamily="18" charset="2"/>
              </a:rPr>
              <a:t> </a:t>
            </a:r>
            <a:r>
              <a:rPr lang="en-US" altLang="ja-JP" sz="2800" dirty="0">
                <a:sym typeface="Symbol" panose="05050102010706020507" pitchFamily="18" charset="2"/>
              </a:rPr>
              <a:t>/</a:t>
            </a:r>
            <a:r>
              <a:rPr lang="ja-JP" altLang="en-US" sz="2800" dirty="0">
                <a:sym typeface="Symbol" panose="05050102010706020507" pitchFamily="18" charset="2"/>
              </a:rPr>
              <a:t> </a:t>
            </a:r>
            <a:r>
              <a:rPr lang="en-US" altLang="ja-JP" sz="2800" dirty="0">
                <a:sym typeface="Symbol" panose="05050102010706020507" pitchFamily="18" charset="2"/>
              </a:rPr>
              <a:t>'</a:t>
            </a:r>
            <a:r>
              <a:rPr lang="ja-JP" altLang="en-US" sz="2800" dirty="0">
                <a:sym typeface="Symbol" panose="05050102010706020507" pitchFamily="18" charset="2"/>
              </a:rPr>
              <a:t>フェンダー ねじ ピックアップ アーム トレモロシステム ダブルカッタウェイ ローズウッド ピックガード</a:t>
            </a:r>
            <a:r>
              <a:rPr lang="en-US" altLang="ja-JP" sz="2800" dirty="0">
                <a:sym typeface="Symbol" panose="05050102010706020507" pitchFamily="18" charset="2"/>
              </a:rPr>
              <a:t>'</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 →</a:t>
            </a:r>
            <a:r>
              <a:rPr lang="ja-JP" altLang="en-US" sz="2800" b="0" i="0" u="none" strike="noStrike" dirty="0">
                <a:solidFill>
                  <a:srgbClr val="000000"/>
                </a:solidFill>
                <a:effectLst/>
              </a:rPr>
              <a:t> </a:t>
            </a:r>
            <a:r>
              <a:rPr lang="en-US" altLang="ja-JP" sz="2800" b="0" i="0" u="none" strike="noStrike" dirty="0">
                <a:solidFill>
                  <a:srgbClr val="000000"/>
                </a:solidFill>
                <a:effectLst/>
              </a:rPr>
              <a:t>[</a:t>
            </a:r>
            <a:r>
              <a:rPr lang="en-US" altLang="ja-JP" sz="2800" dirty="0">
                <a:sym typeface="Symbol" panose="05050102010706020507" pitchFamily="18" charset="2"/>
              </a:rPr>
              <a:t>0.024003, 0.4176, 0.558396</a:t>
            </a:r>
            <a:r>
              <a:rPr lang="en-US" altLang="ja-JP" sz="2800" dirty="0">
                <a:solidFill>
                  <a:srgbClr val="000000"/>
                </a:solidFill>
              </a:rPr>
              <a:t>]</a:t>
            </a:r>
          </a:p>
        </p:txBody>
      </p:sp>
      <p:sp>
        <p:nvSpPr>
          <p:cNvPr id="4" name="フッター プレースホルダー 3">
            <a:extLst>
              <a:ext uri="{FF2B5EF4-FFF2-40B4-BE49-F238E27FC236}">
                <a16:creationId xmlns:a16="http://schemas.microsoft.com/office/drawing/2014/main" xmlns="" id="{537E806A-02D0-4021-89DB-AE8BFC2F14F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466276A4-74B5-4F31-9381-73EA54938620}"/>
              </a:ext>
            </a:extLst>
          </p:cNvPr>
          <p:cNvSpPr>
            <a:spLocks noGrp="1"/>
          </p:cNvSpPr>
          <p:nvPr>
            <p:ph type="sldNum" sz="quarter" idx="4"/>
          </p:nvPr>
        </p:nvSpPr>
        <p:spPr/>
        <p:txBody>
          <a:bodyPr/>
          <a:lstStyle/>
          <a:p>
            <a:pPr>
              <a:defRPr/>
            </a:pPr>
            <a:fld id="{E62AD30C-4FD0-4E41-9633-AA73C86D07D0}" type="slidenum">
              <a:rPr lang="ja-JP" altLang="en-US" smtClean="0"/>
              <a:pPr>
                <a:defRPr/>
              </a:pPr>
              <a:t>16</a:t>
            </a:fld>
            <a:endParaRPr lang="en-US" altLang="ja-JP" dirty="0"/>
          </a:p>
        </p:txBody>
      </p:sp>
    </p:spTree>
    <p:extLst>
      <p:ext uri="{BB962C8B-B14F-4D97-AF65-F5344CB8AC3E}">
        <p14:creationId xmlns:p14="http://schemas.microsoft.com/office/powerpoint/2010/main" val="261175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xmlns="" id="{E3844DDA-B92E-458C-BFE2-B0470D2E0585}"/>
              </a:ext>
            </a:extLst>
          </p:cNvPr>
          <p:cNvSpPr>
            <a:spLocks noGrp="1"/>
          </p:cNvSpPr>
          <p:nvPr>
            <p:ph idx="1"/>
          </p:nvPr>
        </p:nvSpPr>
        <p:spPr>
          <a:xfrm>
            <a:off x="376891" y="602643"/>
            <a:ext cx="16556097" cy="8460940"/>
          </a:xfrm>
        </p:spPr>
        <p:txBody>
          <a:bodyPr>
            <a:noAutofit/>
          </a:bodyPr>
          <a:lstStyle/>
          <a:p>
            <a:r>
              <a:rPr lang="en-US" altLang="ja-JP" sz="2800" dirty="0">
                <a:sym typeface="Symbol" panose="05050102010706020507" pitchFamily="18" charset="2"/>
              </a:rPr>
              <a:t>Text about artists' works</a:t>
            </a:r>
            <a:r>
              <a:rPr lang="ja-JP" altLang="en-US" sz="2800" dirty="0">
                <a:sym typeface="Symbol" panose="05050102010706020507" pitchFamily="18" charset="2"/>
              </a:rPr>
              <a:t> </a:t>
            </a:r>
            <a:r>
              <a:rPr lang="en-US" altLang="ja-JP" sz="2800" dirty="0">
                <a:sym typeface="Symbol" panose="05050102010706020507" pitchFamily="18" charset="2"/>
              </a:rPr>
              <a:t>(</a:t>
            </a:r>
            <a:r>
              <a:rPr lang="ja-JP" altLang="en-US" sz="2800" dirty="0">
                <a:sym typeface="Symbol" panose="05050102010706020507" pitchFamily="18" charset="2"/>
              </a:rPr>
              <a:t>国立西洋美術館</a:t>
            </a:r>
            <a:r>
              <a:rPr lang="en-US" altLang="ja-JP" sz="2800" dirty="0">
                <a:sym typeface="Symbol" panose="05050102010706020507" pitchFamily="18" charset="2"/>
              </a:rPr>
              <a:t>, </a:t>
            </a:r>
            <a:r>
              <a:rPr lang="ja-JP" altLang="en-US" sz="2800" dirty="0">
                <a:sym typeface="Symbol" panose="05050102010706020507" pitchFamily="18" charset="2"/>
              </a:rPr>
              <a:t>アーティゾン美術館のサイト</a:t>
            </a:r>
            <a:r>
              <a:rPr lang="en-US" altLang="ja-JP" sz="2800" dirty="0">
                <a:sym typeface="Symbol" panose="05050102010706020507" pitchFamily="18" charset="2"/>
              </a:rPr>
              <a:t>)</a:t>
            </a:r>
            <a:r>
              <a:rPr lang="ja-JP" altLang="en-US" sz="2800" dirty="0">
                <a:sym typeface="Symbol" panose="05050102010706020507" pitchFamily="18" charset="2"/>
              </a:rPr>
              <a:t> </a:t>
            </a:r>
            <a:r>
              <a:rPr lang="en-US" altLang="ja-JP" sz="2800" dirty="0">
                <a:sym typeface="Symbol" panose="05050102010706020507" pitchFamily="18" charset="2"/>
              </a:rPr>
              <a:t>/</a:t>
            </a:r>
            <a:r>
              <a:rPr lang="ja-JP" altLang="en-US" sz="2800" dirty="0">
                <a:sym typeface="Symbol" panose="05050102010706020507" pitchFamily="18" charset="2"/>
              </a:rPr>
              <a:t> </a:t>
            </a:r>
            <a:r>
              <a:rPr lang="en-US" altLang="ja-JP" sz="2800" dirty="0">
                <a:sym typeface="Symbol" panose="05050102010706020507" pitchFamily="18" charset="2"/>
              </a:rPr>
              <a:t>'</a:t>
            </a:r>
            <a:r>
              <a:rPr lang="en-US" altLang="ja-JP" sz="2800" dirty="0" err="1">
                <a:sym typeface="Symbol" panose="05050102010706020507" pitchFamily="18" charset="2"/>
              </a:rPr>
              <a:t>Auguste_Robin</a:t>
            </a:r>
            <a:r>
              <a:rPr lang="en-US" altLang="ja-JP" sz="2800" dirty="0">
                <a:sym typeface="Symbol" panose="05050102010706020507" pitchFamily="18" charset="2"/>
              </a:rPr>
              <a:t>', '</a:t>
            </a:r>
            <a:r>
              <a:rPr lang="en-US" altLang="ja-JP" sz="2800" dirty="0" err="1">
                <a:sym typeface="Symbol" panose="05050102010706020507" pitchFamily="18" charset="2"/>
              </a:rPr>
              <a:t>Claude_Monet</a:t>
            </a:r>
            <a:r>
              <a:rPr lang="en-US" altLang="ja-JP" sz="2800" dirty="0">
                <a:sym typeface="Symbol" panose="05050102010706020507" pitchFamily="18" charset="2"/>
              </a:rPr>
              <a:t>', '</a:t>
            </a:r>
            <a:r>
              <a:rPr lang="en-US" altLang="ja-JP" sz="2800" dirty="0" err="1">
                <a:sym typeface="Symbol" panose="05050102010706020507" pitchFamily="18" charset="2"/>
              </a:rPr>
              <a:t>Gustave_Courbet</a:t>
            </a:r>
            <a:r>
              <a:rPr lang="en-US" altLang="ja-JP" sz="2800" dirty="0">
                <a:sym typeface="Symbol" panose="05050102010706020507" pitchFamily="18" charset="2"/>
              </a:rPr>
              <a:t>', '</a:t>
            </a:r>
            <a:r>
              <a:rPr lang="en-US" altLang="ja-JP" sz="2800" dirty="0" err="1">
                <a:sym typeface="Symbol" panose="05050102010706020507" pitchFamily="18" charset="2"/>
              </a:rPr>
              <a:t>Paul_Signac</a:t>
            </a:r>
            <a:r>
              <a:rPr lang="en-US" altLang="ja-JP" sz="2800" dirty="0">
                <a:sym typeface="Symbol" panose="05050102010706020507" pitchFamily="18" charset="2"/>
              </a:rPr>
              <a:t>', '</a:t>
            </a:r>
            <a:r>
              <a:rPr lang="en-US" altLang="ja-JP" sz="2800" dirty="0" err="1">
                <a:sym typeface="Symbol" panose="05050102010706020507" pitchFamily="18" charset="2"/>
              </a:rPr>
              <a:t>Shigeru_Aoki</a:t>
            </a:r>
            <a:r>
              <a:rPr lang="en-US" altLang="ja-JP" sz="2800" dirty="0">
                <a:sym typeface="Symbol" panose="05050102010706020507" pitchFamily="18" charset="2"/>
              </a:rPr>
              <a:t>' / '</a:t>
            </a:r>
            <a:r>
              <a:rPr lang="ja-JP" altLang="en-US" sz="2800" dirty="0">
                <a:sym typeface="Symbol" panose="05050102010706020507" pitchFamily="18" charset="2"/>
              </a:rPr>
              <a:t>松方 絵画 水面 光</a:t>
            </a:r>
            <a:r>
              <a:rPr lang="en-US" altLang="ja-JP" sz="2800" dirty="0">
                <a:sym typeface="Symbol" panose="05050102010706020507" pitchFamily="18" charset="2"/>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[0.032454, 0.793125, 0.025869, 0.136614, 0.011938]</a:t>
            </a:r>
            <a:endParaRPr lang="en-US" altLang="ja-JP" sz="2800" b="0" i="0" u="none" strike="noStrike" dirty="0">
              <a:solidFill>
                <a:srgbClr val="000000"/>
              </a:solidFill>
              <a:effectLst/>
              <a:sym typeface="Symbol" panose="05050102010706020507" pitchFamily="18" charset="2"/>
            </a:endParaRPr>
          </a:p>
          <a:p>
            <a:r>
              <a:rPr lang="en-US" altLang="ja-JP" sz="2800" b="0" i="0" u="none" strike="noStrike" dirty="0">
                <a:solidFill>
                  <a:srgbClr val="000000"/>
                </a:solidFill>
                <a:effectLst/>
              </a:rPr>
              <a:t>Texts about fish (Wikipedia) / 'Sardine-</a:t>
            </a:r>
            <a:r>
              <a:rPr lang="en-US" altLang="ja-JP" sz="2800" b="0" i="0" u="none" strike="noStrike" dirty="0" err="1">
                <a:solidFill>
                  <a:srgbClr val="000000"/>
                </a:solidFill>
                <a:effectLst/>
              </a:rPr>
              <a:t>iwashi</a:t>
            </a:r>
            <a:r>
              <a:rPr lang="en-US" altLang="ja-JP" sz="2800" b="0" i="0" u="none" strike="noStrike" dirty="0">
                <a:solidFill>
                  <a:srgbClr val="000000"/>
                </a:solidFill>
                <a:effectLst/>
              </a:rPr>
              <a:t>', 'Shark-same', 'Thunnus-maguro' / '</a:t>
            </a:r>
            <a:r>
              <a:rPr lang="ja-JP" altLang="en-US" sz="2800" b="0" i="0" u="none" strike="noStrike" dirty="0">
                <a:solidFill>
                  <a:srgbClr val="000000"/>
                </a:solidFill>
                <a:effectLst/>
              </a:rPr>
              <a:t>刺身 </a:t>
            </a:r>
            <a:r>
              <a:rPr lang="en-US" altLang="ja-JP" sz="2800" b="0" i="0" u="none" strike="noStrike" dirty="0">
                <a:solidFill>
                  <a:srgbClr val="000000"/>
                </a:solidFill>
                <a:effectLst/>
              </a:rPr>
              <a:t>7</a:t>
            </a:r>
            <a:r>
              <a:rPr lang="ja-JP" altLang="en-US" sz="2800" b="0" i="0" u="none" strike="noStrike" dirty="0">
                <a:solidFill>
                  <a:srgbClr val="000000"/>
                </a:solidFill>
                <a:effectLst/>
              </a:rPr>
              <a:t>月 小魚 群れ 青魚 細長い 回遊魚 微小 円筒形</a:t>
            </a:r>
            <a:r>
              <a:rPr lang="en-US" altLang="ja-JP" sz="2800" b="0" i="0" u="none" strike="noStrike" dirty="0">
                <a:solidFill>
                  <a:srgbClr val="000000"/>
                </a:solidFill>
                <a:effectLst/>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 </a:t>
            </a:r>
            <a:r>
              <a:rPr lang="en-US" altLang="ja-JP" sz="2800" b="0" i="0" u="none" strike="noStrike" dirty="0">
                <a:solidFill>
                  <a:srgbClr val="000000"/>
                </a:solidFill>
                <a:effectLst/>
                <a:latin typeface="Yu Gothic UI" panose="020B0500000000000000" pitchFamily="50" charset="-128"/>
                <a:ea typeface="Yu Gothic UI" panose="020B0500000000000000" pitchFamily="50" charset="-128"/>
              </a:rPr>
              <a:t>[0.74, 0.07, 0.19]</a:t>
            </a:r>
          </a:p>
          <a:p>
            <a:r>
              <a:rPr kumimoji="1" lang="en-US" altLang="ja-JP" sz="2800" dirty="0"/>
              <a:t>Data fro</a:t>
            </a:r>
            <a:r>
              <a:rPr lang="en-US" altLang="ja-JP" sz="2800" dirty="0"/>
              <a:t>m Google News </a:t>
            </a:r>
            <a:r>
              <a:rPr kumimoji="1" lang="en-US" altLang="ja-JP" sz="2800" dirty="0"/>
              <a:t>/ 'sports', 'technology', 'US', 'world' / 'Manchester United boss Erik ten Hag has said Marcus Rashford is a doubt for their game against Wolves on Saturday, ...'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kumimoji="1" lang="en-US" altLang="ja-JP" sz="2800" dirty="0"/>
              <a:t> [1.0, 6.415754e-12, 2.895071e-11, 3.901993e-07]</a:t>
            </a:r>
          </a:p>
          <a:p>
            <a:r>
              <a:rPr kumimoji="1" lang="en-US" altLang="ja-JP" sz="2800" dirty="0"/>
              <a:t>Text about the history of SNS / '</a:t>
            </a:r>
            <a:r>
              <a:rPr kumimoji="1" lang="en-US" altLang="ja-JP" sz="2800" dirty="0" err="1"/>
              <a:t>facebook</a:t>
            </a:r>
            <a:r>
              <a:rPr kumimoji="1" lang="en-US" altLang="ja-JP" sz="2800" dirty="0"/>
              <a:t>', '</a:t>
            </a:r>
            <a:r>
              <a:rPr kumimoji="1" lang="en-US" altLang="ja-JP" sz="2800" dirty="0" err="1"/>
              <a:t>instagram</a:t>
            </a:r>
            <a:r>
              <a:rPr kumimoji="1" lang="en-US" altLang="ja-JP" sz="2800" dirty="0"/>
              <a:t>', 'twitter' / 'The biggest mistake we made as a company is betting too much on HTML5 as opposed to native ... '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kumimoji="1" lang="en-US" altLang="ja-JP" sz="2800" dirty="0"/>
              <a:t> [0.999988, 0.000012, 7.424264e-08]</a:t>
            </a:r>
          </a:p>
          <a:p>
            <a:r>
              <a:rPr lang="en-US" altLang="ja-JP" sz="2800" b="0" i="0" u="none" strike="noStrike" dirty="0">
                <a:solidFill>
                  <a:srgbClr val="000000"/>
                </a:solidFill>
                <a:effectLst/>
              </a:rPr>
              <a:t>Texts about teams of M-league</a:t>
            </a:r>
            <a:r>
              <a:rPr lang="ja-JP" altLang="en-US" sz="2800" b="0" i="0" u="none" strike="noStrike" dirty="0">
                <a:solidFill>
                  <a:srgbClr val="000000"/>
                </a:solidFill>
                <a:effectLst/>
              </a:rPr>
              <a:t> </a:t>
            </a:r>
            <a:r>
              <a:rPr lang="en-US" altLang="ja-JP" sz="2800" b="0" i="0" u="none" strike="noStrike" dirty="0">
                <a:solidFill>
                  <a:srgbClr val="000000"/>
                </a:solidFill>
                <a:effectLst/>
              </a:rPr>
              <a:t>(Wikipedia)</a:t>
            </a:r>
            <a:r>
              <a:rPr lang="ja-JP" altLang="en-US" sz="2800" b="0" i="0" u="none" strike="noStrike" dirty="0">
                <a:solidFill>
                  <a:srgbClr val="000000"/>
                </a:solidFill>
                <a:effectLst/>
              </a:rPr>
              <a:t>  </a:t>
            </a:r>
            <a:r>
              <a:rPr lang="en-US" altLang="ja-JP" sz="2800" b="0" i="0" u="none" strike="noStrike" dirty="0">
                <a:solidFill>
                  <a:srgbClr val="000000"/>
                </a:solidFill>
                <a:effectLst/>
              </a:rPr>
              <a:t>/ 'ABEMAS', '</a:t>
            </a:r>
            <a:r>
              <a:rPr lang="en-US" altLang="ja-JP" sz="2800" b="0" i="0" u="none" strike="noStrike" dirty="0" err="1">
                <a:solidFill>
                  <a:srgbClr val="000000"/>
                </a:solidFill>
                <a:effectLst/>
              </a:rPr>
              <a:t>Drivens</a:t>
            </a:r>
            <a:r>
              <a:rPr lang="en-US" altLang="ja-JP" sz="2800" b="0" i="0" u="none" strike="noStrike" dirty="0">
                <a:solidFill>
                  <a:srgbClr val="000000"/>
                </a:solidFill>
                <a:effectLst/>
              </a:rPr>
              <a:t>', '</a:t>
            </a:r>
            <a:r>
              <a:rPr lang="en-US" altLang="ja-JP" sz="2800" b="0" i="0" u="none" strike="noStrike" dirty="0" err="1">
                <a:solidFill>
                  <a:srgbClr val="000000"/>
                </a:solidFill>
                <a:effectLst/>
              </a:rPr>
              <a:t>EXFurinkazan</a:t>
            </a:r>
            <a:r>
              <a:rPr lang="en-US" altLang="ja-JP" sz="2800" b="0" i="0" u="none" strike="noStrike" dirty="0">
                <a:solidFill>
                  <a:srgbClr val="000000"/>
                </a:solidFill>
                <a:effectLst/>
              </a:rPr>
              <a:t>', 'KADOKAWA', 'KONAMI', 'Phoenix', 'Pirates',  'RAIDEN' / 'M</a:t>
            </a:r>
            <a:r>
              <a:rPr lang="ja-JP" altLang="en-US" sz="2800" b="0" i="0" u="none" strike="noStrike" dirty="0">
                <a:solidFill>
                  <a:srgbClr val="000000"/>
                </a:solidFill>
                <a:effectLst/>
              </a:rPr>
              <a:t>リーグ セミファイナル ファイナル 優勝 敗退 契約満了 実績</a:t>
            </a:r>
            <a:r>
              <a:rPr lang="en-US" altLang="ja-JP" sz="2800" b="0" i="0" u="none" strike="noStrike" dirty="0">
                <a:solidFill>
                  <a:srgbClr val="000000"/>
                </a:solidFill>
                <a:effectLst/>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kumimoji="1" lang="en-US" altLang="ja-JP" sz="2800" dirty="0"/>
              <a:t> [</a:t>
            </a:r>
            <a:r>
              <a:rPr lang="en-US" altLang="ja-JP" sz="2800" b="0" i="0" u="none" strike="noStrike" dirty="0">
                <a:solidFill>
                  <a:srgbClr val="000000"/>
                </a:solidFill>
                <a:effectLst/>
              </a:rPr>
              <a:t>0.034481, 0.0699, 0.219499, 0.194403, 0.036922, 0.074656, 0.196308, 0.17383</a:t>
            </a:r>
            <a:r>
              <a:rPr kumimoji="1" lang="en-US" altLang="ja-JP" sz="2800" dirty="0"/>
              <a:t>]</a:t>
            </a:r>
            <a:endParaRPr lang="en-US" altLang="ja-JP" sz="2800" b="0" i="0" dirty="0">
              <a:solidFill>
                <a:srgbClr val="333333"/>
              </a:solidFill>
              <a:effectLst/>
              <a:latin typeface="Source Sans Pro" panose="020B0503030403020204" pitchFamily="34" charset="0"/>
            </a:endParaRPr>
          </a:p>
          <a:p>
            <a:r>
              <a:rPr lang="en-US" altLang="ja-JP" sz="2800" dirty="0">
                <a:sym typeface="Symbol" panose="05050102010706020507" pitchFamily="18" charset="2"/>
              </a:rPr>
              <a:t>…</a:t>
            </a:r>
            <a:endParaRPr lang="en-US" altLang="ja-JP" sz="2800" dirty="0"/>
          </a:p>
        </p:txBody>
      </p:sp>
      <p:sp>
        <p:nvSpPr>
          <p:cNvPr id="4" name="フッター プレースホルダー 3">
            <a:extLst>
              <a:ext uri="{FF2B5EF4-FFF2-40B4-BE49-F238E27FC236}">
                <a16:creationId xmlns:a16="http://schemas.microsoft.com/office/drawing/2014/main" xmlns="" id="{537E806A-02D0-4021-89DB-AE8BFC2F14F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466276A4-74B5-4F31-9381-73EA54938620}"/>
              </a:ext>
            </a:extLst>
          </p:cNvPr>
          <p:cNvSpPr>
            <a:spLocks noGrp="1"/>
          </p:cNvSpPr>
          <p:nvPr>
            <p:ph type="sldNum" sz="quarter" idx="4"/>
          </p:nvPr>
        </p:nvSpPr>
        <p:spPr/>
        <p:txBody>
          <a:bodyPr/>
          <a:lstStyle/>
          <a:p>
            <a:pPr>
              <a:defRPr/>
            </a:pPr>
            <a:fld id="{E62AD30C-4FD0-4E41-9633-AA73C86D07D0}" type="slidenum">
              <a:rPr lang="ja-JP" altLang="en-US" smtClean="0"/>
              <a:pPr>
                <a:defRPr/>
              </a:pPr>
              <a:t>17</a:t>
            </a:fld>
            <a:endParaRPr lang="en-US" altLang="ja-JP" dirty="0"/>
          </a:p>
        </p:txBody>
      </p:sp>
    </p:spTree>
    <p:extLst>
      <p:ext uri="{BB962C8B-B14F-4D97-AF65-F5344CB8AC3E}">
        <p14:creationId xmlns:p14="http://schemas.microsoft.com/office/powerpoint/2010/main" val="287589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0422E62-2CB7-4E45-8D9F-4CB341791E1D}"/>
              </a:ext>
            </a:extLst>
          </p:cNvPr>
          <p:cNvSpPr>
            <a:spLocks noGrp="1"/>
          </p:cNvSpPr>
          <p:nvPr>
            <p:ph type="title"/>
          </p:nvPr>
        </p:nvSpPr>
        <p:spPr/>
        <p:txBody>
          <a:bodyPr>
            <a:normAutofit/>
          </a:bodyPr>
          <a:lstStyle/>
          <a:p>
            <a:r>
              <a:rPr kumimoji="1" lang="ja-JP" altLang="en-US" dirty="0"/>
              <a:t>ヒント</a:t>
            </a:r>
            <a:r>
              <a:rPr kumimoji="1" lang="en-US" altLang="ja-JP" dirty="0"/>
              <a:t>: </a:t>
            </a:r>
            <a:r>
              <a:rPr kumimoji="1" lang="ja-JP" altLang="en-US" dirty="0"/>
              <a:t>データの用意と</a:t>
            </a:r>
            <a:r>
              <a:rPr kumimoji="1" lang="en-US" altLang="ja-JP" dirty="0" err="1"/>
              <a:t>make_csv_from_text</a:t>
            </a:r>
            <a:endParaRPr kumimoji="1" lang="ja-JP" altLang="en-US" dirty="0"/>
          </a:p>
        </p:txBody>
      </p:sp>
      <p:sp>
        <p:nvSpPr>
          <p:cNvPr id="3" name="コンテンツ プレースホルダー 2">
            <a:extLst>
              <a:ext uri="{FF2B5EF4-FFF2-40B4-BE49-F238E27FC236}">
                <a16:creationId xmlns:a16="http://schemas.microsoft.com/office/drawing/2014/main" xmlns="" id="{C034BA95-2C60-4E2D-8AED-7FDE1B5BAE3E}"/>
              </a:ext>
            </a:extLst>
          </p:cNvPr>
          <p:cNvSpPr>
            <a:spLocks noGrp="1"/>
          </p:cNvSpPr>
          <p:nvPr>
            <p:ph idx="1"/>
          </p:nvPr>
        </p:nvSpPr>
        <p:spPr>
          <a:xfrm>
            <a:off x="438033" y="1304720"/>
            <a:ext cx="16556097" cy="8208913"/>
          </a:xfrm>
        </p:spPr>
        <p:txBody>
          <a:bodyPr>
            <a:normAutofit lnSpcReduction="10000"/>
          </a:bodyPr>
          <a:lstStyle/>
          <a:p>
            <a:r>
              <a:rPr kumimoji="1" lang="ja-JP" altLang="en-US" sz="3900" dirty="0"/>
              <a:t>テキストデータの収集例として、</a:t>
            </a:r>
            <a:r>
              <a:rPr kumimoji="1" lang="en-US" altLang="ja-JP" sz="3900" dirty="0" err="1"/>
              <a:t>text_dogs</a:t>
            </a:r>
            <a:r>
              <a:rPr kumimoji="1" lang="ja-JP" altLang="en-US" sz="3900" dirty="0"/>
              <a:t>フォルダに、</a:t>
            </a:r>
            <a:r>
              <a:rPr kumimoji="1" lang="en-US" altLang="ja-JP" sz="3900" dirty="0" err="1"/>
              <a:t>shiba</a:t>
            </a:r>
            <a:r>
              <a:rPr lang="ja-JP" altLang="en-US" sz="3900" dirty="0"/>
              <a:t> </a:t>
            </a:r>
            <a:r>
              <a:rPr lang="en-US" altLang="ja-JP" sz="3900" dirty="0"/>
              <a:t>(</a:t>
            </a:r>
            <a:r>
              <a:rPr lang="ja-JP" altLang="en-US" sz="3900" dirty="0"/>
              <a:t>柴犬</a:t>
            </a:r>
            <a:r>
              <a:rPr lang="en-US" altLang="ja-JP" sz="3900" dirty="0"/>
              <a:t>)</a:t>
            </a:r>
            <a:r>
              <a:rPr lang="ja-JP" altLang="en-US" sz="3900" dirty="0" err="1"/>
              <a:t>、</a:t>
            </a:r>
            <a:r>
              <a:rPr lang="en-US" altLang="ja-JP" sz="3900" dirty="0"/>
              <a:t>chihuahua (</a:t>
            </a:r>
            <a:r>
              <a:rPr lang="ja-JP" altLang="en-US" sz="3900" dirty="0"/>
              <a:t>チワワ</a:t>
            </a:r>
            <a:r>
              <a:rPr lang="en-US" altLang="ja-JP" sz="3900" dirty="0"/>
              <a:t>)</a:t>
            </a:r>
            <a:r>
              <a:rPr lang="ja-JP" altLang="en-US" sz="3900" dirty="0" err="1"/>
              <a:t>、</a:t>
            </a:r>
            <a:r>
              <a:rPr lang="en-US" altLang="ja-JP" sz="3900" dirty="0" err="1"/>
              <a:t>golden_retriever</a:t>
            </a:r>
            <a:r>
              <a:rPr lang="en-US" altLang="ja-JP" sz="3900" dirty="0"/>
              <a:t> (</a:t>
            </a:r>
            <a:r>
              <a:rPr lang="ja-JP" altLang="en-US" sz="3900" dirty="0"/>
              <a:t>ゴールデンリトリバー</a:t>
            </a:r>
            <a:r>
              <a:rPr lang="en-US" altLang="ja-JP" sz="3900" dirty="0"/>
              <a:t>) </a:t>
            </a:r>
            <a:r>
              <a:rPr lang="ja-JP" altLang="en-US" sz="3900" dirty="0"/>
              <a:t>に関する </a:t>
            </a:r>
            <a:r>
              <a:rPr lang="en-US" altLang="ja-JP" sz="3900" dirty="0"/>
              <a:t>Wikipedia </a:t>
            </a:r>
            <a:r>
              <a:rPr lang="ja-JP" altLang="en-US" sz="3900" dirty="0"/>
              <a:t>から抜粋したテキストファイルを置いてある。テキストファイル名は、</a:t>
            </a:r>
            <a:r>
              <a:rPr lang="en-US" altLang="ja-JP" sz="3900" dirty="0" err="1"/>
              <a:t>make_csv_from_text.ipynb</a:t>
            </a:r>
            <a:r>
              <a:rPr lang="ja-JP" altLang="en-US" sz="3900" dirty="0"/>
              <a:t>の</a:t>
            </a:r>
            <a:r>
              <a:rPr lang="en-US" altLang="ja-JP" sz="3900" dirty="0" err="1"/>
              <a:t>file_pat</a:t>
            </a:r>
            <a:r>
              <a:rPr lang="ja-JP" altLang="en-US" sz="3900" dirty="0"/>
              <a:t>「</a:t>
            </a:r>
            <a:r>
              <a:rPr lang="en-US" altLang="ja-JP" sz="3900" dirty="0"/>
              <a:t>*.txt</a:t>
            </a:r>
            <a:r>
              <a:rPr lang="ja-JP" altLang="en-US" sz="3900" dirty="0"/>
              <a:t>」にマッチするようにつけること。</a:t>
            </a:r>
            <a:endParaRPr lang="en-US" altLang="ja-JP" sz="3900" dirty="0"/>
          </a:p>
          <a:p>
            <a:r>
              <a:rPr kumimoji="1" lang="en-US" altLang="ja-JP" sz="3900" dirty="0" err="1"/>
              <a:t>make_csv_from_text</a:t>
            </a:r>
            <a:r>
              <a:rPr lang="en-US" altLang="ja-JP" sz="3900" dirty="0" err="1"/>
              <a:t>.ipynb</a:t>
            </a:r>
            <a:r>
              <a:rPr lang="ja-JP" altLang="en-US" sz="3900" dirty="0"/>
              <a:t>には、以下の修正が必要</a:t>
            </a:r>
            <a:endParaRPr lang="en-US" altLang="ja-JP" sz="3900" dirty="0"/>
          </a:p>
          <a:p>
            <a:pPr lvl="1"/>
            <a:r>
              <a:rPr kumimoji="1" lang="en-US" altLang="ja-JP" sz="3900" dirty="0" err="1"/>
              <a:t>target_dir</a:t>
            </a:r>
            <a:r>
              <a:rPr kumimoji="1" lang="ja-JP" altLang="en-US" sz="3900" dirty="0"/>
              <a:t>や</a:t>
            </a:r>
            <a:r>
              <a:rPr kumimoji="1" lang="en-US" altLang="ja-JP" sz="3900" dirty="0" err="1"/>
              <a:t>csv_out</a:t>
            </a:r>
            <a:r>
              <a:rPr kumimoji="1" lang="ja-JP" altLang="en-US" sz="3900" dirty="0"/>
              <a:t>の値</a:t>
            </a:r>
            <a:endParaRPr kumimoji="1" lang="en-US" altLang="ja-JP" sz="3900" dirty="0"/>
          </a:p>
          <a:p>
            <a:pPr lvl="1"/>
            <a:r>
              <a:rPr lang="en-US" altLang="ja-JP" sz="3900" dirty="0"/>
              <a:t>with open(file, 'r', encoding='utf-8') as f: </a:t>
            </a:r>
            <a:r>
              <a:rPr lang="ja-JP" altLang="en-US" sz="3900" dirty="0"/>
              <a:t>の </a:t>
            </a:r>
            <a:r>
              <a:rPr lang="en-US" altLang="ja-JP" sz="3900" dirty="0"/>
              <a:t>utf-8 </a:t>
            </a:r>
            <a:r>
              <a:rPr lang="ja-JP" altLang="en-US" sz="3900" dirty="0"/>
              <a:t>のところは、もしテキストファイルの漢字コードが </a:t>
            </a:r>
            <a:r>
              <a:rPr lang="en-US" altLang="ja-JP" sz="3900" dirty="0"/>
              <a:t>shift-</a:t>
            </a:r>
            <a:r>
              <a:rPr lang="en-US" altLang="ja-JP" sz="3900" dirty="0" err="1"/>
              <a:t>jis</a:t>
            </a:r>
            <a:r>
              <a:rPr lang="ja-JP" altLang="en-US" sz="3900" dirty="0"/>
              <a:t>コードなら </a:t>
            </a:r>
            <a:r>
              <a:rPr lang="en-US" altLang="ja-JP" sz="3900" dirty="0"/>
              <a:t>shift-</a:t>
            </a:r>
            <a:r>
              <a:rPr lang="en-US" altLang="ja-JP" sz="3900" dirty="0" err="1"/>
              <a:t>jis</a:t>
            </a:r>
            <a:r>
              <a:rPr lang="en-US" altLang="ja-JP" sz="3900" dirty="0"/>
              <a:t> </a:t>
            </a:r>
            <a:r>
              <a:rPr lang="ja-JP" altLang="en-US" sz="3900" dirty="0"/>
              <a:t>とする。漢字コードは、</a:t>
            </a:r>
            <a:r>
              <a:rPr lang="en-US" altLang="ja-JP" sz="3900" dirty="0" err="1"/>
              <a:t>VSCode</a:t>
            </a:r>
            <a:r>
              <a:rPr lang="ja-JP" altLang="en-US" sz="3900" dirty="0"/>
              <a:t>や</a:t>
            </a:r>
            <a:r>
              <a:rPr lang="en-US" altLang="ja-JP" sz="3900" dirty="0"/>
              <a:t>Atom</a:t>
            </a:r>
            <a:r>
              <a:rPr lang="ja-JP" altLang="en-US" sz="3900" dirty="0"/>
              <a:t>で開いたときに文字化けしなければ、右下の漢字コード。文字化けする場合は、右下の </a:t>
            </a:r>
            <a:r>
              <a:rPr lang="en-US" altLang="ja-JP" sz="3900" dirty="0"/>
              <a:t>UTF-8 </a:t>
            </a:r>
            <a:r>
              <a:rPr lang="ja-JP" altLang="en-US" sz="3900" dirty="0"/>
              <a:t>をクリックして、</a:t>
            </a:r>
            <a:r>
              <a:rPr lang="en-US" altLang="ja-JP" sz="3900" dirty="0"/>
              <a:t>Atom</a:t>
            </a:r>
            <a:r>
              <a:rPr lang="ja-JP" altLang="en-US" sz="3900" dirty="0"/>
              <a:t>の場合は</a:t>
            </a:r>
            <a:r>
              <a:rPr lang="en-US" altLang="ja-JP" sz="3900" dirty="0"/>
              <a:t>Auto Detect</a:t>
            </a:r>
            <a:r>
              <a:rPr lang="ja-JP" altLang="en-US" sz="3900" dirty="0" err="1"/>
              <a:t>、</a:t>
            </a:r>
            <a:r>
              <a:rPr lang="en-US" altLang="ja-JP" sz="3900" dirty="0" err="1"/>
              <a:t>VSCode</a:t>
            </a:r>
            <a:r>
              <a:rPr lang="ja-JP" altLang="en-US" sz="3900" dirty="0"/>
              <a:t>の場合は、</a:t>
            </a:r>
            <a:r>
              <a:rPr lang="en-US" altLang="ja-JP" sz="3900" dirty="0"/>
              <a:t>Reopen with Encoding</a:t>
            </a:r>
            <a:r>
              <a:rPr lang="ja-JP" altLang="en-US" sz="3900" dirty="0"/>
              <a:t> </a:t>
            </a:r>
            <a:r>
              <a:rPr lang="en-US" altLang="ja-JP" sz="3900" dirty="0"/>
              <a:t>&gt; Japanese (</a:t>
            </a:r>
            <a:r>
              <a:rPr lang="ja-JP" altLang="en-US" sz="3900" dirty="0"/>
              <a:t>コンテンツから推測</a:t>
            </a:r>
            <a:r>
              <a:rPr lang="en-US" altLang="ja-JP" sz="3900" dirty="0"/>
              <a:t>) </a:t>
            </a:r>
            <a:r>
              <a:rPr lang="ja-JP" altLang="en-US" sz="3900" dirty="0"/>
              <a:t>を選択すると右下に表示される。</a:t>
            </a:r>
            <a:endParaRPr lang="en-US" altLang="ja-JP" sz="3900" dirty="0"/>
          </a:p>
        </p:txBody>
      </p:sp>
      <p:sp>
        <p:nvSpPr>
          <p:cNvPr id="4" name="フッター プレースホルダー 3">
            <a:extLst>
              <a:ext uri="{FF2B5EF4-FFF2-40B4-BE49-F238E27FC236}">
                <a16:creationId xmlns:a16="http://schemas.microsoft.com/office/drawing/2014/main" xmlns="" id="{180A9264-E6D5-4EB4-A563-FA5E3468A238}"/>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09AAFDC2-53B9-480A-A83A-B70BC4EF262E}"/>
              </a:ext>
            </a:extLst>
          </p:cNvPr>
          <p:cNvSpPr>
            <a:spLocks noGrp="1"/>
          </p:cNvSpPr>
          <p:nvPr>
            <p:ph type="sldNum" sz="quarter" idx="4"/>
          </p:nvPr>
        </p:nvSpPr>
        <p:spPr/>
        <p:txBody>
          <a:bodyPr/>
          <a:lstStyle/>
          <a:p>
            <a:pPr>
              <a:defRPr/>
            </a:pPr>
            <a:fld id="{E62AD30C-4FD0-4E41-9633-AA73C86D07D0}" type="slidenum">
              <a:rPr lang="ja-JP" altLang="en-US" smtClean="0"/>
              <a:pPr>
                <a:defRPr/>
              </a:pPr>
              <a:t>2</a:t>
            </a:fld>
            <a:endParaRPr lang="en-US" altLang="ja-JP" dirty="0"/>
          </a:p>
        </p:txBody>
      </p:sp>
    </p:spTree>
    <p:extLst>
      <p:ext uri="{BB962C8B-B14F-4D97-AF65-F5344CB8AC3E}">
        <p14:creationId xmlns:p14="http://schemas.microsoft.com/office/powerpoint/2010/main" val="377523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xmlns="" id="{76E293E8-B824-49BC-BB20-FD3CBC92E397}"/>
              </a:ext>
            </a:extLst>
          </p:cNvPr>
          <p:cNvPicPr>
            <a:picLocks noChangeAspect="1"/>
          </p:cNvPicPr>
          <p:nvPr/>
        </p:nvPicPr>
        <p:blipFill>
          <a:blip r:embed="rId2"/>
          <a:stretch>
            <a:fillRect/>
          </a:stretch>
        </p:blipFill>
        <p:spPr>
          <a:xfrm>
            <a:off x="1267802" y="5119579"/>
            <a:ext cx="7632108" cy="3058560"/>
          </a:xfrm>
          <a:prstGeom prst="rect">
            <a:avLst/>
          </a:prstGeom>
          <a:ln>
            <a:solidFill>
              <a:schemeClr val="tx1"/>
            </a:solidFill>
          </a:ln>
        </p:spPr>
      </p:pic>
      <p:sp>
        <p:nvSpPr>
          <p:cNvPr id="2" name="タイトル 1">
            <a:extLst>
              <a:ext uri="{FF2B5EF4-FFF2-40B4-BE49-F238E27FC236}">
                <a16:creationId xmlns:a16="http://schemas.microsoft.com/office/drawing/2014/main" xmlns="" id="{80422E62-2CB7-4E45-8D9F-4CB341791E1D}"/>
              </a:ext>
            </a:extLst>
          </p:cNvPr>
          <p:cNvSpPr>
            <a:spLocks noGrp="1"/>
          </p:cNvSpPr>
          <p:nvPr>
            <p:ph type="title"/>
          </p:nvPr>
        </p:nvSpPr>
        <p:spPr/>
        <p:txBody>
          <a:bodyPr>
            <a:normAutofit/>
          </a:bodyPr>
          <a:lstStyle/>
          <a:p>
            <a:r>
              <a:rPr kumimoji="1" lang="ja-JP" altLang="en-US" dirty="0"/>
              <a:t>ヒント</a:t>
            </a:r>
            <a:r>
              <a:rPr kumimoji="1" lang="en-US" altLang="ja-JP" dirty="0"/>
              <a:t>: </a:t>
            </a:r>
            <a:r>
              <a:rPr kumimoji="1" lang="en-US" altLang="ja-JP" dirty="0" err="1"/>
              <a:t>naive_bayes</a:t>
            </a:r>
            <a:r>
              <a:rPr kumimoji="1" lang="ja-JP" altLang="en-US" dirty="0"/>
              <a:t>の実行</a:t>
            </a:r>
          </a:p>
        </p:txBody>
      </p:sp>
      <p:sp>
        <p:nvSpPr>
          <p:cNvPr id="3" name="コンテンツ プレースホルダー 2">
            <a:extLst>
              <a:ext uri="{FF2B5EF4-FFF2-40B4-BE49-F238E27FC236}">
                <a16:creationId xmlns:a16="http://schemas.microsoft.com/office/drawing/2014/main" xmlns="" id="{C034BA95-2C60-4E2D-8AED-7FDE1B5BAE3E}"/>
              </a:ext>
            </a:extLst>
          </p:cNvPr>
          <p:cNvSpPr>
            <a:spLocks noGrp="1"/>
          </p:cNvSpPr>
          <p:nvPr>
            <p:ph idx="1"/>
          </p:nvPr>
        </p:nvSpPr>
        <p:spPr>
          <a:xfrm>
            <a:off x="347707" y="1596099"/>
            <a:ext cx="16556097" cy="3147005"/>
          </a:xfrm>
        </p:spPr>
        <p:txBody>
          <a:bodyPr>
            <a:normAutofit/>
          </a:bodyPr>
          <a:lstStyle/>
          <a:p>
            <a:r>
              <a:rPr kumimoji="1" lang="en-US" altLang="ja-JP" sz="3900" dirty="0" err="1"/>
              <a:t>naive_bayes_small.ipynb</a:t>
            </a:r>
            <a:r>
              <a:rPr kumimoji="1" lang="en-US" altLang="ja-JP" sz="3900" dirty="0"/>
              <a:t> </a:t>
            </a:r>
            <a:r>
              <a:rPr lang="ja-JP" altLang="en-US" sz="3900" dirty="0"/>
              <a:t>の</a:t>
            </a:r>
            <a:r>
              <a:rPr kumimoji="1" lang="ja-JP" altLang="en-US" sz="3900" dirty="0"/>
              <a:t> </a:t>
            </a:r>
            <a:r>
              <a:rPr kumimoji="1" lang="en-US" altLang="ja-JP" sz="3900" dirty="0" err="1"/>
              <a:t>X_train</a:t>
            </a:r>
            <a:r>
              <a:rPr kumimoji="1" lang="en-US" altLang="ja-JP" sz="3900" dirty="0"/>
              <a:t>, </a:t>
            </a:r>
            <a:r>
              <a:rPr kumimoji="1" lang="en-US" altLang="ja-JP" sz="3900" dirty="0" err="1"/>
              <a:t>y_train</a:t>
            </a:r>
            <a:r>
              <a:rPr kumimoji="1" lang="ja-JP" altLang="en-US" sz="3900" dirty="0"/>
              <a:t>を、</a:t>
            </a:r>
            <a:r>
              <a:rPr kumimoji="1" lang="en-US" altLang="ja-JP" sz="3900" dirty="0" err="1"/>
              <a:t>naive_bayes.ipynb</a:t>
            </a:r>
            <a:r>
              <a:rPr kumimoji="1" lang="en-US" altLang="ja-JP" sz="3900" dirty="0"/>
              <a:t> </a:t>
            </a:r>
            <a:r>
              <a:rPr kumimoji="1" lang="ja-JP" altLang="en-US" sz="3900" dirty="0"/>
              <a:t>と同様に、</a:t>
            </a:r>
            <a:r>
              <a:rPr kumimoji="1" lang="en-US" altLang="ja-JP" sz="3900" dirty="0"/>
              <a:t>CSV</a:t>
            </a:r>
            <a:r>
              <a:rPr kumimoji="1" lang="ja-JP" altLang="en-US" sz="3900" dirty="0"/>
              <a:t>ファイルから読み込んで設定するように変更すれば </a:t>
            </a:r>
            <a:r>
              <a:rPr kumimoji="1" lang="en-US" altLang="ja-JP" sz="3900" dirty="0"/>
              <a:t>OK</a:t>
            </a:r>
            <a:r>
              <a:rPr kumimoji="1" lang="ja-JP" altLang="en-US" sz="3900" dirty="0" err="1"/>
              <a:t>。</a:t>
            </a:r>
            <a:r>
              <a:rPr kumimoji="1" lang="en-US" altLang="ja-JP" sz="3900" dirty="0" err="1"/>
              <a:t>read_csv</a:t>
            </a:r>
            <a:r>
              <a:rPr lang="ja-JP" altLang="en-US" sz="3900" dirty="0"/>
              <a:t>関数の</a:t>
            </a:r>
            <a:r>
              <a:rPr lang="en-US" altLang="ja-JP" sz="3900" dirty="0"/>
              <a:t>encoding</a:t>
            </a:r>
            <a:r>
              <a:rPr lang="ja-JP" altLang="en-US" sz="3900" dirty="0"/>
              <a:t>引数は指定しなくてよいはず。</a:t>
            </a:r>
            <a:r>
              <a:rPr lang="en-US" altLang="ja-JP" sz="3900" dirty="0" err="1"/>
              <a:t>MultinomialNB</a:t>
            </a:r>
            <a:r>
              <a:rPr lang="ja-JP" altLang="en-US" sz="3900" dirty="0"/>
              <a:t>関数の</a:t>
            </a:r>
            <a:r>
              <a:rPr lang="en-US" altLang="ja-JP" sz="3900" dirty="0" err="1"/>
              <a:t>class_prior</a:t>
            </a:r>
            <a:r>
              <a:rPr lang="ja-JP" altLang="en-US" sz="3900" dirty="0"/>
              <a:t>引数は指定しなくてよい。</a:t>
            </a:r>
            <a:endParaRPr lang="en-US" altLang="ja-JP" sz="3900" dirty="0"/>
          </a:p>
        </p:txBody>
      </p:sp>
      <p:sp>
        <p:nvSpPr>
          <p:cNvPr id="4" name="フッター プレースホルダー 3">
            <a:extLst>
              <a:ext uri="{FF2B5EF4-FFF2-40B4-BE49-F238E27FC236}">
                <a16:creationId xmlns:a16="http://schemas.microsoft.com/office/drawing/2014/main" xmlns="" id="{180A9264-E6D5-4EB4-A563-FA5E3468A238}"/>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09AAFDC2-53B9-480A-A83A-B70BC4EF262E}"/>
              </a:ext>
            </a:extLst>
          </p:cNvPr>
          <p:cNvSpPr>
            <a:spLocks noGrp="1"/>
          </p:cNvSpPr>
          <p:nvPr>
            <p:ph type="sldNum" sz="quarter" idx="4"/>
          </p:nvPr>
        </p:nvSpPr>
        <p:spPr/>
        <p:txBody>
          <a:bodyPr/>
          <a:lstStyle/>
          <a:p>
            <a:pPr>
              <a:defRPr/>
            </a:pPr>
            <a:fld id="{E62AD30C-4FD0-4E41-9633-AA73C86D07D0}" type="slidenum">
              <a:rPr lang="ja-JP" altLang="en-US" smtClean="0"/>
              <a:pPr>
                <a:defRPr/>
              </a:pPr>
              <a:t>3</a:t>
            </a:fld>
            <a:endParaRPr lang="en-US" altLang="ja-JP" dirty="0"/>
          </a:p>
        </p:txBody>
      </p:sp>
      <p:cxnSp>
        <p:nvCxnSpPr>
          <p:cNvPr id="8" name="直線矢印コネクタ 7">
            <a:extLst>
              <a:ext uri="{FF2B5EF4-FFF2-40B4-BE49-F238E27FC236}">
                <a16:creationId xmlns:a16="http://schemas.microsoft.com/office/drawing/2014/main" xmlns="" id="{AA4CA077-8371-4B24-B094-8308C74559ED}"/>
              </a:ext>
            </a:extLst>
          </p:cNvPr>
          <p:cNvCxnSpPr/>
          <p:nvPr/>
        </p:nvCxnSpPr>
        <p:spPr bwMode="auto">
          <a:xfrm flipH="1">
            <a:off x="9192443" y="6075251"/>
            <a:ext cx="1224136" cy="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9" name="テキスト ボックス 8">
            <a:extLst>
              <a:ext uri="{FF2B5EF4-FFF2-40B4-BE49-F238E27FC236}">
                <a16:creationId xmlns:a16="http://schemas.microsoft.com/office/drawing/2014/main" xmlns="" id="{8101867B-998F-4725-A9E5-F44A1BB80F2F}"/>
              </a:ext>
            </a:extLst>
          </p:cNvPr>
          <p:cNvSpPr txBox="1"/>
          <p:nvPr/>
        </p:nvSpPr>
        <p:spPr>
          <a:xfrm>
            <a:off x="10524591" y="5788960"/>
            <a:ext cx="1107996" cy="646331"/>
          </a:xfrm>
          <a:prstGeom prst="rect">
            <a:avLst/>
          </a:prstGeom>
          <a:noFill/>
        </p:spPr>
        <p:txBody>
          <a:bodyPr wrap="none" rtlCol="0">
            <a:spAutoFit/>
          </a:bodyPr>
          <a:lstStyle/>
          <a:p>
            <a:r>
              <a:rPr lang="ja-JP" altLang="en-US" sz="3600" dirty="0">
                <a:solidFill>
                  <a:srgbClr val="FF0000"/>
                </a:solidFill>
                <a:latin typeface="+mn-ea"/>
                <a:ea typeface="+mn-ea"/>
              </a:rPr>
              <a:t>提出</a:t>
            </a:r>
            <a:endParaRPr kumimoji="1" lang="ja-JP" altLang="en-US" sz="3600" dirty="0">
              <a:solidFill>
                <a:srgbClr val="FF0000"/>
              </a:solidFill>
              <a:latin typeface="+mn-ea"/>
              <a:ea typeface="+mn-ea"/>
            </a:endParaRPr>
          </a:p>
        </p:txBody>
      </p:sp>
      <p:cxnSp>
        <p:nvCxnSpPr>
          <p:cNvPr id="10" name="直線矢印コネクタ 9">
            <a:extLst>
              <a:ext uri="{FF2B5EF4-FFF2-40B4-BE49-F238E27FC236}">
                <a16:creationId xmlns:a16="http://schemas.microsoft.com/office/drawing/2014/main" xmlns="" id="{C3FB487E-E24D-4FC6-BEEF-42AB75793390}"/>
              </a:ext>
            </a:extLst>
          </p:cNvPr>
          <p:cNvCxnSpPr/>
          <p:nvPr/>
        </p:nvCxnSpPr>
        <p:spPr bwMode="auto">
          <a:xfrm flipH="1">
            <a:off x="9195578" y="6867339"/>
            <a:ext cx="1224136" cy="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11" name="テキスト ボックス 10">
            <a:extLst>
              <a:ext uri="{FF2B5EF4-FFF2-40B4-BE49-F238E27FC236}">
                <a16:creationId xmlns:a16="http://schemas.microsoft.com/office/drawing/2014/main" xmlns="" id="{53CB8D74-D620-47B7-AEBB-6B4B43F69CF0}"/>
              </a:ext>
            </a:extLst>
          </p:cNvPr>
          <p:cNvSpPr txBox="1"/>
          <p:nvPr/>
        </p:nvSpPr>
        <p:spPr>
          <a:xfrm>
            <a:off x="10527726" y="6581048"/>
            <a:ext cx="1107996" cy="646331"/>
          </a:xfrm>
          <a:prstGeom prst="rect">
            <a:avLst/>
          </a:prstGeom>
          <a:noFill/>
        </p:spPr>
        <p:txBody>
          <a:bodyPr wrap="none" rtlCol="0">
            <a:spAutoFit/>
          </a:bodyPr>
          <a:lstStyle/>
          <a:p>
            <a:r>
              <a:rPr lang="ja-JP" altLang="en-US" sz="3600" dirty="0">
                <a:solidFill>
                  <a:srgbClr val="FF0000"/>
                </a:solidFill>
                <a:latin typeface="+mn-ea"/>
                <a:ea typeface="+mn-ea"/>
              </a:rPr>
              <a:t>提出</a:t>
            </a:r>
            <a:endParaRPr kumimoji="1" lang="ja-JP" altLang="en-US" sz="3600" dirty="0">
              <a:solidFill>
                <a:srgbClr val="FF0000"/>
              </a:solidFill>
              <a:latin typeface="+mn-ea"/>
              <a:ea typeface="+mn-ea"/>
            </a:endParaRPr>
          </a:p>
        </p:txBody>
      </p:sp>
    </p:spTree>
    <p:extLst>
      <p:ext uri="{BB962C8B-B14F-4D97-AF65-F5344CB8AC3E}">
        <p14:creationId xmlns:p14="http://schemas.microsoft.com/office/powerpoint/2010/main" val="347673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C9E66DA-F437-455D-9F74-3B5A5397A2D1}"/>
              </a:ext>
            </a:extLst>
          </p:cNvPr>
          <p:cNvSpPr>
            <a:spLocks noGrp="1"/>
          </p:cNvSpPr>
          <p:nvPr>
            <p:ph type="title"/>
          </p:nvPr>
        </p:nvSpPr>
        <p:spPr/>
        <p:txBody>
          <a:bodyPr/>
          <a:lstStyle/>
          <a:p>
            <a:r>
              <a:rPr kumimoji="1" lang="ja-JP" altLang="en-US" dirty="0"/>
              <a:t>テキストファイルの準備</a:t>
            </a:r>
          </a:p>
        </p:txBody>
      </p:sp>
      <p:sp>
        <p:nvSpPr>
          <p:cNvPr id="4" name="フッター プレースホルダー 3">
            <a:extLst>
              <a:ext uri="{FF2B5EF4-FFF2-40B4-BE49-F238E27FC236}">
                <a16:creationId xmlns:a16="http://schemas.microsoft.com/office/drawing/2014/main" xmlns="" id="{02DA1E3D-D3C8-4860-BC44-C8513EE410ED}"/>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1CA15DC7-55FE-4060-9F09-224CBA9494FA}"/>
              </a:ext>
            </a:extLst>
          </p:cNvPr>
          <p:cNvSpPr>
            <a:spLocks noGrp="1"/>
          </p:cNvSpPr>
          <p:nvPr>
            <p:ph type="sldNum" sz="quarter" idx="4"/>
          </p:nvPr>
        </p:nvSpPr>
        <p:spPr/>
        <p:txBody>
          <a:bodyPr/>
          <a:lstStyle/>
          <a:p>
            <a:pPr>
              <a:defRPr/>
            </a:pPr>
            <a:fld id="{E62AD30C-4FD0-4E41-9633-AA73C86D07D0}" type="slidenum">
              <a:rPr lang="ja-JP" altLang="en-US" smtClean="0"/>
              <a:pPr>
                <a:defRPr/>
              </a:pPr>
              <a:t>4</a:t>
            </a:fld>
            <a:endParaRPr lang="en-US" altLang="ja-JP" dirty="0"/>
          </a:p>
        </p:txBody>
      </p:sp>
      <p:sp>
        <p:nvSpPr>
          <p:cNvPr id="6" name="テキスト ボックス 5">
            <a:extLst>
              <a:ext uri="{FF2B5EF4-FFF2-40B4-BE49-F238E27FC236}">
                <a16:creationId xmlns:a16="http://schemas.microsoft.com/office/drawing/2014/main" xmlns="" id="{CA98BA04-B7C7-451B-BA4B-A87AAEC40FD0}"/>
              </a:ext>
            </a:extLst>
          </p:cNvPr>
          <p:cNvSpPr txBox="1"/>
          <p:nvPr/>
        </p:nvSpPr>
        <p:spPr>
          <a:xfrm>
            <a:off x="875519" y="1610755"/>
            <a:ext cx="2908168" cy="769441"/>
          </a:xfrm>
          <a:prstGeom prst="rect">
            <a:avLst/>
          </a:prstGeom>
          <a:noFill/>
        </p:spPr>
        <p:txBody>
          <a:bodyPr wrap="none" rtlCol="0">
            <a:spAutoFit/>
          </a:bodyPr>
          <a:lstStyle/>
          <a:p>
            <a:r>
              <a:rPr kumimoji="1" lang="en-US" altLang="ja-JP" sz="4400" dirty="0" err="1">
                <a:latin typeface="+mn-ea"/>
                <a:ea typeface="+mn-ea"/>
              </a:rPr>
              <a:t>target_dir</a:t>
            </a:r>
            <a:endParaRPr kumimoji="1" lang="ja-JP" altLang="en-US" sz="4400" dirty="0">
              <a:latin typeface="+mn-ea"/>
              <a:ea typeface="+mn-ea"/>
            </a:endParaRPr>
          </a:p>
        </p:txBody>
      </p:sp>
      <p:sp>
        <p:nvSpPr>
          <p:cNvPr id="7" name="テキスト ボックス 6">
            <a:extLst>
              <a:ext uri="{FF2B5EF4-FFF2-40B4-BE49-F238E27FC236}">
                <a16:creationId xmlns:a16="http://schemas.microsoft.com/office/drawing/2014/main" xmlns="" id="{D90416A1-0A7E-4E46-8522-6A4D01C8E190}"/>
              </a:ext>
            </a:extLst>
          </p:cNvPr>
          <p:cNvSpPr txBox="1"/>
          <p:nvPr/>
        </p:nvSpPr>
        <p:spPr>
          <a:xfrm>
            <a:off x="4594170" y="1610755"/>
            <a:ext cx="2924198" cy="769441"/>
          </a:xfrm>
          <a:prstGeom prst="rect">
            <a:avLst/>
          </a:prstGeom>
          <a:noFill/>
        </p:spPr>
        <p:txBody>
          <a:bodyPr wrap="none" rtlCol="0">
            <a:spAutoFit/>
          </a:bodyPr>
          <a:lstStyle/>
          <a:p>
            <a:r>
              <a:rPr kumimoji="1" lang="en-US" altLang="ja-JP" sz="4400" dirty="0">
                <a:latin typeface="+mn-ea"/>
                <a:ea typeface="+mn-ea"/>
              </a:rPr>
              <a:t>category1</a:t>
            </a:r>
            <a:endParaRPr kumimoji="1" lang="ja-JP" altLang="en-US" sz="4400" dirty="0">
              <a:latin typeface="+mn-ea"/>
              <a:ea typeface="+mn-ea"/>
            </a:endParaRPr>
          </a:p>
        </p:txBody>
      </p:sp>
      <p:sp>
        <p:nvSpPr>
          <p:cNvPr id="8" name="テキスト ボックス 7">
            <a:extLst>
              <a:ext uri="{FF2B5EF4-FFF2-40B4-BE49-F238E27FC236}">
                <a16:creationId xmlns:a16="http://schemas.microsoft.com/office/drawing/2014/main" xmlns="" id="{2A045B74-5C65-4FE4-A140-F8AD8039445E}"/>
              </a:ext>
            </a:extLst>
          </p:cNvPr>
          <p:cNvSpPr txBox="1"/>
          <p:nvPr/>
        </p:nvSpPr>
        <p:spPr>
          <a:xfrm>
            <a:off x="4594169" y="2596218"/>
            <a:ext cx="2924198" cy="769441"/>
          </a:xfrm>
          <a:prstGeom prst="rect">
            <a:avLst/>
          </a:prstGeom>
          <a:noFill/>
        </p:spPr>
        <p:txBody>
          <a:bodyPr wrap="none" rtlCol="0">
            <a:spAutoFit/>
          </a:bodyPr>
          <a:lstStyle/>
          <a:p>
            <a:r>
              <a:rPr kumimoji="1" lang="en-US" altLang="ja-JP" sz="4400" dirty="0">
                <a:latin typeface="+mn-ea"/>
                <a:ea typeface="+mn-ea"/>
              </a:rPr>
              <a:t>category2</a:t>
            </a:r>
            <a:endParaRPr kumimoji="1" lang="ja-JP" altLang="en-US" sz="4400" dirty="0">
              <a:latin typeface="+mn-ea"/>
              <a:ea typeface="+mn-ea"/>
            </a:endParaRPr>
          </a:p>
        </p:txBody>
      </p:sp>
      <p:sp>
        <p:nvSpPr>
          <p:cNvPr id="9" name="テキスト ボックス 8">
            <a:extLst>
              <a:ext uri="{FF2B5EF4-FFF2-40B4-BE49-F238E27FC236}">
                <a16:creationId xmlns:a16="http://schemas.microsoft.com/office/drawing/2014/main" xmlns="" id="{E8FAA3D8-C2B8-484F-8FC6-DD256E0B0139}"/>
              </a:ext>
            </a:extLst>
          </p:cNvPr>
          <p:cNvSpPr txBox="1"/>
          <p:nvPr/>
        </p:nvSpPr>
        <p:spPr>
          <a:xfrm>
            <a:off x="8675626" y="1610755"/>
            <a:ext cx="2064989" cy="769441"/>
          </a:xfrm>
          <a:prstGeom prst="rect">
            <a:avLst/>
          </a:prstGeom>
          <a:noFill/>
        </p:spPr>
        <p:txBody>
          <a:bodyPr wrap="none" rtlCol="0">
            <a:spAutoFit/>
          </a:bodyPr>
          <a:lstStyle/>
          <a:p>
            <a:r>
              <a:rPr kumimoji="1" lang="en-US" altLang="ja-JP" sz="4400" dirty="0">
                <a:latin typeface="+mn-ea"/>
                <a:ea typeface="+mn-ea"/>
              </a:rPr>
              <a:t>xxx.txt</a:t>
            </a:r>
            <a:endParaRPr kumimoji="1" lang="ja-JP" altLang="en-US" sz="4400" dirty="0">
              <a:latin typeface="+mn-ea"/>
              <a:ea typeface="+mn-ea"/>
            </a:endParaRPr>
          </a:p>
        </p:txBody>
      </p:sp>
      <p:sp>
        <p:nvSpPr>
          <p:cNvPr id="10" name="テキスト ボックス 9">
            <a:extLst>
              <a:ext uri="{FF2B5EF4-FFF2-40B4-BE49-F238E27FC236}">
                <a16:creationId xmlns:a16="http://schemas.microsoft.com/office/drawing/2014/main" xmlns="" id="{1E664C0F-7B19-46E8-81E8-98A59D18D300}"/>
              </a:ext>
            </a:extLst>
          </p:cNvPr>
          <p:cNvSpPr txBox="1"/>
          <p:nvPr/>
        </p:nvSpPr>
        <p:spPr>
          <a:xfrm>
            <a:off x="8669845" y="2596217"/>
            <a:ext cx="2021836" cy="769441"/>
          </a:xfrm>
          <a:prstGeom prst="rect">
            <a:avLst/>
          </a:prstGeom>
          <a:noFill/>
        </p:spPr>
        <p:txBody>
          <a:bodyPr wrap="none" rtlCol="0">
            <a:spAutoFit/>
          </a:bodyPr>
          <a:lstStyle/>
          <a:p>
            <a:r>
              <a:rPr kumimoji="1" lang="en-US" altLang="ja-JP" sz="4400" dirty="0">
                <a:latin typeface="+mn-ea"/>
                <a:ea typeface="+mn-ea"/>
              </a:rPr>
              <a:t>yyy.txt</a:t>
            </a:r>
            <a:endParaRPr kumimoji="1" lang="ja-JP" altLang="en-US" sz="4400" dirty="0">
              <a:latin typeface="+mn-ea"/>
              <a:ea typeface="+mn-ea"/>
            </a:endParaRPr>
          </a:p>
        </p:txBody>
      </p:sp>
      <p:sp>
        <p:nvSpPr>
          <p:cNvPr id="11" name="テキスト ボックス 10">
            <a:extLst>
              <a:ext uri="{FF2B5EF4-FFF2-40B4-BE49-F238E27FC236}">
                <a16:creationId xmlns:a16="http://schemas.microsoft.com/office/drawing/2014/main" xmlns="" id="{982443FB-D088-443A-B053-ABE8A564EF45}"/>
              </a:ext>
            </a:extLst>
          </p:cNvPr>
          <p:cNvSpPr txBox="1"/>
          <p:nvPr/>
        </p:nvSpPr>
        <p:spPr>
          <a:xfrm>
            <a:off x="8697202" y="3581679"/>
            <a:ext cx="1978427" cy="769441"/>
          </a:xfrm>
          <a:prstGeom prst="rect">
            <a:avLst/>
          </a:prstGeom>
          <a:noFill/>
        </p:spPr>
        <p:txBody>
          <a:bodyPr wrap="none" rtlCol="0">
            <a:spAutoFit/>
          </a:bodyPr>
          <a:lstStyle/>
          <a:p>
            <a:r>
              <a:rPr kumimoji="1" lang="en-US" altLang="ja-JP" sz="4400" dirty="0">
                <a:latin typeface="+mn-ea"/>
                <a:ea typeface="+mn-ea"/>
              </a:rPr>
              <a:t>zzz.txt</a:t>
            </a:r>
            <a:endParaRPr kumimoji="1" lang="ja-JP" altLang="en-US" sz="4400" dirty="0">
              <a:latin typeface="+mn-ea"/>
              <a:ea typeface="+mn-ea"/>
            </a:endParaRPr>
          </a:p>
        </p:txBody>
      </p:sp>
      <p:cxnSp>
        <p:nvCxnSpPr>
          <p:cNvPr id="13" name="直線コネクタ 12">
            <a:extLst>
              <a:ext uri="{FF2B5EF4-FFF2-40B4-BE49-F238E27FC236}">
                <a16:creationId xmlns:a16="http://schemas.microsoft.com/office/drawing/2014/main" xmlns="" id="{A47D292D-7C3C-454C-A887-A4188A81F5F3}"/>
              </a:ext>
            </a:extLst>
          </p:cNvPr>
          <p:cNvCxnSpPr>
            <a:cxnSpLocks/>
          </p:cNvCxnSpPr>
          <p:nvPr/>
        </p:nvCxnSpPr>
        <p:spPr bwMode="auto">
          <a:xfrm>
            <a:off x="7568276" y="1995476"/>
            <a:ext cx="83207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線コネクタ 15">
            <a:extLst>
              <a:ext uri="{FF2B5EF4-FFF2-40B4-BE49-F238E27FC236}">
                <a16:creationId xmlns:a16="http://schemas.microsoft.com/office/drawing/2014/main" xmlns="" id="{183A6EFA-C228-45B7-826D-73AA1A7EC0EF}"/>
              </a:ext>
            </a:extLst>
          </p:cNvPr>
          <p:cNvCxnSpPr/>
          <p:nvPr/>
        </p:nvCxnSpPr>
        <p:spPr bwMode="auto">
          <a:xfrm flipV="1">
            <a:off x="7482896" y="2965486"/>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9" name="グループ化 18">
            <a:extLst>
              <a:ext uri="{FF2B5EF4-FFF2-40B4-BE49-F238E27FC236}">
                <a16:creationId xmlns:a16="http://schemas.microsoft.com/office/drawing/2014/main" xmlns="" id="{D9F669EA-29C2-4EDB-B574-076B83E31401}"/>
              </a:ext>
            </a:extLst>
          </p:cNvPr>
          <p:cNvGrpSpPr/>
          <p:nvPr/>
        </p:nvGrpSpPr>
        <p:grpSpPr>
          <a:xfrm>
            <a:off x="7806932" y="2959613"/>
            <a:ext cx="684076" cy="1016547"/>
            <a:chOff x="6636159" y="3463669"/>
            <a:chExt cx="684076" cy="1016547"/>
          </a:xfrm>
        </p:grpSpPr>
        <p:cxnSp>
          <p:nvCxnSpPr>
            <p:cNvPr id="15" name="直線コネクタ 14">
              <a:extLst>
                <a:ext uri="{FF2B5EF4-FFF2-40B4-BE49-F238E27FC236}">
                  <a16:creationId xmlns:a16="http://schemas.microsoft.com/office/drawing/2014/main" xmlns="" id="{4E25EF7C-1D0E-4F0B-8D8E-30D8D6A0F701}"/>
                </a:ext>
              </a:extLst>
            </p:cNvPr>
            <p:cNvCxnSpPr/>
            <p:nvPr/>
          </p:nvCxnSpPr>
          <p:spPr bwMode="auto">
            <a:xfrm>
              <a:off x="6636159" y="4470455"/>
              <a:ext cx="6840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線コネクタ 16">
              <a:extLst>
                <a:ext uri="{FF2B5EF4-FFF2-40B4-BE49-F238E27FC236}">
                  <a16:creationId xmlns:a16="http://schemas.microsoft.com/office/drawing/2014/main" xmlns="" id="{307EA75B-49CD-47E8-BA43-A63CD1C04AE1}"/>
                </a:ext>
              </a:extLst>
            </p:cNvPr>
            <p:cNvCxnSpPr>
              <a:cxnSpLocks/>
            </p:cNvCxnSpPr>
            <p:nvPr/>
          </p:nvCxnSpPr>
          <p:spPr bwMode="auto">
            <a:xfrm rot="5400000" flipV="1">
              <a:off x="6127886" y="3971942"/>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8" name="直線コネクタ 17">
            <a:extLst>
              <a:ext uri="{FF2B5EF4-FFF2-40B4-BE49-F238E27FC236}">
                <a16:creationId xmlns:a16="http://schemas.microsoft.com/office/drawing/2014/main" xmlns="" id="{298E5A19-AE8B-47C8-9154-4F383F2DA150}"/>
              </a:ext>
            </a:extLst>
          </p:cNvPr>
          <p:cNvCxnSpPr/>
          <p:nvPr/>
        </p:nvCxnSpPr>
        <p:spPr bwMode="auto">
          <a:xfrm flipV="1">
            <a:off x="3827847" y="1995473"/>
            <a:ext cx="694315"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0" name="グループ化 19">
            <a:extLst>
              <a:ext uri="{FF2B5EF4-FFF2-40B4-BE49-F238E27FC236}">
                <a16:creationId xmlns:a16="http://schemas.microsoft.com/office/drawing/2014/main" xmlns="" id="{3DBF94D2-2C12-4ADF-8974-30AD976A5428}"/>
              </a:ext>
            </a:extLst>
          </p:cNvPr>
          <p:cNvGrpSpPr/>
          <p:nvPr/>
        </p:nvGrpSpPr>
        <p:grpSpPr>
          <a:xfrm>
            <a:off x="4141820" y="2011236"/>
            <a:ext cx="380342" cy="948377"/>
            <a:chOff x="6636159" y="3463669"/>
            <a:chExt cx="684076" cy="1016547"/>
          </a:xfrm>
        </p:grpSpPr>
        <p:cxnSp>
          <p:nvCxnSpPr>
            <p:cNvPr id="21" name="直線コネクタ 20">
              <a:extLst>
                <a:ext uri="{FF2B5EF4-FFF2-40B4-BE49-F238E27FC236}">
                  <a16:creationId xmlns:a16="http://schemas.microsoft.com/office/drawing/2014/main" xmlns="" id="{86A52C60-958B-4FBC-9EFB-60894C1589F8}"/>
                </a:ext>
              </a:extLst>
            </p:cNvPr>
            <p:cNvCxnSpPr/>
            <p:nvPr/>
          </p:nvCxnSpPr>
          <p:spPr bwMode="auto">
            <a:xfrm>
              <a:off x="6636159" y="4470455"/>
              <a:ext cx="6840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直線コネクタ 21">
              <a:extLst>
                <a:ext uri="{FF2B5EF4-FFF2-40B4-BE49-F238E27FC236}">
                  <a16:creationId xmlns:a16="http://schemas.microsoft.com/office/drawing/2014/main" xmlns="" id="{16048875-704D-49CD-8AEE-68C1E96EC338}"/>
                </a:ext>
              </a:extLst>
            </p:cNvPr>
            <p:cNvCxnSpPr>
              <a:cxnSpLocks/>
            </p:cNvCxnSpPr>
            <p:nvPr/>
          </p:nvCxnSpPr>
          <p:spPr bwMode="auto">
            <a:xfrm rot="5400000" flipV="1">
              <a:off x="6127886" y="3971942"/>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3" name="テキスト ボックス 22">
            <a:extLst>
              <a:ext uri="{FF2B5EF4-FFF2-40B4-BE49-F238E27FC236}">
                <a16:creationId xmlns:a16="http://schemas.microsoft.com/office/drawing/2014/main" xmlns="" id="{A48291D2-58B7-4020-9889-525FF731A5FB}"/>
              </a:ext>
            </a:extLst>
          </p:cNvPr>
          <p:cNvSpPr txBox="1"/>
          <p:nvPr/>
        </p:nvSpPr>
        <p:spPr>
          <a:xfrm rot="5400000">
            <a:off x="8965267" y="4182420"/>
            <a:ext cx="748923" cy="769441"/>
          </a:xfrm>
          <a:prstGeom prst="rect">
            <a:avLst/>
          </a:prstGeom>
          <a:noFill/>
        </p:spPr>
        <p:txBody>
          <a:bodyPr wrap="none" rtlCol="0">
            <a:spAutoFit/>
          </a:bodyPr>
          <a:lstStyle/>
          <a:p>
            <a:r>
              <a:rPr kumimoji="1" lang="en-US" altLang="ja-JP" sz="4400" dirty="0">
                <a:latin typeface="+mn-ea"/>
                <a:ea typeface="+mn-ea"/>
              </a:rPr>
              <a:t>…</a:t>
            </a:r>
            <a:endParaRPr kumimoji="1" lang="ja-JP" altLang="en-US" sz="4400" dirty="0">
              <a:latin typeface="+mn-ea"/>
              <a:ea typeface="+mn-ea"/>
            </a:endParaRPr>
          </a:p>
        </p:txBody>
      </p:sp>
      <p:sp>
        <p:nvSpPr>
          <p:cNvPr id="24" name="テキスト ボックス 23">
            <a:extLst>
              <a:ext uri="{FF2B5EF4-FFF2-40B4-BE49-F238E27FC236}">
                <a16:creationId xmlns:a16="http://schemas.microsoft.com/office/drawing/2014/main" xmlns="" id="{F66578C8-C7A2-4879-A648-96DFC8B373E9}"/>
              </a:ext>
            </a:extLst>
          </p:cNvPr>
          <p:cNvSpPr txBox="1"/>
          <p:nvPr/>
        </p:nvSpPr>
        <p:spPr>
          <a:xfrm rot="5400000">
            <a:off x="5144489" y="3568965"/>
            <a:ext cx="748923" cy="769441"/>
          </a:xfrm>
          <a:prstGeom prst="rect">
            <a:avLst/>
          </a:prstGeom>
          <a:noFill/>
        </p:spPr>
        <p:txBody>
          <a:bodyPr wrap="none" rtlCol="0">
            <a:spAutoFit/>
          </a:bodyPr>
          <a:lstStyle/>
          <a:p>
            <a:r>
              <a:rPr kumimoji="1" lang="en-US" altLang="ja-JP" sz="4400" dirty="0">
                <a:latin typeface="+mn-ea"/>
                <a:ea typeface="+mn-ea"/>
              </a:rPr>
              <a:t>…</a:t>
            </a:r>
            <a:endParaRPr kumimoji="1" lang="ja-JP" altLang="en-US" sz="4400" dirty="0">
              <a:latin typeface="+mn-ea"/>
              <a:ea typeface="+mn-ea"/>
            </a:endParaRPr>
          </a:p>
        </p:txBody>
      </p:sp>
      <p:sp>
        <p:nvSpPr>
          <p:cNvPr id="3" name="テキスト ボックス 2">
            <a:extLst>
              <a:ext uri="{FF2B5EF4-FFF2-40B4-BE49-F238E27FC236}">
                <a16:creationId xmlns:a16="http://schemas.microsoft.com/office/drawing/2014/main" xmlns="" id="{D959C444-A56F-4515-BB61-E407330A8B61}"/>
              </a:ext>
            </a:extLst>
          </p:cNvPr>
          <p:cNvSpPr txBox="1"/>
          <p:nvPr/>
        </p:nvSpPr>
        <p:spPr>
          <a:xfrm>
            <a:off x="623491" y="4395887"/>
            <a:ext cx="845103" cy="646331"/>
          </a:xfrm>
          <a:prstGeom prst="rect">
            <a:avLst/>
          </a:prstGeom>
          <a:noFill/>
        </p:spPr>
        <p:txBody>
          <a:bodyPr wrap="none" rtlCol="0">
            <a:spAutoFit/>
          </a:bodyPr>
          <a:lstStyle/>
          <a:p>
            <a:r>
              <a:rPr kumimoji="1" lang="ja-JP" altLang="en-US" sz="3600" dirty="0">
                <a:latin typeface="+mn-ea"/>
                <a:ea typeface="+mn-ea"/>
              </a:rPr>
              <a:t>例</a:t>
            </a:r>
            <a:r>
              <a:rPr kumimoji="1" lang="en-US" altLang="ja-JP" sz="3600" dirty="0">
                <a:latin typeface="+mn-ea"/>
                <a:ea typeface="+mn-ea"/>
              </a:rPr>
              <a:t>:</a:t>
            </a:r>
            <a:endParaRPr kumimoji="1" lang="ja-JP" altLang="en-US" sz="3600" dirty="0">
              <a:latin typeface="+mn-ea"/>
              <a:ea typeface="+mn-ea"/>
            </a:endParaRPr>
          </a:p>
        </p:txBody>
      </p:sp>
      <p:sp>
        <p:nvSpPr>
          <p:cNvPr id="25" name="テキスト ボックス 24">
            <a:extLst>
              <a:ext uri="{FF2B5EF4-FFF2-40B4-BE49-F238E27FC236}">
                <a16:creationId xmlns:a16="http://schemas.microsoft.com/office/drawing/2014/main" xmlns="" id="{0A9D282C-A6EA-4956-BDD3-3EDA8E0299A8}"/>
              </a:ext>
            </a:extLst>
          </p:cNvPr>
          <p:cNvSpPr txBox="1"/>
          <p:nvPr/>
        </p:nvSpPr>
        <p:spPr>
          <a:xfrm>
            <a:off x="875519" y="5499187"/>
            <a:ext cx="2903359" cy="769441"/>
          </a:xfrm>
          <a:prstGeom prst="rect">
            <a:avLst/>
          </a:prstGeom>
          <a:noFill/>
        </p:spPr>
        <p:txBody>
          <a:bodyPr wrap="none" rtlCol="0">
            <a:spAutoFit/>
          </a:bodyPr>
          <a:lstStyle/>
          <a:p>
            <a:r>
              <a:rPr kumimoji="1" lang="en-US" altLang="ja-JP" sz="4400" dirty="0" err="1">
                <a:latin typeface="+mn-ea"/>
                <a:ea typeface="+mn-ea"/>
              </a:rPr>
              <a:t>text_dogs</a:t>
            </a:r>
            <a:endParaRPr kumimoji="1" lang="ja-JP" altLang="en-US" sz="4400" dirty="0">
              <a:latin typeface="+mn-ea"/>
              <a:ea typeface="+mn-ea"/>
            </a:endParaRPr>
          </a:p>
        </p:txBody>
      </p:sp>
      <p:sp>
        <p:nvSpPr>
          <p:cNvPr id="26" name="テキスト ボックス 25">
            <a:extLst>
              <a:ext uri="{FF2B5EF4-FFF2-40B4-BE49-F238E27FC236}">
                <a16:creationId xmlns:a16="http://schemas.microsoft.com/office/drawing/2014/main" xmlns="" id="{412020D1-FE8C-4242-AA1C-344A1CA48EF6}"/>
              </a:ext>
            </a:extLst>
          </p:cNvPr>
          <p:cNvSpPr txBox="1"/>
          <p:nvPr/>
        </p:nvSpPr>
        <p:spPr>
          <a:xfrm>
            <a:off x="4594170" y="5499187"/>
            <a:ext cx="3013967" cy="769441"/>
          </a:xfrm>
          <a:prstGeom prst="rect">
            <a:avLst/>
          </a:prstGeom>
          <a:noFill/>
        </p:spPr>
        <p:txBody>
          <a:bodyPr wrap="none" rtlCol="0">
            <a:spAutoFit/>
          </a:bodyPr>
          <a:lstStyle/>
          <a:p>
            <a:r>
              <a:rPr kumimoji="1" lang="en-US" altLang="ja-JP" sz="4400" dirty="0">
                <a:latin typeface="+mn-ea"/>
                <a:ea typeface="+mn-ea"/>
              </a:rPr>
              <a:t>chihuahua</a:t>
            </a:r>
            <a:endParaRPr kumimoji="1" lang="ja-JP" altLang="en-US" sz="4400" dirty="0">
              <a:latin typeface="+mn-ea"/>
              <a:ea typeface="+mn-ea"/>
            </a:endParaRPr>
          </a:p>
        </p:txBody>
      </p:sp>
      <p:sp>
        <p:nvSpPr>
          <p:cNvPr id="27" name="テキスト ボックス 26">
            <a:extLst>
              <a:ext uri="{FF2B5EF4-FFF2-40B4-BE49-F238E27FC236}">
                <a16:creationId xmlns:a16="http://schemas.microsoft.com/office/drawing/2014/main" xmlns="" id="{FB30DEC6-232F-445F-AAA5-61DD1C98A6F2}"/>
              </a:ext>
            </a:extLst>
          </p:cNvPr>
          <p:cNvSpPr txBox="1"/>
          <p:nvPr/>
        </p:nvSpPr>
        <p:spPr>
          <a:xfrm>
            <a:off x="4594169" y="6484650"/>
            <a:ext cx="4718343" cy="769441"/>
          </a:xfrm>
          <a:prstGeom prst="rect">
            <a:avLst/>
          </a:prstGeom>
          <a:noFill/>
        </p:spPr>
        <p:txBody>
          <a:bodyPr wrap="none" rtlCol="0">
            <a:spAutoFit/>
          </a:bodyPr>
          <a:lstStyle/>
          <a:p>
            <a:r>
              <a:rPr kumimoji="1" lang="en-US" altLang="ja-JP" sz="4400" dirty="0" err="1">
                <a:latin typeface="+mn-ea"/>
                <a:ea typeface="+mn-ea"/>
              </a:rPr>
              <a:t>golden_retriever</a:t>
            </a:r>
            <a:endParaRPr kumimoji="1" lang="ja-JP" altLang="en-US" sz="4400" dirty="0">
              <a:latin typeface="+mn-ea"/>
              <a:ea typeface="+mn-ea"/>
            </a:endParaRPr>
          </a:p>
        </p:txBody>
      </p:sp>
      <p:sp>
        <p:nvSpPr>
          <p:cNvPr id="28" name="テキスト ボックス 27">
            <a:extLst>
              <a:ext uri="{FF2B5EF4-FFF2-40B4-BE49-F238E27FC236}">
                <a16:creationId xmlns:a16="http://schemas.microsoft.com/office/drawing/2014/main" xmlns="" id="{6B19394D-B296-4ADC-92B4-50FDE5A48F3F}"/>
              </a:ext>
            </a:extLst>
          </p:cNvPr>
          <p:cNvSpPr txBox="1"/>
          <p:nvPr/>
        </p:nvSpPr>
        <p:spPr>
          <a:xfrm>
            <a:off x="10583838" y="5499187"/>
            <a:ext cx="3951723" cy="769441"/>
          </a:xfrm>
          <a:prstGeom prst="rect">
            <a:avLst/>
          </a:prstGeom>
          <a:noFill/>
        </p:spPr>
        <p:txBody>
          <a:bodyPr wrap="none" rtlCol="0">
            <a:spAutoFit/>
          </a:bodyPr>
          <a:lstStyle/>
          <a:p>
            <a:r>
              <a:rPr kumimoji="1" lang="en-US" altLang="ja-JP" sz="4400" dirty="0">
                <a:latin typeface="+mn-ea"/>
                <a:ea typeface="+mn-ea"/>
              </a:rPr>
              <a:t>chihuahua.txt</a:t>
            </a:r>
            <a:endParaRPr kumimoji="1" lang="ja-JP" altLang="en-US" sz="4400" dirty="0">
              <a:latin typeface="+mn-ea"/>
              <a:ea typeface="+mn-ea"/>
            </a:endParaRPr>
          </a:p>
        </p:txBody>
      </p:sp>
      <p:sp>
        <p:nvSpPr>
          <p:cNvPr id="29" name="テキスト ボックス 28">
            <a:extLst>
              <a:ext uri="{FF2B5EF4-FFF2-40B4-BE49-F238E27FC236}">
                <a16:creationId xmlns:a16="http://schemas.microsoft.com/office/drawing/2014/main" xmlns="" id="{4D356BCA-0B52-4D89-8044-D1676BCA9A8B}"/>
              </a:ext>
            </a:extLst>
          </p:cNvPr>
          <p:cNvSpPr txBox="1"/>
          <p:nvPr/>
        </p:nvSpPr>
        <p:spPr>
          <a:xfrm>
            <a:off x="10578057" y="6484649"/>
            <a:ext cx="5576463" cy="769441"/>
          </a:xfrm>
          <a:prstGeom prst="rect">
            <a:avLst/>
          </a:prstGeom>
          <a:noFill/>
        </p:spPr>
        <p:txBody>
          <a:bodyPr wrap="none" rtlCol="0">
            <a:spAutoFit/>
          </a:bodyPr>
          <a:lstStyle/>
          <a:p>
            <a:r>
              <a:rPr kumimoji="1" lang="en-US" altLang="ja-JP" sz="4400" dirty="0">
                <a:latin typeface="+mn-ea"/>
                <a:ea typeface="+mn-ea"/>
              </a:rPr>
              <a:t>golden_retriever.txt</a:t>
            </a:r>
            <a:endParaRPr kumimoji="1" lang="ja-JP" altLang="en-US" sz="4400" dirty="0">
              <a:latin typeface="+mn-ea"/>
              <a:ea typeface="+mn-ea"/>
            </a:endParaRPr>
          </a:p>
        </p:txBody>
      </p:sp>
      <p:cxnSp>
        <p:nvCxnSpPr>
          <p:cNvPr id="31" name="直線コネクタ 30">
            <a:extLst>
              <a:ext uri="{FF2B5EF4-FFF2-40B4-BE49-F238E27FC236}">
                <a16:creationId xmlns:a16="http://schemas.microsoft.com/office/drawing/2014/main" xmlns="" id="{7025DA26-AD2F-4D80-8A40-8830D1AD1488}"/>
              </a:ext>
            </a:extLst>
          </p:cNvPr>
          <p:cNvCxnSpPr>
            <a:cxnSpLocks/>
            <a:stCxn id="26" idx="3"/>
          </p:cNvCxnSpPr>
          <p:nvPr/>
        </p:nvCxnSpPr>
        <p:spPr bwMode="auto">
          <a:xfrm>
            <a:off x="7608137" y="5883908"/>
            <a:ext cx="270043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線コネクタ 31">
            <a:extLst>
              <a:ext uri="{FF2B5EF4-FFF2-40B4-BE49-F238E27FC236}">
                <a16:creationId xmlns:a16="http://schemas.microsoft.com/office/drawing/2014/main" xmlns="" id="{3DB5E4AE-5A35-4EF7-87C8-F8869F8BC401}"/>
              </a:ext>
            </a:extLst>
          </p:cNvPr>
          <p:cNvCxnSpPr/>
          <p:nvPr/>
        </p:nvCxnSpPr>
        <p:spPr bwMode="auto">
          <a:xfrm flipV="1">
            <a:off x="9391108" y="6853918"/>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線コネクタ 35">
            <a:extLst>
              <a:ext uri="{FF2B5EF4-FFF2-40B4-BE49-F238E27FC236}">
                <a16:creationId xmlns:a16="http://schemas.microsoft.com/office/drawing/2014/main" xmlns="" id="{3C0D73C4-78A4-433C-8FB3-9D514974FFC4}"/>
              </a:ext>
            </a:extLst>
          </p:cNvPr>
          <p:cNvCxnSpPr/>
          <p:nvPr/>
        </p:nvCxnSpPr>
        <p:spPr bwMode="auto">
          <a:xfrm flipV="1">
            <a:off x="3827847" y="5883905"/>
            <a:ext cx="694315"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7" name="グループ化 36">
            <a:extLst>
              <a:ext uri="{FF2B5EF4-FFF2-40B4-BE49-F238E27FC236}">
                <a16:creationId xmlns:a16="http://schemas.microsoft.com/office/drawing/2014/main" xmlns="" id="{B8DA7F99-D7AF-4683-8A1F-9140851ED546}"/>
              </a:ext>
            </a:extLst>
          </p:cNvPr>
          <p:cNvGrpSpPr/>
          <p:nvPr/>
        </p:nvGrpSpPr>
        <p:grpSpPr>
          <a:xfrm>
            <a:off x="4141820" y="5899668"/>
            <a:ext cx="380342" cy="948377"/>
            <a:chOff x="6636159" y="3463669"/>
            <a:chExt cx="684076" cy="1016547"/>
          </a:xfrm>
        </p:grpSpPr>
        <p:cxnSp>
          <p:nvCxnSpPr>
            <p:cNvPr id="38" name="直線コネクタ 37">
              <a:extLst>
                <a:ext uri="{FF2B5EF4-FFF2-40B4-BE49-F238E27FC236}">
                  <a16:creationId xmlns:a16="http://schemas.microsoft.com/office/drawing/2014/main" xmlns="" id="{9459C728-03D5-4CCC-893A-DFF24E6DEFFE}"/>
                </a:ext>
              </a:extLst>
            </p:cNvPr>
            <p:cNvCxnSpPr/>
            <p:nvPr/>
          </p:nvCxnSpPr>
          <p:spPr bwMode="auto">
            <a:xfrm>
              <a:off x="6636159" y="4470455"/>
              <a:ext cx="6840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線コネクタ 38">
              <a:extLst>
                <a:ext uri="{FF2B5EF4-FFF2-40B4-BE49-F238E27FC236}">
                  <a16:creationId xmlns:a16="http://schemas.microsoft.com/office/drawing/2014/main" xmlns="" id="{240E3E5E-B61D-4CC4-838B-1A37CDE86021}"/>
                </a:ext>
              </a:extLst>
            </p:cNvPr>
            <p:cNvCxnSpPr>
              <a:cxnSpLocks/>
            </p:cNvCxnSpPr>
            <p:nvPr/>
          </p:nvCxnSpPr>
          <p:spPr bwMode="auto">
            <a:xfrm rot="5400000" flipV="1">
              <a:off x="6127886" y="3971942"/>
              <a:ext cx="10165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0" name="テキスト ボックス 39">
            <a:extLst>
              <a:ext uri="{FF2B5EF4-FFF2-40B4-BE49-F238E27FC236}">
                <a16:creationId xmlns:a16="http://schemas.microsoft.com/office/drawing/2014/main" xmlns="" id="{D7807BB0-F720-486E-BE53-EE525D5D3F12}"/>
              </a:ext>
            </a:extLst>
          </p:cNvPr>
          <p:cNvSpPr txBox="1"/>
          <p:nvPr/>
        </p:nvSpPr>
        <p:spPr>
          <a:xfrm rot="5400000">
            <a:off x="11098643" y="7450876"/>
            <a:ext cx="748923" cy="769441"/>
          </a:xfrm>
          <a:prstGeom prst="rect">
            <a:avLst/>
          </a:prstGeom>
          <a:noFill/>
        </p:spPr>
        <p:txBody>
          <a:bodyPr wrap="square" rtlCol="0">
            <a:spAutoFit/>
          </a:bodyPr>
          <a:lstStyle/>
          <a:p>
            <a:r>
              <a:rPr kumimoji="1" lang="en-US" altLang="ja-JP" sz="4400" dirty="0">
                <a:latin typeface="+mn-ea"/>
                <a:ea typeface="+mn-ea"/>
              </a:rPr>
              <a:t>…</a:t>
            </a:r>
            <a:endParaRPr kumimoji="1" lang="ja-JP" altLang="en-US" sz="4400" dirty="0">
              <a:latin typeface="+mn-ea"/>
              <a:ea typeface="+mn-ea"/>
            </a:endParaRPr>
          </a:p>
        </p:txBody>
      </p:sp>
      <p:sp>
        <p:nvSpPr>
          <p:cNvPr id="41" name="テキスト ボックス 40">
            <a:extLst>
              <a:ext uri="{FF2B5EF4-FFF2-40B4-BE49-F238E27FC236}">
                <a16:creationId xmlns:a16="http://schemas.microsoft.com/office/drawing/2014/main" xmlns="" id="{890E53E4-EF41-42E5-A9E1-D070B1F65423}"/>
              </a:ext>
            </a:extLst>
          </p:cNvPr>
          <p:cNvSpPr txBox="1"/>
          <p:nvPr/>
        </p:nvSpPr>
        <p:spPr>
          <a:xfrm rot="5400000">
            <a:off x="5144489" y="7457397"/>
            <a:ext cx="748923" cy="769441"/>
          </a:xfrm>
          <a:prstGeom prst="rect">
            <a:avLst/>
          </a:prstGeom>
          <a:noFill/>
        </p:spPr>
        <p:txBody>
          <a:bodyPr wrap="none" rtlCol="0">
            <a:spAutoFit/>
          </a:bodyPr>
          <a:lstStyle/>
          <a:p>
            <a:r>
              <a:rPr kumimoji="1" lang="en-US" altLang="ja-JP" sz="4400" dirty="0">
                <a:latin typeface="+mn-ea"/>
                <a:ea typeface="+mn-ea"/>
              </a:rPr>
              <a:t>…</a:t>
            </a:r>
            <a:endParaRPr kumimoji="1" lang="ja-JP" altLang="en-US" sz="4400" dirty="0">
              <a:latin typeface="+mn-ea"/>
              <a:ea typeface="+mn-ea"/>
            </a:endParaRPr>
          </a:p>
        </p:txBody>
      </p:sp>
    </p:spTree>
    <p:extLst>
      <p:ext uri="{BB962C8B-B14F-4D97-AF65-F5344CB8AC3E}">
        <p14:creationId xmlns:p14="http://schemas.microsoft.com/office/powerpoint/2010/main" val="169446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854B8BB-9D88-4DAE-A45B-B3B127DA2910}"/>
              </a:ext>
            </a:extLst>
          </p:cNvPr>
          <p:cNvSpPr>
            <a:spLocks noGrp="1"/>
          </p:cNvSpPr>
          <p:nvPr>
            <p:ph type="title"/>
          </p:nvPr>
        </p:nvSpPr>
        <p:spPr/>
        <p:txBody>
          <a:bodyPr/>
          <a:lstStyle/>
          <a:p>
            <a:r>
              <a:rPr lang="en-US" altLang="ja-JP" dirty="0" smtClean="0"/>
              <a:t>dm-06</a:t>
            </a:r>
            <a:r>
              <a:rPr kumimoji="1" lang="en-US" altLang="ja-JP" dirty="0" smtClean="0"/>
              <a:t>-assign1 </a:t>
            </a:r>
            <a:r>
              <a:rPr kumimoji="1" lang="ja-JP" altLang="en-US" dirty="0"/>
              <a:t>について</a:t>
            </a:r>
          </a:p>
        </p:txBody>
      </p:sp>
      <p:sp>
        <p:nvSpPr>
          <p:cNvPr id="3" name="コンテンツ プレースホルダー 2">
            <a:extLst>
              <a:ext uri="{FF2B5EF4-FFF2-40B4-BE49-F238E27FC236}">
                <a16:creationId xmlns:a16="http://schemas.microsoft.com/office/drawing/2014/main" xmlns="" id="{E3844DDA-B92E-458C-BFE2-B0470D2E0585}"/>
              </a:ext>
            </a:extLst>
          </p:cNvPr>
          <p:cNvSpPr>
            <a:spLocks noGrp="1"/>
          </p:cNvSpPr>
          <p:nvPr>
            <p:ph idx="1"/>
          </p:nvPr>
        </p:nvSpPr>
        <p:spPr>
          <a:xfrm>
            <a:off x="376891" y="1852255"/>
            <a:ext cx="16556097" cy="6743276"/>
          </a:xfrm>
        </p:spPr>
        <p:txBody>
          <a:bodyPr>
            <a:normAutofit fontScale="77500" lnSpcReduction="20000"/>
          </a:bodyPr>
          <a:lstStyle/>
          <a:p>
            <a:r>
              <a:rPr lang="ja-JP" altLang="en-US" dirty="0"/>
              <a:t>もちろん、配布したテキスト</a:t>
            </a:r>
            <a:r>
              <a:rPr lang="en-US" altLang="ja-JP" dirty="0"/>
              <a:t>(</a:t>
            </a:r>
            <a:r>
              <a:rPr lang="ja-JP" altLang="en-US" dirty="0"/>
              <a:t>チワワ、ゴールデンリトリバー、柴</a:t>
            </a:r>
            <a:r>
              <a:rPr lang="en-US" altLang="ja-JP" dirty="0"/>
              <a:t>)</a:t>
            </a:r>
            <a:r>
              <a:rPr lang="ja-JP" altLang="en-US" dirty="0"/>
              <a:t>でもできますが、是非自分の好きなカテゴリーの文章を集めて試してください。文章は、</a:t>
            </a:r>
            <a:r>
              <a:rPr lang="en-US" altLang="ja-JP" dirty="0"/>
              <a:t>Wikipedia</a:t>
            </a:r>
            <a:r>
              <a:rPr lang="ja-JP" altLang="en-US" dirty="0"/>
              <a:t>や関連</a:t>
            </a:r>
            <a:r>
              <a:rPr lang="en-US" altLang="ja-JP" dirty="0"/>
              <a:t>Web</a:t>
            </a:r>
            <a:r>
              <a:rPr lang="ja-JP" altLang="en-US" dirty="0"/>
              <a:t>ページなど何でも構いません。</a:t>
            </a:r>
            <a:endParaRPr lang="en-US" altLang="ja-JP" dirty="0"/>
          </a:p>
          <a:p>
            <a:pPr marL="914400" indent="-914400">
              <a:buFont typeface="+mj-lt"/>
              <a:buAutoNum type="arabicPeriod"/>
            </a:pPr>
            <a:r>
              <a:rPr lang="ja-JP" altLang="en-US" dirty="0"/>
              <a:t>集めてきた、あるいは自分で作成した学習用テキスト</a:t>
            </a:r>
            <a:r>
              <a:rPr lang="en-US" altLang="ja-JP" dirty="0"/>
              <a:t>(</a:t>
            </a:r>
            <a:r>
              <a:rPr lang="ja-JP" altLang="en-US" dirty="0"/>
              <a:t>単語群</a:t>
            </a:r>
            <a:r>
              <a:rPr lang="en-US" altLang="ja-JP" dirty="0"/>
              <a:t>)</a:t>
            </a:r>
            <a:r>
              <a:rPr lang="ja-JP" altLang="en-US" dirty="0"/>
              <a:t>に </a:t>
            </a:r>
            <a:r>
              <a:rPr lang="en-US" altLang="ja-JP" dirty="0" err="1"/>
              <a:t>make_csv_from_text.ipynb</a:t>
            </a:r>
            <a:r>
              <a:rPr lang="ja-JP" altLang="en-US" dirty="0"/>
              <a:t>を適用して</a:t>
            </a:r>
            <a:r>
              <a:rPr lang="en-US" altLang="ja-JP" dirty="0"/>
              <a:t>CSV</a:t>
            </a:r>
            <a:r>
              <a:rPr lang="ja-JP" altLang="en-US" dirty="0"/>
              <a:t>ファイルを作ってもよいし、</a:t>
            </a:r>
            <a:r>
              <a:rPr lang="en-US" altLang="ja-JP" dirty="0"/>
              <a:t>1</a:t>
            </a:r>
            <a:r>
              <a:rPr lang="ja-JP" altLang="en-US" dirty="0"/>
              <a:t>行が「ラベル</a:t>
            </a:r>
            <a:r>
              <a:rPr lang="en-US" altLang="ja-JP" dirty="0"/>
              <a:t>,</a:t>
            </a:r>
            <a:r>
              <a:rPr lang="ja-JP" altLang="en-US" dirty="0"/>
              <a:t>テキスト」となっている</a:t>
            </a:r>
            <a:r>
              <a:rPr lang="en-US" altLang="ja-JP" dirty="0"/>
              <a:t>CSV</a:t>
            </a:r>
            <a:r>
              <a:rPr lang="ja-JP" altLang="en-US" dirty="0"/>
              <a:t>ファイルを直接作成してもよい。</a:t>
            </a:r>
            <a:endParaRPr lang="en-US" altLang="ja-JP" dirty="0"/>
          </a:p>
          <a:p>
            <a:pPr marL="914400" indent="-914400">
              <a:buFont typeface="+mj-lt"/>
              <a:buAutoNum type="arabicPeriod"/>
            </a:pPr>
            <a:r>
              <a:rPr lang="ja-JP" altLang="en-US" dirty="0"/>
              <a:t>予測対象単語群</a:t>
            </a:r>
            <a:r>
              <a:rPr lang="en-US" altLang="ja-JP" dirty="0"/>
              <a:t>(</a:t>
            </a:r>
            <a:r>
              <a:rPr lang="en-US" altLang="ja-JP" dirty="0" err="1"/>
              <a:t>X_test</a:t>
            </a:r>
            <a:r>
              <a:rPr lang="en-US" altLang="ja-JP" dirty="0"/>
              <a:t>)</a:t>
            </a:r>
            <a:r>
              <a:rPr lang="ja-JP" altLang="en-US" dirty="0"/>
              <a:t>は自分で用意する。「学習用テキストにまったく含まれない単語」は予測には実質的に使われないですね。</a:t>
            </a:r>
            <a:endParaRPr lang="en-US" altLang="ja-JP" dirty="0"/>
          </a:p>
          <a:p>
            <a:r>
              <a:rPr lang="ja-JP" altLang="en-US" dirty="0"/>
              <a:t>普段の講義では、こちらが用意したデータにノートブックを適用するだけであることが多いが、実際にデータを集めてくる作業や、予測がなかなかうまくいかないこともある、ということを感じてほしい。</a:t>
            </a:r>
          </a:p>
        </p:txBody>
      </p:sp>
      <p:sp>
        <p:nvSpPr>
          <p:cNvPr id="4" name="フッター プレースホルダー 3">
            <a:extLst>
              <a:ext uri="{FF2B5EF4-FFF2-40B4-BE49-F238E27FC236}">
                <a16:creationId xmlns:a16="http://schemas.microsoft.com/office/drawing/2014/main" xmlns="" id="{537E806A-02D0-4021-89DB-AE8BFC2F14F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466276A4-74B5-4F31-9381-73EA54938620}"/>
              </a:ext>
            </a:extLst>
          </p:cNvPr>
          <p:cNvSpPr>
            <a:spLocks noGrp="1"/>
          </p:cNvSpPr>
          <p:nvPr>
            <p:ph type="sldNum" sz="quarter" idx="4"/>
          </p:nvPr>
        </p:nvSpPr>
        <p:spPr/>
        <p:txBody>
          <a:bodyPr/>
          <a:lstStyle/>
          <a:p>
            <a:pPr>
              <a:defRPr/>
            </a:pPr>
            <a:fld id="{E62AD30C-4FD0-4E41-9633-AA73C86D07D0}" type="slidenum">
              <a:rPr lang="ja-JP" altLang="en-US" smtClean="0"/>
              <a:pPr>
                <a:defRPr/>
              </a:pPr>
              <a:t>5</a:t>
            </a:fld>
            <a:endParaRPr lang="en-US" altLang="ja-JP" dirty="0"/>
          </a:p>
        </p:txBody>
      </p:sp>
    </p:spTree>
    <p:extLst>
      <p:ext uri="{BB962C8B-B14F-4D97-AF65-F5344CB8AC3E}">
        <p14:creationId xmlns:p14="http://schemas.microsoft.com/office/powerpoint/2010/main" val="394206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854B8BB-9D88-4DAE-A45B-B3B127DA2910}"/>
              </a:ext>
            </a:extLst>
          </p:cNvPr>
          <p:cNvSpPr>
            <a:spLocks noGrp="1"/>
          </p:cNvSpPr>
          <p:nvPr>
            <p:ph type="title"/>
          </p:nvPr>
        </p:nvSpPr>
        <p:spPr/>
        <p:txBody>
          <a:bodyPr/>
          <a:lstStyle/>
          <a:p>
            <a:r>
              <a:rPr lang="en-US" altLang="ja-JP" dirty="0" smtClean="0"/>
              <a:t>dm-06</a:t>
            </a:r>
            <a:r>
              <a:rPr kumimoji="1" lang="en-US" altLang="ja-JP" dirty="0" smtClean="0"/>
              <a:t>-assign1 </a:t>
            </a:r>
            <a:r>
              <a:rPr kumimoji="1" lang="ja-JP" altLang="en-US" dirty="0"/>
              <a:t>について</a:t>
            </a:r>
          </a:p>
        </p:txBody>
      </p:sp>
      <p:sp>
        <p:nvSpPr>
          <p:cNvPr id="3" name="コンテンツ プレースホルダー 2">
            <a:extLst>
              <a:ext uri="{FF2B5EF4-FFF2-40B4-BE49-F238E27FC236}">
                <a16:creationId xmlns:a16="http://schemas.microsoft.com/office/drawing/2014/main" xmlns="" id="{E3844DDA-B92E-458C-BFE2-B0470D2E0585}"/>
              </a:ext>
            </a:extLst>
          </p:cNvPr>
          <p:cNvSpPr>
            <a:spLocks noGrp="1"/>
          </p:cNvSpPr>
          <p:nvPr>
            <p:ph idx="1"/>
          </p:nvPr>
        </p:nvSpPr>
        <p:spPr>
          <a:xfrm>
            <a:off x="376891" y="1430735"/>
            <a:ext cx="16556097" cy="7632848"/>
          </a:xfrm>
        </p:spPr>
        <p:txBody>
          <a:bodyPr>
            <a:normAutofit/>
          </a:bodyPr>
          <a:lstStyle/>
          <a:p>
            <a:pPr marL="0" indent="0">
              <a:buNone/>
            </a:pPr>
            <a:r>
              <a:rPr lang="ja-JP" altLang="en-US" sz="4000" dirty="0"/>
              <a:t>過去の例</a:t>
            </a:r>
            <a:endParaRPr lang="en-US" altLang="ja-JP" sz="4000" dirty="0"/>
          </a:p>
          <a:p>
            <a:r>
              <a:rPr lang="ja-JP" altLang="en-US" sz="4000" dirty="0"/>
              <a:t>ネコに関するテキスト </a:t>
            </a:r>
            <a:r>
              <a:rPr lang="en-US" altLang="ja-JP" sz="4000" dirty="0"/>
              <a:t>(Wikipedia</a:t>
            </a:r>
            <a:r>
              <a:rPr lang="ja-JP" altLang="en-US" sz="4000" dirty="0"/>
              <a:t>から</a:t>
            </a:r>
            <a:r>
              <a:rPr lang="en-US" altLang="ja-JP" sz="4000" dirty="0"/>
              <a:t>) / Abyssinian,  Scottish fold, Turkish angora / 'domestic cat white blind Turkey heterochromatic affectionate' </a:t>
            </a:r>
            <a:r>
              <a:rPr lang="en-US" altLang="ja-JP" sz="4000" dirty="0">
                <a:sym typeface="Symbol" panose="05050102010706020507" pitchFamily="18" charset="2"/>
              </a:rPr>
              <a:t> </a:t>
            </a:r>
            <a:r>
              <a:rPr lang="en-US" altLang="ja-JP" sz="4000" dirty="0"/>
              <a:t>[0.17, 0.29, 0.54]</a:t>
            </a:r>
          </a:p>
          <a:p>
            <a:r>
              <a:rPr lang="ja-JP" altLang="en-US" sz="4000" dirty="0">
                <a:sym typeface="Symbol" panose="05050102010706020507" pitchFamily="18" charset="2"/>
              </a:rPr>
              <a:t>本の作品内容の文章 </a:t>
            </a:r>
            <a:r>
              <a:rPr lang="en-US" altLang="ja-JP" sz="4000" dirty="0">
                <a:sym typeface="Symbol" panose="05050102010706020507" pitchFamily="18" charset="2"/>
              </a:rPr>
              <a:t>(Web</a:t>
            </a:r>
            <a:r>
              <a:rPr lang="ja-JP" altLang="en-US" sz="4000" dirty="0">
                <a:sym typeface="Symbol" panose="05050102010706020507" pitchFamily="18" charset="2"/>
              </a:rPr>
              <a:t>から</a:t>
            </a:r>
            <a:r>
              <a:rPr lang="en-US" altLang="ja-JP" sz="4000" dirty="0">
                <a:sym typeface="Symbol" panose="05050102010706020507" pitchFamily="18" charset="2"/>
              </a:rPr>
              <a:t>) / SF, </a:t>
            </a:r>
            <a:r>
              <a:rPr lang="ja-JP" altLang="en-US" sz="4000" dirty="0">
                <a:sym typeface="Symbol" panose="05050102010706020507" pitchFamily="18" charset="2"/>
              </a:rPr>
              <a:t>ビジネス</a:t>
            </a:r>
            <a:r>
              <a:rPr lang="en-US" altLang="ja-JP" sz="4000" dirty="0">
                <a:sym typeface="Symbol" panose="05050102010706020507" pitchFamily="18" charset="2"/>
              </a:rPr>
              <a:t>, </a:t>
            </a:r>
            <a:r>
              <a:rPr lang="ja-JP" altLang="en-US" sz="4000" dirty="0">
                <a:sym typeface="Symbol" panose="05050102010706020507" pitchFamily="18" charset="2"/>
              </a:rPr>
              <a:t>エッセイ</a:t>
            </a:r>
            <a:r>
              <a:rPr lang="en-US" altLang="ja-JP" sz="4000" dirty="0">
                <a:sym typeface="Symbol" panose="05050102010706020507" pitchFamily="18" charset="2"/>
              </a:rPr>
              <a:t>, </a:t>
            </a:r>
            <a:r>
              <a:rPr lang="ja-JP" altLang="en-US" sz="4000" dirty="0">
                <a:sym typeface="Symbol" panose="05050102010706020507" pitchFamily="18" charset="2"/>
              </a:rPr>
              <a:t>ミステリー</a:t>
            </a:r>
            <a:r>
              <a:rPr lang="en-US" altLang="ja-JP" sz="4000" dirty="0">
                <a:sym typeface="Symbol" panose="05050102010706020507" pitchFamily="18" charset="2"/>
              </a:rPr>
              <a:t>, </a:t>
            </a:r>
            <a:r>
              <a:rPr lang="ja-JP" altLang="en-US" sz="4000" dirty="0">
                <a:sym typeface="Symbol" panose="05050102010706020507" pitchFamily="18" charset="2"/>
              </a:rPr>
              <a:t>政治経済 </a:t>
            </a:r>
            <a:r>
              <a:rPr lang="en-US" altLang="ja-JP" sz="4000" dirty="0">
                <a:sym typeface="Symbol" panose="05050102010706020507" pitchFamily="18" charset="2"/>
              </a:rPr>
              <a:t>/ </a:t>
            </a:r>
            <a:r>
              <a:rPr lang="en-US" altLang="zh-TW" sz="4000" dirty="0">
                <a:sym typeface="Symbol" panose="05050102010706020507" pitchFamily="18" charset="2"/>
              </a:rPr>
              <a:t>'</a:t>
            </a:r>
            <a:r>
              <a:rPr lang="zh-TW" altLang="en-US" sz="4000" dirty="0">
                <a:sym typeface="Symbol" panose="05050102010706020507" pitchFamily="18" charset="2"/>
              </a:rPr>
              <a:t>本格派 殺人 場面 感動 警察官 事件</a:t>
            </a:r>
            <a:r>
              <a:rPr lang="en-US" altLang="zh-TW" sz="4000" dirty="0">
                <a:sym typeface="Symbol" panose="05050102010706020507" pitchFamily="18" charset="2"/>
              </a:rPr>
              <a:t>' </a:t>
            </a:r>
            <a:r>
              <a:rPr lang="en-US" altLang="ja-JP" sz="4000" dirty="0">
                <a:sym typeface="Symbol" panose="05050102010706020507" pitchFamily="18" charset="2"/>
              </a:rPr>
              <a:t> [0.06, 0.10, 0.14, 0.67, 0.04]</a:t>
            </a:r>
          </a:p>
          <a:p>
            <a:r>
              <a:rPr lang="en-US" altLang="ja-JP" sz="4000" dirty="0">
                <a:sym typeface="Symbol" panose="05050102010706020507" pitchFamily="18" charset="2"/>
              </a:rPr>
              <a:t>…</a:t>
            </a:r>
            <a:endParaRPr lang="en-US" altLang="ja-JP" sz="4000" dirty="0"/>
          </a:p>
        </p:txBody>
      </p:sp>
      <p:sp>
        <p:nvSpPr>
          <p:cNvPr id="4" name="フッター プレースホルダー 3">
            <a:extLst>
              <a:ext uri="{FF2B5EF4-FFF2-40B4-BE49-F238E27FC236}">
                <a16:creationId xmlns:a16="http://schemas.microsoft.com/office/drawing/2014/main" xmlns="" id="{537E806A-02D0-4021-89DB-AE8BFC2F14F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466276A4-74B5-4F31-9381-73EA54938620}"/>
              </a:ext>
            </a:extLst>
          </p:cNvPr>
          <p:cNvSpPr>
            <a:spLocks noGrp="1"/>
          </p:cNvSpPr>
          <p:nvPr>
            <p:ph type="sldNum" sz="quarter" idx="4"/>
          </p:nvPr>
        </p:nvSpPr>
        <p:spPr/>
        <p:txBody>
          <a:bodyPr/>
          <a:lstStyle/>
          <a:p>
            <a:pPr>
              <a:defRPr/>
            </a:pPr>
            <a:fld id="{E62AD30C-4FD0-4E41-9633-AA73C86D07D0}" type="slidenum">
              <a:rPr lang="ja-JP" altLang="en-US" smtClean="0"/>
              <a:pPr>
                <a:defRPr/>
              </a:pPr>
              <a:t>6</a:t>
            </a:fld>
            <a:endParaRPr lang="en-US" altLang="ja-JP" dirty="0"/>
          </a:p>
        </p:txBody>
      </p:sp>
    </p:spTree>
    <p:extLst>
      <p:ext uri="{BB962C8B-B14F-4D97-AF65-F5344CB8AC3E}">
        <p14:creationId xmlns:p14="http://schemas.microsoft.com/office/powerpoint/2010/main" val="194281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854B8BB-9D88-4DAE-A45B-B3B127DA2910}"/>
              </a:ext>
            </a:extLst>
          </p:cNvPr>
          <p:cNvSpPr>
            <a:spLocks noGrp="1"/>
          </p:cNvSpPr>
          <p:nvPr>
            <p:ph type="title"/>
          </p:nvPr>
        </p:nvSpPr>
        <p:spPr/>
        <p:txBody>
          <a:bodyPr/>
          <a:lstStyle/>
          <a:p>
            <a:r>
              <a:rPr lang="en-US" altLang="ja-JP" dirty="0" smtClean="0"/>
              <a:t>dm-06</a:t>
            </a:r>
            <a:r>
              <a:rPr kumimoji="1" lang="en-US" altLang="ja-JP" dirty="0" smtClean="0"/>
              <a:t>-assign1 </a:t>
            </a:r>
            <a:r>
              <a:rPr kumimoji="1" lang="ja-JP" altLang="en-US" dirty="0"/>
              <a:t>のこれまでの解答例</a:t>
            </a:r>
          </a:p>
        </p:txBody>
      </p:sp>
      <p:sp>
        <p:nvSpPr>
          <p:cNvPr id="3" name="コンテンツ プレースホルダー 2">
            <a:extLst>
              <a:ext uri="{FF2B5EF4-FFF2-40B4-BE49-F238E27FC236}">
                <a16:creationId xmlns:a16="http://schemas.microsoft.com/office/drawing/2014/main" xmlns="" id="{E3844DDA-B92E-458C-BFE2-B0470D2E0585}"/>
              </a:ext>
            </a:extLst>
          </p:cNvPr>
          <p:cNvSpPr>
            <a:spLocks noGrp="1"/>
          </p:cNvSpPr>
          <p:nvPr>
            <p:ph idx="1"/>
          </p:nvPr>
        </p:nvSpPr>
        <p:spPr>
          <a:xfrm>
            <a:off x="347707" y="1429543"/>
            <a:ext cx="16556097" cy="7832935"/>
          </a:xfrm>
        </p:spPr>
        <p:txBody>
          <a:bodyPr>
            <a:noAutofit/>
          </a:bodyPr>
          <a:lstStyle/>
          <a:p>
            <a:r>
              <a:rPr lang="en-US" altLang="ja-JP" sz="2800" b="0" i="0" u="none" strike="noStrike" dirty="0">
                <a:solidFill>
                  <a:srgbClr val="000000"/>
                </a:solidFill>
                <a:effectLst/>
              </a:rPr>
              <a:t>MBTI (</a:t>
            </a:r>
            <a:r>
              <a:rPr lang="ja-JP" altLang="en-US" sz="2800" b="0" i="0" u="none" strike="noStrike" dirty="0">
                <a:solidFill>
                  <a:srgbClr val="000000"/>
                </a:solidFill>
                <a:effectLst/>
              </a:rPr>
              <a:t>性格診断テスト</a:t>
            </a:r>
            <a:r>
              <a:rPr lang="en-US" altLang="ja-JP" sz="2800" b="0" i="0" u="none" strike="noStrike" dirty="0">
                <a:solidFill>
                  <a:srgbClr val="000000"/>
                </a:solidFill>
                <a:effectLst/>
              </a:rPr>
              <a:t>) </a:t>
            </a:r>
            <a:r>
              <a:rPr lang="ja-JP" altLang="en-US" sz="2800" b="0" i="0" u="none" strike="noStrike" dirty="0">
                <a:solidFill>
                  <a:srgbClr val="000000"/>
                </a:solidFill>
                <a:effectLst/>
              </a:rPr>
              <a:t>の</a:t>
            </a:r>
            <a:r>
              <a:rPr lang="en-US" altLang="ja-JP" sz="2800" b="0" i="0" u="none" strike="noStrike" dirty="0">
                <a:solidFill>
                  <a:srgbClr val="000000"/>
                </a:solidFill>
                <a:effectLst/>
              </a:rPr>
              <a:t>3</a:t>
            </a:r>
            <a:r>
              <a:rPr lang="ja-JP" altLang="en-US" sz="2800" b="0" i="0" u="none" strike="noStrike" dirty="0">
                <a:solidFill>
                  <a:srgbClr val="000000"/>
                </a:solidFill>
                <a:effectLst/>
              </a:rPr>
              <a:t>性格タイプの説明</a:t>
            </a:r>
            <a:r>
              <a:rPr lang="ja-JP" altLang="en-US" sz="2800" dirty="0">
                <a:solidFill>
                  <a:srgbClr val="000000"/>
                </a:solidFill>
              </a:rPr>
              <a:t>文</a:t>
            </a:r>
            <a:r>
              <a:rPr lang="en-US" altLang="ja-JP" sz="2800" dirty="0">
                <a:solidFill>
                  <a:srgbClr val="000000"/>
                </a:solidFill>
              </a:rPr>
              <a:t> / </a:t>
            </a:r>
            <a:r>
              <a:rPr lang="en-US" altLang="ja-JP" sz="2800" b="0" i="0" u="none" strike="noStrike" dirty="0">
                <a:solidFill>
                  <a:srgbClr val="000000"/>
                </a:solidFill>
                <a:effectLst/>
              </a:rPr>
              <a:t>'</a:t>
            </a:r>
            <a:r>
              <a:rPr lang="en-US" altLang="ja-JP" sz="2800" b="0" i="0" u="none" strike="noStrike" dirty="0" err="1">
                <a:solidFill>
                  <a:srgbClr val="000000"/>
                </a:solidFill>
                <a:effectLst/>
              </a:rPr>
              <a:t>enfp</a:t>
            </a:r>
            <a:r>
              <a:rPr lang="en-US" altLang="ja-JP" sz="2800" b="0" i="0" u="none" strike="noStrike" dirty="0">
                <a:solidFill>
                  <a:srgbClr val="000000"/>
                </a:solidFill>
                <a:effectLst/>
              </a:rPr>
              <a:t>', '</a:t>
            </a:r>
            <a:r>
              <a:rPr lang="en-US" altLang="ja-JP" sz="2800" b="0" i="0" u="none" strike="noStrike" dirty="0" err="1">
                <a:solidFill>
                  <a:srgbClr val="000000"/>
                </a:solidFill>
                <a:effectLst/>
              </a:rPr>
              <a:t>estj</a:t>
            </a:r>
            <a:r>
              <a:rPr lang="en-US" altLang="ja-JP" sz="2800" b="0" i="0" u="none" strike="noStrike" dirty="0">
                <a:solidFill>
                  <a:srgbClr val="000000"/>
                </a:solidFill>
                <a:effectLst/>
              </a:rPr>
              <a:t>', '</a:t>
            </a:r>
            <a:r>
              <a:rPr lang="en-US" altLang="ja-JP" sz="2800" b="0" i="0" u="none" strike="noStrike" dirty="0" err="1">
                <a:solidFill>
                  <a:srgbClr val="000000"/>
                </a:solidFill>
                <a:effectLst/>
              </a:rPr>
              <a:t>estp</a:t>
            </a:r>
            <a:r>
              <a:rPr lang="en-US" altLang="ja-JP" sz="2800" b="0" i="0" u="none" strike="noStrike" dirty="0">
                <a:solidFill>
                  <a:srgbClr val="000000"/>
                </a:solidFill>
                <a:effectLst/>
              </a:rPr>
              <a:t>'</a:t>
            </a:r>
            <a:r>
              <a:rPr lang="ja-JP" altLang="en-US" sz="2800" dirty="0"/>
              <a:t> </a:t>
            </a:r>
            <a:r>
              <a:rPr lang="en-US" altLang="ja-JP" sz="2800" dirty="0"/>
              <a:t>/ </a:t>
            </a:r>
            <a:r>
              <a:rPr lang="en-US" altLang="ja-JP" sz="2800" b="0" i="0" u="none" strike="noStrike" dirty="0">
                <a:solidFill>
                  <a:srgbClr val="000000"/>
                </a:solidFill>
                <a:effectLst/>
              </a:rPr>
              <a:t>'</a:t>
            </a:r>
            <a:r>
              <a:rPr lang="ja-JP" altLang="en-US" sz="2800" b="0" i="0" u="none" strike="noStrike" dirty="0">
                <a:solidFill>
                  <a:srgbClr val="000000"/>
                </a:solidFill>
                <a:effectLst/>
              </a:rPr>
              <a:t>集中 理論 リーダー</a:t>
            </a:r>
            <a:r>
              <a:rPr lang="en-US" altLang="ja-JP" sz="2800" b="0" i="0" u="none" strike="noStrike" dirty="0">
                <a:solidFill>
                  <a:srgbClr val="000000"/>
                </a:solidFill>
                <a:effectLst/>
              </a:rPr>
              <a:t>'</a:t>
            </a:r>
            <a:r>
              <a:rPr lang="ja-JP" altLang="en-US" sz="2800" b="0" i="0" u="none" strike="noStrike" dirty="0">
                <a:solidFill>
                  <a:srgbClr val="000000"/>
                </a:solidFill>
                <a:effectLst/>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[0.175395, 0.190523, 0.634082]</a:t>
            </a:r>
          </a:p>
          <a:p>
            <a:r>
              <a:rPr lang="ja-JP" altLang="en-US" sz="2800" b="0" i="0" u="none" strike="noStrike" dirty="0">
                <a:solidFill>
                  <a:srgbClr val="000000"/>
                </a:solidFill>
                <a:effectLst/>
              </a:rPr>
              <a:t>ペンギンの</a:t>
            </a:r>
            <a:r>
              <a:rPr lang="ja-JP" altLang="en-US" sz="2800" dirty="0">
                <a:solidFill>
                  <a:srgbClr val="000000"/>
                </a:solidFill>
              </a:rPr>
              <a:t>各</a:t>
            </a:r>
            <a:r>
              <a:rPr lang="ja-JP" altLang="en-US" sz="2800" b="0" i="0" u="none" strike="noStrike" dirty="0">
                <a:solidFill>
                  <a:srgbClr val="000000"/>
                </a:solidFill>
                <a:effectLst/>
              </a:rPr>
              <a:t>種類の説明文 </a:t>
            </a:r>
            <a:r>
              <a:rPr lang="en-US" altLang="ja-JP" sz="2800" b="0" i="0" u="none" strike="noStrike" dirty="0">
                <a:solidFill>
                  <a:srgbClr val="000000"/>
                </a:solidFill>
                <a:effectLst/>
              </a:rPr>
              <a:t>(Wikipedia) / '</a:t>
            </a:r>
            <a:r>
              <a:rPr lang="en-US" altLang="ja-JP" sz="2800" b="0" i="0" u="none" strike="noStrike" dirty="0" err="1">
                <a:solidFill>
                  <a:srgbClr val="000000"/>
                </a:solidFill>
                <a:effectLst/>
              </a:rPr>
              <a:t>aderi</a:t>
            </a:r>
            <a:r>
              <a:rPr lang="en-US" altLang="ja-JP" sz="2800" b="0" i="0" u="none" strike="noStrike" dirty="0">
                <a:solidFill>
                  <a:srgbClr val="000000"/>
                </a:solidFill>
                <a:effectLst/>
              </a:rPr>
              <a:t>', '</a:t>
            </a:r>
            <a:r>
              <a:rPr lang="en-US" altLang="ja-JP" sz="2800" b="0" i="0" u="none" strike="noStrike" dirty="0" err="1">
                <a:solidFill>
                  <a:srgbClr val="000000"/>
                </a:solidFill>
                <a:effectLst/>
              </a:rPr>
              <a:t>garapagosu</a:t>
            </a:r>
            <a:r>
              <a:rPr lang="en-US" altLang="ja-JP" sz="2800" b="0" i="0" u="none" strike="noStrike" dirty="0">
                <a:solidFill>
                  <a:srgbClr val="000000"/>
                </a:solidFill>
                <a:effectLst/>
              </a:rPr>
              <a:t>', '</a:t>
            </a:r>
            <a:r>
              <a:rPr lang="en-US" altLang="ja-JP" sz="2800" b="0" i="0" u="none" strike="noStrike" dirty="0" err="1">
                <a:solidFill>
                  <a:srgbClr val="000000"/>
                </a:solidFill>
                <a:effectLst/>
              </a:rPr>
              <a:t>jentu</a:t>
            </a:r>
            <a:r>
              <a:rPr lang="en-US" altLang="ja-JP" sz="2800" b="0" i="0" u="none" strike="noStrike" dirty="0">
                <a:solidFill>
                  <a:srgbClr val="000000"/>
                </a:solidFill>
                <a:effectLst/>
              </a:rPr>
              <a:t>', '</a:t>
            </a:r>
            <a:r>
              <a:rPr lang="en-US" altLang="ja-JP" sz="2800" b="0" i="0" u="none" strike="noStrike" dirty="0" err="1">
                <a:solidFill>
                  <a:srgbClr val="000000"/>
                </a:solidFill>
                <a:effectLst/>
              </a:rPr>
              <a:t>ke-pu</a:t>
            </a:r>
            <a:r>
              <a:rPr lang="en-US" altLang="ja-JP" sz="2800" b="0" i="0" u="none" strike="noStrike" dirty="0">
                <a:solidFill>
                  <a:srgbClr val="000000"/>
                </a:solidFill>
                <a:effectLst/>
              </a:rPr>
              <a:t>', '</a:t>
            </a:r>
            <a:r>
              <a:rPr lang="en-US" altLang="ja-JP" sz="2800" b="0" i="0" u="none" strike="noStrike" dirty="0" err="1">
                <a:solidFill>
                  <a:srgbClr val="000000"/>
                </a:solidFill>
                <a:effectLst/>
              </a:rPr>
              <a:t>koutei</a:t>
            </a:r>
            <a:r>
              <a:rPr lang="en-US" altLang="ja-JP" sz="2800" b="0" i="0" u="none" strike="noStrike" dirty="0">
                <a:solidFill>
                  <a:srgbClr val="000000"/>
                </a:solidFill>
                <a:effectLst/>
              </a:rPr>
              <a:t>' / '70</a:t>
            </a:r>
            <a:r>
              <a:rPr lang="ja-JP" altLang="en-US" sz="2800" b="0" i="0" u="none" strike="noStrike" dirty="0">
                <a:solidFill>
                  <a:srgbClr val="000000"/>
                </a:solidFill>
                <a:effectLst/>
              </a:rPr>
              <a:t>　中型　ロバ　胸</a:t>
            </a:r>
            <a:r>
              <a:rPr lang="en-US" altLang="ja-JP" sz="2800" b="0" i="0" u="none" strike="noStrike" dirty="0">
                <a:solidFill>
                  <a:srgbClr val="000000"/>
                </a:solidFill>
                <a:effectLst/>
              </a:rPr>
              <a:t>'</a:t>
            </a:r>
            <a:r>
              <a:rPr lang="ja-JP" altLang="en-US" sz="2800" dirty="0">
                <a:solidFill>
                  <a:srgbClr val="000000"/>
                </a:solidFill>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 </a:t>
            </a:r>
            <a:r>
              <a:rPr lang="en-US" altLang="ja-JP" sz="2800" b="0" i="0" u="none" strike="noStrike" dirty="0">
                <a:solidFill>
                  <a:srgbClr val="000000"/>
                </a:solidFill>
                <a:effectLst/>
              </a:rPr>
              <a:t>[0.056875, 0.019642, 0.046663, 0.752173, 0.124647]</a:t>
            </a:r>
            <a:endParaRPr lang="en-US" altLang="ja-JP" sz="2800" b="0" i="0" u="none" strike="noStrike" dirty="0">
              <a:solidFill>
                <a:srgbClr val="000000"/>
              </a:solidFill>
              <a:effectLst/>
              <a:latin typeface="游ゴシック" panose="020B0400000000000000" pitchFamily="50" charset="-128"/>
              <a:ea typeface="游ゴシック" panose="020B0400000000000000" pitchFamily="50" charset="-128"/>
            </a:endParaRPr>
          </a:p>
          <a:p>
            <a:r>
              <a:rPr lang="ja-JP" altLang="en-US" sz="2800" dirty="0"/>
              <a:t>歌手の歌の歌詞 </a:t>
            </a:r>
            <a:r>
              <a:rPr lang="en-US" altLang="ja-JP" sz="2800" dirty="0"/>
              <a:t>(</a:t>
            </a:r>
            <a:r>
              <a:rPr lang="ja-JP" altLang="en-US" sz="2800" dirty="0"/>
              <a:t>歌いだし</a:t>
            </a:r>
            <a:r>
              <a:rPr lang="en-US" altLang="ja-JP" sz="2800" dirty="0"/>
              <a:t>)</a:t>
            </a:r>
            <a:r>
              <a:rPr lang="ja-JP" altLang="en-US" sz="2800" dirty="0"/>
              <a:t> </a:t>
            </a:r>
            <a:r>
              <a:rPr lang="en-US" altLang="ja-JP" sz="2800" dirty="0"/>
              <a:t>/</a:t>
            </a:r>
            <a:r>
              <a:rPr lang="ja-JP" altLang="en-US" sz="2800" dirty="0"/>
              <a:t> </a:t>
            </a:r>
            <a:r>
              <a:rPr lang="en-US" altLang="ja-JP" sz="2800" b="0" i="0" u="none" strike="noStrike" dirty="0">
                <a:solidFill>
                  <a:srgbClr val="000000"/>
                </a:solidFill>
                <a:effectLst/>
              </a:rPr>
              <a:t>'</a:t>
            </a:r>
            <a:r>
              <a:rPr lang="en-US" altLang="ja-JP" sz="2800" dirty="0"/>
              <a:t>Official</a:t>
            </a:r>
            <a:r>
              <a:rPr lang="ja-JP" altLang="en-US" sz="2800" dirty="0"/>
              <a:t>髭男</a:t>
            </a:r>
            <a:r>
              <a:rPr lang="en-US" altLang="ja-JP" sz="2800" dirty="0" err="1"/>
              <a:t>dism</a:t>
            </a:r>
            <a:r>
              <a:rPr lang="en-US" altLang="ja-JP" sz="2800" b="0" i="0" u="none" strike="noStrike" dirty="0">
                <a:solidFill>
                  <a:srgbClr val="000000"/>
                </a:solidFill>
                <a:effectLst/>
              </a:rPr>
              <a:t>',</a:t>
            </a:r>
            <a:r>
              <a:rPr lang="en-US" altLang="ja-JP" sz="2800" dirty="0"/>
              <a:t> </a:t>
            </a:r>
            <a:r>
              <a:rPr lang="en-US" altLang="ja-JP" sz="2800" b="0" i="0" u="none" strike="noStrike" dirty="0">
                <a:solidFill>
                  <a:srgbClr val="000000"/>
                </a:solidFill>
                <a:effectLst/>
              </a:rPr>
              <a:t>'</a:t>
            </a:r>
            <a:r>
              <a:rPr lang="en-US" altLang="ja-JP" sz="2800" dirty="0"/>
              <a:t>PEOPLE 1</a:t>
            </a:r>
            <a:r>
              <a:rPr lang="en-US" altLang="ja-JP" sz="2800" b="0" i="0" u="none" strike="noStrike" dirty="0">
                <a:solidFill>
                  <a:srgbClr val="000000"/>
                </a:solidFill>
                <a:effectLst/>
              </a:rPr>
              <a:t>', '</a:t>
            </a:r>
            <a:r>
              <a:rPr lang="en-US" altLang="ja-JP" sz="2800" dirty="0"/>
              <a:t>Saucy Dog</a:t>
            </a:r>
            <a:r>
              <a:rPr lang="en-US" altLang="ja-JP" sz="2800" b="0" i="0" u="none" strike="noStrike" dirty="0">
                <a:solidFill>
                  <a:srgbClr val="000000"/>
                </a:solidFill>
                <a:effectLst/>
              </a:rPr>
              <a:t>', '</a:t>
            </a:r>
            <a:r>
              <a:rPr lang="en-US" altLang="ja-JP" sz="2800" dirty="0" err="1"/>
              <a:t>Vaundy</a:t>
            </a:r>
            <a:r>
              <a:rPr lang="en-US" altLang="ja-JP" sz="2800" b="0" i="0" u="none" strike="noStrike" dirty="0">
                <a:solidFill>
                  <a:srgbClr val="000000"/>
                </a:solidFill>
                <a:effectLst/>
              </a:rPr>
              <a:t>', '</a:t>
            </a:r>
            <a:r>
              <a:rPr lang="en-US" altLang="ja-JP" sz="2800" dirty="0"/>
              <a:t>back number</a:t>
            </a:r>
            <a:r>
              <a:rPr lang="en-US" altLang="ja-JP" sz="2800" b="0" i="0" u="none" strike="noStrike" dirty="0">
                <a:solidFill>
                  <a:srgbClr val="000000"/>
                </a:solidFill>
                <a:effectLst/>
              </a:rPr>
              <a:t>'</a:t>
            </a:r>
            <a:r>
              <a:rPr lang="ja-JP" altLang="en-US" sz="2800" dirty="0">
                <a:solidFill>
                  <a:srgbClr val="000000"/>
                </a:solidFill>
              </a:rPr>
              <a:t> </a:t>
            </a:r>
            <a:r>
              <a:rPr lang="en-US" altLang="ja-JP" sz="2800" dirty="0">
                <a:solidFill>
                  <a:srgbClr val="000000"/>
                </a:solidFill>
              </a:rPr>
              <a:t>/</a:t>
            </a:r>
            <a:r>
              <a:rPr lang="ja-JP" altLang="en-US" sz="2800" dirty="0">
                <a:solidFill>
                  <a:srgbClr val="000000"/>
                </a:solidFill>
              </a:rPr>
              <a:t> </a:t>
            </a:r>
            <a:r>
              <a:rPr lang="en-US" altLang="ja-JP" sz="2800" dirty="0"/>
              <a:t>'</a:t>
            </a:r>
            <a:r>
              <a:rPr lang="ja-JP" altLang="en-US" sz="2800" dirty="0"/>
              <a:t>さりげなく 時 は あの日 まで 流れ 着いた</a:t>
            </a:r>
            <a:r>
              <a:rPr lang="en-US" altLang="ja-JP" sz="2800" dirty="0"/>
              <a:t>'</a:t>
            </a:r>
            <a:r>
              <a:rPr lang="ja-JP" altLang="en-US" sz="2800" dirty="0"/>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[0.060189, 0.157294, 0.391339, 0.167648, 0.223531]</a:t>
            </a:r>
          </a:p>
          <a:p>
            <a:r>
              <a:rPr lang="ja-JP" altLang="en-US" sz="2800" dirty="0">
                <a:solidFill>
                  <a:srgbClr val="000000"/>
                </a:solidFill>
              </a:rPr>
              <a:t>サッカーチームの概要 </a:t>
            </a:r>
            <a:r>
              <a:rPr lang="en-US" altLang="ja-JP" sz="2800" dirty="0">
                <a:solidFill>
                  <a:srgbClr val="000000"/>
                </a:solidFill>
              </a:rPr>
              <a:t>(Wikipedia) /</a:t>
            </a:r>
            <a:r>
              <a:rPr lang="ja-JP" altLang="en-US" sz="2800" dirty="0">
                <a:solidFill>
                  <a:srgbClr val="000000"/>
                </a:solidFill>
              </a:rPr>
              <a:t> </a:t>
            </a:r>
            <a:r>
              <a:rPr lang="en-US" altLang="ja-JP" sz="2800" dirty="0">
                <a:solidFill>
                  <a:srgbClr val="000000"/>
                </a:solidFill>
              </a:rPr>
              <a:t>'</a:t>
            </a:r>
            <a:r>
              <a:rPr lang="en-US" altLang="ja-JP" sz="2800" dirty="0" err="1">
                <a:solidFill>
                  <a:srgbClr val="000000"/>
                </a:solidFill>
              </a:rPr>
              <a:t>hiroshima</a:t>
            </a:r>
            <a:r>
              <a:rPr lang="en-US" altLang="ja-JP" sz="2800" dirty="0">
                <a:solidFill>
                  <a:srgbClr val="000000"/>
                </a:solidFill>
              </a:rPr>
              <a:t>', '</a:t>
            </a:r>
            <a:r>
              <a:rPr lang="en-US" altLang="ja-JP" sz="2800" dirty="0" err="1">
                <a:solidFill>
                  <a:srgbClr val="000000"/>
                </a:solidFill>
              </a:rPr>
              <a:t>nagasaki</a:t>
            </a:r>
            <a:r>
              <a:rPr lang="en-US" altLang="ja-JP" sz="2800" dirty="0">
                <a:solidFill>
                  <a:srgbClr val="000000"/>
                </a:solidFill>
              </a:rPr>
              <a:t>', '</a:t>
            </a:r>
            <a:r>
              <a:rPr lang="en-US" altLang="ja-JP" sz="2800" dirty="0" err="1">
                <a:solidFill>
                  <a:srgbClr val="000000"/>
                </a:solidFill>
              </a:rPr>
              <a:t>tokushima</a:t>
            </a:r>
            <a:r>
              <a:rPr lang="en-US" altLang="ja-JP" sz="2800" dirty="0">
                <a:solidFill>
                  <a:srgbClr val="000000"/>
                </a:solidFill>
              </a:rPr>
              <a:t>' / '1938</a:t>
            </a:r>
            <a:r>
              <a:rPr lang="ja-JP" altLang="en-US" sz="2800" dirty="0">
                <a:solidFill>
                  <a:srgbClr val="000000"/>
                </a:solidFill>
              </a:rPr>
              <a:t>年（昭和</a:t>
            </a:r>
            <a:r>
              <a:rPr lang="en-US" altLang="ja-JP" sz="2800" dirty="0">
                <a:solidFill>
                  <a:srgbClr val="000000"/>
                </a:solidFill>
              </a:rPr>
              <a:t>13</a:t>
            </a:r>
            <a:r>
              <a:rPr lang="ja-JP" altLang="en-US" sz="2800" dirty="0">
                <a:solidFill>
                  <a:srgbClr val="000000"/>
                </a:solidFill>
              </a:rPr>
              <a:t>年）に創設された</a:t>
            </a:r>
            <a:r>
              <a:rPr lang="en-US" altLang="ja-JP" sz="2800" dirty="0">
                <a:solidFill>
                  <a:srgbClr val="000000"/>
                </a:solidFill>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a:t>
            </a:r>
            <a:r>
              <a:rPr lang="en-US" altLang="ja-JP" sz="2800" dirty="0">
                <a:solidFill>
                  <a:srgbClr val="000000"/>
                </a:solidFill>
              </a:rPr>
              <a:t>0.3, 0.2, 0.5]</a:t>
            </a:r>
          </a:p>
          <a:p>
            <a:r>
              <a:rPr lang="ja-JP" altLang="en-US" sz="2800" dirty="0">
                <a:sym typeface="Symbol" panose="05050102010706020507" pitchFamily="18" charset="2"/>
              </a:rPr>
              <a:t>宝石の説明文 </a:t>
            </a:r>
            <a:r>
              <a:rPr lang="en-US" altLang="ja-JP" sz="2800" dirty="0">
                <a:sym typeface="Symbol" panose="05050102010706020507" pitchFamily="18" charset="2"/>
              </a:rPr>
              <a:t>(Wikipedia) / 'ruby', 'sapphire', 'spinel' / '</a:t>
            </a:r>
            <a:r>
              <a:rPr lang="ja-JP" altLang="en-US" sz="2800" dirty="0">
                <a:sym typeface="Symbol" panose="05050102010706020507" pitchFamily="18" charset="2"/>
              </a:rPr>
              <a:t>赤 コランダム クロム アジア スター効果 透明</a:t>
            </a:r>
            <a:r>
              <a:rPr lang="en-US" altLang="ja-JP" sz="2800" dirty="0">
                <a:sym typeface="Symbol" panose="05050102010706020507" pitchFamily="18" charset="2"/>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a:t>
            </a:r>
            <a:r>
              <a:rPr lang="en-US" altLang="ja-JP" sz="2800" dirty="0">
                <a:sym typeface="Symbol" panose="05050102010706020507" pitchFamily="18" charset="2"/>
              </a:rPr>
              <a:t>0.72419</a:t>
            </a:r>
            <a:r>
              <a:rPr lang="en-US" altLang="ja-JP" sz="2800" dirty="0">
                <a:solidFill>
                  <a:srgbClr val="000000"/>
                </a:solidFill>
              </a:rPr>
              <a:t>, </a:t>
            </a:r>
            <a:r>
              <a:rPr lang="en-US" altLang="ja-JP" sz="2800" dirty="0">
                <a:sym typeface="Symbol" panose="05050102010706020507" pitchFamily="18" charset="2"/>
              </a:rPr>
              <a:t>0.072797</a:t>
            </a:r>
            <a:r>
              <a:rPr lang="en-US" altLang="ja-JP" sz="2800" dirty="0">
                <a:solidFill>
                  <a:srgbClr val="000000"/>
                </a:solidFill>
              </a:rPr>
              <a:t>, </a:t>
            </a:r>
            <a:r>
              <a:rPr lang="en-US" altLang="ja-JP" sz="2800" dirty="0">
                <a:sym typeface="Symbol" panose="05050102010706020507" pitchFamily="18" charset="2"/>
              </a:rPr>
              <a:t>0.203013</a:t>
            </a:r>
            <a:r>
              <a:rPr lang="en-US" altLang="ja-JP" sz="2800" dirty="0">
                <a:solidFill>
                  <a:srgbClr val="000000"/>
                </a:solidFill>
              </a:rPr>
              <a:t>]</a:t>
            </a:r>
          </a:p>
          <a:p>
            <a:r>
              <a:rPr lang="ja-JP" altLang="en-US" sz="2800" dirty="0">
                <a:sym typeface="Symbol" panose="05050102010706020507" pitchFamily="18" charset="2"/>
              </a:rPr>
              <a:t>ギターの説明文 </a:t>
            </a:r>
            <a:r>
              <a:rPr lang="en-US" altLang="ja-JP" sz="2800" dirty="0">
                <a:sym typeface="Symbol" panose="05050102010706020507" pitchFamily="18" charset="2"/>
              </a:rPr>
              <a:t>(Wikipedia) / '</a:t>
            </a:r>
            <a:r>
              <a:rPr lang="en-US" altLang="ja-JP" sz="2800" dirty="0" err="1">
                <a:sym typeface="Symbol" panose="05050102010706020507" pitchFamily="18" charset="2"/>
              </a:rPr>
              <a:t>les_paul</a:t>
            </a:r>
            <a:r>
              <a:rPr lang="en-US" altLang="ja-JP" sz="2800" dirty="0">
                <a:sym typeface="Symbol" panose="05050102010706020507" pitchFamily="18" charset="2"/>
              </a:rPr>
              <a:t>', '</a:t>
            </a:r>
            <a:r>
              <a:rPr lang="en-US" altLang="ja-JP" sz="2800" dirty="0" err="1">
                <a:sym typeface="Symbol" panose="05050102010706020507" pitchFamily="18" charset="2"/>
              </a:rPr>
              <a:t>stratocaster</a:t>
            </a:r>
            <a:r>
              <a:rPr lang="en-US" altLang="ja-JP" sz="2800" dirty="0">
                <a:sym typeface="Symbol" panose="05050102010706020507" pitchFamily="18" charset="2"/>
              </a:rPr>
              <a:t>', 'telecaster'</a:t>
            </a:r>
            <a:r>
              <a:rPr lang="ja-JP" altLang="en-US" sz="2800" dirty="0">
                <a:sym typeface="Symbol" panose="05050102010706020507" pitchFamily="18" charset="2"/>
              </a:rPr>
              <a:t> </a:t>
            </a:r>
            <a:r>
              <a:rPr lang="en-US" altLang="ja-JP" sz="2800" dirty="0">
                <a:sym typeface="Symbol" panose="05050102010706020507" pitchFamily="18" charset="2"/>
              </a:rPr>
              <a:t>/</a:t>
            </a:r>
            <a:r>
              <a:rPr lang="ja-JP" altLang="en-US" sz="2800" dirty="0">
                <a:sym typeface="Symbol" panose="05050102010706020507" pitchFamily="18" charset="2"/>
              </a:rPr>
              <a:t> </a:t>
            </a:r>
            <a:r>
              <a:rPr lang="en-US" altLang="ja-JP" sz="2800" dirty="0">
                <a:sym typeface="Symbol" panose="05050102010706020507" pitchFamily="18" charset="2"/>
              </a:rPr>
              <a:t>'</a:t>
            </a:r>
            <a:r>
              <a:rPr lang="ja-JP" altLang="en-US" sz="2800" dirty="0">
                <a:sym typeface="Symbol" panose="05050102010706020507" pitchFamily="18" charset="2"/>
              </a:rPr>
              <a:t>フェンダー ねじ ピックアップ アーム トレモロシステム ダブルカッタウェイ ローズウッド ピックガード</a:t>
            </a:r>
            <a:r>
              <a:rPr lang="en-US" altLang="ja-JP" sz="2800" dirty="0">
                <a:sym typeface="Symbol" panose="05050102010706020507" pitchFamily="18" charset="2"/>
              </a:rPr>
              <a:t>'</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 →</a:t>
            </a:r>
            <a:r>
              <a:rPr lang="ja-JP" altLang="en-US" sz="2800" b="0" i="0" u="none" strike="noStrike" dirty="0">
                <a:solidFill>
                  <a:srgbClr val="000000"/>
                </a:solidFill>
                <a:effectLst/>
              </a:rPr>
              <a:t> </a:t>
            </a:r>
            <a:r>
              <a:rPr lang="en-US" altLang="ja-JP" sz="2800" b="0" i="0" u="none" strike="noStrike" dirty="0">
                <a:solidFill>
                  <a:srgbClr val="000000"/>
                </a:solidFill>
                <a:effectLst/>
              </a:rPr>
              <a:t>[</a:t>
            </a:r>
            <a:r>
              <a:rPr lang="en-US" altLang="ja-JP" sz="2800" dirty="0">
                <a:sym typeface="Symbol" panose="05050102010706020507" pitchFamily="18" charset="2"/>
              </a:rPr>
              <a:t>0.024003, 0.4176, 0.558396</a:t>
            </a:r>
            <a:r>
              <a:rPr lang="en-US" altLang="ja-JP" sz="2800" dirty="0">
                <a:solidFill>
                  <a:srgbClr val="000000"/>
                </a:solidFill>
              </a:rPr>
              <a:t>]</a:t>
            </a:r>
          </a:p>
        </p:txBody>
      </p:sp>
      <p:sp>
        <p:nvSpPr>
          <p:cNvPr id="4" name="フッター プレースホルダー 3">
            <a:extLst>
              <a:ext uri="{FF2B5EF4-FFF2-40B4-BE49-F238E27FC236}">
                <a16:creationId xmlns:a16="http://schemas.microsoft.com/office/drawing/2014/main" xmlns="" id="{537E806A-02D0-4021-89DB-AE8BFC2F14F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466276A4-74B5-4F31-9381-73EA54938620}"/>
              </a:ext>
            </a:extLst>
          </p:cNvPr>
          <p:cNvSpPr>
            <a:spLocks noGrp="1"/>
          </p:cNvSpPr>
          <p:nvPr>
            <p:ph type="sldNum" sz="quarter" idx="4"/>
          </p:nvPr>
        </p:nvSpPr>
        <p:spPr/>
        <p:txBody>
          <a:bodyPr/>
          <a:lstStyle/>
          <a:p>
            <a:pPr>
              <a:defRPr/>
            </a:pPr>
            <a:fld id="{E62AD30C-4FD0-4E41-9633-AA73C86D07D0}" type="slidenum">
              <a:rPr lang="ja-JP" altLang="en-US" smtClean="0"/>
              <a:pPr>
                <a:defRPr/>
              </a:pPr>
              <a:t>7</a:t>
            </a:fld>
            <a:endParaRPr lang="en-US" altLang="ja-JP" dirty="0"/>
          </a:p>
        </p:txBody>
      </p:sp>
    </p:spTree>
    <p:extLst>
      <p:ext uri="{BB962C8B-B14F-4D97-AF65-F5344CB8AC3E}">
        <p14:creationId xmlns:p14="http://schemas.microsoft.com/office/powerpoint/2010/main" val="218329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xmlns="" id="{E3844DDA-B92E-458C-BFE2-B0470D2E0585}"/>
              </a:ext>
            </a:extLst>
          </p:cNvPr>
          <p:cNvSpPr>
            <a:spLocks noGrp="1"/>
          </p:cNvSpPr>
          <p:nvPr>
            <p:ph idx="1"/>
          </p:nvPr>
        </p:nvSpPr>
        <p:spPr>
          <a:xfrm>
            <a:off x="376891" y="602643"/>
            <a:ext cx="16556097" cy="8460940"/>
          </a:xfrm>
        </p:spPr>
        <p:txBody>
          <a:bodyPr>
            <a:noAutofit/>
          </a:bodyPr>
          <a:lstStyle/>
          <a:p>
            <a:r>
              <a:rPr lang="ja-JP" altLang="en-US" sz="2800" dirty="0">
                <a:sym typeface="Symbol" panose="05050102010706020507" pitchFamily="18" charset="2"/>
              </a:rPr>
              <a:t>画家の作品の概要 </a:t>
            </a:r>
            <a:r>
              <a:rPr lang="en-US" altLang="ja-JP" sz="2800" dirty="0">
                <a:sym typeface="Symbol" panose="05050102010706020507" pitchFamily="18" charset="2"/>
              </a:rPr>
              <a:t>(</a:t>
            </a:r>
            <a:r>
              <a:rPr lang="ja-JP" altLang="en-US" sz="2800" dirty="0">
                <a:sym typeface="Symbol" panose="05050102010706020507" pitchFamily="18" charset="2"/>
              </a:rPr>
              <a:t>国立西洋美術館</a:t>
            </a:r>
            <a:r>
              <a:rPr lang="en-US" altLang="ja-JP" sz="2800" dirty="0">
                <a:sym typeface="Symbol" panose="05050102010706020507" pitchFamily="18" charset="2"/>
              </a:rPr>
              <a:t>, </a:t>
            </a:r>
            <a:r>
              <a:rPr lang="ja-JP" altLang="en-US" sz="2800" dirty="0">
                <a:sym typeface="Symbol" panose="05050102010706020507" pitchFamily="18" charset="2"/>
              </a:rPr>
              <a:t>アーティゾン美術館のサイト</a:t>
            </a:r>
            <a:r>
              <a:rPr lang="en-US" altLang="ja-JP" sz="2800" dirty="0">
                <a:sym typeface="Symbol" panose="05050102010706020507" pitchFamily="18" charset="2"/>
              </a:rPr>
              <a:t>)</a:t>
            </a:r>
            <a:r>
              <a:rPr lang="ja-JP" altLang="en-US" sz="2800" dirty="0">
                <a:sym typeface="Symbol" panose="05050102010706020507" pitchFamily="18" charset="2"/>
              </a:rPr>
              <a:t> </a:t>
            </a:r>
            <a:r>
              <a:rPr lang="en-US" altLang="ja-JP" sz="2800" dirty="0">
                <a:sym typeface="Symbol" panose="05050102010706020507" pitchFamily="18" charset="2"/>
              </a:rPr>
              <a:t>/</a:t>
            </a:r>
            <a:r>
              <a:rPr lang="ja-JP" altLang="en-US" sz="2800" dirty="0">
                <a:sym typeface="Symbol" panose="05050102010706020507" pitchFamily="18" charset="2"/>
              </a:rPr>
              <a:t> </a:t>
            </a:r>
            <a:r>
              <a:rPr lang="en-US" altLang="ja-JP" sz="2800" dirty="0">
                <a:sym typeface="Symbol" panose="05050102010706020507" pitchFamily="18" charset="2"/>
              </a:rPr>
              <a:t>'</a:t>
            </a:r>
            <a:r>
              <a:rPr lang="en-US" altLang="ja-JP" sz="2800" dirty="0" err="1">
                <a:sym typeface="Symbol" panose="05050102010706020507" pitchFamily="18" charset="2"/>
              </a:rPr>
              <a:t>Auguste_Robin</a:t>
            </a:r>
            <a:r>
              <a:rPr lang="en-US" altLang="ja-JP" sz="2800" dirty="0">
                <a:sym typeface="Symbol" panose="05050102010706020507" pitchFamily="18" charset="2"/>
              </a:rPr>
              <a:t>', '</a:t>
            </a:r>
            <a:r>
              <a:rPr lang="en-US" altLang="ja-JP" sz="2800" dirty="0" err="1">
                <a:sym typeface="Symbol" panose="05050102010706020507" pitchFamily="18" charset="2"/>
              </a:rPr>
              <a:t>Claude_Monet</a:t>
            </a:r>
            <a:r>
              <a:rPr lang="en-US" altLang="ja-JP" sz="2800" dirty="0">
                <a:sym typeface="Symbol" panose="05050102010706020507" pitchFamily="18" charset="2"/>
              </a:rPr>
              <a:t>', '</a:t>
            </a:r>
            <a:r>
              <a:rPr lang="en-US" altLang="ja-JP" sz="2800" dirty="0" err="1">
                <a:sym typeface="Symbol" panose="05050102010706020507" pitchFamily="18" charset="2"/>
              </a:rPr>
              <a:t>Gustave_Courbet</a:t>
            </a:r>
            <a:r>
              <a:rPr lang="en-US" altLang="ja-JP" sz="2800" dirty="0">
                <a:sym typeface="Symbol" panose="05050102010706020507" pitchFamily="18" charset="2"/>
              </a:rPr>
              <a:t>', '</a:t>
            </a:r>
            <a:r>
              <a:rPr lang="en-US" altLang="ja-JP" sz="2800" dirty="0" err="1">
                <a:sym typeface="Symbol" panose="05050102010706020507" pitchFamily="18" charset="2"/>
              </a:rPr>
              <a:t>Paul_Signac</a:t>
            </a:r>
            <a:r>
              <a:rPr lang="en-US" altLang="ja-JP" sz="2800" dirty="0">
                <a:sym typeface="Symbol" panose="05050102010706020507" pitchFamily="18" charset="2"/>
              </a:rPr>
              <a:t>', '</a:t>
            </a:r>
            <a:r>
              <a:rPr lang="en-US" altLang="ja-JP" sz="2800" dirty="0" err="1">
                <a:sym typeface="Symbol" panose="05050102010706020507" pitchFamily="18" charset="2"/>
              </a:rPr>
              <a:t>Shigeru_Aoki</a:t>
            </a:r>
            <a:r>
              <a:rPr lang="en-US" altLang="ja-JP" sz="2800" dirty="0">
                <a:sym typeface="Symbol" panose="05050102010706020507" pitchFamily="18" charset="2"/>
              </a:rPr>
              <a:t>' / '</a:t>
            </a:r>
            <a:r>
              <a:rPr lang="ja-JP" altLang="en-US" sz="2800" dirty="0">
                <a:sym typeface="Symbol" panose="05050102010706020507" pitchFamily="18" charset="2"/>
              </a:rPr>
              <a:t>松方 絵画 水面 光</a:t>
            </a:r>
            <a:r>
              <a:rPr lang="en-US" altLang="ja-JP" sz="2800" dirty="0">
                <a:sym typeface="Symbol" panose="05050102010706020507" pitchFamily="18" charset="2"/>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lang="ja-JP" altLang="en-US" sz="2800" b="0" i="0" u="none" strike="noStrike" dirty="0">
                <a:solidFill>
                  <a:srgbClr val="000000"/>
                </a:solidFill>
                <a:effectLst/>
              </a:rPr>
              <a:t> </a:t>
            </a:r>
            <a:r>
              <a:rPr lang="en-US" altLang="ja-JP" sz="2800" b="0" i="0" u="none" strike="noStrike" dirty="0">
                <a:solidFill>
                  <a:srgbClr val="000000"/>
                </a:solidFill>
                <a:effectLst/>
              </a:rPr>
              <a:t>[0.032454, 0.793125, 0.025869, 0.136614, 0.011938]</a:t>
            </a:r>
            <a:endParaRPr lang="en-US" altLang="ja-JP" sz="2800" b="0" i="0" u="none" strike="noStrike" dirty="0">
              <a:solidFill>
                <a:srgbClr val="000000"/>
              </a:solidFill>
              <a:effectLst/>
              <a:sym typeface="Symbol" panose="05050102010706020507" pitchFamily="18" charset="2"/>
            </a:endParaRPr>
          </a:p>
          <a:p>
            <a:r>
              <a:rPr lang="ja-JP" altLang="en-US" sz="2800" b="0" i="0" u="none" strike="noStrike" dirty="0">
                <a:solidFill>
                  <a:srgbClr val="000000"/>
                </a:solidFill>
                <a:effectLst/>
              </a:rPr>
              <a:t>魚の説明文 </a:t>
            </a:r>
            <a:r>
              <a:rPr lang="en-US" altLang="ja-JP" sz="2800" b="0" i="0" u="none" strike="noStrike" dirty="0">
                <a:solidFill>
                  <a:srgbClr val="000000"/>
                </a:solidFill>
                <a:effectLst/>
              </a:rPr>
              <a:t>(Wikipedia) / 'Sardine-</a:t>
            </a:r>
            <a:r>
              <a:rPr lang="en-US" altLang="ja-JP" sz="2800" b="0" i="0" u="none" strike="noStrike" dirty="0" err="1">
                <a:solidFill>
                  <a:srgbClr val="000000"/>
                </a:solidFill>
                <a:effectLst/>
              </a:rPr>
              <a:t>iwashi</a:t>
            </a:r>
            <a:r>
              <a:rPr lang="en-US" altLang="ja-JP" sz="2800" b="0" i="0" u="none" strike="noStrike" dirty="0">
                <a:solidFill>
                  <a:srgbClr val="000000"/>
                </a:solidFill>
                <a:effectLst/>
              </a:rPr>
              <a:t>', 'Shark-same', 'Thunnus-maguro' / '</a:t>
            </a:r>
            <a:r>
              <a:rPr lang="ja-JP" altLang="en-US" sz="2800" b="0" i="0" u="none" strike="noStrike" dirty="0">
                <a:solidFill>
                  <a:srgbClr val="000000"/>
                </a:solidFill>
                <a:effectLst/>
              </a:rPr>
              <a:t>刺身 </a:t>
            </a:r>
            <a:r>
              <a:rPr lang="en-US" altLang="ja-JP" sz="2800" b="0" i="0" u="none" strike="noStrike" dirty="0">
                <a:solidFill>
                  <a:srgbClr val="000000"/>
                </a:solidFill>
                <a:effectLst/>
              </a:rPr>
              <a:t>7</a:t>
            </a:r>
            <a:r>
              <a:rPr lang="ja-JP" altLang="en-US" sz="2800" b="0" i="0" u="none" strike="noStrike" dirty="0">
                <a:solidFill>
                  <a:srgbClr val="000000"/>
                </a:solidFill>
                <a:effectLst/>
              </a:rPr>
              <a:t>月 小魚 群れ 青魚 細長い 回遊魚 微小 円筒形</a:t>
            </a:r>
            <a:r>
              <a:rPr lang="en-US" altLang="ja-JP" sz="2800" b="0" i="0" u="none" strike="noStrike" dirty="0">
                <a:solidFill>
                  <a:srgbClr val="000000"/>
                </a:solidFill>
                <a:effectLst/>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 </a:t>
            </a:r>
            <a:r>
              <a:rPr lang="en-US" altLang="ja-JP" sz="2800" b="0" i="0" u="none" strike="noStrike" dirty="0">
                <a:solidFill>
                  <a:srgbClr val="000000"/>
                </a:solidFill>
                <a:effectLst/>
                <a:latin typeface="Yu Gothic UI" panose="020B0500000000000000" pitchFamily="50" charset="-128"/>
                <a:ea typeface="Yu Gothic UI" panose="020B0500000000000000" pitchFamily="50" charset="-128"/>
              </a:rPr>
              <a:t>[0.74, 0.07, 0.19]</a:t>
            </a:r>
          </a:p>
          <a:p>
            <a:r>
              <a:rPr kumimoji="1" lang="en-US" altLang="ja-JP" sz="2800" dirty="0"/>
              <a:t>Data fro</a:t>
            </a:r>
            <a:r>
              <a:rPr lang="en-US" altLang="ja-JP" sz="2800" dirty="0"/>
              <a:t>m Google News </a:t>
            </a:r>
            <a:r>
              <a:rPr kumimoji="1" lang="en-US" altLang="ja-JP" sz="2800" dirty="0"/>
              <a:t>/ 'sports', 'technology', 'US', 'world' / 'Manchester United boss Erik ten Hag has said Marcus Rashford is a doubt for their game against Wolves on Saturday, ...'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kumimoji="1" lang="en-US" altLang="ja-JP" sz="2800" dirty="0"/>
              <a:t> [1.0, 6.415754e-12, 2.895071e-11, 3.901993e-07]</a:t>
            </a:r>
          </a:p>
          <a:p>
            <a:r>
              <a:rPr kumimoji="1" lang="en-US" altLang="ja-JP" sz="2800" dirty="0"/>
              <a:t>Text about the history of SNS / '</a:t>
            </a:r>
            <a:r>
              <a:rPr kumimoji="1" lang="en-US" altLang="ja-JP" sz="2800" dirty="0" err="1"/>
              <a:t>facebook</a:t>
            </a:r>
            <a:r>
              <a:rPr kumimoji="1" lang="en-US" altLang="ja-JP" sz="2800" dirty="0"/>
              <a:t>', '</a:t>
            </a:r>
            <a:r>
              <a:rPr kumimoji="1" lang="en-US" altLang="ja-JP" sz="2800" dirty="0" err="1"/>
              <a:t>instagram</a:t>
            </a:r>
            <a:r>
              <a:rPr kumimoji="1" lang="en-US" altLang="ja-JP" sz="2800" dirty="0"/>
              <a:t>', 'twitter' / 'The biggest mistake we made as a company is betting too much on HTML5 as opposed to native ... '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kumimoji="1" lang="en-US" altLang="ja-JP" sz="2800" dirty="0"/>
              <a:t> [0.999988, 0.000012, 7.424264e-08]</a:t>
            </a:r>
          </a:p>
          <a:p>
            <a:r>
              <a:rPr lang="en-US" altLang="ja-JP" sz="2800" b="0" i="0" u="none" strike="noStrike" dirty="0">
                <a:solidFill>
                  <a:srgbClr val="000000"/>
                </a:solidFill>
                <a:effectLst/>
              </a:rPr>
              <a:t>M</a:t>
            </a:r>
            <a:r>
              <a:rPr lang="ja-JP" altLang="en-US" sz="2800" b="0" i="0" u="none" strike="noStrike" dirty="0">
                <a:solidFill>
                  <a:srgbClr val="000000"/>
                </a:solidFill>
                <a:effectLst/>
              </a:rPr>
              <a:t>リーグのチームの紹介文 </a:t>
            </a:r>
            <a:r>
              <a:rPr lang="en-US" altLang="ja-JP" sz="2800" b="0" i="0" u="none" strike="noStrike" dirty="0">
                <a:solidFill>
                  <a:srgbClr val="000000"/>
                </a:solidFill>
                <a:effectLst/>
              </a:rPr>
              <a:t>(Wikipedia)</a:t>
            </a:r>
            <a:r>
              <a:rPr lang="ja-JP" altLang="en-US" sz="2800" b="0" i="0" u="none" strike="noStrike" dirty="0">
                <a:solidFill>
                  <a:srgbClr val="000000"/>
                </a:solidFill>
                <a:effectLst/>
              </a:rPr>
              <a:t>  </a:t>
            </a:r>
            <a:r>
              <a:rPr lang="en-US" altLang="ja-JP" sz="2800" b="0" i="0" u="none" strike="noStrike" dirty="0">
                <a:solidFill>
                  <a:srgbClr val="000000"/>
                </a:solidFill>
                <a:effectLst/>
              </a:rPr>
              <a:t>/ 'ABEMAS', '</a:t>
            </a:r>
            <a:r>
              <a:rPr lang="en-US" altLang="ja-JP" sz="2800" b="0" i="0" u="none" strike="noStrike" dirty="0" err="1">
                <a:solidFill>
                  <a:srgbClr val="000000"/>
                </a:solidFill>
                <a:effectLst/>
              </a:rPr>
              <a:t>Drivens</a:t>
            </a:r>
            <a:r>
              <a:rPr lang="en-US" altLang="ja-JP" sz="2800" b="0" i="0" u="none" strike="noStrike" dirty="0">
                <a:solidFill>
                  <a:srgbClr val="000000"/>
                </a:solidFill>
                <a:effectLst/>
              </a:rPr>
              <a:t>', '</a:t>
            </a:r>
            <a:r>
              <a:rPr lang="en-US" altLang="ja-JP" sz="2800" b="0" i="0" u="none" strike="noStrike" dirty="0" err="1">
                <a:solidFill>
                  <a:srgbClr val="000000"/>
                </a:solidFill>
                <a:effectLst/>
              </a:rPr>
              <a:t>EXFurinkazan</a:t>
            </a:r>
            <a:r>
              <a:rPr lang="en-US" altLang="ja-JP" sz="2800" b="0" i="0" u="none" strike="noStrike" dirty="0">
                <a:solidFill>
                  <a:srgbClr val="000000"/>
                </a:solidFill>
                <a:effectLst/>
              </a:rPr>
              <a:t>', 'KADOKAWA', 'KONAMI', 'Phoenix', 'Pirates',  'RAIDEN' / 'M</a:t>
            </a:r>
            <a:r>
              <a:rPr lang="ja-JP" altLang="en-US" sz="2800" b="0" i="0" u="none" strike="noStrike" dirty="0">
                <a:solidFill>
                  <a:srgbClr val="000000"/>
                </a:solidFill>
                <a:effectLst/>
              </a:rPr>
              <a:t>リーグ セミファイナル ファイナル 優勝 敗退 契約満了 実績</a:t>
            </a:r>
            <a:r>
              <a:rPr lang="en-US" altLang="ja-JP" sz="2800" b="0" i="0" u="none" strike="noStrike" dirty="0">
                <a:solidFill>
                  <a:srgbClr val="000000"/>
                </a:solidFill>
                <a:effectLst/>
              </a:rPr>
              <a:t>' </a:t>
            </a:r>
            <a:r>
              <a:rPr lang="ja-JP" altLang="en-US" sz="2800" b="0" i="0" u="none" strike="noStrike" dirty="0">
                <a:solidFill>
                  <a:srgbClr val="000000"/>
                </a:solidFill>
                <a:effectLst/>
                <a:latin typeface="Yu Gothic UI" panose="020B0500000000000000" pitchFamily="50" charset="-128"/>
                <a:ea typeface="Yu Gothic UI" panose="020B0500000000000000" pitchFamily="50" charset="-128"/>
              </a:rPr>
              <a:t>→</a:t>
            </a:r>
            <a:r>
              <a:rPr kumimoji="1" lang="en-US" altLang="ja-JP" sz="2800" dirty="0"/>
              <a:t> [</a:t>
            </a:r>
            <a:r>
              <a:rPr lang="en-US" altLang="ja-JP" sz="2800" b="0" i="0" u="none" strike="noStrike" dirty="0">
                <a:solidFill>
                  <a:srgbClr val="000000"/>
                </a:solidFill>
                <a:effectLst/>
              </a:rPr>
              <a:t>0.034481, 0.0699, 0.219499, 0.194403, 0.036922, 0.074656, 0.196308, 0.17383</a:t>
            </a:r>
            <a:r>
              <a:rPr kumimoji="1" lang="en-US" altLang="ja-JP" sz="2800" dirty="0"/>
              <a:t>]</a:t>
            </a:r>
            <a:endParaRPr lang="en-US" altLang="ja-JP" sz="2800" b="0" i="0" dirty="0">
              <a:solidFill>
                <a:srgbClr val="333333"/>
              </a:solidFill>
              <a:effectLst/>
              <a:latin typeface="Source Sans Pro" panose="020B0503030403020204" pitchFamily="34" charset="0"/>
            </a:endParaRPr>
          </a:p>
          <a:p>
            <a:r>
              <a:rPr lang="en-US" altLang="ja-JP" sz="2800" dirty="0">
                <a:sym typeface="Symbol" panose="05050102010706020507" pitchFamily="18" charset="2"/>
              </a:rPr>
              <a:t>…</a:t>
            </a:r>
            <a:endParaRPr lang="en-US" altLang="ja-JP" sz="2800" dirty="0"/>
          </a:p>
        </p:txBody>
      </p:sp>
      <p:sp>
        <p:nvSpPr>
          <p:cNvPr id="4" name="フッター プレースホルダー 3">
            <a:extLst>
              <a:ext uri="{FF2B5EF4-FFF2-40B4-BE49-F238E27FC236}">
                <a16:creationId xmlns:a16="http://schemas.microsoft.com/office/drawing/2014/main" xmlns="" id="{537E806A-02D0-4021-89DB-AE8BFC2F14F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a16="http://schemas.microsoft.com/office/drawing/2014/main" xmlns="" id="{466276A4-74B5-4F31-9381-73EA54938620}"/>
              </a:ext>
            </a:extLst>
          </p:cNvPr>
          <p:cNvSpPr>
            <a:spLocks noGrp="1"/>
          </p:cNvSpPr>
          <p:nvPr>
            <p:ph type="sldNum" sz="quarter" idx="4"/>
          </p:nvPr>
        </p:nvSpPr>
        <p:spPr/>
        <p:txBody>
          <a:bodyPr/>
          <a:lstStyle/>
          <a:p>
            <a:pPr>
              <a:defRPr/>
            </a:pPr>
            <a:fld id="{E62AD30C-4FD0-4E41-9633-AA73C86D07D0}" type="slidenum">
              <a:rPr lang="ja-JP" altLang="en-US" smtClean="0"/>
              <a:pPr>
                <a:defRPr/>
              </a:pPr>
              <a:t>8</a:t>
            </a:fld>
            <a:endParaRPr lang="en-US" altLang="ja-JP" dirty="0"/>
          </a:p>
        </p:txBody>
      </p:sp>
    </p:spTree>
    <p:extLst>
      <p:ext uri="{BB962C8B-B14F-4D97-AF65-F5344CB8AC3E}">
        <p14:creationId xmlns:p14="http://schemas.microsoft.com/office/powerpoint/2010/main" val="3829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xmlns="" id="{631D9748-00A2-4D9D-AD5C-5EB3D430DAA3}"/>
              </a:ext>
            </a:extLst>
          </p:cNvPr>
          <p:cNvSpPr>
            <a:spLocks noGrp="1"/>
          </p:cNvSpPr>
          <p:nvPr>
            <p:ph type="title"/>
          </p:nvPr>
        </p:nvSpPr>
        <p:spPr/>
        <p:txBody>
          <a:bodyPr/>
          <a:lstStyle/>
          <a:p>
            <a:r>
              <a:rPr lang="en-US" altLang="ja-JP" dirty="0" smtClean="0"/>
              <a:t>dm-06-assign1</a:t>
            </a:r>
            <a:endParaRPr kumimoji="1" lang="ja-JP" altLang="en-US" dirty="0"/>
          </a:p>
        </p:txBody>
      </p:sp>
      <p:sp>
        <p:nvSpPr>
          <p:cNvPr id="7" name="コンテンツ プレースホルダー 6">
            <a:extLst>
              <a:ext uri="{FF2B5EF4-FFF2-40B4-BE49-F238E27FC236}">
                <a16:creationId xmlns:a16="http://schemas.microsoft.com/office/drawing/2014/main" xmlns="" id="{704665E1-8E59-4B9B-9D57-879124B4BEF7}"/>
              </a:ext>
            </a:extLst>
          </p:cNvPr>
          <p:cNvSpPr>
            <a:spLocks noGrp="1"/>
          </p:cNvSpPr>
          <p:nvPr>
            <p:ph idx="1"/>
          </p:nvPr>
        </p:nvSpPr>
        <p:spPr>
          <a:xfrm>
            <a:off x="376891" y="1538746"/>
            <a:ext cx="16556097" cy="7740859"/>
          </a:xfrm>
        </p:spPr>
        <p:txBody>
          <a:bodyPr>
            <a:normAutofit fontScale="77500" lnSpcReduction="20000"/>
          </a:bodyPr>
          <a:lstStyle/>
          <a:p>
            <a:r>
              <a:rPr kumimoji="1" lang="en-US" altLang="ja-JP" sz="4000" dirty="0"/>
              <a:t>Determine favorite subject of multiple categories (classes) (For example, multiple dog breeds, xx</a:t>
            </a:r>
            <a:r>
              <a:rPr lang="en-US" altLang="ja-JP" sz="4000" dirty="0"/>
              <a:t> </a:t>
            </a:r>
            <a:r>
              <a:rPr lang="en-US" altLang="ja-JP" sz="4000" dirty="0" err="1"/>
              <a:t>hotspring</a:t>
            </a:r>
            <a:r>
              <a:rPr lang="en-US" altLang="ja-JP" sz="4000" dirty="0"/>
              <a:t>, etc., anything is fine), and then collect related text data for each category/class as training data. Conduct text classification prediction while referring to </a:t>
            </a:r>
            <a:r>
              <a:rPr lang="en-US" altLang="ja-JP" sz="4000" dirty="0" err="1"/>
              <a:t>make_csv_from_text.ipynb</a:t>
            </a:r>
            <a:r>
              <a:rPr lang="ja-JP" altLang="en-US" sz="4000" dirty="0"/>
              <a:t> </a:t>
            </a:r>
            <a:r>
              <a:rPr lang="en-US" altLang="ja-JP" sz="4000" dirty="0"/>
              <a:t>and</a:t>
            </a:r>
            <a:r>
              <a:rPr lang="ja-JP" altLang="en-US" sz="4000" dirty="0"/>
              <a:t> </a:t>
            </a:r>
            <a:r>
              <a:rPr kumimoji="1" lang="en-US" altLang="ja-JP" sz="4000" dirty="0" err="1"/>
              <a:t>naive_bayes_small.ipnyb</a:t>
            </a:r>
            <a:r>
              <a:rPr kumimoji="1" lang="en-US" altLang="ja-JP" sz="4000" dirty="0"/>
              <a:t>, and report your results. </a:t>
            </a:r>
            <a:br>
              <a:rPr kumimoji="1" lang="en-US" altLang="ja-JP" sz="4000" dirty="0"/>
            </a:br>
            <a:r>
              <a:rPr kumimoji="1" lang="en-US" altLang="ja-JP" sz="4000" dirty="0"/>
              <a:t>Not like </a:t>
            </a:r>
            <a:r>
              <a:rPr kumimoji="1" lang="en-US" altLang="ja-JP" sz="4000" dirty="0" err="1"/>
              <a:t>naive_bayes.ipynb</a:t>
            </a:r>
            <a:r>
              <a:rPr kumimoji="1" lang="en-US" altLang="ja-JP" sz="4000" dirty="0"/>
              <a:t> </a:t>
            </a:r>
            <a:r>
              <a:rPr lang="en-US" altLang="ja-JP" sz="4000" dirty="0"/>
              <a:t>in which text data was split into training/test data,</a:t>
            </a:r>
            <a:r>
              <a:rPr kumimoji="1" lang="ja-JP" altLang="en-US" sz="4000" dirty="0"/>
              <a:t> </a:t>
            </a:r>
            <a:r>
              <a:rPr kumimoji="1" lang="en-US" altLang="ja-JP" sz="4000" dirty="0"/>
              <a:t>but like</a:t>
            </a:r>
            <a:r>
              <a:rPr lang="en-US" altLang="ja-JP" sz="4000" dirty="0"/>
              <a:t> </a:t>
            </a:r>
            <a:r>
              <a:rPr lang="en-US" altLang="ja-JP" sz="4000" dirty="0" err="1"/>
              <a:t>naive_bayes_small.ipynb</a:t>
            </a:r>
            <a:r>
              <a:rPr lang="en-US" altLang="ja-JP" sz="4000" dirty="0"/>
              <a:t>, all text data are used as training data, and use a string specified directly as test data.</a:t>
            </a:r>
            <a:r>
              <a:rPr lang="ja-JP" altLang="en-US" sz="4000" dirty="0"/>
              <a:t> </a:t>
            </a:r>
            <a:r>
              <a:rPr lang="en-US" altLang="ja-JP" sz="4000" dirty="0"/>
              <a:t>(set "</a:t>
            </a:r>
            <a:r>
              <a:rPr lang="ja-JP" altLang="en-US" sz="4000" dirty="0"/>
              <a:t>分かち書き</a:t>
            </a:r>
            <a:r>
              <a:rPr lang="en-US" altLang="ja-JP" sz="4000" dirty="0"/>
              <a:t>" if using Japanese).</a:t>
            </a:r>
          </a:p>
          <a:p>
            <a:pPr marL="0" indent="0">
              <a:buNone/>
            </a:pPr>
            <a:r>
              <a:rPr kumimoji="1" lang="en-US" altLang="ja-JP" sz="4000" dirty="0"/>
              <a:t>   </a:t>
            </a:r>
            <a:r>
              <a:rPr lang="en-US" altLang="ja-JP" sz="4000" dirty="0"/>
              <a:t>Example: </a:t>
            </a:r>
            <a:r>
              <a:rPr lang="en-US" altLang="ja-JP" sz="4000" dirty="0" err="1"/>
              <a:t>X_test</a:t>
            </a:r>
            <a:r>
              <a:rPr lang="en-US" altLang="ja-JP" sz="4000" dirty="0"/>
              <a:t> = ['</a:t>
            </a:r>
            <a:r>
              <a:rPr lang="ja-JP" altLang="en-US" sz="4000" dirty="0"/>
              <a:t>短  毛  主人  忠実   勇敢  小型  犬</a:t>
            </a:r>
            <a:r>
              <a:rPr lang="en-US" altLang="ja-JP" sz="4000" dirty="0"/>
              <a:t>']</a:t>
            </a:r>
          </a:p>
          <a:p>
            <a:pPr marL="0" indent="0">
              <a:buNone/>
            </a:pPr>
            <a:r>
              <a:rPr kumimoji="1" lang="en-US" altLang="ja-JP" sz="4000" dirty="0"/>
              <a:t>                                ('</a:t>
            </a:r>
            <a:r>
              <a:rPr lang="en-US" altLang="ja-JP" sz="4000" dirty="0"/>
              <a:t>S</a:t>
            </a:r>
            <a:r>
              <a:rPr kumimoji="1" lang="en-US" altLang="ja-JP" sz="4000" dirty="0"/>
              <a:t>mall dog with short hair, faithful to its master and brave')</a:t>
            </a:r>
          </a:p>
          <a:p>
            <a:pPr lvl="1"/>
            <a:r>
              <a:rPr lang="en-US" altLang="ja-JP" dirty="0"/>
              <a:t>Submission: A brief abstract of your investigation(You must show the source of your data where the text data come from), the csv file, names of each category/class(values of </a:t>
            </a:r>
            <a:r>
              <a:rPr lang="en-US" altLang="ja-JP" dirty="0" err="1"/>
              <a:t>model.classes</a:t>
            </a:r>
            <a:r>
              <a:rPr lang="en-US" altLang="ja-JP" dirty="0"/>
              <a:t>_), test data (</a:t>
            </a:r>
            <a:r>
              <a:rPr lang="en-US" altLang="ja-JP" dirty="0" err="1"/>
              <a:t>X_test</a:t>
            </a:r>
            <a:r>
              <a:rPr lang="en-US" altLang="ja-JP" dirty="0"/>
              <a:t>) and the corresponding predicted probabilities for each class (return values of </a:t>
            </a:r>
            <a:r>
              <a:rPr lang="en-US" altLang="ja-JP" dirty="0" err="1"/>
              <a:t>predict_proba</a:t>
            </a:r>
            <a:r>
              <a:rPr lang="en-US" altLang="ja-JP" dirty="0"/>
              <a:t>() corresponding </a:t>
            </a:r>
            <a:r>
              <a:rPr lang="en-US" altLang="ja-JP" dirty="0" err="1"/>
              <a:t>X_test</a:t>
            </a:r>
            <a:r>
              <a:rPr lang="en-US" altLang="ja-JP" dirty="0"/>
              <a:t>),  </a:t>
            </a:r>
            <a:r>
              <a:rPr lang="en-US" altLang="ja-JP" dirty="0" err="1"/>
              <a:t>jupyter</a:t>
            </a:r>
            <a:r>
              <a:rPr lang="en-US" altLang="ja-JP" dirty="0"/>
              <a:t> notebook (ipynb and html format).</a:t>
            </a:r>
          </a:p>
        </p:txBody>
      </p:sp>
      <p:sp>
        <p:nvSpPr>
          <p:cNvPr id="4" name="フッター プレースホルダー 3">
            <a:extLst>
              <a:ext uri="{FF2B5EF4-FFF2-40B4-BE49-F238E27FC236}">
                <a16:creationId xmlns:a16="http://schemas.microsoft.com/office/drawing/2014/main" xmlns="" id="{9B7437A5-5E3C-462F-A497-0FB41B0CE577}"/>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a16="http://schemas.microsoft.com/office/drawing/2014/main" xmlns="" id="{B305F434-5C28-415E-A6FA-EE42410D7130}"/>
              </a:ext>
            </a:extLst>
          </p:cNvPr>
          <p:cNvSpPr>
            <a:spLocks noGrp="1"/>
          </p:cNvSpPr>
          <p:nvPr>
            <p:ph type="sldNum" sz="quarter" idx="4"/>
          </p:nvPr>
        </p:nvSpPr>
        <p:spPr/>
        <p:txBody>
          <a:bodyPr/>
          <a:lstStyle/>
          <a:p>
            <a:pPr>
              <a:defRPr/>
            </a:pPr>
            <a:fld id="{E62AD30C-4FD0-4E41-9633-AA73C86D07D0}" type="slidenum">
              <a:rPr lang="ja-JP" altLang="en-US" smtClean="0"/>
              <a:pPr>
                <a:defRPr/>
              </a:pPr>
              <a:t>9</a:t>
            </a:fld>
            <a:endParaRPr lang="en-US" altLang="ja-JP" dirty="0"/>
          </a:p>
        </p:txBody>
      </p:sp>
    </p:spTree>
    <p:extLst>
      <p:ext uri="{BB962C8B-B14F-4D97-AF65-F5344CB8AC3E}">
        <p14:creationId xmlns:p14="http://schemas.microsoft.com/office/powerpoint/2010/main" val="3232975944"/>
      </p:ext>
    </p:extLst>
  </p:cSld>
  <p:clrMapOvr>
    <a:masterClrMapping/>
  </p:clrMapOvr>
</p:sld>
</file>

<file path=ppt/theme/theme1.xml><?xml version="1.0" encoding="utf-8"?>
<a:theme xmlns:a="http://schemas.openxmlformats.org/drawingml/2006/main" name="7_元OHP">
  <a:themeElements>
    <a:clrScheme name="白バック">
      <a:dk1>
        <a:srgbClr val="000000"/>
      </a:dk1>
      <a:lt1>
        <a:srgbClr val="FFFFFF"/>
      </a:lt1>
      <a:dk2>
        <a:srgbClr val="3E3E3E"/>
      </a:dk2>
      <a:lt2>
        <a:srgbClr val="FFFFCC"/>
      </a:lt2>
      <a:accent1>
        <a:srgbClr val="009900"/>
      </a:accent1>
      <a:accent2>
        <a:srgbClr val="99CC00"/>
      </a:accent2>
      <a:accent3>
        <a:srgbClr val="CC0000"/>
      </a:accent3>
      <a:accent4>
        <a:srgbClr val="0033CC"/>
      </a:accent4>
      <a:accent5>
        <a:srgbClr val="FF9900"/>
      </a:accent5>
      <a:accent6>
        <a:srgbClr val="8B8B8B"/>
      </a:accent6>
      <a:hlink>
        <a:srgbClr val="3366FF"/>
      </a:hlink>
      <a:folHlink>
        <a:srgbClr val="7030A0"/>
      </a:folHlink>
    </a:clrScheme>
    <a:fontScheme name="メイリオ">
      <a:majorFont>
        <a:latin typeface="Century Gothic"/>
        <a:ea typeface="メイリオ"/>
        <a:cs typeface=""/>
      </a:majorFont>
      <a:minorFont>
        <a:latin typeface="Century Gothic"/>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lnDef>
  </a:objectDefaults>
  <a:extraClrSchemeLst>
    <a:extraClrScheme>
      <a:clrScheme name="4_元OHP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4_元OHP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4_元OHP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77458</TotalTime>
  <Words>1974</Words>
  <Application>Microsoft Office PowerPoint</Application>
  <PresentationFormat>ユーザー設定</PresentationFormat>
  <Paragraphs>146</Paragraphs>
  <Slides>17</Slides>
  <Notes>0</Notes>
  <HiddenSlides>0</HiddenSlides>
  <MMClips>0</MMClips>
  <ScaleCrop>false</ScaleCrop>
  <HeadingPairs>
    <vt:vector size="6" baseType="variant">
      <vt:variant>
        <vt:lpstr>使用されているフォント</vt:lpstr>
      </vt:variant>
      <vt:variant>
        <vt:i4>16</vt:i4>
      </vt:variant>
      <vt:variant>
        <vt:lpstr>テーマ</vt:lpstr>
      </vt:variant>
      <vt:variant>
        <vt:i4>1</vt:i4>
      </vt:variant>
      <vt:variant>
        <vt:lpstr>スライド タイトル</vt:lpstr>
      </vt:variant>
      <vt:variant>
        <vt:i4>17</vt:i4>
      </vt:variant>
    </vt:vector>
  </HeadingPairs>
  <TitlesOfParts>
    <vt:vector size="34" baseType="lpstr">
      <vt:lpstr>ＤＦＧ華康ゴシック体W2</vt:lpstr>
      <vt:lpstr>ＤＦＧ平成ゴシック体W5</vt:lpstr>
      <vt:lpstr>ＤＦＧ平成ゴシック体W7</vt:lpstr>
      <vt:lpstr>M+ 1c thin</vt:lpstr>
      <vt:lpstr>ＭＳ Ｐゴシック</vt:lpstr>
      <vt:lpstr>ＭＳ Ｐ明朝</vt:lpstr>
      <vt:lpstr>Source Sans Pro</vt:lpstr>
      <vt:lpstr>Yu Gothic UI</vt:lpstr>
      <vt:lpstr>メイリオ</vt:lpstr>
      <vt:lpstr>游ゴシック</vt:lpstr>
      <vt:lpstr>Arial</vt:lpstr>
      <vt:lpstr>Arial Black</vt:lpstr>
      <vt:lpstr>Century Gothic</vt:lpstr>
      <vt:lpstr>Symbol</vt:lpstr>
      <vt:lpstr>Times</vt:lpstr>
      <vt:lpstr>Wingdings</vt:lpstr>
      <vt:lpstr>7_元OHP</vt:lpstr>
      <vt:lpstr>dm-06-assign1</vt:lpstr>
      <vt:lpstr>ヒント: データの用意とmake_csv_from_text</vt:lpstr>
      <vt:lpstr>ヒント: naive_bayesの実行</vt:lpstr>
      <vt:lpstr>テキストファイルの準備</vt:lpstr>
      <vt:lpstr>dm-06-assign1 について</vt:lpstr>
      <vt:lpstr>dm-06-assign1 について</vt:lpstr>
      <vt:lpstr>dm-06-assign1 のこれまでの解答例</vt:lpstr>
      <vt:lpstr>PowerPoint プレゼンテーション</vt:lpstr>
      <vt:lpstr>dm-06-assign1</vt:lpstr>
      <vt:lpstr>Hint: Prepare data and make_csv_from_text</vt:lpstr>
      <vt:lpstr>Hint: Execution of naive_bayes</vt:lpstr>
      <vt:lpstr>Preparation of text files</vt:lpstr>
      <vt:lpstr>About dm-06-assign1</vt:lpstr>
      <vt:lpstr>About dm-06-assign1</vt:lpstr>
      <vt:lpstr>About dm-06-assign1</vt:lpstr>
      <vt:lpstr>Previously submitted answers for dm-06-assign1</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dc:title>
  <dc:creator>Jun</dc:creator>
  <cp:lastModifiedBy>本多泰理</cp:lastModifiedBy>
  <cp:revision>7244</cp:revision>
  <cp:lastPrinted>2018-03-22T04:31:11Z</cp:lastPrinted>
  <dcterms:created xsi:type="dcterms:W3CDTF">2005-02-14T05:16:26Z</dcterms:created>
  <dcterms:modified xsi:type="dcterms:W3CDTF">2023-10-26T10:15:46Z</dcterms:modified>
</cp:coreProperties>
</file>