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4"/>
  </p:notesMasterIdLst>
  <p:handoutMasterIdLst>
    <p:handoutMasterId r:id="rId5"/>
  </p:handoutMasterIdLst>
  <p:sldIdLst>
    <p:sldId id="5628" r:id="rId2"/>
    <p:sldId id="5629" r:id="rId3"/>
  </p:sldIdLst>
  <p:sldSz cx="17376775" cy="9774238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/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3" autoAdjust="0"/>
    <p:restoredTop sz="86667" autoAdjust="0"/>
  </p:normalViewPr>
  <p:slideViewPr>
    <p:cSldViewPr showGuides="1">
      <p:cViewPr varScale="1">
        <p:scale>
          <a:sx n="49" d="100"/>
          <a:sy n="49" d="100"/>
        </p:scale>
        <p:origin x="92" y="128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  <p:guide orient="horz" pos="3108"/>
        <p:guide pos="212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6"/>
            <a:ext cx="2919144" cy="4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578" y="6"/>
            <a:ext cx="2919144" cy="4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" y="741363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2849" y="4686064"/>
            <a:ext cx="5390073" cy="44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372123"/>
            <a:ext cx="2919144" cy="4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578" y="9372123"/>
            <a:ext cx="2919144" cy="4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/>
              <a:t>Copyright © 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/>
              <a:t>Copyright © 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/>
              <a:t>Copyright © 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/>
              <a:t>Copyright © 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xmlns="" id="{042CB68E-83E5-4493-8AED-4CA34225AC65}"/>
              </a:ext>
            </a:extLst>
          </p:cNvPr>
          <p:cNvGrpSpPr/>
          <p:nvPr/>
        </p:nvGrpSpPr>
        <p:grpSpPr>
          <a:xfrm>
            <a:off x="191443" y="1764256"/>
            <a:ext cx="8280920" cy="7151168"/>
            <a:chOff x="2386641" y="166228"/>
            <a:chExt cx="11946290" cy="10316478"/>
          </a:xfrm>
        </p:grpSpPr>
        <p:pic>
          <p:nvPicPr>
            <p:cNvPr id="1239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6075" y="166228"/>
              <a:ext cx="8004989" cy="6267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0855159" y="9864075"/>
              <a:ext cx="2785828" cy="618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420" dirty="0">
                  <a:latin typeface="+mn-ea"/>
                  <a:ea typeface="+mn-ea"/>
                </a:rPr>
                <a:t>Amazon</a:t>
              </a:r>
              <a:r>
                <a:rPr lang="ja-JP" altLang="en-US" sz="3420" dirty="0">
                  <a:latin typeface="+mn-ea"/>
                  <a:ea typeface="+mn-ea"/>
                </a:rPr>
                <a:t>より</a:t>
              </a: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2428075" y="166228"/>
              <a:ext cx="3229680" cy="41051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3420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2428075" y="3120203"/>
              <a:ext cx="4618263" cy="50988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3420"/>
            </a:p>
          </p:txBody>
        </p:sp>
        <p:pic>
          <p:nvPicPr>
            <p:cNvPr id="1239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41" y="5539811"/>
              <a:ext cx="11946290" cy="401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角丸四角形 12"/>
            <p:cNvSpPr/>
            <p:nvPr/>
          </p:nvSpPr>
          <p:spPr>
            <a:xfrm>
              <a:off x="2396470" y="5588483"/>
              <a:ext cx="3860309" cy="46353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342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8489591" y="1234835"/>
            <a:ext cx="8136904" cy="11449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420" dirty="0">
                <a:latin typeface="+mn-ea"/>
                <a:ea typeface="+mn-ea"/>
              </a:rPr>
              <a:t>ある商品</a:t>
            </a:r>
            <a:r>
              <a:rPr lang="en-US" altLang="ja-JP" sz="3420" dirty="0">
                <a:latin typeface="+mn-ea"/>
                <a:ea typeface="+mn-ea"/>
              </a:rPr>
              <a:t>A</a:t>
            </a:r>
            <a:r>
              <a:rPr lang="ja-JP" altLang="en-US" sz="3420" dirty="0">
                <a:latin typeface="+mn-ea"/>
                <a:ea typeface="+mn-ea"/>
              </a:rPr>
              <a:t>を購入したユーザに「よく一緒に購入されている商品」を推薦する際、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xmlns="" id="{8A2FDA6C-D228-49CE-B783-FD454DF9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88" y="485274"/>
            <a:ext cx="15902353" cy="1413515"/>
          </a:xfrm>
          <a:ln>
            <a:noFill/>
          </a:ln>
        </p:spPr>
        <p:txBody>
          <a:bodyPr/>
          <a:lstStyle/>
          <a:p>
            <a:r>
              <a:rPr kumimoji="1" lang="en-US" altLang="ja-JP" dirty="0" smtClean="0"/>
              <a:t>assignment2</a:t>
            </a:r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C9006904-486F-4E3F-8E55-E5888608BE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 © 2023 by INIAD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0C416C23-6685-4A0D-9B09-65A8A3C7D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9B7E3-6303-4371-8F1C-ABB3B6E30C61}" type="slidenum">
              <a:rPr kumimoji="1" lang="ja-JP" altLang="en-US" smtClean="0"/>
              <a:t>1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xmlns="" id="{C4A5B442-94EE-48ED-9219-CBFED39BAD8E}"/>
              </a:ext>
            </a:extLst>
          </p:cNvPr>
          <p:cNvGrpSpPr/>
          <p:nvPr/>
        </p:nvGrpSpPr>
        <p:grpSpPr>
          <a:xfrm>
            <a:off x="9700567" y="2592797"/>
            <a:ext cx="5714952" cy="1426664"/>
            <a:chOff x="9264451" y="2555189"/>
            <a:chExt cx="5714952" cy="1426664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xmlns="" id="{31DB71AC-3BBD-4002-B7A1-736D34FE6060}"/>
                </a:ext>
              </a:extLst>
            </p:cNvPr>
            <p:cNvSpPr txBox="1"/>
            <p:nvPr/>
          </p:nvSpPr>
          <p:spPr>
            <a:xfrm>
              <a:off x="9853858" y="3363222"/>
              <a:ext cx="4487157" cy="6186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3420" dirty="0">
                  <a:latin typeface="+mn-ea"/>
                  <a:ea typeface="+mn-ea"/>
                </a:rPr>
                <a:t>A</a:t>
              </a:r>
              <a:r>
                <a:rPr lang="ja-JP" altLang="en-US" sz="3420" dirty="0">
                  <a:latin typeface="+mn-ea"/>
                  <a:ea typeface="+mn-ea"/>
                </a:rPr>
                <a:t>が購入された全回数</a:t>
              </a: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xmlns="" id="{A548F3DA-D02B-4E08-881F-03E35DB1C4A5}"/>
                </a:ext>
              </a:extLst>
            </p:cNvPr>
            <p:cNvCxnSpPr/>
            <p:nvPr/>
          </p:nvCxnSpPr>
          <p:spPr bwMode="auto">
            <a:xfrm>
              <a:off x="9309569" y="3187796"/>
              <a:ext cx="56247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xmlns="" id="{6E3CB654-822C-45EB-B9E8-714A96D4187E}"/>
                </a:ext>
              </a:extLst>
            </p:cNvPr>
            <p:cNvSpPr txBox="1"/>
            <p:nvPr/>
          </p:nvSpPr>
          <p:spPr>
            <a:xfrm>
              <a:off x="9264451" y="2555189"/>
              <a:ext cx="5714952" cy="1144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3420" dirty="0">
                  <a:latin typeface="+mn-ea"/>
                  <a:ea typeface="+mn-ea"/>
                </a:rPr>
                <a:t>A</a:t>
              </a:r>
              <a:r>
                <a:rPr lang="ja-JP" altLang="en-US" sz="3420" dirty="0">
                  <a:latin typeface="+mn-ea"/>
                  <a:ea typeface="+mn-ea"/>
                </a:rPr>
                <a:t>と</a:t>
              </a:r>
              <a:r>
                <a:rPr lang="en-US" altLang="ja-JP" sz="3420" dirty="0">
                  <a:latin typeface="+mn-ea"/>
                  <a:ea typeface="+mn-ea"/>
                </a:rPr>
                <a:t>X</a:t>
              </a:r>
              <a:r>
                <a:rPr lang="ja-JP" altLang="en-US" sz="3420" dirty="0">
                  <a:latin typeface="+mn-ea"/>
                  <a:ea typeface="+mn-ea"/>
                </a:rPr>
                <a:t>が同時購入された回数</a:t>
              </a: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FB561D39-26BF-4145-A835-131A08AD3DDF}"/>
              </a:ext>
            </a:extLst>
          </p:cNvPr>
          <p:cNvSpPr txBox="1"/>
          <p:nvPr/>
        </p:nvSpPr>
        <p:spPr>
          <a:xfrm>
            <a:off x="9261818" y="4232495"/>
            <a:ext cx="6907800" cy="11449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420" dirty="0">
                <a:latin typeface="+mn-ea"/>
                <a:ea typeface="+mn-ea"/>
              </a:rPr>
              <a:t>をさまざまな商品</a:t>
            </a:r>
            <a:r>
              <a:rPr lang="en-US" altLang="ja-JP" sz="3420" dirty="0">
                <a:latin typeface="+mn-ea"/>
                <a:ea typeface="+mn-ea"/>
              </a:rPr>
              <a:t>X</a:t>
            </a:r>
            <a:r>
              <a:rPr lang="ja-JP" altLang="en-US" sz="3420" dirty="0">
                <a:latin typeface="+mn-ea"/>
                <a:ea typeface="+mn-ea"/>
              </a:rPr>
              <a:t>に対して求め、もっとも値が大きい</a:t>
            </a:r>
            <a:r>
              <a:rPr lang="en-US" altLang="ja-JP" sz="3420" dirty="0">
                <a:latin typeface="+mn-ea"/>
                <a:ea typeface="+mn-ea"/>
              </a:rPr>
              <a:t>X</a:t>
            </a:r>
            <a:r>
              <a:rPr lang="ja-JP" altLang="en-US" sz="3420" dirty="0">
                <a:latin typeface="+mn-ea"/>
                <a:ea typeface="+mn-ea"/>
              </a:rPr>
              <a:t>を推薦する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0699ECE7-28EA-4963-A633-488BB5A3A00F}"/>
              </a:ext>
            </a:extLst>
          </p:cNvPr>
          <p:cNvSpPr txBox="1"/>
          <p:nvPr/>
        </p:nvSpPr>
        <p:spPr>
          <a:xfrm>
            <a:off x="8425904" y="5925233"/>
            <a:ext cx="8560363" cy="16712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420" dirty="0">
                <a:latin typeface="+mn-ea"/>
                <a:ea typeface="+mn-ea"/>
              </a:rPr>
              <a:t>という方法では推薦がうまくいかない可能性がある。その理由を考察し、改善策を提案せよ。</a:t>
            </a:r>
            <a:endParaRPr lang="en-US" altLang="ja-JP" sz="342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922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DC1E02-9DA6-4709-A7C5-448949E0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解答例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73B8EEF7-E1C9-4B2B-B025-48890D44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X</a:t>
            </a:r>
            <a:r>
              <a:rPr lang="ja-JP" altLang="en-US" dirty="0"/>
              <a:t> が</a:t>
            </a:r>
            <a:r>
              <a:rPr lang="en-US" altLang="ja-JP" dirty="0"/>
              <a:t> A </a:t>
            </a:r>
            <a:r>
              <a:rPr lang="ja-JP" altLang="en-US" dirty="0"/>
              <a:t>に関係なく、もともと非常によく売れる商品であったとしても、与式の値は大きくなってしまうので、与式の値だけではよい推薦が得られないことがある</a:t>
            </a:r>
            <a:endParaRPr lang="en-US" altLang="ja-JP" dirty="0"/>
          </a:p>
          <a:p>
            <a:r>
              <a:rPr lang="ja-JP" altLang="en-US" dirty="0"/>
              <a:t>改善策</a:t>
            </a:r>
            <a:r>
              <a:rPr lang="en-US" altLang="ja-JP" dirty="0"/>
              <a:t>: </a:t>
            </a:r>
            <a:r>
              <a:rPr lang="ja-JP" altLang="en-US" dirty="0"/>
              <a:t>なんらかの</a:t>
            </a:r>
            <a:r>
              <a:rPr kumimoji="1" lang="ja-JP" altLang="en-US" dirty="0"/>
              <a:t>「</a:t>
            </a:r>
            <a:r>
              <a:rPr kumimoji="1" lang="en-US" altLang="ja-JP" dirty="0"/>
              <a:t>X</a:t>
            </a:r>
            <a:r>
              <a:rPr kumimoji="1" lang="ja-JP" altLang="en-US" dirty="0"/>
              <a:t>が購入された全回数」を考慮に入れた正規化が必要。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EDDDFCC8-80AB-4D88-A990-16447621B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2023 by INIAD</a:t>
            </a:r>
            <a:endParaRPr lang="en-US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F6D635F-7A56-4E16-87A3-61D5A7F3F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7AA6EB69-3F5D-4356-95D2-27F26F09D15D}"/>
              </a:ext>
            </a:extLst>
          </p:cNvPr>
          <p:cNvGrpSpPr/>
          <p:nvPr/>
        </p:nvGrpSpPr>
        <p:grpSpPr>
          <a:xfrm>
            <a:off x="8219996" y="6398013"/>
            <a:ext cx="3104268" cy="1644057"/>
            <a:chOff x="6241906" y="6715254"/>
            <a:chExt cx="3104268" cy="1644057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xmlns="" id="{DAF4BCCD-E3AF-44C4-AC9E-86D3552392DE}"/>
                </a:ext>
              </a:extLst>
            </p:cNvPr>
            <p:cNvSpPr txBox="1"/>
            <p:nvPr/>
          </p:nvSpPr>
          <p:spPr>
            <a:xfrm>
              <a:off x="6276119" y="6715254"/>
              <a:ext cx="3070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>
                  <a:latin typeface="+mn-ea"/>
                  <a:ea typeface="+mn-ea"/>
                </a:rPr>
                <a:t>P(X and A)</a:t>
              </a:r>
              <a:endParaRPr kumimoji="1" lang="ja-JP" altLang="en-US" sz="4000" dirty="0">
                <a:latin typeface="+mn-ea"/>
                <a:ea typeface="+mn-ea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xmlns="" id="{87085695-0C2B-41AA-8BFB-459D188B520B}"/>
                </a:ext>
              </a:extLst>
            </p:cNvPr>
            <p:cNvSpPr txBox="1"/>
            <p:nvPr/>
          </p:nvSpPr>
          <p:spPr>
            <a:xfrm>
              <a:off x="6241907" y="7651425"/>
              <a:ext cx="3070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>
                  <a:latin typeface="+mn-ea"/>
                  <a:ea typeface="+mn-ea"/>
                </a:rPr>
                <a:t>P(X) * P(A)</a:t>
              </a:r>
              <a:endParaRPr kumimoji="1" lang="ja-JP" altLang="en-US" sz="4000" dirty="0">
                <a:latin typeface="+mn-ea"/>
                <a:ea typeface="+mn-ea"/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xmlns="" id="{FA592602-44B5-4812-9B2C-E6F9C23E7B5A}"/>
                </a:ext>
              </a:extLst>
            </p:cNvPr>
            <p:cNvCxnSpPr/>
            <p:nvPr/>
          </p:nvCxnSpPr>
          <p:spPr bwMode="auto">
            <a:xfrm>
              <a:off x="6241906" y="7423140"/>
              <a:ext cx="307005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F975D97A-36ED-40E2-B70E-DBD8C2B6E665}"/>
              </a:ext>
            </a:extLst>
          </p:cNvPr>
          <p:cNvSpPr txBox="1"/>
          <p:nvPr/>
        </p:nvSpPr>
        <p:spPr>
          <a:xfrm>
            <a:off x="6945995" y="6878377"/>
            <a:ext cx="966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+mn-ea"/>
                <a:ea typeface="+mn-ea"/>
              </a:rPr>
              <a:t>Ex.</a:t>
            </a:r>
            <a:endParaRPr kumimoji="1" lang="ja-JP" altLang="en-US" sz="4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0759770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75967</TotalTime>
  <Words>165</Words>
  <Application>Microsoft Office PowerPoint</Application>
  <PresentationFormat>ユーザー設定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5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assignment2</vt:lpstr>
      <vt:lpstr>解答例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</dc:title>
  <dc:creator>Jun</dc:creator>
  <cp:lastModifiedBy>本多泰理</cp:lastModifiedBy>
  <cp:revision>5698</cp:revision>
  <cp:lastPrinted>2018-03-22T04:31:11Z</cp:lastPrinted>
  <dcterms:created xsi:type="dcterms:W3CDTF">2005-02-14T05:16:26Z</dcterms:created>
  <dcterms:modified xsi:type="dcterms:W3CDTF">2023-12-03T02:31:00Z</dcterms:modified>
</cp:coreProperties>
</file>