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6" r:id="rId8"/>
    <p:sldId id="267" r:id="rId9"/>
    <p:sldId id="264" r:id="rId10"/>
    <p:sldId id="268" r:id="rId11"/>
    <p:sldId id="269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>
        <p:scale>
          <a:sx n="65" d="100"/>
          <a:sy n="65" d="100"/>
        </p:scale>
        <p:origin x="6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57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42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4927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25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66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317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16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255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78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56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481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62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838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61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5FCD971-7C26-4A2E-A92C-9B4E6CF1DF7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ECA86AD-AF29-4CDC-A413-5231F3B7C1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1241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1f102300638/stm32n657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1f102302179/STM32N6570-DK-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j5gO43iVlg?si=6R93pccyf08UV-T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157C2-8E22-4603-BFC9-42A80D92FF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8800" dirty="0" err="1"/>
              <a:t>FeraDefend</a:t>
            </a:r>
            <a:br>
              <a:rPr lang="en-US" altLang="ja-JP" dirty="0"/>
            </a:br>
            <a:r>
              <a:rPr lang="el-GR" altLang="ja-JP" dirty="0"/>
              <a:t>μ</a:t>
            </a:r>
            <a:r>
              <a:rPr lang="en-US" altLang="ja-JP" dirty="0"/>
              <a:t>T-Kernel 3.0 × AI </a:t>
            </a:r>
            <a:r>
              <a:rPr lang="ja-JP" altLang="en-US" dirty="0"/>
              <a:t>による野生動物検知システム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5076895-5A55-4616-B7B9-05BAF06FB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956667"/>
          </a:xfrm>
        </p:spPr>
        <p:txBody>
          <a:bodyPr>
            <a:normAutofit/>
          </a:bodyPr>
          <a:lstStyle/>
          <a:p>
            <a:r>
              <a:rPr lang="ja-JP" altLang="en-US" dirty="0"/>
              <a:t>チームメンバー </a:t>
            </a:r>
            <a:r>
              <a:rPr lang="en-US" altLang="ja-JP" dirty="0"/>
              <a:t>/ Team Members </a:t>
            </a:r>
            <a:r>
              <a:rPr lang="ja-JP" altLang="en-US" dirty="0"/>
              <a:t>朴俊源（</a:t>
            </a:r>
            <a:r>
              <a:rPr lang="en-US" altLang="ja-JP" dirty="0"/>
              <a:t>Park </a:t>
            </a:r>
            <a:r>
              <a:rPr lang="en-US" altLang="ja-JP" dirty="0" err="1"/>
              <a:t>Junyuan</a:t>
            </a:r>
            <a:r>
              <a:rPr lang="ja-JP" altLang="en-US" dirty="0"/>
              <a:t>）・李尚樹（</a:t>
            </a:r>
            <a:r>
              <a:rPr lang="en-US" altLang="ja-JP" dirty="0"/>
              <a:t>Lee </a:t>
            </a:r>
            <a:r>
              <a:rPr lang="en-US" altLang="ja-JP" dirty="0" err="1"/>
              <a:t>Sangsoo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東洋大学 情報連携学部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00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9E89C-055D-44B1-B939-2ABF3E8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15C9F-420B-40E4-AE19-933F7D41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4" y="2500582"/>
            <a:ext cx="5277288" cy="36365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ja-JP" altLang="en-US" dirty="0"/>
              <a:t>技術的独自性①</a:t>
            </a:r>
            <a:r>
              <a:rPr lang="en-US" altLang="ja-JP" dirty="0"/>
              <a:t>: </a:t>
            </a:r>
            <a:r>
              <a:rPr lang="ja-JP" altLang="en-US" dirty="0"/>
              <a:t>段階的開発アプローチの有効性実証</a:t>
            </a:r>
            <a:endParaRPr lang="en-US" altLang="ja-JP" dirty="0"/>
          </a:p>
          <a:p>
            <a:pPr lvl="1"/>
            <a:r>
              <a:rPr lang="ja-JP" altLang="en-US" dirty="0"/>
              <a:t>基盤（カメラ制御）と</a:t>
            </a:r>
            <a:r>
              <a:rPr lang="en-US" altLang="ja-JP" dirty="0"/>
              <a:t>AI</a:t>
            </a:r>
            <a:r>
              <a:rPr lang="ja-JP" altLang="en-US" dirty="0"/>
              <a:t>統合を分離検証し、各機能の確実な動作確認を実現 </a:t>
            </a:r>
            <a:endParaRPr lang="en-US" altLang="ja-JP" dirty="0"/>
          </a:p>
          <a:p>
            <a:pPr lvl="1"/>
            <a:r>
              <a:rPr lang="ja-JP" altLang="en-US" dirty="0"/>
              <a:t>技術的制約（</a:t>
            </a:r>
            <a:r>
              <a:rPr lang="en-US" altLang="ja-JP" dirty="0"/>
              <a:t>FSBL</a:t>
            </a:r>
            <a:r>
              <a:rPr lang="ja-JP" altLang="en-US" dirty="0"/>
              <a:t>容量）を克服するための計画的戦略 </a:t>
            </a:r>
            <a:endParaRPr lang="en-US" altLang="ja-JP" dirty="0"/>
          </a:p>
          <a:p>
            <a:pPr lvl="1"/>
            <a:r>
              <a:rPr lang="ja-JP" altLang="en-US" dirty="0"/>
              <a:t>統合に向けた明確なロードマップ策定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F252055-DA23-458C-8E43-710AA39DE0B7}"/>
              </a:ext>
            </a:extLst>
          </p:cNvPr>
          <p:cNvSpPr txBox="1">
            <a:spLocks/>
          </p:cNvSpPr>
          <p:nvPr/>
        </p:nvSpPr>
        <p:spPr>
          <a:xfrm>
            <a:off x="6354418" y="2500582"/>
            <a:ext cx="5277288" cy="3636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技術的独自性②</a:t>
            </a:r>
            <a:r>
              <a:rPr lang="en-US" altLang="ja-JP" dirty="0"/>
              <a:t>: </a:t>
            </a:r>
            <a:r>
              <a:rPr lang="el-GR" altLang="ja-JP" dirty="0"/>
              <a:t>μ</a:t>
            </a:r>
            <a:r>
              <a:rPr lang="en-US" altLang="ja-JP" dirty="0"/>
              <a:t>T-Kernel 3.0</a:t>
            </a:r>
            <a:r>
              <a:rPr lang="ja-JP" altLang="en-US" dirty="0"/>
              <a:t>の実践的活用</a:t>
            </a:r>
            <a:endParaRPr lang="en-US" altLang="ja-JP" dirty="0"/>
          </a:p>
          <a:p>
            <a:r>
              <a:rPr lang="en-US" altLang="ja-JP" dirty="0"/>
              <a:t>TRON</a:t>
            </a:r>
            <a:r>
              <a:rPr lang="ja-JP" altLang="en-US" dirty="0"/>
              <a:t>公式</a:t>
            </a:r>
            <a:r>
              <a:rPr lang="en-US" altLang="ja-JP" dirty="0"/>
              <a:t>BSP</a:t>
            </a:r>
            <a:r>
              <a:rPr lang="ja-JP" altLang="en-US" dirty="0"/>
              <a:t>（</a:t>
            </a:r>
            <a:r>
              <a:rPr lang="en-US" altLang="ja-JP" dirty="0"/>
              <a:t>mtk3_bsp2</a:t>
            </a:r>
            <a:r>
              <a:rPr lang="ja-JP" altLang="en-US" dirty="0"/>
              <a:t>）の拡張・カスタマイズ </a:t>
            </a:r>
            <a:r>
              <a:rPr lang="en-US" altLang="ja-JP" dirty="0"/>
              <a:t>IMX335</a:t>
            </a:r>
            <a:r>
              <a:rPr lang="ja-JP" altLang="en-US" dirty="0"/>
              <a:t>カメラドライバの統合実</a:t>
            </a:r>
            <a:endParaRPr lang="en-US" altLang="ja-JP" dirty="0"/>
          </a:p>
          <a:p>
            <a:r>
              <a:rPr lang="en-US" altLang="ja-JP" dirty="0"/>
              <a:t>RTOS</a:t>
            </a:r>
            <a:r>
              <a:rPr lang="ja-JP" altLang="en-US" dirty="0"/>
              <a:t>タスク設計の最適化 </a:t>
            </a:r>
            <a:endParaRPr lang="en-US" altLang="ja-JP" dirty="0"/>
          </a:p>
          <a:p>
            <a:pPr lvl="1"/>
            <a:r>
              <a:rPr lang="ja-JP" altLang="en-US" dirty="0"/>
              <a:t>優先度制御によるリアルタイム性確保 </a:t>
            </a:r>
            <a:r>
              <a:rPr lang="en-US" altLang="ja-JP" dirty="0"/>
              <a:t>	</a:t>
            </a:r>
          </a:p>
          <a:p>
            <a:pPr lvl="1"/>
            <a:r>
              <a:rPr lang="ja-JP" altLang="en-US" dirty="0"/>
              <a:t>スタック最適化による省メモリ化 </a:t>
            </a:r>
            <a:endParaRPr lang="en-US" altLang="ja-JP" dirty="0"/>
          </a:p>
          <a:p>
            <a:pPr lvl="1"/>
            <a:r>
              <a:rPr lang="ja-JP" altLang="en-US" dirty="0"/>
              <a:t>セマフォ・メッセージキューによる同期機構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0102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09E89C-055D-44B1-B939-2ABF3E88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アピールポイント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415C9F-420B-40E4-AE19-933F7D414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294" y="2500582"/>
            <a:ext cx="5277288" cy="363651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ja-JP" altLang="en-US" dirty="0"/>
              <a:t>技術的独自性③</a:t>
            </a:r>
            <a:r>
              <a:rPr lang="en-US" altLang="ja-JP" dirty="0"/>
              <a:t>: STM32N6</a:t>
            </a:r>
            <a:r>
              <a:rPr lang="ja-JP" altLang="en-US" dirty="0"/>
              <a:t>の先進機能活用</a:t>
            </a:r>
            <a:endParaRPr lang="en-US" altLang="ja-JP" dirty="0"/>
          </a:p>
          <a:p>
            <a:pPr lvl="1"/>
            <a:r>
              <a:rPr lang="en-US" altLang="ja-JP" dirty="0"/>
              <a:t>NPU 9.6 TOPS</a:t>
            </a:r>
            <a:r>
              <a:rPr lang="ja-JP" altLang="en-US" dirty="0"/>
              <a:t>による高速</a:t>
            </a:r>
            <a:r>
              <a:rPr lang="en-US" altLang="ja-JP" dirty="0"/>
              <a:t>AI</a:t>
            </a:r>
            <a:r>
              <a:rPr lang="ja-JP" altLang="en-US" dirty="0"/>
              <a:t>推論（</a:t>
            </a:r>
            <a:r>
              <a:rPr lang="en-US" altLang="ja-JP" dirty="0"/>
              <a:t>1-5ms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 </a:t>
            </a:r>
            <a:r>
              <a:rPr lang="en-US" altLang="ja-JP" dirty="0"/>
              <a:t>1.6GHz Cortex-M7</a:t>
            </a:r>
            <a:r>
              <a:rPr lang="ja-JP" altLang="en-US" dirty="0"/>
              <a:t>の高性能活用 </a:t>
            </a:r>
            <a:endParaRPr lang="en-US" altLang="ja-JP" dirty="0"/>
          </a:p>
          <a:p>
            <a:pPr lvl="1"/>
            <a:r>
              <a:rPr lang="ja-JP" altLang="en-US" dirty="0"/>
              <a:t>最新ハードウェアへの先駆的挑戦</a:t>
            </a: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F252055-DA23-458C-8E43-710AA39DE0B7}"/>
              </a:ext>
            </a:extLst>
          </p:cNvPr>
          <p:cNvSpPr txBox="1">
            <a:spLocks/>
          </p:cNvSpPr>
          <p:nvPr/>
        </p:nvSpPr>
        <p:spPr>
          <a:xfrm>
            <a:off x="6354418" y="2500582"/>
            <a:ext cx="5277288" cy="36365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社会的意義</a:t>
            </a:r>
            <a:endParaRPr lang="en-US" altLang="ja-JP" dirty="0"/>
          </a:p>
          <a:p>
            <a:r>
              <a:rPr lang="ja-JP" altLang="en-US" dirty="0"/>
              <a:t>農業被害という実社会課題への取り組み（年間</a:t>
            </a:r>
            <a:r>
              <a:rPr lang="en-US" altLang="ja-JP" dirty="0"/>
              <a:t>155</a:t>
            </a:r>
            <a:r>
              <a:rPr lang="ja-JP" altLang="en-US" dirty="0"/>
              <a:t>億円の損失）</a:t>
            </a:r>
          </a:p>
          <a:p>
            <a:r>
              <a:rPr lang="ja-JP" altLang="en-US" dirty="0"/>
              <a:t>持続可能な対策システムの提案</a:t>
            </a:r>
            <a:endParaRPr lang="en-US" altLang="ja-JP" dirty="0"/>
          </a:p>
          <a:p>
            <a:pPr lvl="1"/>
            <a:r>
              <a:rPr lang="en-US" altLang="ja-JP" dirty="0"/>
              <a:t>SDGs</a:t>
            </a:r>
            <a:r>
              <a:rPr lang="ja-JP" altLang="en-US" dirty="0"/>
              <a:t>目標への貢献</a:t>
            </a:r>
            <a:endParaRPr lang="en-US" altLang="ja-JP" dirty="0"/>
          </a:p>
          <a:p>
            <a:pPr lvl="1"/>
            <a:r>
              <a:rPr lang="en-US" altLang="ja-JP" dirty="0"/>
              <a:t>Goal 2: </a:t>
            </a:r>
            <a:r>
              <a:rPr lang="ja-JP" altLang="en-US" dirty="0"/>
              <a:t>飢餓をゼロに</a:t>
            </a:r>
            <a:endParaRPr lang="en-US" altLang="ja-JP" dirty="0"/>
          </a:p>
          <a:p>
            <a:pPr lvl="1"/>
            <a:r>
              <a:rPr lang="en-US" altLang="ja-JP" dirty="0"/>
              <a:t>Goal 15: </a:t>
            </a:r>
            <a:r>
              <a:rPr lang="ja-JP" altLang="en-US" dirty="0"/>
              <a:t>陸の豊かさも守ろう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3555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FAFCC5-31A3-402A-BB51-6E24A388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本コンテストでの学び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BA951D-41B3-4871-BA8E-73C20F2DB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6" y="2018662"/>
            <a:ext cx="10554574" cy="2431356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チーム開発</a:t>
            </a:r>
            <a:endParaRPr lang="en-US" altLang="ja-JP" dirty="0"/>
          </a:p>
          <a:p>
            <a:pPr marL="400050" lvl="1" indent="0">
              <a:buNone/>
            </a:pPr>
            <a:r>
              <a:rPr lang="ja-JP" altLang="en-US" dirty="0"/>
              <a:t>今回</a:t>
            </a:r>
            <a:r>
              <a:rPr lang="en-US" altLang="ja-JP" dirty="0"/>
              <a:t>TRON</a:t>
            </a:r>
            <a:r>
              <a:rPr lang="ja-JP" altLang="en-US" dirty="0"/>
              <a:t>コンテストに参加して、チーム開発の価値を実感しました。</a:t>
            </a:r>
          </a:p>
          <a:p>
            <a:pPr marL="400050" lvl="1" indent="0">
              <a:buNone/>
            </a:pPr>
            <a:r>
              <a:rPr lang="ja-JP" altLang="en-US" dirty="0"/>
              <a:t>開発中、自分が技術的な壁にぶつかり絶望的な状況でも、</a:t>
            </a:r>
          </a:p>
          <a:p>
            <a:pPr marL="400050" lvl="1" indent="0">
              <a:buNone/>
            </a:pPr>
            <a:r>
              <a:rPr lang="ja-JP" altLang="en-US" dirty="0"/>
              <a:t>チームメンバーは楽観的で前向きであり、その姿勢に何度も元気づけられました。</a:t>
            </a:r>
          </a:p>
          <a:p>
            <a:pPr marL="400050" lvl="1" indent="0">
              <a:buNone/>
            </a:pPr>
            <a:r>
              <a:rPr lang="ja-JP" altLang="en-US" dirty="0"/>
              <a:t>一人では気づかない問題点や解決策にも、互いに気づき合うことができました。</a:t>
            </a:r>
          </a:p>
          <a:p>
            <a:pPr marL="400050" lvl="1" indent="0">
              <a:buNone/>
            </a:pPr>
            <a:r>
              <a:rPr lang="ja-JP" altLang="en-US" dirty="0"/>
              <a:t>このチームワークがあったからこそ、困難なプロジェクトを最後までやり切ることができました。</a:t>
            </a:r>
            <a:endParaRPr lang="en-US" altLang="ja-JP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439B408-8DFC-4858-8EAC-93C779CE26CE}"/>
              </a:ext>
            </a:extLst>
          </p:cNvPr>
          <p:cNvSpPr txBox="1">
            <a:spLocks/>
          </p:cNvSpPr>
          <p:nvPr/>
        </p:nvSpPr>
        <p:spPr>
          <a:xfrm>
            <a:off x="810000" y="4450018"/>
            <a:ext cx="10554574" cy="243135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ハードウェア開発の難しさと学び</a:t>
            </a:r>
            <a:endParaRPr lang="en-US" altLang="ja-JP" dirty="0"/>
          </a:p>
          <a:p>
            <a:pPr marL="400050" lvl="1" indent="0">
              <a:buNone/>
            </a:pPr>
            <a:r>
              <a:rPr lang="ja-JP" altLang="en-US" b="1" dirty="0"/>
              <a:t>今回初めてハードウェア開発に取り組み、多くのことを学びました。</a:t>
            </a:r>
          </a:p>
          <a:p>
            <a:pPr marL="400050" lvl="1" indent="0">
              <a:buNone/>
            </a:pPr>
            <a:r>
              <a:rPr lang="ja-JP" altLang="en-US" b="1" dirty="0"/>
              <a:t>特に</a:t>
            </a:r>
            <a:r>
              <a:rPr lang="en-US" altLang="ja-JP" b="1" dirty="0"/>
              <a:t>STM32N6</a:t>
            </a:r>
            <a:r>
              <a:rPr lang="ja-JP" altLang="en-US" b="1" dirty="0" err="1"/>
              <a:t>のような</a:t>
            </a:r>
            <a:r>
              <a:rPr lang="ja-JP" altLang="en-US" b="1" dirty="0"/>
              <a:t>最新マイコンでは、仕様書（</a:t>
            </a:r>
            <a:r>
              <a:rPr lang="en-US" altLang="ja-JP" b="1" dirty="0"/>
              <a:t>UM3234</a:t>
            </a:r>
            <a:r>
              <a:rPr lang="ja-JP" altLang="en-US" b="1" dirty="0" err="1"/>
              <a:t>、</a:t>
            </a:r>
            <a:r>
              <a:rPr lang="en-US" altLang="ja-JP" b="1" dirty="0"/>
              <a:t>AN6211</a:t>
            </a:r>
            <a:r>
              <a:rPr lang="ja-JP" altLang="en-US" b="1" dirty="0" err="1"/>
              <a:t>、</a:t>
            </a:r>
            <a:r>
              <a:rPr lang="en-US" altLang="ja-JP" b="1" dirty="0"/>
              <a:t>RM0486</a:t>
            </a:r>
            <a:r>
              <a:rPr lang="ja-JP" altLang="en-US" b="1" dirty="0"/>
              <a:t>など）を</a:t>
            </a:r>
          </a:p>
          <a:p>
            <a:pPr marL="400050" lvl="1" indent="0">
              <a:buNone/>
            </a:pPr>
            <a:r>
              <a:rPr lang="ja-JP" altLang="en-US" b="1" dirty="0"/>
              <a:t>熟読しなければ開発が進められないことを痛感しました。</a:t>
            </a:r>
          </a:p>
          <a:p>
            <a:pPr marL="400050" lvl="1" indent="0">
              <a:buNone/>
            </a:pPr>
            <a:r>
              <a:rPr lang="ja-JP" altLang="en-US" b="1" dirty="0"/>
              <a:t>ソフトウェアと比べ、ハードウェアは制約や前提条件が多く、</a:t>
            </a:r>
          </a:p>
          <a:p>
            <a:pPr marL="400050" lvl="1" indent="0">
              <a:buNone/>
            </a:pPr>
            <a:r>
              <a:rPr lang="ja-JP" altLang="en-US" b="1" dirty="0"/>
              <a:t>一つ一つを丁寧に理解する必要があることを学びました。</a:t>
            </a:r>
          </a:p>
          <a:p>
            <a:pPr marL="400050" lvl="1" indent="0">
              <a:buNone/>
            </a:pPr>
            <a:r>
              <a:rPr lang="ja-JP" altLang="en-US" b="1" dirty="0"/>
              <a:t>坂村先生の</a:t>
            </a:r>
            <a:r>
              <a:rPr lang="en-US" altLang="ja-JP" b="1" dirty="0"/>
              <a:t>YouTube</a:t>
            </a:r>
            <a:r>
              <a:rPr lang="ja-JP" altLang="en-US" b="1" dirty="0"/>
              <a:t>講義を何度も拝見し、</a:t>
            </a:r>
            <a:r>
              <a:rPr lang="en-US" altLang="ja-JP" b="1" dirty="0"/>
              <a:t>TRON</a:t>
            </a:r>
            <a:r>
              <a:rPr lang="ja-JP" altLang="en-US" b="1" dirty="0"/>
              <a:t>の理念と技術を理解しようと努めました。</a:t>
            </a:r>
            <a:endParaRPr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862791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DE6574-5EA8-4FD2-B206-76A48D227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今後の展望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D943C1-B481-4648-A6F9-E7330D98D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本プロジェクトを通じて、</a:t>
            </a:r>
            <a:r>
              <a:rPr lang="en-US" altLang="ja-JP" dirty="0" err="1"/>
              <a:t>μT</a:t>
            </a:r>
            <a:r>
              <a:rPr lang="en-US" altLang="ja-JP" dirty="0"/>
              <a:t>-Kernel 3.0</a:t>
            </a:r>
            <a:r>
              <a:rPr lang="ja-JP" altLang="en-US" dirty="0"/>
              <a:t>の実践的活用方法を学び、 組み込み</a:t>
            </a:r>
            <a:r>
              <a:rPr lang="en-US" altLang="ja-JP" dirty="0"/>
              <a:t>AI</a:t>
            </a:r>
            <a:r>
              <a:rPr lang="ja-JP" altLang="en-US" dirty="0"/>
              <a:t>技術の可能性を実感することができました。 今後は</a:t>
            </a:r>
            <a:r>
              <a:rPr lang="en-US" altLang="ja-JP" dirty="0"/>
              <a:t>2</a:t>
            </a:r>
            <a:r>
              <a:rPr lang="ja-JP" altLang="en-US" dirty="0" err="1"/>
              <a:t>つの</a:t>
            </a:r>
            <a:r>
              <a:rPr lang="ja-JP" altLang="en-US" dirty="0"/>
              <a:t>プロジェクトを完全に統合し、 当初構想していた</a:t>
            </a:r>
            <a:r>
              <a:rPr lang="en-US" altLang="ja-JP" dirty="0" err="1"/>
              <a:t>FeraDefend</a:t>
            </a:r>
            <a:r>
              <a:rPr lang="ja-JP" altLang="en-US" dirty="0"/>
              <a:t>システムを完成させることが目標です。 農業現場で実際に使える、実用的なシステムとして、 野生動物による被害削減に貢献できることを目指します。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538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24CB4-307A-4A91-9EE7-C64766A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各部門プログラミング規約との適合性</a:t>
            </a:r>
            <a:endParaRPr kumimoji="1"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5F9ACC0-8FA7-4C2E-B4D2-15DE5AC9F156}"/>
              </a:ext>
            </a:extLst>
          </p:cNvPr>
          <p:cNvSpPr txBox="1">
            <a:spLocks/>
          </p:cNvSpPr>
          <p:nvPr/>
        </p:nvSpPr>
        <p:spPr>
          <a:xfrm>
            <a:off x="810000" y="2377440"/>
            <a:ext cx="10554574" cy="39956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kumimoji="1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① </a:t>
            </a:r>
            <a:r>
              <a:rPr lang="en-US" altLang="ja-JP" dirty="0" err="1"/>
              <a:t>ut</a:t>
            </a:r>
            <a:r>
              <a:rPr lang="en-US" altLang="ja-JP" dirty="0"/>
              <a:t>-kernel</a:t>
            </a:r>
            <a:r>
              <a:rPr lang="ja-JP" altLang="en-US" dirty="0"/>
              <a:t>プロジェクト（カメラ統合基盤） </a:t>
            </a:r>
            <a:endParaRPr lang="en-US" altLang="ja-JP" dirty="0"/>
          </a:p>
          <a:p>
            <a:pPr lvl="1"/>
            <a:r>
              <a:rPr lang="en-US" altLang="ja-JP" dirty="0"/>
              <a:t> </a:t>
            </a:r>
            <a:r>
              <a:rPr lang="el-GR" altLang="ja-JP" dirty="0"/>
              <a:t>μ</a:t>
            </a:r>
            <a:r>
              <a:rPr lang="en-US" altLang="ja-JP" dirty="0"/>
              <a:t>T-Kernel 3.0 + IMX335</a:t>
            </a:r>
            <a:r>
              <a:rPr lang="ja-JP" altLang="en-US" dirty="0"/>
              <a:t>カメラ制御 </a:t>
            </a:r>
            <a:r>
              <a:rPr lang="el-GR" altLang="ja-JP" dirty="0"/>
              <a:t>μ</a:t>
            </a:r>
            <a:r>
              <a:rPr lang="en-US" altLang="ja-JP" dirty="0"/>
              <a:t>T-Kernel 3.0 + IMX335 Camera</a:t>
            </a:r>
          </a:p>
          <a:p>
            <a:r>
              <a:rPr lang="ja-JP" altLang="en-US" dirty="0"/>
              <a:t>② </a:t>
            </a:r>
            <a:r>
              <a:rPr lang="en-US" altLang="ja-JP" dirty="0"/>
              <a:t>0909</a:t>
            </a:r>
            <a:r>
              <a:rPr lang="ja-JP" altLang="en-US" dirty="0"/>
              <a:t>プロジェクト（</a:t>
            </a:r>
            <a:r>
              <a:rPr lang="en-US" altLang="ja-JP" dirty="0"/>
              <a:t>AI</a:t>
            </a:r>
            <a:r>
              <a:rPr lang="ja-JP" altLang="en-US" dirty="0"/>
              <a:t>統合デモ） </a:t>
            </a:r>
            <a:endParaRPr lang="en-US" altLang="ja-JP" dirty="0"/>
          </a:p>
          <a:p>
            <a:pPr lvl="1"/>
            <a:r>
              <a:rPr lang="en-US" altLang="ja-JP" dirty="0"/>
              <a:t>• </a:t>
            </a:r>
            <a:r>
              <a:rPr lang="ja-JP" altLang="en-US" dirty="0"/>
              <a:t>サーボモータ制御 </a:t>
            </a:r>
            <a:r>
              <a:rPr lang="en-US" altLang="ja-JP" dirty="0"/>
              <a:t>+ AI</a:t>
            </a:r>
            <a:r>
              <a:rPr lang="ja-JP" altLang="en-US" dirty="0"/>
              <a:t>検出</a:t>
            </a:r>
            <a:endParaRPr lang="en-US" altLang="ja-JP" dirty="0"/>
          </a:p>
          <a:p>
            <a:pPr lvl="1"/>
            <a:endParaRPr lang="ja-JP" altLang="en-US" dirty="0"/>
          </a:p>
          <a:p>
            <a:pPr marL="0" indent="0">
              <a:buNone/>
            </a:pPr>
            <a:r>
              <a:rPr lang="en-US" altLang="ja-JP" dirty="0"/>
              <a:t>※ 2</a:t>
            </a:r>
            <a:r>
              <a:rPr lang="ja-JP" altLang="en-US" dirty="0"/>
              <a:t>プロジェクト構成の理由 </a:t>
            </a:r>
            <a:r>
              <a:rPr lang="en-US" altLang="ja-JP" dirty="0"/>
              <a:t>Reason for Two Projects: STM32N6</a:t>
            </a:r>
            <a:r>
              <a:rPr lang="ja-JP" altLang="en-US" dirty="0"/>
              <a:t>の</a:t>
            </a:r>
            <a:r>
              <a:rPr lang="en-US" altLang="ja-JP" dirty="0"/>
              <a:t>FSBL</a:t>
            </a:r>
            <a:r>
              <a:rPr lang="ja-JP" altLang="en-US" dirty="0"/>
              <a:t>容量制限により、 基盤実装と</a:t>
            </a:r>
            <a:r>
              <a:rPr lang="en-US" altLang="ja-JP" dirty="0"/>
              <a:t>AI</a:t>
            </a:r>
            <a:r>
              <a:rPr lang="ja-JP" altLang="en-US" dirty="0"/>
              <a:t>統合を段階的に検証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2. </a:t>
            </a:r>
            <a:r>
              <a:rPr lang="ja-JP" altLang="en-US" dirty="0"/>
              <a:t>使用マイコン　</a:t>
            </a:r>
            <a:r>
              <a:rPr lang="en-US" altLang="ja-JP" dirty="0"/>
              <a:t>STM32N6570-DK - ARM Cortex-M7 1.6GHz - NPU 9.6 TOPS</a:t>
            </a:r>
            <a:r>
              <a:rPr lang="ja-JP" altLang="en-US" dirty="0"/>
              <a:t>（</a:t>
            </a:r>
            <a:r>
              <a:rPr lang="en-US" altLang="ja-JP" dirty="0"/>
              <a:t>AI</a:t>
            </a:r>
            <a:r>
              <a:rPr lang="ja-JP" altLang="en-US" dirty="0"/>
              <a:t>推論用） </a:t>
            </a:r>
            <a:r>
              <a:rPr lang="en-US" altLang="ja-JP" dirty="0"/>
              <a:t>- </a:t>
            </a:r>
            <a:r>
              <a:rPr lang="en-US" altLang="ja-JP" dirty="0" err="1"/>
              <a:t>μT</a:t>
            </a:r>
            <a:r>
              <a:rPr lang="en-US" altLang="ja-JP" dirty="0"/>
              <a:t>-Kernel 3.0</a:t>
            </a:r>
            <a:r>
              <a:rPr lang="ja-JP" altLang="en-US" dirty="0"/>
              <a:t>対応 </a:t>
            </a:r>
            <a:endParaRPr lang="en-US" altLang="ja-JP" dirty="0"/>
          </a:p>
          <a:p>
            <a:r>
              <a:rPr lang="en-US" altLang="ja-JP" dirty="0"/>
              <a:t>3. </a:t>
            </a:r>
            <a:r>
              <a:rPr lang="ja-JP" altLang="en-US" dirty="0"/>
              <a:t>外部組み込み機器 </a:t>
            </a:r>
            <a:r>
              <a:rPr lang="en-US" altLang="ja-JP" dirty="0"/>
              <a:t>- </a:t>
            </a:r>
            <a:r>
              <a:rPr lang="ja-JP" altLang="en-US" dirty="0"/>
              <a:t>サーボモータ </a:t>
            </a:r>
            <a:r>
              <a:rPr lang="en-US" altLang="ja-JP" dirty="0"/>
              <a:t>SG-90 (</a:t>
            </a:r>
            <a:r>
              <a:rPr lang="ja-JP" altLang="en-US" dirty="0"/>
              <a:t>パン・チルト用</a:t>
            </a:r>
            <a:r>
              <a:rPr lang="en-US" altLang="ja-JP" dirty="0"/>
              <a:t>) - IMX335</a:t>
            </a:r>
            <a:r>
              <a:rPr lang="ja-JP" altLang="en-US" dirty="0"/>
              <a:t>カメラモジュール </a:t>
            </a:r>
            <a:endParaRPr lang="en-US" altLang="ja-JP" dirty="0"/>
          </a:p>
          <a:p>
            <a:r>
              <a:rPr lang="en-US" altLang="ja-JP" dirty="0"/>
              <a:t>4. </a:t>
            </a:r>
            <a:r>
              <a:rPr lang="ja-JP" altLang="en-US" dirty="0"/>
              <a:t>使用ソフトウェア（</a:t>
            </a:r>
            <a:r>
              <a:rPr lang="en-US" altLang="ja-JP" dirty="0"/>
              <a:t>TRON</a:t>
            </a:r>
            <a:r>
              <a:rPr lang="ja-JP" altLang="en-US" dirty="0"/>
              <a:t>公式） </a:t>
            </a:r>
            <a:r>
              <a:rPr lang="en-US" altLang="ja-JP" dirty="0"/>
              <a:t>- mtk3_bsp2 (</a:t>
            </a:r>
            <a:r>
              <a:rPr lang="en-US" altLang="ja-JP" dirty="0" err="1"/>
              <a:t>μT</a:t>
            </a:r>
            <a:r>
              <a:rPr lang="en-US" altLang="ja-JP" dirty="0"/>
              <a:t>-Kernel 3.0 BSP) - prj_stm32n6_cam (</a:t>
            </a:r>
            <a:r>
              <a:rPr lang="ja-JP" altLang="en-US" dirty="0"/>
              <a:t>カメラサンプル</a:t>
            </a:r>
            <a:r>
              <a:rPr lang="en-US" altLang="ja-JP" dirty="0"/>
              <a:t>)</a:t>
            </a:r>
            <a:endParaRPr lang="ja-JP" altLang="en-US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9945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D9F76D-5CF0-4BEC-B7E9-ED98C315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</a:t>
            </a:r>
            <a:r>
              <a:rPr lang="en-US" altLang="ja-JP" dirty="0"/>
              <a:t>3: </a:t>
            </a:r>
            <a:r>
              <a:rPr lang="ja-JP" altLang="en-US" dirty="0"/>
              <a:t>開発目的と概要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A8AC2D-DF6C-4335-BE56-A8DB9B6AC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58" y="2774301"/>
            <a:ext cx="52772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3. </a:t>
            </a:r>
            <a:r>
              <a:rPr lang="ja-JP" altLang="en-US" dirty="0"/>
              <a:t>開発目的と概要 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解決する課題野生鳥獣による農作物被害（年間約</a:t>
            </a:r>
            <a:r>
              <a:rPr lang="en-US" altLang="ja-JP" dirty="0"/>
              <a:t>155</a:t>
            </a:r>
            <a:r>
              <a:rPr lang="ja-JP" altLang="en-US" dirty="0"/>
              <a:t>億円）</a:t>
            </a:r>
            <a:r>
              <a:rPr lang="en-US" altLang="ja-JP" dirty="0"/>
              <a:t> </a:t>
            </a:r>
            <a:r>
              <a:rPr lang="ja-JP" altLang="en-US" dirty="0"/>
              <a:t>人手不足・高齢化による対策困難</a:t>
            </a: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ja-JP" altLang="en-US" dirty="0"/>
              <a:t>プログラム概要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【</a:t>
            </a:r>
            <a:r>
              <a:rPr lang="ja-JP" altLang="en-US" dirty="0"/>
              <a:t>本コンテストでの実装範囲</a:t>
            </a:r>
            <a:r>
              <a:rPr lang="en-US" altLang="ja-JP" dirty="0"/>
              <a:t>】</a:t>
            </a:r>
          </a:p>
          <a:p>
            <a:pPr lvl="1">
              <a:buFont typeface="+mj-lt"/>
              <a:buAutoNum type="arabicPeriod"/>
            </a:pPr>
            <a:r>
              <a:rPr lang="en-US" altLang="ja-JP" dirty="0" err="1"/>
              <a:t>μT</a:t>
            </a:r>
            <a:r>
              <a:rPr lang="en-US" altLang="ja-JP" dirty="0"/>
              <a:t>-Kernel 3.0</a:t>
            </a:r>
            <a:r>
              <a:rPr lang="ja-JP" altLang="en-US" dirty="0"/>
              <a:t>によるリアルタイム制御基盤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IMX335</a:t>
            </a:r>
            <a:r>
              <a:rPr lang="ja-JP" altLang="en-US" dirty="0"/>
              <a:t>カメラの統合と画像取得（</a:t>
            </a:r>
            <a:r>
              <a:rPr lang="en-US" altLang="ja-JP" dirty="0"/>
              <a:t>30FPS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AI</a:t>
            </a:r>
            <a:r>
              <a:rPr lang="ja-JP" altLang="en-US" dirty="0"/>
              <a:t>物体検出のデモンストレーションサーボモータによる追跡動作検証</a:t>
            </a:r>
          </a:p>
          <a:p>
            <a:pPr marL="0" indent="0">
              <a:buNone/>
            </a:pP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141DA0-7813-4A3C-AB46-B5B4099F6E1E}"/>
              </a:ext>
            </a:extLst>
          </p:cNvPr>
          <p:cNvSpPr txBox="1"/>
          <p:nvPr/>
        </p:nvSpPr>
        <p:spPr>
          <a:xfrm>
            <a:off x="6361042" y="2774301"/>
            <a:ext cx="5020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【</a:t>
            </a:r>
            <a:r>
              <a:rPr lang="ja-JP" altLang="en-US" dirty="0"/>
              <a:t>今後の発展計画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      - FSBL</a:t>
            </a:r>
            <a:r>
              <a:rPr lang="ja-JP" altLang="en-US" dirty="0"/>
              <a:t>最適化によるフル統合</a:t>
            </a:r>
          </a:p>
          <a:p>
            <a:r>
              <a:rPr lang="ja-JP" altLang="en-US" dirty="0"/>
              <a:t>      </a:t>
            </a:r>
            <a:r>
              <a:rPr lang="en-US" altLang="ja-JP" dirty="0"/>
              <a:t>- </a:t>
            </a:r>
            <a:r>
              <a:rPr lang="ja-JP" altLang="en-US" dirty="0"/>
              <a:t>レーザー威嚇機能の追加</a:t>
            </a:r>
          </a:p>
          <a:p>
            <a:r>
              <a:rPr lang="ja-JP" altLang="en-US" dirty="0"/>
              <a:t>      </a:t>
            </a:r>
            <a:r>
              <a:rPr lang="en-US" altLang="ja-JP" dirty="0"/>
              <a:t>- </a:t>
            </a:r>
            <a:r>
              <a:rPr lang="ja-JP" altLang="en-US" dirty="0"/>
              <a:t>ソーラー電源システムの統合</a:t>
            </a:r>
          </a:p>
          <a:p>
            <a:r>
              <a:rPr lang="ja-JP" altLang="en-US" dirty="0"/>
              <a:t>   </a:t>
            </a:r>
          </a:p>
          <a:p>
            <a:r>
              <a:rPr lang="ja-JP" altLang="en-US" dirty="0"/>
              <a:t>   </a:t>
            </a:r>
            <a:r>
              <a:rPr lang="en-US" altLang="ja-JP" dirty="0"/>
              <a:t>3. </a:t>
            </a:r>
            <a:r>
              <a:rPr lang="ja-JP" altLang="en-US" dirty="0"/>
              <a:t>「</a:t>
            </a:r>
            <a:r>
              <a:rPr lang="en-US" altLang="ja-JP" dirty="0"/>
              <a:t>TRON×AI</a:t>
            </a:r>
            <a:r>
              <a:rPr lang="ja-JP" altLang="en-US" dirty="0"/>
              <a:t>」への関連性</a:t>
            </a:r>
          </a:p>
          <a:p>
            <a:r>
              <a:rPr lang="ja-JP" altLang="en-US" dirty="0"/>
              <a:t>      </a:t>
            </a:r>
            <a:r>
              <a:rPr lang="en-US" altLang="ja-JP" dirty="0"/>
              <a:t>- </a:t>
            </a:r>
            <a:r>
              <a:rPr lang="en-US" altLang="ja-JP" dirty="0" err="1"/>
              <a:t>μT</a:t>
            </a:r>
            <a:r>
              <a:rPr lang="en-US" altLang="ja-JP" dirty="0"/>
              <a:t>-Kernel 3.0</a:t>
            </a:r>
            <a:r>
              <a:rPr lang="ja-JP" altLang="en-US" dirty="0"/>
              <a:t>のリアルタイム性を活用</a:t>
            </a:r>
          </a:p>
          <a:p>
            <a:r>
              <a:rPr lang="ja-JP" altLang="en-US" dirty="0"/>
              <a:t>      </a:t>
            </a:r>
            <a:r>
              <a:rPr lang="en-US" altLang="ja-JP" dirty="0"/>
              <a:t>- STM32N6</a:t>
            </a:r>
            <a:r>
              <a:rPr lang="ja-JP" altLang="en-US" dirty="0"/>
              <a:t>の</a:t>
            </a:r>
            <a:r>
              <a:rPr lang="en-US" altLang="ja-JP" dirty="0"/>
              <a:t>NPU</a:t>
            </a:r>
            <a:r>
              <a:rPr lang="ja-JP" altLang="en-US" dirty="0"/>
              <a:t>による</a:t>
            </a:r>
            <a:r>
              <a:rPr lang="en-US" altLang="ja-JP" dirty="0"/>
              <a:t>AI</a:t>
            </a:r>
            <a:r>
              <a:rPr lang="ja-JP" altLang="en-US" dirty="0"/>
              <a:t>推論</a:t>
            </a:r>
          </a:p>
          <a:p>
            <a:r>
              <a:rPr lang="ja-JP" altLang="en-US" dirty="0"/>
              <a:t>      </a:t>
            </a:r>
            <a:r>
              <a:rPr lang="en-US" altLang="ja-JP" dirty="0"/>
              <a:t>- </a:t>
            </a:r>
            <a:r>
              <a:rPr lang="ja-JP" altLang="en-US" dirty="0"/>
              <a:t>カメラ→</a:t>
            </a:r>
            <a:r>
              <a:rPr lang="en-US" altLang="ja-JP" dirty="0"/>
              <a:t>AI→</a:t>
            </a:r>
            <a:r>
              <a:rPr lang="ja-JP" altLang="en-US" dirty="0"/>
              <a:t>制御の統合フロー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69781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A8D4E-B5D4-49D1-9EF2-0080C509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スライド</a:t>
            </a:r>
            <a:r>
              <a:rPr lang="en-US" altLang="ja-JP" dirty="0"/>
              <a:t>4: </a:t>
            </a:r>
            <a:r>
              <a:rPr lang="ja-JP" altLang="en-US" dirty="0"/>
              <a:t>プロジェクトシステム構成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F53F7C29-F298-42B1-8CFD-0AF54B6603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123" y="2631042"/>
            <a:ext cx="5039428" cy="342947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890379-24E2-453C-A629-A7B4962C2E04}"/>
              </a:ext>
            </a:extLst>
          </p:cNvPr>
          <p:cNvSpPr txBox="1"/>
          <p:nvPr/>
        </p:nvSpPr>
        <p:spPr>
          <a:xfrm>
            <a:off x="5957455" y="2698993"/>
            <a:ext cx="58604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【</a:t>
            </a:r>
            <a:r>
              <a:rPr lang="ja-JP" altLang="en-US" dirty="0"/>
              <a:t>実装状況</a:t>
            </a:r>
            <a:r>
              <a:rPr lang="en-US" altLang="ja-JP" dirty="0"/>
              <a:t>】</a:t>
            </a:r>
          </a:p>
          <a:p>
            <a:r>
              <a:rPr lang="en-US" altLang="ja-JP" dirty="0"/>
              <a:t> ① </a:t>
            </a:r>
            <a:r>
              <a:rPr lang="en-US" altLang="ja-JP" dirty="0" err="1"/>
              <a:t>ut</a:t>
            </a:r>
            <a:r>
              <a:rPr lang="en-US" altLang="ja-JP" dirty="0"/>
              <a:t>-kernel</a:t>
            </a:r>
            <a:r>
              <a:rPr lang="ja-JP" altLang="en-US" dirty="0"/>
              <a:t>プロジェクト </a:t>
            </a:r>
            <a:endParaRPr lang="en-US" altLang="ja-JP" dirty="0"/>
          </a:p>
          <a:p>
            <a:r>
              <a:rPr lang="en-US" altLang="ja-JP" dirty="0"/>
              <a:t>- </a:t>
            </a:r>
            <a:r>
              <a:rPr lang="ja-JP" altLang="en-US" dirty="0"/>
              <a:t>カメラ初期化・画像取得 </a:t>
            </a:r>
            <a:r>
              <a:rPr lang="en-US" altLang="ja-JP" dirty="0"/>
              <a:t>- </a:t>
            </a:r>
            <a:r>
              <a:rPr lang="en-US" altLang="ja-JP" dirty="0" err="1"/>
              <a:t>μT</a:t>
            </a:r>
            <a:r>
              <a:rPr lang="en-US" altLang="ja-JP" dirty="0"/>
              <a:t>-Kernel 3.0</a:t>
            </a:r>
            <a:r>
              <a:rPr lang="ja-JP" altLang="en-US" dirty="0"/>
              <a:t>統合 </a:t>
            </a:r>
            <a:r>
              <a:rPr lang="en-US" altLang="ja-JP" dirty="0"/>
              <a:t>- </a:t>
            </a:r>
            <a:r>
              <a:rPr lang="ja-JP" altLang="en-US" dirty="0"/>
              <a:t>リアルタイムタスク管理 </a:t>
            </a:r>
            <a:endParaRPr lang="en-US" altLang="ja-JP" dirty="0"/>
          </a:p>
          <a:p>
            <a:r>
              <a:rPr lang="ja-JP" altLang="en-US" dirty="0"/>
              <a:t>② </a:t>
            </a:r>
            <a:r>
              <a:rPr lang="en-US" altLang="ja-JP" dirty="0"/>
              <a:t>0909</a:t>
            </a:r>
            <a:r>
              <a:rPr lang="ja-JP" altLang="en-US" dirty="0"/>
              <a:t>プロジェクト 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en-US" altLang="ja-JP" dirty="0"/>
              <a:t>AI</a:t>
            </a:r>
            <a:r>
              <a:rPr lang="ja-JP" altLang="en-US" dirty="0"/>
              <a:t>推論デモ（</a:t>
            </a:r>
            <a:r>
              <a:rPr lang="en-US" altLang="ja-JP" dirty="0"/>
              <a:t>NPU</a:t>
            </a:r>
            <a:r>
              <a:rPr lang="ja-JP" altLang="en-US" dirty="0"/>
              <a:t>使用） </a:t>
            </a:r>
            <a:r>
              <a:rPr lang="en-US" altLang="ja-JP" dirty="0"/>
              <a:t>- </a:t>
            </a:r>
            <a:r>
              <a:rPr lang="ja-JP" altLang="en-US" dirty="0"/>
              <a:t>サーボ制御（追跡動作） </a:t>
            </a:r>
            <a:r>
              <a:rPr lang="en-US" altLang="ja-JP" dirty="0"/>
              <a:t>- </a:t>
            </a:r>
            <a:r>
              <a:rPr lang="ja-JP" altLang="en-US" dirty="0"/>
              <a:t>個別機能検証完了 </a:t>
            </a:r>
            <a:r>
              <a:rPr lang="en-US" altLang="ja-JP" dirty="0"/>
              <a:t>【GitHub</a:t>
            </a:r>
            <a:r>
              <a:rPr lang="ja-JP" altLang="en-US" dirty="0"/>
              <a:t>構成</a:t>
            </a:r>
            <a:r>
              <a:rPr lang="en-US" altLang="ja-JP" dirty="0"/>
              <a:t>】 </a:t>
            </a:r>
          </a:p>
          <a:p>
            <a:pPr marL="285750" indent="-285750">
              <a:buFontTx/>
              <a:buChar char="-"/>
            </a:pPr>
            <a:endParaRPr lang="en-US" altLang="ja-JP" dirty="0"/>
          </a:p>
          <a:p>
            <a:pPr marL="285750" indent="-285750">
              <a:buFontTx/>
              <a:buChar char="-"/>
            </a:pP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en-US" altLang="ja-JP" dirty="0"/>
              <a:t>external/ ├── stm32n6570/ (0909</a:t>
            </a:r>
            <a:r>
              <a:rPr lang="ja-JP" altLang="en-US" dirty="0"/>
              <a:t>プロジェクト</a:t>
            </a:r>
            <a:r>
              <a:rPr lang="en-US" altLang="ja-JP" dirty="0"/>
              <a:t>) └── STM32N6570-DK/ (</a:t>
            </a:r>
            <a:r>
              <a:rPr lang="en-US" altLang="ja-JP" dirty="0" err="1"/>
              <a:t>ut</a:t>
            </a:r>
            <a:r>
              <a:rPr lang="en-US" altLang="ja-JP" dirty="0"/>
              <a:t>-kernel</a:t>
            </a:r>
            <a:r>
              <a:rPr lang="ja-JP" altLang="en-US" dirty="0"/>
              <a:t>プロジェクト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927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6925A-C01E-4BFA-BC01-F325A67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Stm32n6570</a:t>
            </a:r>
            <a:r>
              <a:rPr lang="en-US" altLang="ja-JP" sz="1800" b="0" dirty="0"/>
              <a:t>( </a:t>
            </a:r>
            <a:r>
              <a:rPr lang="en-US" altLang="ja-JP" sz="1800" b="0" u="sng" dirty="0">
                <a:hlinkClick r:id="rId2"/>
              </a:rPr>
              <a:t>https://github.com/s1f102300638/stm32n6570</a:t>
            </a:r>
            <a:r>
              <a:rPr lang="en-US" altLang="ja-JP" sz="1800" b="0" dirty="0"/>
              <a:t>)</a:t>
            </a:r>
            <a:endParaRPr kumimoji="1" lang="ja-JP" altLang="en-US" sz="1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BD395-9A87-4D18-B302-625EFAD0B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主な特徴</a:t>
            </a:r>
          </a:p>
          <a:p>
            <a:r>
              <a:rPr lang="en-US" altLang="ja-JP" b="1" dirty="0"/>
              <a:t>STM32N6</a:t>
            </a:r>
            <a:r>
              <a:rPr lang="ja-JP" altLang="en-US" b="1" dirty="0"/>
              <a:t>公式聴覚</a:t>
            </a:r>
            <a:r>
              <a:rPr lang="en-US" altLang="ja-JP" dirty="0"/>
              <a:t>: </a:t>
            </a:r>
            <a:r>
              <a:rPr lang="ja-JP" altLang="en-US" dirty="0"/>
              <a:t>アプリケーション層でのカメラ制御</a:t>
            </a:r>
          </a:p>
          <a:p>
            <a:r>
              <a:rPr lang="en-US" altLang="ja-JP" b="1" dirty="0"/>
              <a:t>RTOS</a:t>
            </a:r>
            <a:r>
              <a:rPr lang="ja-JP" altLang="en-US" b="1" dirty="0"/>
              <a:t>統合</a:t>
            </a:r>
            <a:r>
              <a:rPr lang="en-US" altLang="ja-JP" dirty="0"/>
              <a:t>: </a:t>
            </a:r>
            <a:r>
              <a:rPr lang="en-US" altLang="ja-JP" dirty="0" err="1"/>
              <a:t>microT</a:t>
            </a:r>
            <a:r>
              <a:rPr lang="en-US" altLang="ja-JP" dirty="0"/>
              <a:t>-Kernel 3.0</a:t>
            </a:r>
            <a:r>
              <a:rPr lang="ja-JP" altLang="en-US" dirty="0"/>
              <a:t>との前提な統合</a:t>
            </a:r>
          </a:p>
          <a:p>
            <a:r>
              <a:rPr lang="ja-JP" altLang="en-US" b="1" dirty="0"/>
              <a:t>高性能画像処理</a:t>
            </a:r>
            <a:r>
              <a:rPr lang="en-US" altLang="ja-JP" dirty="0"/>
              <a:t>: DCMIPP Pipe1 + ISP </a:t>
            </a:r>
            <a:r>
              <a:rPr lang="ja-JP" altLang="en-US" dirty="0"/>
              <a:t>による </a:t>
            </a:r>
            <a:r>
              <a:rPr lang="en-US" altLang="ja-JP" dirty="0"/>
              <a:t>30fps </a:t>
            </a:r>
            <a:r>
              <a:rPr lang="ja-JP" altLang="en-US" dirty="0"/>
              <a:t>途中処理</a:t>
            </a:r>
          </a:p>
          <a:p>
            <a:r>
              <a:rPr lang="ja-JP" altLang="en-US" b="1" dirty="0"/>
              <a:t>柔軟な解像度</a:t>
            </a:r>
            <a:r>
              <a:rPr lang="en-US" altLang="ja-JP" dirty="0"/>
              <a:t>: 2592x1944 → 800x480 </a:t>
            </a:r>
            <a:r>
              <a:rPr lang="ja-JP" altLang="en-US" dirty="0"/>
              <a:t>ダウンサイズ対応</a:t>
            </a:r>
          </a:p>
          <a:p>
            <a:r>
              <a:rPr lang="ja-JP" altLang="en-US" b="1" dirty="0"/>
              <a:t>モジュラー設計</a:t>
            </a:r>
            <a:r>
              <a:rPr lang="en-US" altLang="ja-JP" dirty="0"/>
              <a:t>: ISP</a:t>
            </a:r>
            <a:r>
              <a:rPr lang="ja-JP" altLang="en-US" dirty="0"/>
              <a:t>の有効</a:t>
            </a:r>
            <a:r>
              <a:rPr lang="en-US" altLang="ja-JP" dirty="0"/>
              <a:t>/</a:t>
            </a:r>
            <a:r>
              <a:rPr lang="ja-JP" altLang="en-US" dirty="0"/>
              <a:t>有効を簡単に切り替えることが可能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26612CF-EE31-4D94-9E82-949BA87F2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006" y="2793119"/>
            <a:ext cx="4087536" cy="249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6925A-C01E-4BFA-BC01-F325A676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b="0" dirty="0"/>
              <a:t>STM32N6570-DK</a:t>
            </a:r>
            <a:r>
              <a:rPr lang="en-US" altLang="ja-JP" sz="1800" b="0" dirty="0"/>
              <a:t>(</a:t>
            </a:r>
            <a:r>
              <a:rPr lang="en-US" altLang="ja-JP" sz="1800" b="0" u="sng" dirty="0">
                <a:hlinkClick r:id="rId2"/>
              </a:rPr>
              <a:t>https://github.com/s1f102302179/STM32N6570-DK-</a:t>
            </a:r>
            <a:r>
              <a:rPr lang="en-US" altLang="ja-JP" sz="1800" b="0" dirty="0"/>
              <a:t>)</a:t>
            </a:r>
            <a:endParaRPr kumimoji="1" lang="ja-JP" altLang="en-US" sz="1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FBD395-9A87-4D18-B302-625EFAD0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520461"/>
            <a:ext cx="6685331" cy="3636511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TM32N6</a:t>
            </a:r>
            <a:r>
              <a:rPr lang="ja-JP" altLang="en-US" dirty="0"/>
              <a:t>公式設計準拠</a:t>
            </a:r>
            <a:r>
              <a:rPr lang="en-US" altLang="ja-JP" dirty="0"/>
              <a:t>: </a:t>
            </a:r>
            <a:r>
              <a:rPr lang="ja-JP" altLang="en-US" dirty="0"/>
              <a:t>アプリケーション層でのカメラ制御 </a:t>
            </a:r>
            <a:r>
              <a:rPr lang="en-US" altLang="ja-JP" dirty="0"/>
              <a:t>–</a:t>
            </a:r>
          </a:p>
          <a:p>
            <a:r>
              <a:rPr lang="en-US" altLang="ja-JP" dirty="0"/>
              <a:t>RTOS</a:t>
            </a:r>
            <a:r>
              <a:rPr lang="ja-JP" altLang="en-US" dirty="0"/>
              <a:t>統合</a:t>
            </a:r>
            <a:r>
              <a:rPr lang="en-US" altLang="ja-JP" dirty="0"/>
              <a:t>: </a:t>
            </a:r>
            <a:r>
              <a:rPr lang="en-US" altLang="ja-JP" dirty="0" err="1"/>
              <a:t>μT</a:t>
            </a:r>
            <a:r>
              <a:rPr lang="en-US" altLang="ja-JP" dirty="0"/>
              <a:t>-Kernel 3.0</a:t>
            </a:r>
            <a:r>
              <a:rPr lang="ja-JP" altLang="en-US" dirty="0"/>
              <a:t>との緊密な統合、割り込み応答 </a:t>
            </a:r>
            <a:r>
              <a:rPr lang="en-US" altLang="ja-JP" dirty="0"/>
              <a:t>&lt; 1ms </a:t>
            </a:r>
          </a:p>
          <a:p>
            <a:r>
              <a:rPr lang="en-US" altLang="ja-JP" dirty="0"/>
              <a:t> </a:t>
            </a:r>
            <a:r>
              <a:rPr lang="ja-JP" altLang="en-US" dirty="0"/>
              <a:t>高性能画像処理</a:t>
            </a:r>
            <a:r>
              <a:rPr lang="en-US" altLang="ja-JP" dirty="0"/>
              <a:t>: DCMIPP + ISP </a:t>
            </a:r>
            <a:r>
              <a:rPr lang="ja-JP" altLang="en-US" dirty="0"/>
              <a:t>による </a:t>
            </a:r>
            <a:r>
              <a:rPr lang="en-US" altLang="ja-JP" dirty="0"/>
              <a:t>30fps </a:t>
            </a:r>
            <a:r>
              <a:rPr lang="ja-JP" altLang="en-US" dirty="0"/>
              <a:t>リアルタイム処理 </a:t>
            </a:r>
            <a:r>
              <a:rPr lang="en-US" altLang="ja-JP" dirty="0"/>
              <a:t>- </a:t>
            </a:r>
            <a:r>
              <a:rPr lang="ja-JP" altLang="en-US" dirty="0"/>
              <a:t>柔軟な解像度</a:t>
            </a:r>
            <a:r>
              <a:rPr lang="en-US" altLang="ja-JP" dirty="0"/>
              <a:t>: 2592×1944 → 800×480 </a:t>
            </a:r>
            <a:r>
              <a:rPr lang="ja-JP" altLang="en-US" dirty="0"/>
              <a:t>ダウンサイズ対応 </a:t>
            </a: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 dirty="0"/>
              <a:t>モジュラー設計</a:t>
            </a:r>
            <a:r>
              <a:rPr lang="en-US" altLang="ja-JP" dirty="0"/>
              <a:t>: ISP</a:t>
            </a:r>
            <a:r>
              <a:rPr lang="ja-JP" altLang="en-US" dirty="0"/>
              <a:t>の有効</a:t>
            </a:r>
            <a:r>
              <a:rPr lang="en-US" altLang="ja-JP" dirty="0"/>
              <a:t>/</a:t>
            </a:r>
            <a:r>
              <a:rPr lang="ja-JP" altLang="en-US" dirty="0"/>
              <a:t>無効を簡単に切り替え可能 </a:t>
            </a:r>
            <a:r>
              <a:rPr lang="en-US" altLang="ja-JP" dirty="0"/>
              <a:t>- Sony IMX335</a:t>
            </a:r>
            <a:r>
              <a:rPr lang="ja-JP" altLang="en-US" dirty="0"/>
              <a:t>センサー</a:t>
            </a:r>
            <a:r>
              <a:rPr lang="en-US" altLang="ja-JP" dirty="0"/>
              <a:t>: CSI-2</a:t>
            </a:r>
            <a:r>
              <a:rPr lang="ja-JP" altLang="en-US" dirty="0" err="1"/>
              <a:t>、</a:t>
            </a:r>
            <a:r>
              <a:rPr lang="en-US" altLang="ja-JP" dirty="0"/>
              <a:t>2</a:t>
            </a:r>
            <a:r>
              <a:rPr lang="ja-JP" altLang="en-US" dirty="0"/>
              <a:t>レーン、</a:t>
            </a:r>
            <a:r>
              <a:rPr lang="en-US" altLang="ja-JP" dirty="0"/>
              <a:t>1.6 Gbps </a:t>
            </a:r>
            <a:r>
              <a:rPr lang="ja-JP" altLang="en-US" dirty="0"/>
              <a:t>データレート </a:t>
            </a:r>
            <a:r>
              <a:rPr lang="en-US" altLang="ja-JP" dirty="0"/>
              <a:t>- RGB565</a:t>
            </a:r>
            <a:r>
              <a:rPr lang="ja-JP" altLang="en-US" dirty="0"/>
              <a:t>出力フォーマット</a:t>
            </a:r>
            <a:r>
              <a:rPr lang="en-US" altLang="ja-JP" dirty="0"/>
              <a:t>: </a:t>
            </a:r>
            <a:r>
              <a:rPr lang="ja-JP" altLang="en-US" dirty="0"/>
              <a:t>効率的なメモリ使用（</a:t>
            </a:r>
            <a:r>
              <a:rPr lang="en-US" altLang="ja-JP" dirty="0"/>
              <a:t>768KB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 </a:t>
            </a:r>
            <a:r>
              <a:rPr lang="en-US" altLang="ja-JP" dirty="0"/>
              <a:t> </a:t>
            </a:r>
            <a:r>
              <a:rPr lang="ja-JP" altLang="en-US" dirty="0"/>
              <a:t>段階的初期化</a:t>
            </a:r>
            <a:r>
              <a:rPr lang="en-US" altLang="ja-JP" dirty="0"/>
              <a:t>: RTOS</a:t>
            </a:r>
            <a:r>
              <a:rPr lang="ja-JP" altLang="en-US" dirty="0"/>
              <a:t>起動前後の二段階初期化パターン</a:t>
            </a:r>
            <a:endParaRPr kumimoji="1" lang="ja-JP" altLang="en-US" dirty="0"/>
          </a:p>
        </p:txBody>
      </p:sp>
      <p:pic>
        <p:nvPicPr>
          <p:cNvPr id="5" name="コンテンツ プレースホルダー 3">
            <a:extLst>
              <a:ext uri="{FF2B5EF4-FFF2-40B4-BE49-F238E27FC236}">
                <a16:creationId xmlns:a16="http://schemas.microsoft.com/office/drawing/2014/main" id="{A4903D73-5BC5-43C9-9D62-8986A085D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346" y="2520009"/>
            <a:ext cx="3471249" cy="3636963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852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D3812-0FDF-47B6-AB95-13F52C96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STM32N6570-DK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E4A1F4C-7B82-40DB-9269-508DA6C038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331" y="2570370"/>
            <a:ext cx="4728051" cy="363696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4A9E64-95D6-4FA6-B615-1D0018501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696" y="2570370"/>
            <a:ext cx="4800137" cy="284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4F647B-9ACE-4CD8-91EB-41FA0CFEA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0" dirty="0"/>
              <a:t>STM32N6570-DK</a:t>
            </a:r>
            <a:endParaRPr kumimoji="1" lang="ja-JP" altLang="en-US" dirty="0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E8CF60F-4D95-4E26-8D91-C26D67790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491" y="2580309"/>
            <a:ext cx="4264025" cy="363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76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6E5993-D5F5-40F5-8D72-E399CD03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デモンストレーション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D88CCA-8549-48B8-B748-627B8550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ユーチューブ</a:t>
            </a:r>
            <a:r>
              <a:rPr lang="en-US" altLang="ja-JP" dirty="0"/>
              <a:t>: </a:t>
            </a:r>
            <a:r>
              <a:rPr lang="en-US" altLang="ja-JP" u="sng" dirty="0">
                <a:hlinkClick r:id="rId2"/>
              </a:rPr>
              <a:t>https://youtu.be/4j5gO43iVlg?si=6R93pccyf08UV-T3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B50752-5C7E-4CD0-9610-55FBD7E1FFCF}"/>
              </a:ext>
            </a:extLst>
          </p:cNvPr>
          <p:cNvSpPr txBox="1"/>
          <p:nvPr/>
        </p:nvSpPr>
        <p:spPr>
          <a:xfrm>
            <a:off x="818712" y="4259238"/>
            <a:ext cx="74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物体検出デモンストレーションによるパンチルト機構</a:t>
            </a:r>
          </a:p>
        </p:txBody>
      </p:sp>
    </p:spTree>
    <p:extLst>
      <p:ext uri="{BB962C8B-B14F-4D97-AF65-F5344CB8AC3E}">
        <p14:creationId xmlns:p14="http://schemas.microsoft.com/office/powerpoint/2010/main" val="2805296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クォータブル">
  <a:themeElements>
    <a:clrScheme name="クォータブル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クォータブル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クォータブ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TM03457503[[fn=クォータブル]]</Template>
  <TotalTime>68</TotalTime>
  <Words>1028</Words>
  <Application>Microsoft Office PowerPoint</Application>
  <PresentationFormat>ワイド画面</PresentationFormat>
  <Paragraphs>96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ＭＳ ゴシック</vt:lpstr>
      <vt:lpstr>Century Gothic</vt:lpstr>
      <vt:lpstr>Wingdings 2</vt:lpstr>
      <vt:lpstr>クォータブル</vt:lpstr>
      <vt:lpstr>FeraDefend μT-Kernel 3.0 × AI による野生動物検知システム</vt:lpstr>
      <vt:lpstr>各部門プログラミング規約との適合性</vt:lpstr>
      <vt:lpstr>スライド3: 開発目的と概要</vt:lpstr>
      <vt:lpstr>スライド4: プロジェクトシステム構成</vt:lpstr>
      <vt:lpstr>Stm32n6570( https://github.com/s1f102300638/stm32n6570)</vt:lpstr>
      <vt:lpstr>STM32N6570-DK(https://github.com/s1f102302179/STM32N6570-DK-)</vt:lpstr>
      <vt:lpstr>STM32N6570-DK</vt:lpstr>
      <vt:lpstr>STM32N6570-DK</vt:lpstr>
      <vt:lpstr>デモンストレーション</vt:lpstr>
      <vt:lpstr>アピールポイント</vt:lpstr>
      <vt:lpstr>アピールポイント</vt:lpstr>
      <vt:lpstr>本コンテストでの学び</vt:lpstr>
      <vt:lpstr>今後の展望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FeraDefend μT-Kernel 3.0 × AI による野生動物検知システム</dc:title>
  <dc:creator>朴鍾杰</dc:creator>
  <cp:lastModifiedBy>朴鍾杰</cp:lastModifiedBy>
  <cp:revision>9</cp:revision>
  <dcterms:created xsi:type="dcterms:W3CDTF">2025-09-30T11:44:12Z</dcterms:created>
  <dcterms:modified xsi:type="dcterms:W3CDTF">2025-09-30T12:53:10Z</dcterms:modified>
</cp:coreProperties>
</file>