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7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8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1761" y="3433208"/>
            <a:ext cx="7640479" cy="1024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08"/>
              </a:lnSpc>
              <a:buNone/>
            </a:pPr>
            <a:r>
              <a:rPr lang="ru-RU" sz="5446" b="1" dirty="0" smtClean="0">
                <a:solidFill>
                  <a:srgbClr val="60A9FF"/>
                </a:solidFill>
                <a:ea typeface="Roboto Slab" pitchFamily="34" charset="-122"/>
              </a:rPr>
              <a:t>Задача Коммивояжера</a:t>
            </a:r>
          </a:p>
          <a:p>
            <a:pPr marL="0" indent="0">
              <a:lnSpc>
                <a:spcPts val="6808"/>
              </a:lnSpc>
              <a:buNone/>
            </a:pPr>
            <a:endParaRPr lang="en-US" sz="5446" b="1" dirty="0"/>
          </a:p>
        </p:txBody>
      </p:sp>
      <p:sp>
        <p:nvSpPr>
          <p:cNvPr id="11" name="Text 2"/>
          <p:cNvSpPr/>
          <p:nvPr/>
        </p:nvSpPr>
        <p:spPr>
          <a:xfrm>
            <a:off x="751760" y="3958154"/>
            <a:ext cx="7640479" cy="1024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08"/>
              </a:lnSpc>
              <a:buNone/>
            </a:pPr>
            <a:r>
              <a:rPr lang="ru-RU" sz="3600" dirty="0" smtClean="0">
                <a:solidFill>
                  <a:schemeClr val="bg1">
                    <a:lumMod val="85000"/>
                  </a:schemeClr>
                </a:solidFill>
                <a:ea typeface="Roboto Slab" pitchFamily="34" charset="-122"/>
              </a:rPr>
              <a:t>Алгоритм муравьиной колони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9144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4" name="Text 2"/>
          <p:cNvSpPr/>
          <p:nvPr/>
        </p:nvSpPr>
        <p:spPr>
          <a:xfrm>
            <a:off x="491530" y="654481"/>
            <a:ext cx="11111190" cy="756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Практические</a:t>
            </a:r>
            <a:r>
              <a:rPr lang="en-US" sz="3600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3600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</a:t>
            </a:r>
            <a:r>
              <a:rPr lang="en-US" sz="3600" b="1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рименения</a:t>
            </a:r>
            <a:r>
              <a:rPr lang="en-US" sz="3600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3600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</a:t>
            </a:r>
            <a:r>
              <a:rPr lang="en-US" sz="3600" b="1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лгоритма</a:t>
            </a:r>
            <a:endParaRPr lang="en-US" sz="3600" b="1" dirty="0"/>
          </a:p>
        </p:txBody>
      </p:sp>
      <p:sp>
        <p:nvSpPr>
          <p:cNvPr id="19" name="Text 8"/>
          <p:cNvSpPr/>
          <p:nvPr/>
        </p:nvSpPr>
        <p:spPr>
          <a:xfrm>
            <a:off x="10274533" y="6034979"/>
            <a:ext cx="32686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2640" y="3871745"/>
            <a:ext cx="4252511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en-US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Задача</a:t>
            </a:r>
            <a:r>
              <a:rPr lang="en-US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</a:t>
            </a:r>
            <a:r>
              <a:rPr lang="en-US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аршрутизации</a:t>
            </a:r>
            <a:r>
              <a:rPr lang="en-US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</a:t>
            </a:r>
            <a:r>
              <a:rPr lang="en-US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ранспорта</a:t>
            </a:r>
            <a:endParaRPr lang="en-US" b="1" dirty="0"/>
          </a:p>
        </p:txBody>
      </p:sp>
      <p:sp>
        <p:nvSpPr>
          <p:cNvPr id="14" name="Text 6"/>
          <p:cNvSpPr/>
          <p:nvPr/>
        </p:nvSpPr>
        <p:spPr>
          <a:xfrm>
            <a:off x="6245126" y="3878340"/>
            <a:ext cx="248455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Задача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75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</a:t>
            </a:r>
            <a:r>
              <a:rPr lang="en-US" sz="1750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азначения</a:t>
            </a:r>
            <a:endParaRPr lang="en-US" sz="1750" b="1" dirty="0"/>
          </a:p>
        </p:txBody>
      </p:sp>
      <p:sp>
        <p:nvSpPr>
          <p:cNvPr id="15" name="Text 9"/>
          <p:cNvSpPr/>
          <p:nvPr/>
        </p:nvSpPr>
        <p:spPr>
          <a:xfrm>
            <a:off x="1709426" y="6580765"/>
            <a:ext cx="228866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Задача</a:t>
            </a:r>
            <a:r>
              <a:rPr lang="en-US" sz="175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</a:t>
            </a:r>
            <a:r>
              <a:rPr lang="en-US" sz="1750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асписания</a:t>
            </a:r>
            <a:endParaRPr lang="en-US" sz="1750" b="1" dirty="0"/>
          </a:p>
        </p:txBody>
      </p:sp>
      <p:sp>
        <p:nvSpPr>
          <p:cNvPr id="17" name="Text 11"/>
          <p:cNvSpPr/>
          <p:nvPr/>
        </p:nvSpPr>
        <p:spPr>
          <a:xfrm>
            <a:off x="5672242" y="6580765"/>
            <a:ext cx="34105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Задачи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75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</a:t>
            </a:r>
            <a:r>
              <a:rPr lang="en-US" sz="1750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етевой</a:t>
            </a:r>
            <a:r>
              <a:rPr lang="en-US" sz="175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</a:t>
            </a:r>
            <a:r>
              <a:rPr lang="en-US" sz="1750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птимизации</a:t>
            </a:r>
            <a:endParaRPr lang="en-US" sz="175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91" y="4951366"/>
            <a:ext cx="1564335" cy="15643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91" y="2138271"/>
            <a:ext cx="1655775" cy="1655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19" y="2267270"/>
            <a:ext cx="1526570" cy="15265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96" y="4746869"/>
            <a:ext cx="1696415" cy="1696415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9963137" y="3878340"/>
            <a:ext cx="34137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</a:t>
            </a:r>
            <a:r>
              <a:rPr lang="ru-RU" sz="175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нализа геномных данных</a:t>
            </a:r>
            <a:endParaRPr lang="en-US" sz="175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86" y="2354745"/>
            <a:ext cx="1497513" cy="1497513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0190626" y="6607248"/>
            <a:ext cx="2941831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Электронная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коммерция</a:t>
            </a:r>
            <a:endParaRPr lang="ru-RU" sz="175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86" y="4951366"/>
            <a:ext cx="1491917" cy="14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56893" y="538281"/>
            <a:ext cx="6496407" cy="744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Задача Коммивояжера</a:t>
            </a:r>
            <a:endParaRPr lang="en-US" sz="4374" b="1" dirty="0"/>
          </a:p>
        </p:txBody>
      </p:sp>
      <p:sp>
        <p:nvSpPr>
          <p:cNvPr id="11" name="Text 3"/>
          <p:cNvSpPr/>
          <p:nvPr/>
        </p:nvSpPr>
        <p:spPr>
          <a:xfrm>
            <a:off x="2571363" y="4569005"/>
            <a:ext cx="347990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166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</a:t>
            </a:r>
            <a:endParaRPr lang="en-US" sz="1660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2" name="Text 3"/>
          <p:cNvSpPr/>
          <p:nvPr/>
        </p:nvSpPr>
        <p:spPr>
          <a:xfrm>
            <a:off x="8390861" y="4569004"/>
            <a:ext cx="347990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16600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endParaRPr lang="en-US" sz="1660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89588" y="4032250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62688" y="4032250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935788" y="4032250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646988" y="4032250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320088" y="4033824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9941610" y="5180828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9941610" y="5877583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418320" y="6053002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642350" y="6053002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924800" y="6055383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207250" y="6053002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490494" y="6048375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809175" y="6055383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rot="5400000">
            <a:off x="4023697" y="5173820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 rot="5400000">
            <a:off x="4023697" y="5870575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150397" y="6055383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467730" y="6048375"/>
            <a:ext cx="520700" cy="165100"/>
          </a:xfrm>
          <a:prstGeom prst="rect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>
            <a:off x="8759826" y="3988594"/>
            <a:ext cx="290512" cy="252412"/>
          </a:xfrm>
          <a:prstGeom prst="triangle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4138791" y="4830929"/>
            <a:ext cx="290512" cy="252412"/>
          </a:xfrm>
          <a:prstGeom prst="triangle">
            <a:avLst/>
          </a:prstGeom>
          <a:solidFill>
            <a:srgbClr val="D6E5EF"/>
          </a:solidFill>
          <a:ln>
            <a:solidFill>
              <a:srgbClr val="D6E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56893" y="5382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Основные</a:t>
            </a: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</a:t>
            </a:r>
            <a:r>
              <a:rPr lang="en-US" sz="4374" b="1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ринципы</a:t>
            </a: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</a:t>
            </a:r>
            <a:r>
              <a:rPr lang="en-US" sz="4374" b="1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лгоритма</a:t>
            </a: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м</a:t>
            </a:r>
            <a:r>
              <a:rPr lang="en-US" sz="4374" b="1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уравьиной</a:t>
            </a: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</a:t>
            </a:r>
            <a:r>
              <a:rPr lang="en-US" sz="4374" b="1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олонии</a:t>
            </a:r>
            <a:endParaRPr lang="en-US" sz="4374" b="1" dirty="0"/>
          </a:p>
        </p:txBody>
      </p:sp>
      <p:sp>
        <p:nvSpPr>
          <p:cNvPr id="5" name="Text 3"/>
          <p:cNvSpPr/>
          <p:nvPr/>
        </p:nvSpPr>
        <p:spPr>
          <a:xfrm>
            <a:off x="1547426" y="5216139"/>
            <a:ext cx="347990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Децентрализованное </a:t>
            </a:r>
            <a:r>
              <a:rPr lang="ru-RU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</a:t>
            </a:r>
            <a:r>
              <a:rPr lang="en-US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правление</a:t>
            </a:r>
            <a:endParaRPr lang="en-US" sz="240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831480" y="521614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Коллективный </a:t>
            </a:r>
            <a:r>
              <a:rPr lang="ru-RU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en-US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нтеллект</a:t>
            </a:r>
            <a:endParaRPr lang="en-US" sz="240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022561" y="53897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Обратная </a:t>
            </a:r>
            <a:r>
              <a:rPr lang="ru-RU" sz="24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</a:t>
            </a:r>
            <a:r>
              <a:rPr lang="en-US" sz="240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вязь</a:t>
            </a:r>
            <a:endParaRPr lang="en-US" sz="2400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11" y="3426973"/>
            <a:ext cx="1651340" cy="16513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41" y="3573952"/>
            <a:ext cx="1367423" cy="136742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10" y="3588920"/>
            <a:ext cx="1489393" cy="148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Фазы</a:t>
            </a:r>
            <a:r>
              <a:rPr lang="en-US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</a:t>
            </a:r>
            <a:r>
              <a:rPr lang="en-US" sz="4374" b="1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лгоритма</a:t>
            </a:r>
            <a:endParaRPr lang="en-US" sz="4374" b="1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30720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030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9" name="Text 6"/>
          <p:cNvSpPr/>
          <p:nvPr/>
        </p:nvSpPr>
        <p:spPr>
          <a:xfrm>
            <a:off x="4755297" y="2244685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Инициализация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Алгоритм начинается с размещения муравьев в случайных позициях и инициализации феромонных следов.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88453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607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960" y="410241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0314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Построение</a:t>
            </a: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</a:t>
            </a:r>
            <a:r>
              <a:rPr lang="en-US" sz="2187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ешений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Муравьи перемещаются по графу, принимая вероятностные решения, основанные на информации о феромонах и эвристиках.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6185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84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985" y="596015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378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Обновление</a:t>
            </a: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2187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</a:t>
            </a:r>
            <a:r>
              <a:rPr lang="en-US" sz="2187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еромонов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После завершения туров, феромонные следы обновляются в соответствии с качеством найденных решений.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Применение</a:t>
            </a:r>
            <a:r>
              <a:rPr lang="en-US" sz="435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50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</a:t>
            </a:r>
            <a:r>
              <a:rPr lang="en-US" sz="4350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лгоритма</a:t>
            </a:r>
            <a:r>
              <a:rPr lang="en-US" sz="4350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4350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для</a:t>
            </a:r>
            <a:r>
              <a:rPr lang="en-US" sz="435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50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</a:t>
            </a:r>
            <a:r>
              <a:rPr lang="en-US" sz="4350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адачи</a:t>
            </a:r>
            <a:r>
              <a:rPr lang="en-US" sz="4350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35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</a:t>
            </a:r>
            <a:r>
              <a:rPr lang="en-US" sz="4350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оммивояжера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304407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Представление</a:t>
            </a:r>
            <a:r>
              <a:rPr lang="en-US" sz="217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2175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г</a:t>
            </a:r>
            <a:r>
              <a:rPr lang="en-US" sz="2175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рафа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Задача коммивояжера представляется в виде графа, где вершины - это города, а ребра - расстояния между ними.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457640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Поиск</a:t>
            </a:r>
            <a:r>
              <a:rPr lang="en-US" sz="217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2175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</a:t>
            </a:r>
            <a:r>
              <a:rPr lang="en-US" sz="2175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птимального</a:t>
            </a:r>
            <a:r>
              <a:rPr lang="en-US" sz="2175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217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м</a:t>
            </a:r>
            <a:r>
              <a:rPr lang="en-US" sz="2175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аршрута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Муравьи исследуют граф, оставляя феромонные следы, которые направляют других муравьев к лучшим решениям.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353103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Сходимость к </a:t>
            </a:r>
            <a:r>
              <a:rPr lang="ru-RU" sz="2175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</a:t>
            </a:r>
            <a:r>
              <a:rPr lang="en-US" sz="2175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птимуму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Феромонные следы постепенно усиливают наиболее короткие маршруты, пока алгоритм не сойдется к оптимальному решению.</a:t>
            </a:r>
            <a:endParaRPr lang="en-US" sz="17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491530" y="755595"/>
            <a:ext cx="4778970" cy="756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Решение задачи</a:t>
            </a:r>
            <a:endParaRPr lang="en-US" sz="4374" b="1" dirty="0">
              <a:solidFill>
                <a:srgbClr val="60A9F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0" y="2267476"/>
            <a:ext cx="7420570" cy="369889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91530" y="611334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Реализовали алгоритм, выдающий лучший результат длины пути для заданного графа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5" name="Text 8"/>
          <p:cNvSpPr/>
          <p:nvPr/>
        </p:nvSpPr>
        <p:spPr>
          <a:xfrm>
            <a:off x="8360955" y="6142999"/>
            <a:ext cx="58205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Фрагмент реализованного на </a:t>
            </a:r>
            <a:r>
              <a:rPr lang="en-US" sz="1750" dirty="0" smtClean="0">
                <a:solidFill>
                  <a:schemeClr val="bg1"/>
                </a:solidFill>
              </a:rPr>
              <a:t>python</a:t>
            </a:r>
            <a:r>
              <a:rPr lang="ru-RU" sz="1750" dirty="0" smtClean="0">
                <a:solidFill>
                  <a:schemeClr val="bg1"/>
                </a:solidFill>
              </a:rPr>
              <a:t> алгоритма муравьиной колонии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956" y="2181695"/>
            <a:ext cx="5820587" cy="385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4" name="Text 2"/>
          <p:cNvSpPr/>
          <p:nvPr/>
        </p:nvSpPr>
        <p:spPr>
          <a:xfrm>
            <a:off x="491530" y="755595"/>
            <a:ext cx="4778970" cy="756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Тестирование</a:t>
            </a:r>
            <a:endParaRPr lang="en-US" sz="4374" b="1" dirty="0">
              <a:solidFill>
                <a:srgbClr val="60A9F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88" y="2746687"/>
            <a:ext cx="5199502" cy="3067784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4462463" y="6017914"/>
            <a:ext cx="5883494" cy="610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Перебрали различные параметры, влияющие на алгоритм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317500" y="6006727"/>
            <a:ext cx="383340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Сгенерировали матрицу расстояний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30" y="3009036"/>
            <a:ext cx="4314892" cy="26163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957" y="2877861"/>
            <a:ext cx="3899297" cy="280543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0529976" y="5787833"/>
            <a:ext cx="3715278" cy="610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Получили готовый результат и отсортировали по времени и длине пути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8" name="Text 8"/>
          <p:cNvSpPr/>
          <p:nvPr/>
        </p:nvSpPr>
        <p:spPr>
          <a:xfrm>
            <a:off x="4150907" y="6024781"/>
            <a:ext cx="32686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9" name="Text 8"/>
          <p:cNvSpPr/>
          <p:nvPr/>
        </p:nvSpPr>
        <p:spPr>
          <a:xfrm>
            <a:off x="10274533" y="6034979"/>
            <a:ext cx="32686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4" name="Text 2"/>
          <p:cNvSpPr/>
          <p:nvPr/>
        </p:nvSpPr>
        <p:spPr>
          <a:xfrm>
            <a:off x="491530" y="755595"/>
            <a:ext cx="12030670" cy="756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– визуализация (подготовка данных)</a:t>
            </a:r>
            <a:endParaRPr lang="en-US" sz="4374" b="1" dirty="0">
              <a:solidFill>
                <a:srgbClr val="60A9F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17" name="Text 8"/>
          <p:cNvSpPr/>
          <p:nvPr/>
        </p:nvSpPr>
        <p:spPr>
          <a:xfrm>
            <a:off x="110472" y="6754394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Ввод гиперпараметров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9" name="Text 8"/>
          <p:cNvSpPr/>
          <p:nvPr/>
        </p:nvSpPr>
        <p:spPr>
          <a:xfrm>
            <a:off x="10274533" y="6034979"/>
            <a:ext cx="32686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0" y="2176441"/>
            <a:ext cx="2953162" cy="44869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280" y="2308112"/>
            <a:ext cx="5934786" cy="424822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01034" y="6728160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Генерация матрицы расстояний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379" y="2620640"/>
            <a:ext cx="4539586" cy="3654700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10274533" y="6690054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Визуализация городов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4" name="Text 2"/>
          <p:cNvSpPr/>
          <p:nvPr/>
        </p:nvSpPr>
        <p:spPr>
          <a:xfrm>
            <a:off x="491530" y="755595"/>
            <a:ext cx="9389070" cy="756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– визуализация</a:t>
            </a:r>
            <a:r>
              <a:rPr lang="en-US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(</a:t>
            </a:r>
            <a:r>
              <a:rPr lang="ru-RU" sz="4374" b="1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результат)</a:t>
            </a:r>
            <a:endParaRPr lang="en-US" sz="4374" b="1" dirty="0">
              <a:solidFill>
                <a:srgbClr val="60A9F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19" name="Text 8"/>
          <p:cNvSpPr/>
          <p:nvPr/>
        </p:nvSpPr>
        <p:spPr>
          <a:xfrm>
            <a:off x="10274533" y="6034979"/>
            <a:ext cx="326867" cy="480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5" y="2844293"/>
            <a:ext cx="4092725" cy="284047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68939" y="5942193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Результат работы алгоритма матрицы </a:t>
            </a:r>
            <a:r>
              <a:rPr lang="en-US" sz="1750" dirty="0" smtClean="0">
                <a:solidFill>
                  <a:schemeClr val="bg1"/>
                </a:solidFill>
              </a:rPr>
              <a:t>5x5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155" y="2785877"/>
            <a:ext cx="4239236" cy="289889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172707" y="5940786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Результат работы алгоритма матрицы </a:t>
            </a:r>
            <a:r>
              <a:rPr lang="en-US" sz="1750" dirty="0" smtClean="0">
                <a:solidFill>
                  <a:schemeClr val="bg1"/>
                </a:solidFill>
              </a:rPr>
              <a:t>3x3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313" y="2844293"/>
            <a:ext cx="4582164" cy="2695951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10103756" y="5942193"/>
            <a:ext cx="3715278" cy="57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ru-RU" sz="1750" dirty="0" smtClean="0">
                <a:solidFill>
                  <a:schemeClr val="bg1"/>
                </a:solidFill>
              </a:rPr>
              <a:t>Результат работы алгоритма матрицы </a:t>
            </a:r>
            <a:r>
              <a:rPr lang="en-US" sz="1750" dirty="0" smtClean="0">
                <a:solidFill>
                  <a:schemeClr val="bg1"/>
                </a:solidFill>
              </a:rPr>
              <a:t>7x7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270</Words>
  <Application>Microsoft Office PowerPoint</Application>
  <PresentationFormat>Произвольный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Roboto Slab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Leshev Dima</cp:lastModifiedBy>
  <cp:revision>22</cp:revision>
  <dcterms:created xsi:type="dcterms:W3CDTF">2024-06-02T15:31:39Z</dcterms:created>
  <dcterms:modified xsi:type="dcterms:W3CDTF">2024-06-02T18:27:51Z</dcterms:modified>
</cp:coreProperties>
</file>