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58" r:id="rId6"/>
    <p:sldId id="309" r:id="rId7"/>
    <p:sldId id="263" r:id="rId8"/>
    <p:sldId id="276" r:id="rId9"/>
    <p:sldId id="328" r:id="rId10"/>
    <p:sldId id="329" r:id="rId11"/>
    <p:sldId id="330" r:id="rId12"/>
    <p:sldId id="331" r:id="rId13"/>
    <p:sldId id="321" r:id="rId14"/>
    <p:sldId id="277" r:id="rId15"/>
    <p:sldId id="278" r:id="rId16"/>
    <p:sldId id="279" r:id="rId17"/>
    <p:sldId id="280" r:id="rId18"/>
    <p:sldId id="281" r:id="rId19"/>
    <p:sldId id="283" r:id="rId20"/>
    <p:sldId id="322" r:id="rId21"/>
    <p:sldId id="284" r:id="rId22"/>
    <p:sldId id="287" r:id="rId23"/>
    <p:sldId id="288" r:id="rId24"/>
    <p:sldId id="264" r:id="rId25"/>
    <p:sldId id="324" r:id="rId26"/>
    <p:sldId id="294" r:id="rId27"/>
    <p:sldId id="326" r:id="rId28"/>
    <p:sldId id="265" r:id="rId29"/>
    <p:sldId id="335" r:id="rId30"/>
    <p:sldId id="290" r:id="rId31"/>
    <p:sldId id="334" r:id="rId32"/>
    <p:sldId id="291" r:id="rId33"/>
    <p:sldId id="315" r:id="rId34"/>
    <p:sldId id="266" r:id="rId35"/>
    <p:sldId id="296" r:id="rId36"/>
    <p:sldId id="267" r:id="rId37"/>
    <p:sldId id="298" r:id="rId38"/>
    <p:sldId id="300" r:id="rId39"/>
    <p:sldId id="301" r:id="rId40"/>
    <p:sldId id="268" r:id="rId41"/>
    <p:sldId id="269" r:id="rId42"/>
    <p:sldId id="310" r:id="rId43"/>
    <p:sldId id="282" r:id="rId44"/>
    <p:sldId id="270" r:id="rId45"/>
    <p:sldId id="316" r:id="rId46"/>
    <p:sldId id="285" r:id="rId47"/>
    <p:sldId id="323" r:id="rId48"/>
    <p:sldId id="273" r:id="rId49"/>
    <p:sldId id="317" r:id="rId50"/>
    <p:sldId id="271" r:id="rId51"/>
    <p:sldId id="320" r:id="rId52"/>
    <p:sldId id="272" r:id="rId53"/>
    <p:sldId id="274" r:id="rId54"/>
    <p:sldId id="327" r:id="rId55"/>
    <p:sldId id="275" r:id="rId56"/>
    <p:sldId id="318" r:id="rId57"/>
    <p:sldId id="319" r:id="rId58"/>
    <p:sldId id="286" r:id="rId59"/>
    <p:sldId id="304" r:id="rId60"/>
    <p:sldId id="311" r:id="rId61"/>
    <p:sldId id="293" r:id="rId62"/>
    <p:sldId id="332" r:id="rId63"/>
    <p:sldId id="289" r:id="rId64"/>
    <p:sldId id="336" r:id="rId65"/>
    <p:sldId id="337" r:id="rId66"/>
    <p:sldId id="325" r:id="rId67"/>
    <p:sldId id="307" r:id="rId68"/>
    <p:sldId id="308" r:id="rId69"/>
    <p:sldId id="312" r:id="rId70"/>
    <p:sldId id="313" r:id="rId71"/>
    <p:sldId id="314" r:id="rId72"/>
    <p:sldId id="292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220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n\Desktop\Thesi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n\Desktop\Thesi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n\Desktop\Thesis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n\Desktop\Thesi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1"/>
          <c:order val="0"/>
          <c:tx>
            <c:strRef>
              <c:f>nonboosted!$C$2</c:f>
              <c:strCache>
                <c:ptCount val="1"/>
                <c:pt idx="0">
                  <c:v>common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nonboosted!$C$3:$C$37</c:f>
              <c:numCache>
                <c:formatCode>General</c:formatCode>
                <c:ptCount val="34"/>
                <c:pt idx="0">
                  <c:v>1025</c:v>
                </c:pt>
                <c:pt idx="1">
                  <c:v>3276</c:v>
                </c:pt>
                <c:pt idx="2">
                  <c:v>3239</c:v>
                </c:pt>
                <c:pt idx="3">
                  <c:v>3223</c:v>
                </c:pt>
                <c:pt idx="4">
                  <c:v>1847</c:v>
                </c:pt>
                <c:pt idx="5">
                  <c:v>3376</c:v>
                </c:pt>
                <c:pt idx="6">
                  <c:v>1848</c:v>
                </c:pt>
                <c:pt idx="7">
                  <c:v>3365</c:v>
                </c:pt>
                <c:pt idx="8">
                  <c:v>2863</c:v>
                </c:pt>
                <c:pt idx="9">
                  <c:v>2875</c:v>
                </c:pt>
                <c:pt idx="10">
                  <c:v>3198</c:v>
                </c:pt>
                <c:pt idx="11">
                  <c:v>3359</c:v>
                </c:pt>
                <c:pt idx="12">
                  <c:v>3360</c:v>
                </c:pt>
                <c:pt idx="13">
                  <c:v>3196</c:v>
                </c:pt>
                <c:pt idx="14">
                  <c:v>3469</c:v>
                </c:pt>
                <c:pt idx="15">
                  <c:v>3193</c:v>
                </c:pt>
                <c:pt idx="16">
                  <c:v>3468</c:v>
                </c:pt>
                <c:pt idx="17">
                  <c:v>3215</c:v>
                </c:pt>
                <c:pt idx="18">
                  <c:v>3237</c:v>
                </c:pt>
                <c:pt idx="19">
                  <c:v>3375</c:v>
                </c:pt>
                <c:pt idx="20">
                  <c:v>3374</c:v>
                </c:pt>
                <c:pt idx="21">
                  <c:v>3351</c:v>
                </c:pt>
                <c:pt idx="22">
                  <c:v>3387</c:v>
                </c:pt>
                <c:pt idx="23">
                  <c:v>3354</c:v>
                </c:pt>
                <c:pt idx="24">
                  <c:v>3389</c:v>
                </c:pt>
                <c:pt idx="25">
                  <c:v>3145</c:v>
                </c:pt>
                <c:pt idx="26">
                  <c:v>3211</c:v>
                </c:pt>
                <c:pt idx="27">
                  <c:v>3478</c:v>
                </c:pt>
                <c:pt idx="28">
                  <c:v>3485</c:v>
                </c:pt>
                <c:pt idx="29">
                  <c:v>3462</c:v>
                </c:pt>
                <c:pt idx="30">
                  <c:v>3148</c:v>
                </c:pt>
                <c:pt idx="31">
                  <c:v>3481</c:v>
                </c:pt>
                <c:pt idx="32">
                  <c:v>3482</c:v>
                </c:pt>
                <c:pt idx="33">
                  <c:v>3465</c:v>
                </c:pt>
              </c:numCache>
            </c:numRef>
          </c:val>
        </c:ser>
        <c:ser>
          <c:idx val="0"/>
          <c:order val="1"/>
          <c:tx>
            <c:strRef>
              <c:f>nonboosted!$B$2</c:f>
              <c:strCache>
                <c:ptCount val="1"/>
                <c:pt idx="0">
                  <c:v>size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nonboosted!$B$3:$B$37</c:f>
              <c:numCache>
                <c:formatCode>General</c:formatCode>
                <c:ptCount val="34"/>
                <c:pt idx="0">
                  <c:v>8189</c:v>
                </c:pt>
                <c:pt idx="1">
                  <c:v>87528</c:v>
                </c:pt>
                <c:pt idx="2">
                  <c:v>107598</c:v>
                </c:pt>
                <c:pt idx="3">
                  <c:v>107581</c:v>
                </c:pt>
                <c:pt idx="4">
                  <c:v>15118</c:v>
                </c:pt>
                <c:pt idx="5">
                  <c:v>98792</c:v>
                </c:pt>
                <c:pt idx="6">
                  <c:v>15151</c:v>
                </c:pt>
                <c:pt idx="7">
                  <c:v>98712</c:v>
                </c:pt>
                <c:pt idx="8">
                  <c:v>6436</c:v>
                </c:pt>
                <c:pt idx="9">
                  <c:v>12720</c:v>
                </c:pt>
                <c:pt idx="10">
                  <c:v>94337</c:v>
                </c:pt>
                <c:pt idx="11">
                  <c:v>113366</c:v>
                </c:pt>
                <c:pt idx="12">
                  <c:v>113370</c:v>
                </c:pt>
                <c:pt idx="13">
                  <c:v>22892</c:v>
                </c:pt>
                <c:pt idx="14">
                  <c:v>101113</c:v>
                </c:pt>
                <c:pt idx="15">
                  <c:v>22910</c:v>
                </c:pt>
                <c:pt idx="16">
                  <c:v>101115</c:v>
                </c:pt>
                <c:pt idx="17">
                  <c:v>90391</c:v>
                </c:pt>
                <c:pt idx="18">
                  <c:v>88765</c:v>
                </c:pt>
                <c:pt idx="19">
                  <c:v>107490</c:v>
                </c:pt>
                <c:pt idx="20">
                  <c:v>107491</c:v>
                </c:pt>
                <c:pt idx="21">
                  <c:v>108711</c:v>
                </c:pt>
                <c:pt idx="22">
                  <c:v>109159</c:v>
                </c:pt>
                <c:pt idx="23">
                  <c:v>108694</c:v>
                </c:pt>
                <c:pt idx="24">
                  <c:v>109146</c:v>
                </c:pt>
                <c:pt idx="25">
                  <c:v>14379</c:v>
                </c:pt>
                <c:pt idx="26">
                  <c:v>19813</c:v>
                </c:pt>
                <c:pt idx="27">
                  <c:v>98489</c:v>
                </c:pt>
                <c:pt idx="28">
                  <c:v>98805</c:v>
                </c:pt>
                <c:pt idx="29">
                  <c:v>97185</c:v>
                </c:pt>
                <c:pt idx="30">
                  <c:v>14452</c:v>
                </c:pt>
                <c:pt idx="31">
                  <c:v>98505</c:v>
                </c:pt>
                <c:pt idx="32">
                  <c:v>98828</c:v>
                </c:pt>
                <c:pt idx="33">
                  <c:v>97201</c:v>
                </c:pt>
              </c:numCache>
            </c:numRef>
          </c:val>
        </c:ser>
        <c:overlap val="100"/>
        <c:axId val="44935040"/>
        <c:axId val="44936576"/>
      </c:barChart>
      <c:lineChart>
        <c:grouping val="standard"/>
        <c:ser>
          <c:idx val="2"/>
          <c:order val="2"/>
          <c:tx>
            <c:strRef>
              <c:f>nonboosted!$D$2</c:f>
              <c:strCache>
                <c:ptCount val="1"/>
                <c:pt idx="0">
                  <c:v>accuracy</c:v>
                </c:pt>
              </c:strCache>
            </c:strRef>
          </c:tx>
          <c:val>
            <c:numRef>
              <c:f>nonboosted!$D$3:$D$37</c:f>
              <c:numCache>
                <c:formatCode>0.0000</c:formatCode>
                <c:ptCount val="34"/>
                <c:pt idx="0">
                  <c:v>78.439024390244043</c:v>
                </c:pt>
                <c:pt idx="1">
                  <c:v>63.217338217338202</c:v>
                </c:pt>
                <c:pt idx="2">
                  <c:v>62.889780796542034</c:v>
                </c:pt>
                <c:pt idx="3">
                  <c:v>63.108904747130012</c:v>
                </c:pt>
                <c:pt idx="4">
                  <c:v>69.897130481862661</c:v>
                </c:pt>
                <c:pt idx="5">
                  <c:v>61.907582938388593</c:v>
                </c:pt>
                <c:pt idx="6">
                  <c:v>70.129870129869957</c:v>
                </c:pt>
                <c:pt idx="7">
                  <c:v>62.109955423477011</c:v>
                </c:pt>
                <c:pt idx="8">
                  <c:v>98.428222144603609</c:v>
                </c:pt>
                <c:pt idx="9">
                  <c:v>96.869565217391298</c:v>
                </c:pt>
                <c:pt idx="10">
                  <c:v>91.400875547216998</c:v>
                </c:pt>
                <c:pt idx="11">
                  <c:v>91.336707353378856</c:v>
                </c:pt>
                <c:pt idx="12">
                  <c:v>91.488095238095198</c:v>
                </c:pt>
                <c:pt idx="13">
                  <c:v>94.493116395494383</c:v>
                </c:pt>
                <c:pt idx="14">
                  <c:v>92.93744594984166</c:v>
                </c:pt>
                <c:pt idx="15">
                  <c:v>94.487942373943</c:v>
                </c:pt>
                <c:pt idx="16">
                  <c:v>92.906574394463689</c:v>
                </c:pt>
                <c:pt idx="17">
                  <c:v>92.348367029548982</c:v>
                </c:pt>
                <c:pt idx="18">
                  <c:v>92.678405931417856</c:v>
                </c:pt>
                <c:pt idx="19">
                  <c:v>92.207407407407402</c:v>
                </c:pt>
                <c:pt idx="20">
                  <c:v>92.264374629519892</c:v>
                </c:pt>
                <c:pt idx="21">
                  <c:v>91.793494479259891</c:v>
                </c:pt>
                <c:pt idx="22">
                  <c:v>91.703572483023279</c:v>
                </c:pt>
                <c:pt idx="23">
                  <c:v>91.830649970184879</c:v>
                </c:pt>
                <c:pt idx="24">
                  <c:v>91.708468574800719</c:v>
                </c:pt>
                <c:pt idx="25">
                  <c:v>96.406995230524558</c:v>
                </c:pt>
                <c:pt idx="26">
                  <c:v>96.013702896293765</c:v>
                </c:pt>
                <c:pt idx="27">
                  <c:v>93.818286371477882</c:v>
                </c:pt>
                <c:pt idx="28">
                  <c:v>93.371592539454483</c:v>
                </c:pt>
                <c:pt idx="29">
                  <c:v>93.934142114384571</c:v>
                </c:pt>
                <c:pt idx="30">
                  <c:v>96.346886912325289</c:v>
                </c:pt>
                <c:pt idx="31">
                  <c:v>93.852341281240982</c:v>
                </c:pt>
                <c:pt idx="32">
                  <c:v>93.452039058012602</c:v>
                </c:pt>
                <c:pt idx="33">
                  <c:v>93.939393939393895</c:v>
                </c:pt>
              </c:numCache>
            </c:numRef>
          </c:val>
        </c:ser>
        <c:ser>
          <c:idx val="3"/>
          <c:order val="3"/>
          <c:tx>
            <c:strRef>
              <c:f>nonboosted!$E$2</c:f>
              <c:strCache>
                <c:ptCount val="1"/>
                <c:pt idx="0">
                  <c:v>f-1</c:v>
                </c:pt>
              </c:strCache>
            </c:strRef>
          </c:tx>
          <c:val>
            <c:numRef>
              <c:f>nonboosted!$E$3:$E$37</c:f>
              <c:numCache>
                <c:formatCode>0.0000</c:formatCode>
                <c:ptCount val="34"/>
                <c:pt idx="0">
                  <c:v>83.641746854182088</c:v>
                </c:pt>
                <c:pt idx="1">
                  <c:v>70.371281042537419</c:v>
                </c:pt>
                <c:pt idx="2">
                  <c:v>71.216475095785398</c:v>
                </c:pt>
                <c:pt idx="3">
                  <c:v>71.397642530671149</c:v>
                </c:pt>
                <c:pt idx="4">
                  <c:v>76.279863481228844</c:v>
                </c:pt>
                <c:pt idx="5">
                  <c:v>69.812206572769767</c:v>
                </c:pt>
                <c:pt idx="6">
                  <c:v>76.349614395886903</c:v>
                </c:pt>
                <c:pt idx="7">
                  <c:v>70.007057163020448</c:v>
                </c:pt>
                <c:pt idx="8">
                  <c:v>98.105263157894541</c:v>
                </c:pt>
                <c:pt idx="9">
                  <c:v>96.492595479345511</c:v>
                </c:pt>
                <c:pt idx="10">
                  <c:v>90.933069568084406</c:v>
                </c:pt>
                <c:pt idx="11">
                  <c:v>90.805687203791265</c:v>
                </c:pt>
                <c:pt idx="12">
                  <c:v>90.960809102401797</c:v>
                </c:pt>
                <c:pt idx="13">
                  <c:v>93.964334705075544</c:v>
                </c:pt>
                <c:pt idx="14">
                  <c:v>92.336565530184458</c:v>
                </c:pt>
                <c:pt idx="15">
                  <c:v>93.943565037852707</c:v>
                </c:pt>
                <c:pt idx="16">
                  <c:v>92.302878598247759</c:v>
                </c:pt>
                <c:pt idx="17">
                  <c:v>90.861812778603309</c:v>
                </c:pt>
                <c:pt idx="18">
                  <c:v>91.526635681086901</c:v>
                </c:pt>
                <c:pt idx="19">
                  <c:v>91.002394799863183</c:v>
                </c:pt>
                <c:pt idx="20">
                  <c:v>91.064703868538203</c:v>
                </c:pt>
                <c:pt idx="21">
                  <c:v>90.237841675541404</c:v>
                </c:pt>
                <c:pt idx="22">
                  <c:v>90.280179868557582</c:v>
                </c:pt>
                <c:pt idx="23">
                  <c:v>90.283687943262407</c:v>
                </c:pt>
                <c:pt idx="24">
                  <c:v>90.28689941237468</c:v>
                </c:pt>
                <c:pt idx="25">
                  <c:v>95.731016244805545</c:v>
                </c:pt>
                <c:pt idx="26">
                  <c:v>95.402298850574468</c:v>
                </c:pt>
                <c:pt idx="27">
                  <c:v>93.080141615706509</c:v>
                </c:pt>
                <c:pt idx="28">
                  <c:v>92.297432477492478</c:v>
                </c:pt>
                <c:pt idx="29">
                  <c:v>93.009320905459319</c:v>
                </c:pt>
                <c:pt idx="30">
                  <c:v>95.662014334213481</c:v>
                </c:pt>
                <c:pt idx="31">
                  <c:v>93.123393316195177</c:v>
                </c:pt>
                <c:pt idx="32">
                  <c:v>92.379679144384767</c:v>
                </c:pt>
                <c:pt idx="33">
                  <c:v>93.013972055888189</c:v>
                </c:pt>
              </c:numCache>
            </c:numRef>
          </c:val>
        </c:ser>
        <c:marker val="1"/>
        <c:axId val="44948096"/>
        <c:axId val="44946560"/>
      </c:lineChart>
      <c:catAx>
        <c:axId val="44935040"/>
        <c:scaling>
          <c:orientation val="minMax"/>
        </c:scaling>
        <c:axPos val="b"/>
        <c:tickLblPos val="nextTo"/>
        <c:crossAx val="44936576"/>
        <c:crosses val="autoZero"/>
        <c:auto val="1"/>
        <c:lblAlgn val="ctr"/>
        <c:lblOffset val="100"/>
      </c:catAx>
      <c:valAx>
        <c:axId val="44936576"/>
        <c:scaling>
          <c:orientation val="minMax"/>
          <c:max val="120000"/>
          <c:min val="0"/>
        </c:scaling>
        <c:axPos val="l"/>
        <c:majorGridlines/>
        <c:numFmt formatCode="General" sourceLinked="1"/>
        <c:tickLblPos val="nextTo"/>
        <c:crossAx val="44935040"/>
        <c:crosses val="autoZero"/>
        <c:crossBetween val="between"/>
        <c:majorUnit val="10000"/>
      </c:valAx>
      <c:valAx>
        <c:axId val="44946560"/>
        <c:scaling>
          <c:orientation val="minMax"/>
          <c:max val="100"/>
        </c:scaling>
        <c:axPos val="r"/>
        <c:numFmt formatCode="0.0000" sourceLinked="1"/>
        <c:tickLblPos val="nextTo"/>
        <c:crossAx val="44948096"/>
        <c:crosses val="max"/>
        <c:crossBetween val="between"/>
      </c:valAx>
      <c:catAx>
        <c:axId val="44948096"/>
        <c:scaling>
          <c:orientation val="minMax"/>
        </c:scaling>
        <c:delete val="1"/>
        <c:axPos val="b"/>
        <c:tickLblPos val="none"/>
        <c:crossAx val="44946560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8706261265387389"/>
          <c:y val="0.79464638961296108"/>
          <c:w val="9.2197380214790667E-2"/>
          <c:h val="0.16542402182574548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1"/>
          <c:order val="0"/>
          <c:tx>
            <c:strRef>
              <c:f>nonboosted!$J$2</c:f>
              <c:strCache>
                <c:ptCount val="1"/>
                <c:pt idx="0">
                  <c:v>common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nonboosted!$J$3:$J$37</c:f>
              <c:numCache>
                <c:formatCode>General</c:formatCode>
                <c:ptCount val="34"/>
                <c:pt idx="0">
                  <c:v>86</c:v>
                </c:pt>
                <c:pt idx="1">
                  <c:v>411</c:v>
                </c:pt>
                <c:pt idx="2">
                  <c:v>446</c:v>
                </c:pt>
                <c:pt idx="3">
                  <c:v>446</c:v>
                </c:pt>
                <c:pt idx="4">
                  <c:v>119</c:v>
                </c:pt>
                <c:pt idx="5">
                  <c:v>440</c:v>
                </c:pt>
                <c:pt idx="6">
                  <c:v>120</c:v>
                </c:pt>
                <c:pt idx="7">
                  <c:v>440</c:v>
                </c:pt>
                <c:pt idx="8">
                  <c:v>58</c:v>
                </c:pt>
                <c:pt idx="9">
                  <c:v>128</c:v>
                </c:pt>
                <c:pt idx="10">
                  <c:v>439</c:v>
                </c:pt>
                <c:pt idx="11">
                  <c:v>464</c:v>
                </c:pt>
                <c:pt idx="12">
                  <c:v>462</c:v>
                </c:pt>
                <c:pt idx="13">
                  <c:v>186</c:v>
                </c:pt>
                <c:pt idx="14">
                  <c:v>449</c:v>
                </c:pt>
                <c:pt idx="15">
                  <c:v>186</c:v>
                </c:pt>
                <c:pt idx="16">
                  <c:v>449</c:v>
                </c:pt>
                <c:pt idx="17">
                  <c:v>436</c:v>
                </c:pt>
                <c:pt idx="18">
                  <c:v>426</c:v>
                </c:pt>
                <c:pt idx="19">
                  <c:v>458</c:v>
                </c:pt>
                <c:pt idx="20">
                  <c:v>456</c:v>
                </c:pt>
                <c:pt idx="21">
                  <c:v>464</c:v>
                </c:pt>
                <c:pt idx="22">
                  <c:v>468</c:v>
                </c:pt>
                <c:pt idx="23">
                  <c:v>464</c:v>
                </c:pt>
                <c:pt idx="24">
                  <c:v>467</c:v>
                </c:pt>
                <c:pt idx="25">
                  <c:v>114</c:v>
                </c:pt>
                <c:pt idx="26">
                  <c:v>174</c:v>
                </c:pt>
                <c:pt idx="27">
                  <c:v>446</c:v>
                </c:pt>
                <c:pt idx="28">
                  <c:v>450</c:v>
                </c:pt>
                <c:pt idx="29">
                  <c:v>442</c:v>
                </c:pt>
                <c:pt idx="30">
                  <c:v>116</c:v>
                </c:pt>
                <c:pt idx="31">
                  <c:v>443</c:v>
                </c:pt>
                <c:pt idx="32">
                  <c:v>449</c:v>
                </c:pt>
                <c:pt idx="33">
                  <c:v>440</c:v>
                </c:pt>
              </c:numCache>
            </c:numRef>
          </c:val>
        </c:ser>
        <c:ser>
          <c:idx val="0"/>
          <c:order val="1"/>
          <c:tx>
            <c:strRef>
              <c:f>nonboosted!$B$2</c:f>
              <c:strCache>
                <c:ptCount val="1"/>
                <c:pt idx="0">
                  <c:v>size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nonboosted!$B$3:$B$37</c:f>
              <c:numCache>
                <c:formatCode>General</c:formatCode>
                <c:ptCount val="34"/>
                <c:pt idx="0">
                  <c:v>8189</c:v>
                </c:pt>
                <c:pt idx="1">
                  <c:v>87528</c:v>
                </c:pt>
                <c:pt idx="2">
                  <c:v>107598</c:v>
                </c:pt>
                <c:pt idx="3">
                  <c:v>107581</c:v>
                </c:pt>
                <c:pt idx="4">
                  <c:v>15118</c:v>
                </c:pt>
                <c:pt idx="5">
                  <c:v>98792</c:v>
                </c:pt>
                <c:pt idx="6">
                  <c:v>15151</c:v>
                </c:pt>
                <c:pt idx="7">
                  <c:v>98712</c:v>
                </c:pt>
                <c:pt idx="8">
                  <c:v>6436</c:v>
                </c:pt>
                <c:pt idx="9">
                  <c:v>12720</c:v>
                </c:pt>
                <c:pt idx="10">
                  <c:v>94337</c:v>
                </c:pt>
                <c:pt idx="11">
                  <c:v>113366</c:v>
                </c:pt>
                <c:pt idx="12">
                  <c:v>113370</c:v>
                </c:pt>
                <c:pt idx="13">
                  <c:v>22892</c:v>
                </c:pt>
                <c:pt idx="14">
                  <c:v>101113</c:v>
                </c:pt>
                <c:pt idx="15">
                  <c:v>22910</c:v>
                </c:pt>
                <c:pt idx="16">
                  <c:v>101115</c:v>
                </c:pt>
                <c:pt idx="17">
                  <c:v>90391</c:v>
                </c:pt>
                <c:pt idx="18">
                  <c:v>88765</c:v>
                </c:pt>
                <c:pt idx="19">
                  <c:v>107490</c:v>
                </c:pt>
                <c:pt idx="20">
                  <c:v>107491</c:v>
                </c:pt>
                <c:pt idx="21">
                  <c:v>108711</c:v>
                </c:pt>
                <c:pt idx="22">
                  <c:v>109159</c:v>
                </c:pt>
                <c:pt idx="23">
                  <c:v>108694</c:v>
                </c:pt>
                <c:pt idx="24">
                  <c:v>109146</c:v>
                </c:pt>
                <c:pt idx="25">
                  <c:v>14379</c:v>
                </c:pt>
                <c:pt idx="26">
                  <c:v>19813</c:v>
                </c:pt>
                <c:pt idx="27">
                  <c:v>98489</c:v>
                </c:pt>
                <c:pt idx="28">
                  <c:v>98805</c:v>
                </c:pt>
                <c:pt idx="29">
                  <c:v>97185</c:v>
                </c:pt>
                <c:pt idx="30">
                  <c:v>14452</c:v>
                </c:pt>
                <c:pt idx="31">
                  <c:v>98505</c:v>
                </c:pt>
                <c:pt idx="32">
                  <c:v>98828</c:v>
                </c:pt>
                <c:pt idx="33">
                  <c:v>97201</c:v>
                </c:pt>
              </c:numCache>
            </c:numRef>
          </c:val>
        </c:ser>
        <c:overlap val="100"/>
        <c:axId val="51054464"/>
        <c:axId val="51056000"/>
      </c:barChart>
      <c:lineChart>
        <c:grouping val="standard"/>
        <c:ser>
          <c:idx val="2"/>
          <c:order val="2"/>
          <c:tx>
            <c:strRef>
              <c:f>nonboosted!$K$2</c:f>
              <c:strCache>
                <c:ptCount val="1"/>
                <c:pt idx="0">
                  <c:v>accuracy</c:v>
                </c:pt>
              </c:strCache>
            </c:strRef>
          </c:tx>
          <c:val>
            <c:numRef>
              <c:f>nonboosted!$K$3:$K$37</c:f>
              <c:numCache>
                <c:formatCode>0.0000</c:formatCode>
                <c:ptCount val="34"/>
                <c:pt idx="0">
                  <c:v>89.534883720930196</c:v>
                </c:pt>
                <c:pt idx="1">
                  <c:v>60.58394160583935</c:v>
                </c:pt>
                <c:pt idx="2">
                  <c:v>59.641255605381204</c:v>
                </c:pt>
                <c:pt idx="3">
                  <c:v>59.641255605381204</c:v>
                </c:pt>
                <c:pt idx="4">
                  <c:v>84.873949579831859</c:v>
                </c:pt>
                <c:pt idx="5">
                  <c:v>59.772727272727302</c:v>
                </c:pt>
                <c:pt idx="6">
                  <c:v>85.833333333333258</c:v>
                </c:pt>
                <c:pt idx="7">
                  <c:v>60.45454545454534</c:v>
                </c:pt>
                <c:pt idx="8">
                  <c:v>98.275862068965509</c:v>
                </c:pt>
                <c:pt idx="9">
                  <c:v>92.1875</c:v>
                </c:pt>
                <c:pt idx="10">
                  <c:v>80.41002277904343</c:v>
                </c:pt>
                <c:pt idx="11">
                  <c:v>82.543103448276099</c:v>
                </c:pt>
                <c:pt idx="12">
                  <c:v>82.900432900432889</c:v>
                </c:pt>
                <c:pt idx="13">
                  <c:v>91.935483870967701</c:v>
                </c:pt>
                <c:pt idx="14">
                  <c:v>82.850779510022107</c:v>
                </c:pt>
                <c:pt idx="15">
                  <c:v>91.935483870967701</c:v>
                </c:pt>
                <c:pt idx="16">
                  <c:v>82.628062360801636</c:v>
                </c:pt>
                <c:pt idx="17">
                  <c:v>82.110091743119298</c:v>
                </c:pt>
                <c:pt idx="18">
                  <c:v>82.863849765258223</c:v>
                </c:pt>
                <c:pt idx="19">
                  <c:v>84.934497816593733</c:v>
                </c:pt>
                <c:pt idx="20">
                  <c:v>85.307017543859658</c:v>
                </c:pt>
                <c:pt idx="21">
                  <c:v>84.482758620689538</c:v>
                </c:pt>
                <c:pt idx="22">
                  <c:v>84.401709401709397</c:v>
                </c:pt>
                <c:pt idx="23">
                  <c:v>84.482758620689538</c:v>
                </c:pt>
                <c:pt idx="24">
                  <c:v>84.368308351177689</c:v>
                </c:pt>
                <c:pt idx="25">
                  <c:v>93.8596491228069</c:v>
                </c:pt>
                <c:pt idx="26">
                  <c:v>92.528735632183654</c:v>
                </c:pt>
                <c:pt idx="27">
                  <c:v>84.304932735425808</c:v>
                </c:pt>
                <c:pt idx="28">
                  <c:v>84.6666666666667</c:v>
                </c:pt>
                <c:pt idx="29">
                  <c:v>85.294117647058826</c:v>
                </c:pt>
                <c:pt idx="30">
                  <c:v>93.96551724137943</c:v>
                </c:pt>
                <c:pt idx="31">
                  <c:v>84.424379232505558</c:v>
                </c:pt>
                <c:pt idx="32">
                  <c:v>85.077951002227209</c:v>
                </c:pt>
                <c:pt idx="33">
                  <c:v>85.909090909090907</c:v>
                </c:pt>
              </c:numCache>
            </c:numRef>
          </c:val>
        </c:ser>
        <c:ser>
          <c:idx val="3"/>
          <c:order val="3"/>
          <c:tx>
            <c:strRef>
              <c:f>nonboosted!$L$2</c:f>
              <c:strCache>
                <c:ptCount val="1"/>
                <c:pt idx="0">
                  <c:v>f-1</c:v>
                </c:pt>
              </c:strCache>
            </c:strRef>
          </c:tx>
          <c:val>
            <c:numRef>
              <c:f>nonboosted!$L$3:$L$37</c:f>
              <c:numCache>
                <c:formatCode>0.0000</c:formatCode>
                <c:ptCount val="34"/>
                <c:pt idx="0">
                  <c:v>88</c:v>
                </c:pt>
                <c:pt idx="1">
                  <c:v>65.384615384615515</c:v>
                </c:pt>
                <c:pt idx="2">
                  <c:v>64.566929133858281</c:v>
                </c:pt>
                <c:pt idx="3">
                  <c:v>64.566929133858281</c:v>
                </c:pt>
                <c:pt idx="4">
                  <c:v>83.928571428571388</c:v>
                </c:pt>
                <c:pt idx="5">
                  <c:v>64.95049504950498</c:v>
                </c:pt>
                <c:pt idx="6">
                  <c:v>84.684684684684683</c:v>
                </c:pt>
                <c:pt idx="7">
                  <c:v>65.476190476190482</c:v>
                </c:pt>
                <c:pt idx="8">
                  <c:v>96.774193548387217</c:v>
                </c:pt>
                <c:pt idx="9">
                  <c:v>89.583333333333258</c:v>
                </c:pt>
                <c:pt idx="10">
                  <c:v>77.248677248677197</c:v>
                </c:pt>
                <c:pt idx="11">
                  <c:v>79.177377892030648</c:v>
                </c:pt>
                <c:pt idx="12">
                  <c:v>79.586563307493478</c:v>
                </c:pt>
                <c:pt idx="13">
                  <c:v>89.361702127659385</c:v>
                </c:pt>
                <c:pt idx="14">
                  <c:v>79.466666666666697</c:v>
                </c:pt>
                <c:pt idx="15">
                  <c:v>89.361702127659385</c:v>
                </c:pt>
                <c:pt idx="16">
                  <c:v>79.255319148936181</c:v>
                </c:pt>
                <c:pt idx="17">
                  <c:v>75.624999999999986</c:v>
                </c:pt>
                <c:pt idx="18">
                  <c:v>76.52733118971058</c:v>
                </c:pt>
                <c:pt idx="19">
                  <c:v>78.899082568807302</c:v>
                </c:pt>
                <c:pt idx="20">
                  <c:v>79.384615384615515</c:v>
                </c:pt>
                <c:pt idx="21">
                  <c:v>78.048780487804848</c:v>
                </c:pt>
                <c:pt idx="22">
                  <c:v>78.208955223880608</c:v>
                </c:pt>
                <c:pt idx="23">
                  <c:v>78.048780487804848</c:v>
                </c:pt>
                <c:pt idx="24">
                  <c:v>78.208955223880608</c:v>
                </c:pt>
                <c:pt idx="25">
                  <c:v>90.140845070422458</c:v>
                </c:pt>
                <c:pt idx="26">
                  <c:v>89.763779527558924</c:v>
                </c:pt>
                <c:pt idx="27">
                  <c:v>80.225988700564756</c:v>
                </c:pt>
                <c:pt idx="28">
                  <c:v>78.769230769230916</c:v>
                </c:pt>
                <c:pt idx="29">
                  <c:v>79.623824451410698</c:v>
                </c:pt>
                <c:pt idx="30">
                  <c:v>90.410958904109592</c:v>
                </c:pt>
                <c:pt idx="31">
                  <c:v>80.341880341880298</c:v>
                </c:pt>
                <c:pt idx="32">
                  <c:v>79.384615384615515</c:v>
                </c:pt>
                <c:pt idx="33">
                  <c:v>80.503144654088103</c:v>
                </c:pt>
              </c:numCache>
            </c:numRef>
          </c:val>
        </c:ser>
        <c:marker val="1"/>
        <c:axId val="51067520"/>
        <c:axId val="51065984"/>
      </c:lineChart>
      <c:catAx>
        <c:axId val="51054464"/>
        <c:scaling>
          <c:orientation val="minMax"/>
        </c:scaling>
        <c:axPos val="b"/>
        <c:tickLblPos val="nextTo"/>
        <c:crossAx val="51056000"/>
        <c:crosses val="autoZero"/>
        <c:auto val="1"/>
        <c:lblAlgn val="ctr"/>
        <c:lblOffset val="100"/>
      </c:catAx>
      <c:valAx>
        <c:axId val="51056000"/>
        <c:scaling>
          <c:orientation val="minMax"/>
          <c:max val="120000"/>
          <c:min val="0"/>
        </c:scaling>
        <c:axPos val="l"/>
        <c:majorGridlines/>
        <c:numFmt formatCode="General" sourceLinked="1"/>
        <c:tickLblPos val="nextTo"/>
        <c:crossAx val="51054464"/>
        <c:crosses val="autoZero"/>
        <c:crossBetween val="between"/>
        <c:majorUnit val="10000"/>
      </c:valAx>
      <c:valAx>
        <c:axId val="51065984"/>
        <c:scaling>
          <c:orientation val="minMax"/>
          <c:max val="100"/>
        </c:scaling>
        <c:axPos val="r"/>
        <c:numFmt formatCode="0.0000" sourceLinked="1"/>
        <c:tickLblPos val="nextTo"/>
        <c:crossAx val="51067520"/>
        <c:crosses val="max"/>
        <c:crossBetween val="between"/>
      </c:valAx>
      <c:catAx>
        <c:axId val="51067520"/>
        <c:scaling>
          <c:orientation val="minMax"/>
        </c:scaling>
        <c:delete val="1"/>
        <c:axPos val="b"/>
        <c:tickLblPos val="none"/>
        <c:crossAx val="51065984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792729347744306"/>
          <c:y val="0.79693341076790758"/>
          <c:w val="0.11037329526682002"/>
          <c:h val="0.1654240218257452"/>
        </c:manualLayout>
      </c:layout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1"/>
          <c:order val="0"/>
          <c:tx>
            <c:strRef>
              <c:f>adaboost!$C$2</c:f>
              <c:strCache>
                <c:ptCount val="1"/>
                <c:pt idx="0">
                  <c:v>common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adaboost!$C$3:$C$37</c:f>
              <c:numCache>
                <c:formatCode>General</c:formatCode>
                <c:ptCount val="35"/>
                <c:pt idx="0">
                  <c:v>86</c:v>
                </c:pt>
                <c:pt idx="1">
                  <c:v>432</c:v>
                </c:pt>
                <c:pt idx="2">
                  <c:v>471</c:v>
                </c:pt>
                <c:pt idx="3">
                  <c:v>471</c:v>
                </c:pt>
                <c:pt idx="4">
                  <c:v>174</c:v>
                </c:pt>
                <c:pt idx="5">
                  <c:v>458</c:v>
                </c:pt>
                <c:pt idx="6">
                  <c:v>174</c:v>
                </c:pt>
                <c:pt idx="7">
                  <c:v>458</c:v>
                </c:pt>
                <c:pt idx="8">
                  <c:v>58</c:v>
                </c:pt>
                <c:pt idx="9">
                  <c:v>128</c:v>
                </c:pt>
                <c:pt idx="10">
                  <c:v>441</c:v>
                </c:pt>
                <c:pt idx="11">
                  <c:v>475</c:v>
                </c:pt>
                <c:pt idx="12">
                  <c:v>473</c:v>
                </c:pt>
                <c:pt idx="13">
                  <c:v>209</c:v>
                </c:pt>
                <c:pt idx="14">
                  <c:v>469</c:v>
                </c:pt>
                <c:pt idx="15">
                  <c:v>209</c:v>
                </c:pt>
                <c:pt idx="16">
                  <c:v>469</c:v>
                </c:pt>
                <c:pt idx="17">
                  <c:v>456</c:v>
                </c:pt>
                <c:pt idx="18">
                  <c:v>435</c:v>
                </c:pt>
                <c:pt idx="19">
                  <c:v>472</c:v>
                </c:pt>
                <c:pt idx="20">
                  <c:v>470</c:v>
                </c:pt>
                <c:pt idx="21">
                  <c:v>481</c:v>
                </c:pt>
                <c:pt idx="22">
                  <c:v>487</c:v>
                </c:pt>
                <c:pt idx="23">
                  <c:v>481</c:v>
                </c:pt>
                <c:pt idx="24">
                  <c:v>486</c:v>
                </c:pt>
                <c:pt idx="25">
                  <c:v>148</c:v>
                </c:pt>
                <c:pt idx="26">
                  <c:v>203</c:v>
                </c:pt>
                <c:pt idx="27">
                  <c:v>452</c:v>
                </c:pt>
                <c:pt idx="28">
                  <c:v>466</c:v>
                </c:pt>
                <c:pt idx="29">
                  <c:v>451</c:v>
                </c:pt>
                <c:pt idx="30">
                  <c:v>148</c:v>
                </c:pt>
                <c:pt idx="31">
                  <c:v>451</c:v>
                </c:pt>
                <c:pt idx="32">
                  <c:v>465</c:v>
                </c:pt>
                <c:pt idx="33">
                  <c:v>450</c:v>
                </c:pt>
              </c:numCache>
            </c:numRef>
          </c:val>
        </c:ser>
        <c:ser>
          <c:idx val="0"/>
          <c:order val="1"/>
          <c:tx>
            <c:strRef>
              <c:f>adaboost!$B$2</c:f>
              <c:strCache>
                <c:ptCount val="1"/>
                <c:pt idx="0">
                  <c:v>size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adaboost!$B$3:$B$37</c:f>
              <c:numCache>
                <c:formatCode>General</c:formatCode>
                <c:ptCount val="35"/>
                <c:pt idx="0">
                  <c:v>8189</c:v>
                </c:pt>
                <c:pt idx="1">
                  <c:v>99868</c:v>
                </c:pt>
                <c:pt idx="2">
                  <c:v>123750</c:v>
                </c:pt>
                <c:pt idx="3">
                  <c:v>123742</c:v>
                </c:pt>
                <c:pt idx="4">
                  <c:v>26829</c:v>
                </c:pt>
                <c:pt idx="5">
                  <c:v>107537</c:v>
                </c:pt>
                <c:pt idx="6">
                  <c:v>26841</c:v>
                </c:pt>
                <c:pt idx="7">
                  <c:v>107592</c:v>
                </c:pt>
                <c:pt idx="8">
                  <c:v>6436</c:v>
                </c:pt>
                <c:pt idx="9">
                  <c:v>12720</c:v>
                </c:pt>
                <c:pt idx="10">
                  <c:v>100240</c:v>
                </c:pt>
                <c:pt idx="11">
                  <c:v>122377</c:v>
                </c:pt>
                <c:pt idx="12">
                  <c:v>122364</c:v>
                </c:pt>
                <c:pt idx="13">
                  <c:v>31648</c:v>
                </c:pt>
                <c:pt idx="14">
                  <c:v>107811</c:v>
                </c:pt>
                <c:pt idx="15">
                  <c:v>31637</c:v>
                </c:pt>
                <c:pt idx="16">
                  <c:v>107750</c:v>
                </c:pt>
                <c:pt idx="17">
                  <c:v>101344</c:v>
                </c:pt>
                <c:pt idx="18">
                  <c:v>99585</c:v>
                </c:pt>
                <c:pt idx="19">
                  <c:v>122181</c:v>
                </c:pt>
                <c:pt idx="20">
                  <c:v>122165</c:v>
                </c:pt>
                <c:pt idx="21">
                  <c:v>123335</c:v>
                </c:pt>
                <c:pt idx="22">
                  <c:v>123566</c:v>
                </c:pt>
                <c:pt idx="23">
                  <c:v>123308</c:v>
                </c:pt>
                <c:pt idx="24">
                  <c:v>123559</c:v>
                </c:pt>
                <c:pt idx="25">
                  <c:v>25086</c:v>
                </c:pt>
                <c:pt idx="26">
                  <c:v>29978</c:v>
                </c:pt>
                <c:pt idx="27">
                  <c:v>105966</c:v>
                </c:pt>
                <c:pt idx="28">
                  <c:v>107440</c:v>
                </c:pt>
                <c:pt idx="29">
                  <c:v>105954</c:v>
                </c:pt>
                <c:pt idx="30">
                  <c:v>25109</c:v>
                </c:pt>
                <c:pt idx="31">
                  <c:v>105934</c:v>
                </c:pt>
                <c:pt idx="32">
                  <c:v>107409</c:v>
                </c:pt>
                <c:pt idx="33">
                  <c:v>105901</c:v>
                </c:pt>
              </c:numCache>
            </c:numRef>
          </c:val>
        </c:ser>
        <c:overlap val="100"/>
        <c:axId val="51111808"/>
        <c:axId val="51113344"/>
      </c:barChart>
      <c:lineChart>
        <c:grouping val="standard"/>
        <c:ser>
          <c:idx val="2"/>
          <c:order val="2"/>
          <c:tx>
            <c:strRef>
              <c:f>adaboost!$D$2</c:f>
              <c:strCache>
                <c:ptCount val="1"/>
                <c:pt idx="0">
                  <c:v>accuracy</c:v>
                </c:pt>
              </c:strCache>
            </c:strRef>
          </c:tx>
          <c:val>
            <c:numRef>
              <c:f>adaboost!$D$3:$D$37</c:f>
              <c:numCache>
                <c:formatCode>0.0000</c:formatCode>
                <c:ptCount val="35"/>
                <c:pt idx="0">
                  <c:v>89.534883720930196</c:v>
                </c:pt>
                <c:pt idx="1">
                  <c:v>50.925925925926016</c:v>
                </c:pt>
                <c:pt idx="2">
                  <c:v>49.044585987261094</c:v>
                </c:pt>
                <c:pt idx="3">
                  <c:v>49.044585987261094</c:v>
                </c:pt>
                <c:pt idx="4">
                  <c:v>72.413793103448299</c:v>
                </c:pt>
                <c:pt idx="5">
                  <c:v>54.366812227074213</c:v>
                </c:pt>
                <c:pt idx="6">
                  <c:v>72.413793103448299</c:v>
                </c:pt>
                <c:pt idx="7">
                  <c:v>54.585152838428115</c:v>
                </c:pt>
                <c:pt idx="8">
                  <c:v>98.275862068965509</c:v>
                </c:pt>
                <c:pt idx="9">
                  <c:v>92.1875</c:v>
                </c:pt>
                <c:pt idx="10">
                  <c:v>77.551020408163296</c:v>
                </c:pt>
                <c:pt idx="11">
                  <c:v>78.105263157894569</c:v>
                </c:pt>
                <c:pt idx="12">
                  <c:v>78.435517970401648</c:v>
                </c:pt>
                <c:pt idx="13">
                  <c:v>87.081339712918648</c:v>
                </c:pt>
                <c:pt idx="14">
                  <c:v>78.8912579957357</c:v>
                </c:pt>
                <c:pt idx="15">
                  <c:v>87.081339712918648</c:v>
                </c:pt>
                <c:pt idx="16">
                  <c:v>78.464818763326207</c:v>
                </c:pt>
                <c:pt idx="17">
                  <c:v>75.219298245614027</c:v>
                </c:pt>
                <c:pt idx="18">
                  <c:v>78.620689655172427</c:v>
                </c:pt>
                <c:pt idx="19">
                  <c:v>80.720338983050624</c:v>
                </c:pt>
                <c:pt idx="20">
                  <c:v>81.063829787234027</c:v>
                </c:pt>
                <c:pt idx="21">
                  <c:v>77.546777546777449</c:v>
                </c:pt>
                <c:pt idx="22">
                  <c:v>77.823408624229884</c:v>
                </c:pt>
                <c:pt idx="23">
                  <c:v>77.546777546777449</c:v>
                </c:pt>
                <c:pt idx="24">
                  <c:v>77.7777777777777</c:v>
                </c:pt>
                <c:pt idx="25">
                  <c:v>85.810810810810779</c:v>
                </c:pt>
                <c:pt idx="26">
                  <c:v>87.192118226600854</c:v>
                </c:pt>
                <c:pt idx="27">
                  <c:v>79.424778761061859</c:v>
                </c:pt>
                <c:pt idx="28">
                  <c:v>75.965665236051478</c:v>
                </c:pt>
                <c:pt idx="29">
                  <c:v>78.713968957871401</c:v>
                </c:pt>
                <c:pt idx="30">
                  <c:v>86.486486486486385</c:v>
                </c:pt>
                <c:pt idx="31">
                  <c:v>79.822616407982309</c:v>
                </c:pt>
                <c:pt idx="32">
                  <c:v>75.913978494623649</c:v>
                </c:pt>
                <c:pt idx="33">
                  <c:v>78.888888888888715</c:v>
                </c:pt>
              </c:numCache>
            </c:numRef>
          </c:val>
        </c:ser>
        <c:ser>
          <c:idx val="3"/>
          <c:order val="3"/>
          <c:tx>
            <c:strRef>
              <c:f>adaboost!$E$2</c:f>
              <c:strCache>
                <c:ptCount val="1"/>
                <c:pt idx="0">
                  <c:v>f-1</c:v>
                </c:pt>
              </c:strCache>
            </c:strRef>
          </c:tx>
          <c:val>
            <c:numRef>
              <c:f>adaboost!$E$3:$E$37</c:f>
              <c:numCache>
                <c:formatCode>0.0000</c:formatCode>
                <c:ptCount val="35"/>
                <c:pt idx="0">
                  <c:v>88</c:v>
                </c:pt>
                <c:pt idx="1">
                  <c:v>60.885608856088595</c:v>
                </c:pt>
                <c:pt idx="2">
                  <c:v>59.595959595959613</c:v>
                </c:pt>
                <c:pt idx="3">
                  <c:v>59.595959595959613</c:v>
                </c:pt>
                <c:pt idx="4">
                  <c:v>72.413793103448299</c:v>
                </c:pt>
                <c:pt idx="5">
                  <c:v>62.068965517241395</c:v>
                </c:pt>
                <c:pt idx="6">
                  <c:v>72.413793103448299</c:v>
                </c:pt>
                <c:pt idx="7">
                  <c:v>62.318840579709992</c:v>
                </c:pt>
                <c:pt idx="8">
                  <c:v>96.774193548387217</c:v>
                </c:pt>
                <c:pt idx="9">
                  <c:v>89.583333333333258</c:v>
                </c:pt>
                <c:pt idx="10">
                  <c:v>72.727272727272691</c:v>
                </c:pt>
                <c:pt idx="11">
                  <c:v>73.469387755102005</c:v>
                </c:pt>
                <c:pt idx="12">
                  <c:v>73.846153846153882</c:v>
                </c:pt>
                <c:pt idx="13">
                  <c:v>83.832335329341248</c:v>
                </c:pt>
                <c:pt idx="14">
                  <c:v>74.550128534704299</c:v>
                </c:pt>
                <c:pt idx="15">
                  <c:v>83.832335329341248</c:v>
                </c:pt>
                <c:pt idx="16">
                  <c:v>74.168797953964017</c:v>
                </c:pt>
                <c:pt idx="17">
                  <c:v>65.861027190332294</c:v>
                </c:pt>
                <c:pt idx="18">
                  <c:v>70.287539936102192</c:v>
                </c:pt>
                <c:pt idx="19">
                  <c:v>73.469387755102005</c:v>
                </c:pt>
                <c:pt idx="20">
                  <c:v>73.900293255132169</c:v>
                </c:pt>
                <c:pt idx="21">
                  <c:v>68.421052631578902</c:v>
                </c:pt>
                <c:pt idx="22">
                  <c:v>69.3181818181816</c:v>
                </c:pt>
                <c:pt idx="23">
                  <c:v>68.421052631578902</c:v>
                </c:pt>
                <c:pt idx="24">
                  <c:v>69.3181818181816</c:v>
                </c:pt>
                <c:pt idx="25">
                  <c:v>80.373831775700708</c:v>
                </c:pt>
                <c:pt idx="26">
                  <c:v>83.116883116882917</c:v>
                </c:pt>
                <c:pt idx="27">
                  <c:v>73.198847262247781</c:v>
                </c:pt>
                <c:pt idx="28">
                  <c:v>67.44186046511652</c:v>
                </c:pt>
                <c:pt idx="29">
                  <c:v>71.257485029940199</c:v>
                </c:pt>
                <c:pt idx="30">
                  <c:v>81.132075471698059</c:v>
                </c:pt>
                <c:pt idx="31">
                  <c:v>73.775216138328489</c:v>
                </c:pt>
                <c:pt idx="32">
                  <c:v>67.251461988304214</c:v>
                </c:pt>
                <c:pt idx="33">
                  <c:v>71.29909365558909</c:v>
                </c:pt>
              </c:numCache>
            </c:numRef>
          </c:val>
        </c:ser>
        <c:marker val="1"/>
        <c:axId val="51124864"/>
        <c:axId val="51123328"/>
      </c:lineChart>
      <c:catAx>
        <c:axId val="51111808"/>
        <c:scaling>
          <c:orientation val="minMax"/>
        </c:scaling>
        <c:axPos val="b"/>
        <c:tickLblPos val="nextTo"/>
        <c:crossAx val="51113344"/>
        <c:crosses val="autoZero"/>
        <c:auto val="1"/>
        <c:lblAlgn val="ctr"/>
        <c:lblOffset val="100"/>
      </c:catAx>
      <c:valAx>
        <c:axId val="51113344"/>
        <c:scaling>
          <c:orientation val="minMax"/>
          <c:max val="130000"/>
          <c:min val="0"/>
        </c:scaling>
        <c:axPos val="l"/>
        <c:majorGridlines/>
        <c:numFmt formatCode="General" sourceLinked="1"/>
        <c:tickLblPos val="nextTo"/>
        <c:crossAx val="51111808"/>
        <c:crosses val="autoZero"/>
        <c:crossBetween val="between"/>
        <c:majorUnit val="10000"/>
      </c:valAx>
      <c:valAx>
        <c:axId val="51123328"/>
        <c:scaling>
          <c:orientation val="minMax"/>
          <c:max val="100"/>
        </c:scaling>
        <c:axPos val="r"/>
        <c:numFmt formatCode="0.0000" sourceLinked="1"/>
        <c:tickLblPos val="nextTo"/>
        <c:crossAx val="51124864"/>
        <c:crosses val="max"/>
        <c:crossBetween val="between"/>
      </c:valAx>
      <c:catAx>
        <c:axId val="51124864"/>
        <c:scaling>
          <c:orientation val="minMax"/>
        </c:scaling>
        <c:delete val="1"/>
        <c:axPos val="b"/>
        <c:tickLblPos val="none"/>
        <c:crossAx val="51123328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649918586621236"/>
          <c:y val="0.80687541964231302"/>
          <c:w val="0.10388189703395237"/>
          <c:h val="0.1654240218257452"/>
        </c:manualLayout>
      </c:layout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1"/>
          <c:order val="0"/>
          <c:tx>
            <c:strRef>
              <c:f>invboost!$C$2</c:f>
              <c:strCache>
                <c:ptCount val="1"/>
                <c:pt idx="0">
                  <c:v>common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invboost!$C$3:$C$37</c:f>
              <c:numCache>
                <c:formatCode>General</c:formatCode>
                <c:ptCount val="35"/>
                <c:pt idx="0">
                  <c:v>86</c:v>
                </c:pt>
                <c:pt idx="1">
                  <c:v>435</c:v>
                </c:pt>
                <c:pt idx="2">
                  <c:v>463</c:v>
                </c:pt>
                <c:pt idx="3">
                  <c:v>463</c:v>
                </c:pt>
                <c:pt idx="4">
                  <c:v>172</c:v>
                </c:pt>
                <c:pt idx="5">
                  <c:v>458</c:v>
                </c:pt>
                <c:pt idx="6">
                  <c:v>172</c:v>
                </c:pt>
                <c:pt idx="7">
                  <c:v>459</c:v>
                </c:pt>
                <c:pt idx="8">
                  <c:v>58</c:v>
                </c:pt>
                <c:pt idx="9">
                  <c:v>128</c:v>
                </c:pt>
                <c:pt idx="10">
                  <c:v>446</c:v>
                </c:pt>
                <c:pt idx="11">
                  <c:v>475</c:v>
                </c:pt>
                <c:pt idx="12">
                  <c:v>474</c:v>
                </c:pt>
                <c:pt idx="13">
                  <c:v>208</c:v>
                </c:pt>
                <c:pt idx="14">
                  <c:v>465</c:v>
                </c:pt>
                <c:pt idx="15">
                  <c:v>209</c:v>
                </c:pt>
                <c:pt idx="16">
                  <c:v>466</c:v>
                </c:pt>
                <c:pt idx="17">
                  <c:v>456</c:v>
                </c:pt>
                <c:pt idx="18">
                  <c:v>445</c:v>
                </c:pt>
                <c:pt idx="19">
                  <c:v>475</c:v>
                </c:pt>
                <c:pt idx="20">
                  <c:v>474</c:v>
                </c:pt>
                <c:pt idx="21">
                  <c:v>482</c:v>
                </c:pt>
                <c:pt idx="22">
                  <c:v>485</c:v>
                </c:pt>
                <c:pt idx="23">
                  <c:v>482</c:v>
                </c:pt>
                <c:pt idx="24">
                  <c:v>485</c:v>
                </c:pt>
                <c:pt idx="25">
                  <c:v>149</c:v>
                </c:pt>
                <c:pt idx="26">
                  <c:v>203</c:v>
                </c:pt>
                <c:pt idx="27">
                  <c:v>455</c:v>
                </c:pt>
                <c:pt idx="28">
                  <c:v>465</c:v>
                </c:pt>
                <c:pt idx="29">
                  <c:v>458</c:v>
                </c:pt>
                <c:pt idx="30">
                  <c:v>148</c:v>
                </c:pt>
                <c:pt idx="31">
                  <c:v>453</c:v>
                </c:pt>
                <c:pt idx="32">
                  <c:v>463</c:v>
                </c:pt>
                <c:pt idx="33">
                  <c:v>456</c:v>
                </c:pt>
              </c:numCache>
            </c:numRef>
          </c:val>
        </c:ser>
        <c:ser>
          <c:idx val="0"/>
          <c:order val="1"/>
          <c:tx>
            <c:strRef>
              <c:f>invboost!$B$2</c:f>
              <c:strCache>
                <c:ptCount val="1"/>
                <c:pt idx="0">
                  <c:v>size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invboost!$B$3:$B$37</c:f>
              <c:numCache>
                <c:formatCode>General</c:formatCode>
                <c:ptCount val="35"/>
                <c:pt idx="0">
                  <c:v>8189</c:v>
                </c:pt>
                <c:pt idx="1">
                  <c:v>100154</c:v>
                </c:pt>
                <c:pt idx="2">
                  <c:v>122641</c:v>
                </c:pt>
                <c:pt idx="3">
                  <c:v>122611</c:v>
                </c:pt>
                <c:pt idx="4">
                  <c:v>26798</c:v>
                </c:pt>
                <c:pt idx="5">
                  <c:v>107211</c:v>
                </c:pt>
                <c:pt idx="6">
                  <c:v>26806</c:v>
                </c:pt>
                <c:pt idx="7">
                  <c:v>107231</c:v>
                </c:pt>
                <c:pt idx="8">
                  <c:v>6436</c:v>
                </c:pt>
                <c:pt idx="9">
                  <c:v>12720</c:v>
                </c:pt>
                <c:pt idx="10">
                  <c:v>100206</c:v>
                </c:pt>
                <c:pt idx="11">
                  <c:v>122090</c:v>
                </c:pt>
                <c:pt idx="12">
                  <c:v>122079</c:v>
                </c:pt>
                <c:pt idx="13">
                  <c:v>31642</c:v>
                </c:pt>
                <c:pt idx="14">
                  <c:v>107765</c:v>
                </c:pt>
                <c:pt idx="15">
                  <c:v>31635</c:v>
                </c:pt>
                <c:pt idx="16">
                  <c:v>107747</c:v>
                </c:pt>
                <c:pt idx="17">
                  <c:v>101556</c:v>
                </c:pt>
                <c:pt idx="18">
                  <c:v>99537</c:v>
                </c:pt>
                <c:pt idx="19">
                  <c:v>121869</c:v>
                </c:pt>
                <c:pt idx="20">
                  <c:v>121862</c:v>
                </c:pt>
                <c:pt idx="21">
                  <c:v>123098</c:v>
                </c:pt>
                <c:pt idx="22">
                  <c:v>123358</c:v>
                </c:pt>
                <c:pt idx="23">
                  <c:v>123081</c:v>
                </c:pt>
                <c:pt idx="24">
                  <c:v>123355</c:v>
                </c:pt>
                <c:pt idx="25">
                  <c:v>25113</c:v>
                </c:pt>
                <c:pt idx="26">
                  <c:v>30003</c:v>
                </c:pt>
                <c:pt idx="27">
                  <c:v>105963</c:v>
                </c:pt>
                <c:pt idx="28">
                  <c:v>107480</c:v>
                </c:pt>
                <c:pt idx="29">
                  <c:v>105896</c:v>
                </c:pt>
                <c:pt idx="30">
                  <c:v>25150</c:v>
                </c:pt>
                <c:pt idx="31">
                  <c:v>105956</c:v>
                </c:pt>
                <c:pt idx="32">
                  <c:v>107453</c:v>
                </c:pt>
                <c:pt idx="33">
                  <c:v>105856</c:v>
                </c:pt>
              </c:numCache>
            </c:numRef>
          </c:val>
        </c:ser>
        <c:overlap val="100"/>
        <c:axId val="51169152"/>
        <c:axId val="51170688"/>
      </c:barChart>
      <c:lineChart>
        <c:grouping val="standard"/>
        <c:ser>
          <c:idx val="2"/>
          <c:order val="2"/>
          <c:tx>
            <c:strRef>
              <c:f>invboost!$D$2</c:f>
              <c:strCache>
                <c:ptCount val="1"/>
                <c:pt idx="0">
                  <c:v>accuracy</c:v>
                </c:pt>
              </c:strCache>
            </c:strRef>
          </c:tx>
          <c:val>
            <c:numRef>
              <c:f>invboost!$D$3:$D$37</c:f>
              <c:numCache>
                <c:formatCode>0.0000</c:formatCode>
                <c:ptCount val="35"/>
                <c:pt idx="0">
                  <c:v>89.534883720930196</c:v>
                </c:pt>
                <c:pt idx="1">
                  <c:v>66.206896551724014</c:v>
                </c:pt>
                <c:pt idx="2">
                  <c:v>67.602591792656384</c:v>
                </c:pt>
                <c:pt idx="3">
                  <c:v>67.386609071274293</c:v>
                </c:pt>
                <c:pt idx="4">
                  <c:v>76.744186046511601</c:v>
                </c:pt>
                <c:pt idx="5">
                  <c:v>66.375545851528244</c:v>
                </c:pt>
                <c:pt idx="6">
                  <c:v>76.162790697674254</c:v>
                </c:pt>
                <c:pt idx="7">
                  <c:v>66.230936819172101</c:v>
                </c:pt>
                <c:pt idx="8">
                  <c:v>98.275862068965509</c:v>
                </c:pt>
                <c:pt idx="9">
                  <c:v>92.1875</c:v>
                </c:pt>
                <c:pt idx="10">
                  <c:v>80.717488789237805</c:v>
                </c:pt>
                <c:pt idx="11">
                  <c:v>82.526315789473699</c:v>
                </c:pt>
                <c:pt idx="12">
                  <c:v>82.700421940928322</c:v>
                </c:pt>
                <c:pt idx="13">
                  <c:v>87.5</c:v>
                </c:pt>
                <c:pt idx="14">
                  <c:v>83.870967741935502</c:v>
                </c:pt>
                <c:pt idx="15">
                  <c:v>88.038277511961567</c:v>
                </c:pt>
                <c:pt idx="16">
                  <c:v>83.905579399141601</c:v>
                </c:pt>
                <c:pt idx="17">
                  <c:v>80.482456140350848</c:v>
                </c:pt>
                <c:pt idx="18">
                  <c:v>81.348314606741582</c:v>
                </c:pt>
                <c:pt idx="19">
                  <c:v>82.947368421052701</c:v>
                </c:pt>
                <c:pt idx="20">
                  <c:v>83.122362869198199</c:v>
                </c:pt>
                <c:pt idx="21">
                  <c:v>82.365145228215795</c:v>
                </c:pt>
                <c:pt idx="22">
                  <c:v>82.474226804123703</c:v>
                </c:pt>
                <c:pt idx="23">
                  <c:v>82.365145228215795</c:v>
                </c:pt>
                <c:pt idx="24">
                  <c:v>82.26804123711338</c:v>
                </c:pt>
                <c:pt idx="25">
                  <c:v>85.2348993288591</c:v>
                </c:pt>
                <c:pt idx="26">
                  <c:v>87.192118226600869</c:v>
                </c:pt>
                <c:pt idx="27">
                  <c:v>83.516483516483348</c:v>
                </c:pt>
                <c:pt idx="28">
                  <c:v>81.505376344085846</c:v>
                </c:pt>
                <c:pt idx="29">
                  <c:v>82.532751091703048</c:v>
                </c:pt>
                <c:pt idx="30">
                  <c:v>86.486486486486399</c:v>
                </c:pt>
                <c:pt idx="31">
                  <c:v>84.105960264900702</c:v>
                </c:pt>
                <c:pt idx="32">
                  <c:v>81.857451403887708</c:v>
                </c:pt>
                <c:pt idx="33">
                  <c:v>82.894736842105289</c:v>
                </c:pt>
              </c:numCache>
            </c:numRef>
          </c:val>
        </c:ser>
        <c:ser>
          <c:idx val="3"/>
          <c:order val="3"/>
          <c:tx>
            <c:strRef>
              <c:f>invboost!$E$2</c:f>
              <c:strCache>
                <c:ptCount val="1"/>
                <c:pt idx="0">
                  <c:v>f-1</c:v>
                </c:pt>
              </c:strCache>
            </c:strRef>
          </c:tx>
          <c:val>
            <c:numRef>
              <c:f>invboost!$E$3:$E$37</c:f>
              <c:numCache>
                <c:formatCode>0.0000</c:formatCode>
                <c:ptCount val="35"/>
                <c:pt idx="0">
                  <c:v>88</c:v>
                </c:pt>
                <c:pt idx="1">
                  <c:v>68.522483940042804</c:v>
                </c:pt>
                <c:pt idx="2">
                  <c:v>70.119521912350578</c:v>
                </c:pt>
                <c:pt idx="3">
                  <c:v>69.98011928429429</c:v>
                </c:pt>
                <c:pt idx="4">
                  <c:v>75.903614457831324</c:v>
                </c:pt>
                <c:pt idx="5">
                  <c:v>68.442622950819697</c:v>
                </c:pt>
                <c:pt idx="6">
                  <c:v>75.449101796407206</c:v>
                </c:pt>
                <c:pt idx="7">
                  <c:v>68.3026584867076</c:v>
                </c:pt>
                <c:pt idx="8">
                  <c:v>96.774193548387188</c:v>
                </c:pt>
                <c:pt idx="9">
                  <c:v>89.583333333333258</c:v>
                </c:pt>
                <c:pt idx="10">
                  <c:v>77.486910994764401</c:v>
                </c:pt>
                <c:pt idx="11">
                  <c:v>78.987341772151737</c:v>
                </c:pt>
                <c:pt idx="12">
                  <c:v>79.187817258883214</c:v>
                </c:pt>
                <c:pt idx="13">
                  <c:v>83.950617283950606</c:v>
                </c:pt>
                <c:pt idx="14">
                  <c:v>80.314960629921401</c:v>
                </c:pt>
                <c:pt idx="15">
                  <c:v>84.848484848484645</c:v>
                </c:pt>
                <c:pt idx="16">
                  <c:v>80.417754569190706</c:v>
                </c:pt>
                <c:pt idx="17">
                  <c:v>74.929577464788679</c:v>
                </c:pt>
                <c:pt idx="18">
                  <c:v>75.801749271136998</c:v>
                </c:pt>
                <c:pt idx="19">
                  <c:v>77.437325905292639</c:v>
                </c:pt>
                <c:pt idx="20">
                  <c:v>77.653631284916202</c:v>
                </c:pt>
                <c:pt idx="21">
                  <c:v>76.584022038567483</c:v>
                </c:pt>
                <c:pt idx="22">
                  <c:v>76.964769647696585</c:v>
                </c:pt>
                <c:pt idx="23">
                  <c:v>76.584022038567483</c:v>
                </c:pt>
                <c:pt idx="24">
                  <c:v>76.756756756756545</c:v>
                </c:pt>
                <c:pt idx="25">
                  <c:v>79.245283018867894</c:v>
                </c:pt>
                <c:pt idx="26">
                  <c:v>82.894736842105289</c:v>
                </c:pt>
                <c:pt idx="27">
                  <c:v>78.991596638655523</c:v>
                </c:pt>
                <c:pt idx="28">
                  <c:v>75.287356321839098</c:v>
                </c:pt>
                <c:pt idx="29">
                  <c:v>76.744186046511601</c:v>
                </c:pt>
                <c:pt idx="30">
                  <c:v>80.769230769230902</c:v>
                </c:pt>
                <c:pt idx="31">
                  <c:v>79.775280898876389</c:v>
                </c:pt>
                <c:pt idx="32">
                  <c:v>75.722543352601065</c:v>
                </c:pt>
                <c:pt idx="33">
                  <c:v>77.192982456140214</c:v>
                </c:pt>
              </c:numCache>
            </c:numRef>
          </c:val>
        </c:ser>
        <c:marker val="1"/>
        <c:axId val="51182208"/>
        <c:axId val="51180672"/>
      </c:lineChart>
      <c:catAx>
        <c:axId val="51169152"/>
        <c:scaling>
          <c:orientation val="minMax"/>
        </c:scaling>
        <c:axPos val="b"/>
        <c:tickLblPos val="nextTo"/>
        <c:crossAx val="51170688"/>
        <c:crosses val="autoZero"/>
        <c:auto val="1"/>
        <c:lblAlgn val="ctr"/>
        <c:lblOffset val="100"/>
      </c:catAx>
      <c:valAx>
        <c:axId val="51170688"/>
        <c:scaling>
          <c:orientation val="minMax"/>
          <c:max val="130000"/>
          <c:min val="0"/>
        </c:scaling>
        <c:axPos val="l"/>
        <c:majorGridlines/>
        <c:numFmt formatCode="General" sourceLinked="1"/>
        <c:tickLblPos val="nextTo"/>
        <c:crossAx val="51169152"/>
        <c:crosses val="autoZero"/>
        <c:crossBetween val="between"/>
        <c:majorUnit val="10000"/>
      </c:valAx>
      <c:valAx>
        <c:axId val="51180672"/>
        <c:scaling>
          <c:orientation val="minMax"/>
          <c:max val="100"/>
        </c:scaling>
        <c:axPos val="r"/>
        <c:numFmt formatCode="0.0000" sourceLinked="1"/>
        <c:tickLblPos val="nextTo"/>
        <c:crossAx val="51182208"/>
        <c:crosses val="max"/>
        <c:crossBetween val="between"/>
      </c:valAx>
      <c:catAx>
        <c:axId val="51182208"/>
        <c:scaling>
          <c:orientation val="minMax"/>
        </c:scaling>
        <c:delete val="1"/>
        <c:axPos val="b"/>
        <c:tickLblPos val="none"/>
        <c:crossAx val="51180672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6369357901554891"/>
          <c:y val="0.79801606194574426"/>
          <c:w val="0.11037329526682002"/>
          <c:h val="0.1654240218257452"/>
        </c:manualLayout>
      </c:layout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FA86E4E-76A5-4604-9833-E2DA0BA998DC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Semi-supervised Subjectivity Classification and Application to Jargon Heavy Corpora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Jason Michael Switzer</a:t>
            </a:r>
          </a:p>
          <a:p>
            <a:r>
              <a:rPr lang="en-US" dirty="0" smtClean="0"/>
              <a:t>Supervising Professor: Dr. </a:t>
            </a:r>
            <a:r>
              <a:rPr lang="en-US" dirty="0" err="1" smtClean="0"/>
              <a:t>Latifur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Texas at Dallas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Directed Edges: Path of lexicon classification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GI: Isolated</a:t>
            </a:r>
          </a:p>
          <a:p>
            <a:r>
              <a:rPr lang="en-US" dirty="0" smtClean="0"/>
              <a:t>MQPA: Supervised, output only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20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Traverse the graph to determine experiment, perform PSC at each node visit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3536"/>
            <a:ext cx="8229600" cy="1143000"/>
          </a:xfrm>
        </p:spPr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Communication between classifiers</a:t>
            </a:r>
          </a:p>
          <a:p>
            <a:r>
              <a:rPr lang="en-US" dirty="0" smtClean="0"/>
              <a:t>Includes all information describing single instance</a:t>
            </a:r>
          </a:p>
          <a:p>
            <a:pPr lvl="1"/>
            <a:r>
              <a:rPr lang="en-US" dirty="0" smtClean="0"/>
              <a:t>word or phrase</a:t>
            </a:r>
          </a:p>
          <a:p>
            <a:pPr lvl="1"/>
            <a:r>
              <a:rPr lang="en-US" dirty="0" smtClean="0"/>
              <a:t>polarity score</a:t>
            </a:r>
          </a:p>
          <a:p>
            <a:pPr lvl="1"/>
            <a:r>
              <a:rPr lang="en-US" dirty="0" smtClean="0"/>
              <a:t>boosting weight</a:t>
            </a:r>
          </a:p>
          <a:p>
            <a:r>
              <a:rPr lang="en-US" dirty="0" smtClean="0"/>
              <a:t>Polarity Score</a:t>
            </a:r>
          </a:p>
          <a:p>
            <a:pPr lvl="1"/>
            <a:r>
              <a:rPr lang="en-US" dirty="0" smtClean="0"/>
              <a:t>Positive: increase by 1, classified as &gt;0</a:t>
            </a:r>
          </a:p>
          <a:p>
            <a:pPr lvl="1"/>
            <a:r>
              <a:rPr lang="en-US" dirty="0" smtClean="0"/>
              <a:t>Negative: decrease by 1, classified as &lt;0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anger, -10, 0.00234323</a:t>
            </a:r>
          </a:p>
          <a:p>
            <a:r>
              <a:rPr lang="en-US" dirty="0" smtClean="0"/>
              <a:t>37 pipeline executions:</a:t>
            </a:r>
          </a:p>
          <a:p>
            <a:pPr lvl="1"/>
            <a:r>
              <a:rPr lang="en-US" dirty="0" smtClean="0"/>
              <a:t>21 paths</a:t>
            </a:r>
          </a:p>
          <a:p>
            <a:pPr lvl="1"/>
            <a:r>
              <a:rPr lang="en-US" dirty="0" smtClean="0"/>
              <a:t>12 additional paths for WordNet depth search of 2 and 3</a:t>
            </a:r>
          </a:p>
          <a:p>
            <a:pPr lvl="1"/>
            <a:r>
              <a:rPr lang="en-US" dirty="0" smtClean="0"/>
              <a:t>1 isolated GI execution, for evaluation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840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MPQA, built from:</a:t>
            </a:r>
          </a:p>
          <a:p>
            <a:pPr lvl="1"/>
            <a:r>
              <a:rPr lang="en-US" dirty="0" smtClean="0"/>
              <a:t>List of subjectivity clues from (</a:t>
            </a:r>
            <a:r>
              <a:rPr lang="en-US" dirty="0" err="1" smtClean="0"/>
              <a:t>Riloff</a:t>
            </a:r>
            <a:r>
              <a:rPr lang="en-US" dirty="0" smtClean="0"/>
              <a:t> and </a:t>
            </a:r>
            <a:r>
              <a:rPr lang="en-US" dirty="0" err="1" smtClean="0"/>
              <a:t>Wiebe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Words from a dictionary and thesaurus</a:t>
            </a:r>
          </a:p>
          <a:p>
            <a:pPr lvl="1"/>
            <a:r>
              <a:rPr lang="en-US" dirty="0" smtClean="0"/>
              <a:t>Selection of words from GI</a:t>
            </a:r>
          </a:p>
          <a:p>
            <a:r>
              <a:rPr lang="en-US" dirty="0" smtClean="0"/>
              <a:t>Stats:</a:t>
            </a:r>
          </a:p>
          <a:p>
            <a:pPr lvl="1"/>
            <a:r>
              <a:rPr lang="en-US" dirty="0" smtClean="0"/>
              <a:t>6436 subjective words</a:t>
            </a:r>
          </a:p>
          <a:p>
            <a:pPr lvl="1"/>
            <a:r>
              <a:rPr lang="en-US" dirty="0" smtClean="0"/>
              <a:t>1255 words with multiple entries</a:t>
            </a:r>
          </a:p>
          <a:p>
            <a:pPr lvl="1"/>
            <a:r>
              <a:rPr lang="en-US" dirty="0" smtClean="0"/>
              <a:t>571 neutral words (ignored)</a:t>
            </a:r>
          </a:p>
          <a:p>
            <a:pPr lvl="1"/>
            <a:r>
              <a:rPr lang="en-US" dirty="0" smtClean="0"/>
              <a:t>0 polarity reversals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648980"/>
            <a:ext cx="838200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pos1=noun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Affix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Demonstrated by Mohammad, Dorr, Dunne</a:t>
            </a:r>
          </a:p>
          <a:p>
            <a:r>
              <a:rPr lang="en-US" dirty="0" smtClean="0"/>
              <a:t>Semi-supervised</a:t>
            </a:r>
          </a:p>
          <a:p>
            <a:pPr lvl="1"/>
            <a:r>
              <a:rPr lang="en-US" dirty="0" smtClean="0"/>
              <a:t>Can operate on large unlabeled dictionaries</a:t>
            </a:r>
          </a:p>
          <a:p>
            <a:pPr lvl="1"/>
            <a:r>
              <a:rPr lang="en-US" dirty="0" smtClean="0"/>
              <a:t>Needs ASSP patterns to label</a:t>
            </a:r>
          </a:p>
          <a:p>
            <a:r>
              <a:rPr lang="en-US" dirty="0" smtClean="0"/>
              <a:t>Applied ASSP patterns to Moby thesaurus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Honest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</a:t>
            </a:r>
            <a:r>
              <a:rPr lang="en-US" dirty="0" smtClean="0"/>
              <a:t>honest</a:t>
            </a:r>
          </a:p>
          <a:p>
            <a:pPr lvl="1"/>
            <a:r>
              <a:rPr lang="en-US" dirty="0" smtClean="0"/>
              <a:t>Imaginative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</a:t>
            </a:r>
            <a:r>
              <a:rPr lang="en-US" dirty="0" smtClean="0"/>
              <a:t>imaginative</a:t>
            </a:r>
          </a:p>
          <a:p>
            <a:r>
              <a:rPr lang="en-US" dirty="0" smtClean="0"/>
              <a:t>Time complexity: O(n²m)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Moby (wordlist)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ASL operates over unique Moby thesaurus words</a:t>
            </a:r>
          </a:p>
          <a:p>
            <a:pPr lvl="1"/>
            <a:r>
              <a:rPr lang="en-US" dirty="0" smtClean="0"/>
              <a:t>103,305 unique words</a:t>
            </a:r>
          </a:p>
          <a:p>
            <a:r>
              <a:rPr lang="en-US" dirty="0" smtClean="0"/>
              <a:t>Moby Project also provides wordlists</a:t>
            </a:r>
          </a:p>
          <a:p>
            <a:pPr lvl="1"/>
            <a:r>
              <a:rPr lang="en-US" dirty="0" smtClean="0"/>
              <a:t>SINGLE.txt – 345, 983 unique words</a:t>
            </a:r>
          </a:p>
          <a:p>
            <a:pPr lvl="1"/>
            <a:r>
              <a:rPr lang="en-US" dirty="0" smtClean="0"/>
              <a:t>COMPOUND.txt – 256, 772 unique phrases</a:t>
            </a:r>
          </a:p>
          <a:p>
            <a:pPr lvl="1"/>
            <a:r>
              <a:rPr lang="en-US" dirty="0" smtClean="0"/>
              <a:t>Total: 611, 755 unique words and phrases</a:t>
            </a:r>
          </a:p>
          <a:p>
            <a:pPr lvl="1"/>
            <a:r>
              <a:rPr lang="en-US" dirty="0" smtClean="0"/>
              <a:t>Nearly 6x as large as thesaurus</a:t>
            </a:r>
          </a:p>
          <a:p>
            <a:r>
              <a:rPr lang="en-US" dirty="0" smtClean="0"/>
              <a:t>Low performance (vs. GI)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Moby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Demonstrated by Mohammad, Dorr, Dunne</a:t>
            </a:r>
          </a:p>
          <a:p>
            <a:r>
              <a:rPr lang="en-US" dirty="0" smtClean="0"/>
              <a:t>Substitutes the Moby Thesaurus</a:t>
            </a:r>
          </a:p>
          <a:p>
            <a:r>
              <a:rPr lang="en-US" dirty="0" smtClean="0"/>
              <a:t>Final polarity score is the majority label applied across entire cluster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“modern” is synonym for “a la mode”</a:t>
            </a:r>
          </a:p>
          <a:p>
            <a:pPr lvl="1"/>
            <a:r>
              <a:rPr lang="en-US" dirty="0" smtClean="0"/>
              <a:t>Also a synonym in 61 other word clusters</a:t>
            </a:r>
          </a:p>
          <a:p>
            <a:pPr lvl="1"/>
            <a:r>
              <a:rPr lang="en-US" dirty="0" smtClean="0"/>
              <a:t>Label is majority label across all 62 word clusters</a:t>
            </a:r>
          </a:p>
          <a:p>
            <a:r>
              <a:rPr lang="en-US" dirty="0" smtClean="0"/>
              <a:t>Needs seeded data in order to label synonym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620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WordNet words organized into synonym sets</a:t>
            </a:r>
          </a:p>
          <a:p>
            <a:r>
              <a:rPr lang="en-US" dirty="0" smtClean="0"/>
              <a:t>Classification similar to MSL</a:t>
            </a:r>
          </a:p>
          <a:p>
            <a:r>
              <a:rPr lang="en-US" dirty="0" smtClean="0"/>
              <a:t>DFS search for related words</a:t>
            </a:r>
            <a:endParaRPr lang="en-US" dirty="0"/>
          </a:p>
          <a:p>
            <a:pPr lvl="1"/>
            <a:r>
              <a:rPr lang="en-US" dirty="0" smtClean="0"/>
              <a:t>For each word/sense pair, trace synsets</a:t>
            </a:r>
          </a:p>
          <a:p>
            <a:pPr lvl="1"/>
            <a:r>
              <a:rPr lang="en-US" dirty="0" smtClean="0"/>
              <a:t>Searches all parts of speech</a:t>
            </a:r>
          </a:p>
          <a:p>
            <a:pPr lvl="1"/>
            <a:r>
              <a:rPr lang="en-US" dirty="0" smtClean="0"/>
              <a:t>Only instances increase depth</a:t>
            </a:r>
          </a:p>
          <a:p>
            <a:pPr lvl="2"/>
            <a:r>
              <a:rPr lang="en-US" dirty="0" smtClean="0"/>
              <a:t>running#n#1</a:t>
            </a:r>
          </a:p>
          <a:p>
            <a:r>
              <a:rPr lang="en-US" dirty="0" smtClean="0"/>
              <a:t>Parts of Speech (POS) / sense keys searched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419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of Speech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Sense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synset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synset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synset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Adverbs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 see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697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Modification of AdaBoost.M1 algorithm</a:t>
            </a:r>
            <a:endParaRPr lang="en-US" dirty="0" smtClean="0"/>
          </a:p>
          <a:p>
            <a:r>
              <a:rPr lang="en-US" dirty="0" smtClean="0"/>
              <a:t>Boosting weights make good accuracy indicators</a:t>
            </a:r>
            <a:endParaRPr lang="en-US" dirty="0" smtClean="0"/>
          </a:p>
          <a:p>
            <a:r>
              <a:rPr lang="en-US" dirty="0" smtClean="0"/>
              <a:t>Can we use them directly during classification?</a:t>
            </a:r>
          </a:p>
          <a:p>
            <a:pPr lvl="1"/>
            <a:r>
              <a:rPr lang="en-US" dirty="0" smtClean="0"/>
              <a:t>Inverse proportionally applied to weight</a:t>
            </a:r>
          </a:p>
          <a:p>
            <a:pPr lvl="1"/>
            <a:r>
              <a:rPr lang="en-US" dirty="0" smtClean="0"/>
              <a:t>Directly applied to obtain weighted polarity score</a:t>
            </a:r>
          </a:p>
        </p:txBody>
      </p:sp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2813844" y="4495800"/>
          <a:ext cx="3516312" cy="1900237"/>
        </p:xfrm>
        <a:graphic>
          <a:graphicData uri="http://schemas.openxmlformats.org/presentationml/2006/ole">
            <p:oleObj spid="_x0000_s92161" name="Document" r:id="rId3" imgW="3636222" imgH="210752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US" dirty="0" smtClean="0"/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InvBoost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306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Need to modify AdaBoost.M1</a:t>
            </a:r>
          </a:p>
          <a:p>
            <a:pPr lvl="1"/>
            <a:r>
              <a:rPr lang="en-US" dirty="0" smtClean="0"/>
              <a:t>AdaBoost will increase weight of misclassifications</a:t>
            </a:r>
          </a:p>
          <a:p>
            <a:pPr lvl="1"/>
            <a:r>
              <a:rPr lang="en-US" dirty="0" smtClean="0"/>
              <a:t>Will trigger more misclassifications</a:t>
            </a:r>
          </a:p>
          <a:p>
            <a:r>
              <a:rPr lang="en-US" dirty="0" smtClean="0"/>
              <a:t>Weight treated as an impact measure</a:t>
            </a:r>
          </a:p>
          <a:p>
            <a:r>
              <a:rPr lang="en-US" dirty="0" smtClean="0"/>
              <a:t>The weight update rule must change</a:t>
            </a:r>
          </a:p>
          <a:p>
            <a:pPr lvl="1"/>
            <a:r>
              <a:rPr lang="en-US" dirty="0" smtClean="0"/>
              <a:t>Correct classifications increase weight</a:t>
            </a:r>
          </a:p>
          <a:p>
            <a:pPr lvl="1"/>
            <a:r>
              <a:rPr lang="en-US" dirty="0" smtClean="0"/>
              <a:t>Misclassifications decrease weight</a:t>
            </a:r>
            <a:endParaRPr lang="en-US" dirty="0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1005682" y="4979988"/>
          <a:ext cx="7132637" cy="1463675"/>
        </p:xfrm>
        <a:graphic>
          <a:graphicData uri="http://schemas.openxmlformats.org/presentationml/2006/ole">
            <p:oleObj spid="_x0000_s113666" name="Document" r:id="rId3" imgW="7247233" imgH="147559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Inter-phase Weight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858963"/>
          </a:xfrm>
        </p:spPr>
        <p:txBody>
          <a:bodyPr/>
          <a:lstStyle/>
          <a:p>
            <a:r>
              <a:rPr lang="en-US" dirty="0" smtClean="0"/>
              <a:t>New words discovered between phases</a:t>
            </a:r>
          </a:p>
          <a:p>
            <a:r>
              <a:rPr lang="en-US" dirty="0" smtClean="0"/>
              <a:t>Need to adjust entire weight system</a:t>
            </a:r>
          </a:p>
          <a:p>
            <a:endParaRPr lang="en-US" dirty="0"/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741749" y="2971800"/>
          <a:ext cx="7660502" cy="3276600"/>
        </p:xfrm>
        <a:graphic>
          <a:graphicData uri="http://schemas.openxmlformats.org/presentationml/2006/ole">
            <p:oleObj spid="_x0000_s93185" name="Document" r:id="rId3" imgW="7039058" imgH="361115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Evaluated against the GI and PCMA lexicons</a:t>
            </a:r>
          </a:p>
          <a:p>
            <a:r>
              <a:rPr lang="en-US" dirty="0" smtClean="0"/>
              <a:t>Report the accuracy and F-1 score</a:t>
            </a:r>
          </a:p>
          <a:p>
            <a:r>
              <a:rPr lang="en-US" dirty="0" smtClean="0"/>
              <a:t>Boosting only evaluated against PCMA</a:t>
            </a:r>
          </a:p>
          <a:p>
            <a:pPr lvl="1"/>
            <a:r>
              <a:rPr lang="en-US" dirty="0" smtClean="0"/>
              <a:t>Boosting trained with GI</a:t>
            </a:r>
          </a:p>
          <a:p>
            <a:pPr lvl="1"/>
            <a:r>
              <a:rPr lang="en-US" dirty="0" smtClean="0"/>
              <a:t>Many experiments already involve MPQA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MPQA already includes data from GI</a:t>
            </a:r>
          </a:p>
          <a:p>
            <a:r>
              <a:rPr lang="en-US" dirty="0" smtClean="0"/>
              <a:t>Test set should be distinct to avoid bias</a:t>
            </a:r>
          </a:p>
          <a:p>
            <a:r>
              <a:rPr lang="en-US" dirty="0" smtClean="0"/>
              <a:t>Pipelined Classification Manual Annotations</a:t>
            </a:r>
          </a:p>
          <a:p>
            <a:pPr lvl="1"/>
            <a:r>
              <a:rPr lang="en-US" dirty="0" smtClean="0"/>
              <a:t>Manually labeled test set via clean-room setup</a:t>
            </a:r>
          </a:p>
          <a:p>
            <a:pPr lvl="1"/>
            <a:r>
              <a:rPr lang="en-US" dirty="0" smtClean="0"/>
              <a:t>500 words / phrases</a:t>
            </a:r>
          </a:p>
          <a:p>
            <a:pPr lvl="1"/>
            <a:r>
              <a:rPr lang="en-US" dirty="0" smtClean="0"/>
              <a:t>Built from phrases identified during experimentation</a:t>
            </a:r>
          </a:p>
          <a:p>
            <a:pPr lvl="1"/>
            <a:r>
              <a:rPr lang="en-US" dirty="0" smtClean="0"/>
              <a:t>Only word definition available to annotators</a:t>
            </a:r>
          </a:p>
          <a:p>
            <a:pPr lvl="1"/>
            <a:r>
              <a:rPr lang="en-US" dirty="0" smtClean="0"/>
              <a:t>Verified by alternative human annotator</a:t>
            </a:r>
          </a:p>
          <a:p>
            <a:pPr lvl="1"/>
            <a:r>
              <a:rPr lang="en-US" dirty="0" smtClean="0"/>
              <a:t>92% agreement between annotators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Immediately descended below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lower layer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circling minimums</a:t>
            </a:r>
            <a:r>
              <a:rPr lang="en-US" dirty="0" smtClean="0"/>
              <a:t> instead of waiting to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outer marker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Received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Automatic Terminal Information Service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IAD</a:t>
            </a:r>
            <a:r>
              <a:rPr lang="en-US" dirty="0" smtClean="0"/>
              <a:t> with the following Notice To Airmen;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taxiway whiskey</a:t>
            </a:r>
            <a:r>
              <a:rPr lang="en-US" dirty="0" smtClean="0"/>
              <a:t> closed between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whiskey one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whiskey ten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ASRS Reference Lexicon</a:t>
            </a:r>
          </a:p>
          <a:p>
            <a:r>
              <a:rPr lang="en-US" dirty="0" smtClean="0"/>
              <a:t>Chosen as the best performing lexicon from experiments</a:t>
            </a:r>
          </a:p>
          <a:p>
            <a:pPr lvl="1"/>
            <a:r>
              <a:rPr lang="en-US" dirty="0" smtClean="0"/>
              <a:t>Compromise between performance / size</a:t>
            </a:r>
          </a:p>
          <a:p>
            <a:pPr lvl="1"/>
            <a:r>
              <a:rPr lang="en-US" dirty="0" smtClean="0"/>
              <a:t>MPQA + MSL + ASL + WordNet(d=2), InvBoost(M=3)</a:t>
            </a:r>
          </a:p>
          <a:p>
            <a:r>
              <a:rPr lang="en-US" dirty="0" smtClean="0"/>
              <a:t>ASRS experiments can use any lexicon</a:t>
            </a:r>
          </a:p>
          <a:p>
            <a:pPr lvl="1"/>
            <a:r>
              <a:rPr lang="en-US" dirty="0" smtClean="0"/>
              <a:t>Results tightly coupled to ARL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Sentences in the ASRS corpus:1,800,594</a:t>
            </a:r>
          </a:p>
          <a:p>
            <a:pPr lvl="0"/>
            <a:r>
              <a:rPr lang="en-US" dirty="0" smtClean="0"/>
              <a:t>Unique words in the ASRS corpus:140,447</a:t>
            </a:r>
          </a:p>
          <a:p>
            <a:pPr lvl="0"/>
            <a:r>
              <a:rPr lang="en-US" dirty="0" smtClean="0"/>
              <a:t>Total words in the ASRS corpus: 32,340,425</a:t>
            </a:r>
          </a:p>
          <a:p>
            <a:pPr lvl="0"/>
            <a:r>
              <a:rPr lang="en-US" dirty="0" smtClean="0"/>
              <a:t>Unique word matches: 28,905 (20%)</a:t>
            </a:r>
          </a:p>
          <a:p>
            <a:pPr lvl="0"/>
            <a:r>
              <a:rPr lang="en-US" dirty="0" smtClean="0"/>
              <a:t>Total word matches: 12,002,453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61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Pre-Boosting Results (vs. GI)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066800"/>
          <a:ext cx="9782176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Subjectivity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most common context of word/phrase</a:t>
            </a:r>
          </a:p>
          <a:p>
            <a:r>
              <a:rPr lang="en-US" dirty="0" smtClean="0"/>
              <a:t>Assign a label based on data source and classification method</a:t>
            </a:r>
          </a:p>
          <a:p>
            <a:r>
              <a:rPr lang="en-US" dirty="0" smtClean="0"/>
              <a:t>Positive or negative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61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Pre-Boosting Results (</a:t>
            </a:r>
            <a:r>
              <a:rPr lang="en-US" dirty="0" err="1" smtClean="0"/>
              <a:t>vs</a:t>
            </a:r>
            <a:r>
              <a:rPr lang="en-US" dirty="0" smtClean="0"/>
              <a:t> PCMA)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04800" y="1066800"/>
          <a:ext cx="9782176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61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AdaBoost Results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04800" y="914400"/>
          <a:ext cx="9782176" cy="573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61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InvBoost Results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04800" y="914400"/>
          <a:ext cx="9782176" cy="573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ARL Results</a:t>
            </a:r>
            <a:br>
              <a:rPr lang="en-US" dirty="0" smtClean="0"/>
            </a:br>
            <a:r>
              <a:rPr lang="en-US" dirty="0" smtClean="0"/>
              <a:t>(per Shaping Factor)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700" y="1371600"/>
          <a:ext cx="7848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98"/>
                <a:gridCol w="6319202"/>
              </a:tblGrid>
              <a:tr h="585023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</a:t>
                      </a:r>
                    </a:p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Illusion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illusion, lights, allegedly, bargaining, black hole, blinding, breach, demarcation, exclusively, intensified, leverage, live, live with it, NB, one shot, reflecting, trap, lighting, judge, wall</a:t>
                      </a:r>
                    </a:p>
                  </a:txBody>
                  <a:tcPr marL="68580" marR="68580" marT="0" marB="0"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traffic, resolution, confusion, collision, advisory, avoidance, no other, call, alert, 2, mile, times, other than, deficiency, controller, conflict, resource, aircraft, 1, told</a:t>
                      </a:r>
                    </a:p>
                  </a:txBody>
                  <a:tcPr marL="68580" marR="68580" marT="0" marB="0"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Physical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physical, environment, turbulence, weather, visibility, moderate, overcast, the weather, rain, thunderstorm, conditions, ice, cloud, wind, scattered, low, deteriorated, severe, decision, lightning</a:t>
                      </a:r>
                    </a:p>
                  </a:txBody>
                  <a:tcPr marL="68580" marR="68580" marT="0" marB="0"/>
                </a:tc>
              </a:tr>
              <a:tr h="82188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Physical Factors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factors, physical, fatigue, duty, tired, sick, hours, fatigued, hour, rest, night, flying, leg, crew, exhausted, day, up for, disoriented, days, in a row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implementation combines arbitrary set of subjectivity classifiers</a:t>
            </a:r>
          </a:p>
          <a:p>
            <a:r>
              <a:rPr lang="en-US" dirty="0" smtClean="0"/>
              <a:t>Built a large and highly accurate Subjectivity Lexicon</a:t>
            </a:r>
          </a:p>
          <a:p>
            <a:r>
              <a:rPr lang="en-US" dirty="0" smtClean="0"/>
              <a:t>Improves the performance over Muhammad, Dorr, Dunne</a:t>
            </a:r>
          </a:p>
          <a:p>
            <a:r>
              <a:rPr lang="en-US" dirty="0" smtClean="0"/>
              <a:t>Explored the complications of ASRS</a:t>
            </a:r>
          </a:p>
          <a:p>
            <a:r>
              <a:rPr lang="en-US" dirty="0" smtClean="0"/>
              <a:t>ARL sorted by Gain comparable to manually labeled seed words (Mohammad et al.)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Future Work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ASRS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Alternative ASRS classifier</a:t>
            </a:r>
          </a:p>
          <a:p>
            <a:r>
              <a:rPr lang="en-US" dirty="0" smtClean="0"/>
              <a:t>Alternative </a:t>
            </a:r>
            <a:r>
              <a:rPr lang="en-US" smtClean="0"/>
              <a:t>data sources</a:t>
            </a:r>
            <a:endParaRPr lang="en-US" dirty="0" smtClean="0"/>
          </a:p>
          <a:p>
            <a:pPr lvl="1"/>
            <a:r>
              <a:rPr lang="en-US" dirty="0" smtClean="0"/>
              <a:t>Wordnik.com – large thesaurus, unreliable web service</a:t>
            </a:r>
          </a:p>
          <a:p>
            <a:pPr lvl="1"/>
            <a:r>
              <a:rPr lang="en-US" dirty="0" smtClean="0"/>
              <a:t>In some cases, identifies 10 times as many synonyms as WordNet</a:t>
            </a:r>
          </a:p>
          <a:p>
            <a:pPr lvl="1"/>
            <a:r>
              <a:rPr lang="en-US" dirty="0" smtClean="0"/>
              <a:t>Service interruptions and access denial</a:t>
            </a:r>
          </a:p>
          <a:p>
            <a:r>
              <a:rPr lang="en-US" dirty="0" smtClean="0"/>
              <a:t>Alternative PSC</a:t>
            </a:r>
          </a:p>
          <a:p>
            <a:pPr lvl="1"/>
            <a:r>
              <a:rPr lang="en-US" dirty="0" smtClean="0"/>
              <a:t>Mark antonyms (WordNet provides)</a:t>
            </a:r>
          </a:p>
          <a:p>
            <a:pPr lvl="1"/>
            <a:r>
              <a:rPr lang="en-US" dirty="0" smtClean="0"/>
              <a:t>WordNet random walk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primary causes of Aviation Safety Reporting System (ASRS) incident reports</a:t>
            </a:r>
          </a:p>
          <a:p>
            <a:r>
              <a:rPr lang="en-US" dirty="0" smtClean="0"/>
              <a:t>One or more cause, shaping factor, may be assigned to an individual report</a:t>
            </a:r>
          </a:p>
          <a:p>
            <a:r>
              <a:rPr lang="en-US" dirty="0" smtClean="0"/>
              <a:t>Automatic methods are preferred</a:t>
            </a:r>
          </a:p>
          <a:p>
            <a:pPr lvl="1"/>
            <a:r>
              <a:rPr lang="en-US" dirty="0" smtClean="0"/>
              <a:t>Fast growing corpus</a:t>
            </a:r>
          </a:p>
          <a:p>
            <a:pPr lvl="1"/>
            <a:r>
              <a:rPr lang="en-US" dirty="0" smtClean="0"/>
              <a:t>Training data with manually labeled causes is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Mohammad, </a:t>
            </a:r>
            <a:r>
              <a:rPr lang="en-US" dirty="0" err="1" smtClean="0"/>
              <a:t>Saif</a:t>
            </a:r>
            <a:r>
              <a:rPr lang="en-US" dirty="0" smtClean="0"/>
              <a:t>, Cody Dunne, and Bonnie Dorr. 2009. Generating High-Coverage Semantic Orientation Lexicons From Overtly Marked Words and a Thesaurus. In </a:t>
            </a:r>
            <a:r>
              <a:rPr lang="en-US" i="1" dirty="0" smtClean="0"/>
              <a:t>Proceedings of the 2009 Conference on Empirical Methods in Natural Language Processing</a:t>
            </a:r>
            <a:r>
              <a:rPr lang="en-US" dirty="0" smtClean="0"/>
              <a:t>, pages 599-608, Singapore.</a:t>
            </a:r>
          </a:p>
          <a:p>
            <a:r>
              <a:rPr lang="en-US" dirty="0" err="1" smtClean="0"/>
              <a:t>Mandala</a:t>
            </a:r>
            <a:r>
              <a:rPr lang="en-US" dirty="0" smtClean="0"/>
              <a:t>, </a:t>
            </a:r>
            <a:r>
              <a:rPr lang="en-US" dirty="0" err="1" smtClean="0"/>
              <a:t>Rila</a:t>
            </a:r>
            <a:r>
              <a:rPr lang="en-US" dirty="0" smtClean="0"/>
              <a:t>, </a:t>
            </a:r>
            <a:r>
              <a:rPr lang="en-US" dirty="0" err="1" smtClean="0"/>
              <a:t>Takenobu</a:t>
            </a:r>
            <a:r>
              <a:rPr lang="en-US" dirty="0" smtClean="0"/>
              <a:t> Tokunaga, and </a:t>
            </a:r>
            <a:r>
              <a:rPr lang="en-US" dirty="0" err="1" smtClean="0"/>
              <a:t>Hozumi</a:t>
            </a:r>
            <a:r>
              <a:rPr lang="en-US" dirty="0" smtClean="0"/>
              <a:t> Tanaka. 1999. Complementing WordNet with Roget's and Corpus-based Thesauri for Information Retrieval. In </a:t>
            </a:r>
            <a:r>
              <a:rPr lang="en-US" i="1" dirty="0" smtClean="0"/>
              <a:t>Proceedings of the ninth conference EACL</a:t>
            </a:r>
            <a:r>
              <a:rPr lang="en-US" dirty="0" smtClean="0"/>
              <a:t>, pages 94-101.</a:t>
            </a:r>
          </a:p>
          <a:p>
            <a:r>
              <a:rPr lang="en-US" dirty="0" smtClean="0"/>
              <a:t>Abedin, Muhammad </a:t>
            </a:r>
            <a:r>
              <a:rPr lang="en-US" dirty="0" err="1" smtClean="0"/>
              <a:t>Arshad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, Vincent Ng, and </a:t>
            </a:r>
            <a:r>
              <a:rPr lang="en-US" dirty="0" err="1" smtClean="0"/>
              <a:t>Latifur</a:t>
            </a:r>
            <a:r>
              <a:rPr lang="en-US" dirty="0" smtClean="0"/>
              <a:t> Khan. 2010. Cause Identification from Aviation Safety Incident Reports via Weakly Supervised Semantic Lexicon Construction. In </a:t>
            </a:r>
            <a:r>
              <a:rPr lang="en-US" i="1" dirty="0" smtClean="0"/>
              <a:t>Journal of Artificial Intelligence Research 38</a:t>
            </a:r>
            <a:r>
              <a:rPr lang="en-US" dirty="0" smtClean="0"/>
              <a:t>, pages 569-631.</a:t>
            </a:r>
          </a:p>
          <a:p>
            <a:r>
              <a:rPr lang="en-US" dirty="0" smtClean="0"/>
              <a:t>Hassan, Ahmed and </a:t>
            </a:r>
            <a:r>
              <a:rPr lang="en-US" dirty="0" err="1" smtClean="0"/>
              <a:t>Dragomir</a:t>
            </a:r>
            <a:r>
              <a:rPr lang="en-US" dirty="0" smtClean="0"/>
              <a:t> </a:t>
            </a:r>
            <a:r>
              <a:rPr lang="en-US" dirty="0" err="1" smtClean="0"/>
              <a:t>Radev</a:t>
            </a:r>
            <a:r>
              <a:rPr lang="en-US" dirty="0" smtClean="0"/>
              <a:t>. 2010. Identifying Text Polarity Using Random Walks. In </a:t>
            </a:r>
            <a:r>
              <a:rPr lang="en-US" i="1" dirty="0" smtClean="0"/>
              <a:t>Proceedings of the 48</a:t>
            </a:r>
            <a:r>
              <a:rPr lang="en-US" i="1" baseline="30000" dirty="0" smtClean="0"/>
              <a:t>th</a:t>
            </a:r>
            <a:r>
              <a:rPr lang="en-US" i="1" dirty="0" smtClean="0"/>
              <a:t> Annual Meeting of the Association for Computational Linguistics</a:t>
            </a:r>
            <a:r>
              <a:rPr lang="en-US" dirty="0" smtClean="0"/>
              <a:t>, pages 395-403, Uppsala, Sweden.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Equally weighted training instances</a:t>
            </a:r>
          </a:p>
          <a:p>
            <a:r>
              <a:rPr lang="en-US" dirty="0" smtClean="0"/>
              <a:t>Train classifier on training data</a:t>
            </a:r>
          </a:p>
          <a:p>
            <a:r>
              <a:rPr lang="en-US" dirty="0" smtClean="0"/>
              <a:t>Increase weight for misclassifications</a:t>
            </a:r>
          </a:p>
          <a:p>
            <a:r>
              <a:rPr lang="en-US" dirty="0" smtClean="0"/>
              <a:t>Decrease weight for correct classifications</a:t>
            </a:r>
          </a:p>
          <a:p>
            <a:r>
              <a:rPr lang="en-US" dirty="0" smtClean="0"/>
              <a:t>Re-train classifier on newly weighted training data</a:t>
            </a:r>
          </a:p>
          <a:p>
            <a:r>
              <a:rPr lang="en-US" dirty="0" smtClean="0"/>
              <a:t>Continue until satisfactory low error or predetermined number of iterations</a:t>
            </a:r>
          </a:p>
          <a:p>
            <a:r>
              <a:rPr lang="en-US" dirty="0" smtClean="0"/>
              <a:t>Sensitive to noisy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US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519238" y="1377950"/>
          <a:ext cx="6035675" cy="5175250"/>
        </p:xfrm>
        <a:graphic>
          <a:graphicData uri="http://schemas.openxmlformats.org/presentationml/2006/ole">
            <p:oleObj spid="_x0000_s1031" name="Document" r:id="rId3" imgW="6102630" imgH="566547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Boosted each PSC to maximize accuracy before continuation</a:t>
            </a:r>
          </a:p>
          <a:p>
            <a:r>
              <a:rPr lang="en-US" dirty="0" smtClean="0"/>
              <a:t>Experiments boost for M=3 iterations</a:t>
            </a:r>
          </a:p>
          <a:p>
            <a:pPr lvl="1"/>
            <a:r>
              <a:rPr lang="en-US" dirty="0" smtClean="0"/>
              <a:t>Trade off between performance and time of execution</a:t>
            </a:r>
          </a:p>
          <a:p>
            <a:r>
              <a:rPr lang="en-US" dirty="0" smtClean="0"/>
              <a:t>Downside – sensitive to noisy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697163"/>
          </a:xfrm>
        </p:spPr>
        <p:txBody>
          <a:bodyPr/>
          <a:lstStyle/>
          <a:p>
            <a:r>
              <a:rPr lang="en-US" dirty="0" smtClean="0"/>
              <a:t>Measure of impurity of a distribution</a:t>
            </a:r>
          </a:p>
          <a:p>
            <a:r>
              <a:rPr lang="en-US" dirty="0" smtClean="0"/>
              <a:t>As it approaches 1, wide disparity of the classes represented by instances</a:t>
            </a:r>
          </a:p>
          <a:p>
            <a:r>
              <a:rPr lang="en-US" dirty="0" smtClean="0"/>
              <a:t>As it approaches 0, most instances represent same class</a:t>
            </a:r>
          </a:p>
          <a:p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517775" y="4725988"/>
          <a:ext cx="4543425" cy="1125537"/>
        </p:xfrm>
        <a:graphic>
          <a:graphicData uri="http://schemas.openxmlformats.org/presentationml/2006/ole">
            <p:oleObj spid="_x0000_s46085" name="Document" r:id="rId3" imgW="4674577" imgH="116070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535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Useful statistic for measuring decreased ambiguity of distribution</a:t>
            </a:r>
          </a:p>
          <a:p>
            <a:r>
              <a:rPr lang="en-US" dirty="0" smtClean="0"/>
              <a:t>Information gained by partitioning data set </a:t>
            </a:r>
            <a:r>
              <a:rPr lang="en-US" i="1" dirty="0" smtClean="0"/>
              <a:t>S</a:t>
            </a:r>
            <a:r>
              <a:rPr lang="en-US" dirty="0" smtClean="0"/>
              <a:t> around feature </a:t>
            </a:r>
            <a:r>
              <a:rPr lang="en-US" i="1" dirty="0" smtClean="0"/>
              <a:t>f</a:t>
            </a:r>
          </a:p>
          <a:p>
            <a:r>
              <a:rPr lang="en-US" dirty="0" smtClean="0"/>
              <a:t>Commonly used to train the decision tree – ID3 algorithm</a:t>
            </a:r>
          </a:p>
          <a:p>
            <a:r>
              <a:rPr lang="en-US" dirty="0" smtClean="0"/>
              <a:t>Used to determine set of words indicative of shaping factors in ASRS corpus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457200" y="5105400"/>
          <a:ext cx="8370888" cy="1392238"/>
        </p:xfrm>
        <a:graphic>
          <a:graphicData uri="http://schemas.openxmlformats.org/presentationml/2006/ole">
            <p:oleObj spid="_x0000_s69635" name="Document" r:id="rId3" imgW="8514652" imgH="140477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to stop boosting?</a:t>
            </a:r>
          </a:p>
          <a:p>
            <a:pPr lvl="1"/>
            <a:r>
              <a:rPr lang="en-US" dirty="0" smtClean="0"/>
              <a:t>Automatically stop when either the accuracy or performance exceeds an acceptable threshold or the change between iterations is below a threshold.</a:t>
            </a:r>
          </a:p>
          <a:p>
            <a:pPr lvl="1"/>
            <a:r>
              <a:rPr lang="en-US" dirty="0" smtClean="0"/>
              <a:t>Experimentally, balancing training time and accuracy</a:t>
            </a:r>
          </a:p>
          <a:p>
            <a:r>
              <a:rPr lang="en-US" dirty="0" smtClean="0"/>
              <a:t>When to apply boosting?</a:t>
            </a:r>
          </a:p>
          <a:p>
            <a:pPr lvl="1"/>
            <a:r>
              <a:rPr lang="en-US" dirty="0" smtClean="0"/>
              <a:t>Boost after a complete execution of the pipeline classification, iterating </a:t>
            </a:r>
            <a:r>
              <a:rPr lang="en-US" i="1" dirty="0" smtClean="0"/>
              <a:t>M</a:t>
            </a:r>
            <a:r>
              <a:rPr lang="en-US" dirty="0" smtClean="0"/>
              <a:t> times.</a:t>
            </a:r>
          </a:p>
          <a:p>
            <a:pPr lvl="1"/>
            <a:r>
              <a:rPr lang="en-US" dirty="0" smtClean="0"/>
              <a:t>Boost after every phase of execution in the pipeline classification, </a:t>
            </a:r>
            <a:r>
              <a:rPr lang="en-US" i="1" dirty="0" smtClean="0"/>
              <a:t>M</a:t>
            </a:r>
            <a:r>
              <a:rPr lang="en-US" dirty="0" smtClean="0"/>
              <a:t> times, before proceeding to the next phase of pipeline classification.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Iterations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system:</a:t>
            </a:r>
          </a:p>
          <a:p>
            <a:pPr lvl="1"/>
            <a:r>
              <a:rPr lang="en-US" dirty="0" smtClean="0"/>
              <a:t>Boost for M=3</a:t>
            </a:r>
          </a:p>
          <a:p>
            <a:pPr lvl="1"/>
            <a:r>
              <a:rPr lang="en-US" dirty="0" smtClean="0"/>
              <a:t>Chosen experimentally as a trade off between execution time and performance improvements</a:t>
            </a:r>
          </a:p>
          <a:p>
            <a:pPr lvl="1"/>
            <a:r>
              <a:rPr lang="en-US" dirty="0" smtClean="0"/>
              <a:t>Boost after each PSC</a:t>
            </a:r>
          </a:p>
          <a:p>
            <a:pPr lvl="1"/>
            <a:r>
              <a:rPr lang="en-US" dirty="0" smtClean="0"/>
              <a:t>Chosen to maximize performance before moving to the next PSC in the pipeline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standard for manually labeled lexicons</a:t>
            </a:r>
          </a:p>
          <a:p>
            <a:r>
              <a:rPr lang="en-US" dirty="0" smtClean="0"/>
              <a:t>Combines Harvard IV-4 and </a:t>
            </a:r>
            <a:r>
              <a:rPr lang="en-US" dirty="0" err="1" smtClean="0"/>
              <a:t>Lasswell</a:t>
            </a:r>
            <a:r>
              <a:rPr lang="en-US" dirty="0" smtClean="0"/>
              <a:t> dictionary content analysis and </a:t>
            </a:r>
            <a:r>
              <a:rPr lang="en-US" dirty="0" err="1" smtClean="0"/>
              <a:t>Semin</a:t>
            </a:r>
            <a:r>
              <a:rPr lang="en-US" dirty="0" smtClean="0"/>
              <a:t> &amp; Fielder</a:t>
            </a:r>
          </a:p>
          <a:p>
            <a:r>
              <a:rPr lang="en-US" dirty="0" smtClean="0"/>
              <a:t>182 categories in total</a:t>
            </a:r>
          </a:p>
          <a:p>
            <a:r>
              <a:rPr lang="en-US" dirty="0" smtClean="0"/>
              <a:t>Only concerned with Pos and </a:t>
            </a:r>
            <a:r>
              <a:rPr lang="en-US" dirty="0" err="1" smtClean="0"/>
              <a:t>Neg</a:t>
            </a:r>
            <a:r>
              <a:rPr lang="en-US" dirty="0" smtClean="0"/>
              <a:t> tags</a:t>
            </a:r>
          </a:p>
          <a:p>
            <a:pPr lvl="1"/>
            <a:r>
              <a:rPr lang="en-US" dirty="0" smtClean="0"/>
              <a:t>Tag overlap, such as </a:t>
            </a:r>
            <a:r>
              <a:rPr lang="en-US" dirty="0" err="1" smtClean="0"/>
              <a:t>Pstv</a:t>
            </a:r>
            <a:r>
              <a:rPr lang="en-US" dirty="0" smtClean="0"/>
              <a:t> and </a:t>
            </a:r>
            <a:r>
              <a:rPr lang="en-US" dirty="0" err="1" smtClean="0"/>
              <a:t>Ngtv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 Sample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1442" y="1905000"/>
          <a:ext cx="7721117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27"/>
                <a:gridCol w="6092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PLAUSIBILITY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Causal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Eval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PLAYFUL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IndAdj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Nonadlt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PLAYMATE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HU Role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Nonadlt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PLAYTHING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Object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PLEASANT#1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EVAL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Pleasur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ea typeface="Times New Roman"/>
                        </a:rPr>
                        <a:t>Pstv</a:t>
                      </a:r>
                      <a:r>
                        <a:rPr lang="en-US" sz="1800" b="0" dirty="0" smtClean="0">
                          <a:latin typeface="+mn-lt"/>
                          <a:ea typeface="Times New Roman"/>
                        </a:rPr>
                        <a:t> |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adj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: Agreeable, enjoyable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PLEASANT#2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Virtue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Pstv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| 0% adv: "Pleasantly"--agreeably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Subjectivity lexicon construction </a:t>
            </a:r>
          </a:p>
          <a:p>
            <a:pPr lvl="1"/>
            <a:r>
              <a:rPr lang="en-US" dirty="0" smtClean="0"/>
              <a:t>Set of words most commonly identified in positive or negative context</a:t>
            </a:r>
          </a:p>
          <a:p>
            <a:pPr lvl="1"/>
            <a:r>
              <a:rPr lang="en-US" dirty="0" smtClean="0"/>
              <a:t>Semi-supervised or fully unsupervised method preferred</a:t>
            </a:r>
          </a:p>
          <a:p>
            <a:r>
              <a:rPr lang="en-US" dirty="0" smtClean="0"/>
              <a:t>Causal analysis of jargon heavy corpora</a:t>
            </a:r>
            <a:endParaRPr lang="en-US" dirty="0"/>
          </a:p>
          <a:p>
            <a:pPr lvl="1"/>
            <a:r>
              <a:rPr lang="en-US" dirty="0" smtClean="0"/>
              <a:t>Identify root causes of problems in aviation incident reports (ASRS)</a:t>
            </a:r>
          </a:p>
          <a:p>
            <a:pPr lvl="1"/>
            <a:r>
              <a:rPr lang="en-US" dirty="0" smtClean="0"/>
              <a:t>Automatic shaping factor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Affix patterns can be used to automatically identify positive / negative pairs</a:t>
            </a:r>
          </a:p>
          <a:p>
            <a:pPr lvl="1"/>
            <a:r>
              <a:rPr lang="en-US" dirty="0" smtClean="0"/>
              <a:t>Positive – unmarked word</a:t>
            </a:r>
          </a:p>
          <a:p>
            <a:pPr lvl="1"/>
            <a:r>
              <a:rPr lang="en-US" dirty="0" smtClean="0"/>
              <a:t>Negative – affix marked word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Honest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</a:t>
            </a:r>
            <a:r>
              <a:rPr lang="en-US" dirty="0" smtClean="0"/>
              <a:t>honest</a:t>
            </a:r>
          </a:p>
          <a:p>
            <a:pPr lvl="1"/>
            <a:r>
              <a:rPr lang="en-US" dirty="0" smtClean="0"/>
              <a:t>Imaginative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</a:t>
            </a:r>
            <a:r>
              <a:rPr lang="en-US" dirty="0" smtClean="0"/>
              <a:t>imaginative</a:t>
            </a:r>
          </a:p>
          <a:p>
            <a:r>
              <a:rPr lang="en-US" dirty="0" smtClean="0"/>
              <a:t>Applied to unique words from Moby Thesaurus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ASSP Patterns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8357" y="1371600"/>
          <a:ext cx="6467286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/>
                <a:gridCol w="2134553"/>
                <a:gridCol w="231184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Negative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</a:p>
                  </a:txBody>
                  <a:tcPr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dis$1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honest, dishonest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im$1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possible, impossible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consistent, inconsistent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mal$1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adroit, maladroit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mis$1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fortune, misfortune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non$1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sense, nonsense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un$1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happy, unhappy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$1less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gut, gutless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^(l(.+))$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il$1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legal, illegal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^(r(.+))$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ir$1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responsible, irresponsible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ful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$1less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harmless, harmful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Thesauri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Manually created English reference work</a:t>
            </a:r>
          </a:p>
          <a:p>
            <a:r>
              <a:rPr lang="en-US" dirty="0" smtClean="0"/>
              <a:t>Synonym clusters</a:t>
            </a:r>
          </a:p>
          <a:p>
            <a:r>
              <a:rPr lang="en-US" dirty="0" smtClean="0"/>
              <a:t>Subjectivity of most words dictates cluster label</a:t>
            </a:r>
          </a:p>
          <a:p>
            <a:r>
              <a:rPr lang="en-US" dirty="0" smtClean="0"/>
              <a:t>Moby thesaurus:</a:t>
            </a:r>
          </a:p>
          <a:p>
            <a:pPr lvl="1"/>
            <a:r>
              <a:rPr lang="en-US" dirty="0" smtClean="0"/>
              <a:t>CSV format – root word, synonyms, …</a:t>
            </a:r>
          </a:p>
          <a:p>
            <a:pPr lvl="1"/>
            <a:r>
              <a:rPr lang="en-US" dirty="0" smtClean="0"/>
              <a:t>30,259 root words</a:t>
            </a:r>
          </a:p>
          <a:p>
            <a:pPr lvl="1"/>
            <a:r>
              <a:rPr lang="en-US" dirty="0" smtClean="0"/>
              <a:t>645,505 total (non-unique) words</a:t>
            </a:r>
          </a:p>
          <a:p>
            <a:pPr lvl="1"/>
            <a:r>
              <a:rPr lang="en-US" dirty="0" smtClean="0"/>
              <a:t>21 average words per cluster</a:t>
            </a:r>
          </a:p>
          <a:p>
            <a:r>
              <a:rPr lang="en-US" dirty="0" smtClean="0"/>
              <a:t>Excellent source of synonym training data</a:t>
            </a:r>
          </a:p>
          <a:p>
            <a:r>
              <a:rPr lang="en-US" dirty="0" smtClean="0"/>
              <a:t>Needs seeded data in order to label synonym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459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Multi-Perspective Question Answering Subjectivity Lexicon</a:t>
            </a:r>
          </a:p>
          <a:p>
            <a:r>
              <a:rPr lang="en-US" dirty="0" smtClean="0"/>
              <a:t>Large collection of manually annotated subjective words</a:t>
            </a:r>
          </a:p>
          <a:p>
            <a:r>
              <a:rPr lang="en-US" dirty="0" smtClean="0"/>
              <a:t>Built from:</a:t>
            </a:r>
          </a:p>
          <a:p>
            <a:pPr lvl="1"/>
            <a:r>
              <a:rPr lang="en-US" dirty="0" smtClean="0"/>
              <a:t>List of subjectivity clues from (</a:t>
            </a:r>
            <a:r>
              <a:rPr lang="en-US" dirty="0" err="1" smtClean="0"/>
              <a:t>Riloff</a:t>
            </a:r>
            <a:r>
              <a:rPr lang="en-US" dirty="0" smtClean="0"/>
              <a:t> and </a:t>
            </a:r>
            <a:r>
              <a:rPr lang="en-US" dirty="0" err="1" smtClean="0"/>
              <a:t>Wiebe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Words from a dictionary and thesaurus</a:t>
            </a:r>
          </a:p>
          <a:p>
            <a:pPr lvl="1"/>
            <a:r>
              <a:rPr lang="en-US" dirty="0" smtClean="0"/>
              <a:t>Selection of words from GI</a:t>
            </a:r>
          </a:p>
          <a:p>
            <a:r>
              <a:rPr lang="en-US" dirty="0" smtClean="0"/>
              <a:t>Approx. 8,000 words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0"/>
            <a:ext cx="838200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pos1=noun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Moby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by Mohammad, Dorr, Dunne</a:t>
            </a:r>
          </a:p>
          <a:p>
            <a:r>
              <a:rPr lang="en-US" dirty="0" smtClean="0"/>
              <a:t>Operated against Macquarie thesaurus</a:t>
            </a:r>
          </a:p>
          <a:p>
            <a:pPr lvl="1"/>
            <a:r>
              <a:rPr lang="en-US" dirty="0" err="1" smtClean="0"/>
              <a:t>Commerical</a:t>
            </a:r>
            <a:r>
              <a:rPr lang="en-US" dirty="0" smtClean="0"/>
              <a:t> (non-free) data source</a:t>
            </a:r>
          </a:p>
          <a:p>
            <a:r>
              <a:rPr lang="en-US" dirty="0" smtClean="0"/>
              <a:t>Substituted the Moby Thesaurus</a:t>
            </a:r>
          </a:p>
          <a:p>
            <a:r>
              <a:rPr lang="en-US" dirty="0" smtClean="0"/>
              <a:t>Majority label across word cluster is applied to entire cluster</a:t>
            </a:r>
          </a:p>
          <a:p>
            <a:r>
              <a:rPr lang="en-US" dirty="0" smtClean="0"/>
              <a:t>Final polarity score is the majority label applied across every word cluster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“modern” is synonym for “a la mode”</a:t>
            </a:r>
          </a:p>
          <a:p>
            <a:pPr lvl="1"/>
            <a:r>
              <a:rPr lang="en-US" dirty="0" smtClean="0"/>
              <a:t>Also a synonym in 61 other word clusters</a:t>
            </a:r>
          </a:p>
          <a:p>
            <a:pPr lvl="1"/>
            <a:r>
              <a:rPr lang="en-US" dirty="0" smtClean="0"/>
              <a:t>Label is majority label across all 62 word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lexical database of semantic associations</a:t>
            </a:r>
          </a:p>
          <a:p>
            <a:r>
              <a:rPr lang="en-US" dirty="0" smtClean="0"/>
              <a:t>Words organized into synonym sets (synset)</a:t>
            </a:r>
          </a:p>
          <a:p>
            <a:r>
              <a:rPr lang="en-US" dirty="0" smtClean="0"/>
              <a:t>Queries return instances: </a:t>
            </a:r>
            <a:r>
              <a:rPr lang="en-US" dirty="0" err="1" smtClean="0"/>
              <a:t>word#pos#num</a:t>
            </a:r>
            <a:endParaRPr lang="en-US" dirty="0" smtClean="0"/>
          </a:p>
          <a:p>
            <a:pPr lvl="1"/>
            <a:r>
              <a:rPr lang="en-US" dirty="0" smtClean="0"/>
              <a:t>word – Word or phrase defined</a:t>
            </a:r>
          </a:p>
          <a:p>
            <a:pPr lvl="1"/>
            <a:r>
              <a:rPr lang="en-US" dirty="0" smtClean="0"/>
              <a:t>pos – Part of speech the word for this instance</a:t>
            </a:r>
          </a:p>
          <a:p>
            <a:pPr lvl="1"/>
            <a:r>
              <a:rPr lang="en-US" dirty="0" smtClean="0"/>
              <a:t>num – Instance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Samples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524000"/>
          <a:ext cx="7620000" cy="4268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8146"/>
                <a:gridCol w="6201854"/>
              </a:tblGrid>
              <a:tr h="1281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running#n#1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(American football) a play in which a player attempts to carry the ball through or past the opposing team; "the defensive line braced to stop the run"; "the coach put great emphasis on running"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running#n#2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running; traveling on foot at a fast pace; "he broke into a run"; "his daily run keeps him fit"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4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running#n#3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state of being in operation; "the engine is running smoothly"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running#n#4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administering or being in charge of something; "he has responsibility for the running of two companies at the same time"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j-lt"/>
                          <a:ea typeface="Calibri"/>
                          <a:cs typeface="Times New Roman" pitchFamily="18" charset="0"/>
                        </a:rPr>
                        <a:t>running#n#5</a:t>
                      </a:r>
                      <a:endParaRPr lang="en-US" sz="140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participating in an athletic competition involving running on a track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76500" y="6019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WordNet </a:t>
            </a:r>
            <a:r>
              <a:rPr lang="en-US" dirty="0" err="1" smtClean="0"/>
              <a:t>glos</a:t>
            </a:r>
            <a:r>
              <a:rPr lang="en-US" dirty="0" smtClean="0"/>
              <a:t> entries for “</a:t>
            </a:r>
            <a:r>
              <a:rPr lang="en-US" dirty="0" err="1" smtClean="0"/>
              <a:t>running#n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Samples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057400"/>
          <a:ext cx="6553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725"/>
                <a:gridCol w="4511475"/>
              </a:tblGrid>
              <a:tr h="368687">
                <a:tc>
                  <a:txBody>
                    <a:bodyPr/>
                    <a:lstStyle/>
                    <a:p>
                      <a:r>
                        <a:rPr lang="en-US" dirty="0" smtClean="0"/>
                        <a:t>Sense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10909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glos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the act of running; traveling on foot at a fast pace; "he broke into a run"; "his daily run keeps him fit"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4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syns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run#n#7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running#n#2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hype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locomotion#n#2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hypes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locomotion#n#2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hypo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dash#n#2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hypos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dash#n#2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5943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WordNet data for “running#n#2”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Certain words / POS are always neutral</a:t>
            </a:r>
          </a:p>
          <a:p>
            <a:pPr lvl="1"/>
            <a:r>
              <a:rPr lang="en-US" dirty="0" smtClean="0"/>
              <a:t>Prepositions – of, to, in, for, with</a:t>
            </a:r>
          </a:p>
          <a:p>
            <a:pPr lvl="1"/>
            <a:r>
              <a:rPr lang="en-US" dirty="0" smtClean="0"/>
              <a:t>Conjunctions – and, or, but, yet, neither</a:t>
            </a:r>
          </a:p>
          <a:p>
            <a:pPr lvl="1"/>
            <a:r>
              <a:rPr lang="en-US" dirty="0" smtClean="0"/>
              <a:t>Pronouns – he, she, it, himself</a:t>
            </a:r>
          </a:p>
          <a:p>
            <a:r>
              <a:rPr lang="en-US" dirty="0" smtClean="0"/>
              <a:t>Should not impact discovery or classification</a:t>
            </a:r>
          </a:p>
          <a:p>
            <a:r>
              <a:rPr lang="en-US" dirty="0" smtClean="0"/>
              <a:t>SMART – proven set of stop words</a:t>
            </a:r>
          </a:p>
          <a:p>
            <a:pPr lvl="1"/>
            <a:r>
              <a:rPr lang="en-US" dirty="0" smtClean="0"/>
              <a:t>Added a few missing words</a:t>
            </a:r>
          </a:p>
          <a:p>
            <a:pPr lvl="1"/>
            <a:r>
              <a:rPr lang="en-US" dirty="0" smtClean="0"/>
              <a:t>Removed words often used in certain POS that may be subjective</a:t>
            </a:r>
          </a:p>
          <a:p>
            <a:r>
              <a:rPr lang="en-US" dirty="0" smtClean="0"/>
              <a:t>Exact matches only</a:t>
            </a:r>
          </a:p>
          <a:p>
            <a:r>
              <a:rPr lang="en-US" dirty="0" smtClean="0"/>
              <a:t>Results slightly smaller but more accurate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Stop words – Removed</a:t>
            </a:r>
            <a:endParaRPr lang="en-US" dirty="0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603375" y="1504950"/>
          <a:ext cx="5853113" cy="5149850"/>
        </p:xfrm>
        <a:graphic>
          <a:graphicData uri="http://schemas.openxmlformats.org/presentationml/2006/ole">
            <p:oleObj spid="_x0000_s6145" name="Document" r:id="rId3" imgW="6102630" imgH="535130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ASRS corpus is an aviation feedback system</a:t>
            </a:r>
          </a:p>
          <a:p>
            <a:pPr lvl="1"/>
            <a:r>
              <a:rPr lang="en-US" dirty="0" smtClean="0"/>
              <a:t>Helps identify problems</a:t>
            </a:r>
          </a:p>
          <a:p>
            <a:pPr lvl="1"/>
            <a:r>
              <a:rPr lang="en-US" dirty="0" smtClean="0"/>
              <a:t>Used as aviation training feedback</a:t>
            </a:r>
          </a:p>
          <a:p>
            <a:r>
              <a:rPr lang="en-US" dirty="0" smtClean="0"/>
              <a:t>Manual processing is infeasible</a:t>
            </a:r>
          </a:p>
          <a:p>
            <a:pPr lvl="1"/>
            <a:r>
              <a:rPr lang="en-US" dirty="0" smtClean="0"/>
              <a:t>Rapidly growing corpus (50K yearly reports)</a:t>
            </a:r>
            <a:endParaRPr lang="en-US" dirty="0"/>
          </a:p>
          <a:p>
            <a:pPr lvl="1"/>
            <a:r>
              <a:rPr lang="en-US" dirty="0" smtClean="0"/>
              <a:t>May have causes not identified by reporters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Stop words Added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872740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alongside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 corpus</a:t>
            </a:r>
          </a:p>
          <a:p>
            <a:pPr lvl="1"/>
            <a:r>
              <a:rPr lang="en-US" dirty="0" smtClean="0"/>
              <a:t>1.8 million sentences</a:t>
            </a:r>
          </a:p>
          <a:p>
            <a:pPr lvl="1"/>
            <a:r>
              <a:rPr lang="en-US" dirty="0" smtClean="0"/>
              <a:t>180+ MB of plain text</a:t>
            </a:r>
          </a:p>
          <a:p>
            <a:r>
              <a:rPr lang="en-US" dirty="0" smtClean="0"/>
              <a:t>Incidents are submitted electronically or retyped from mailed submissions</a:t>
            </a:r>
          </a:p>
          <a:p>
            <a:pPr lvl="1"/>
            <a:r>
              <a:rPr lang="en-US" dirty="0" smtClean="0"/>
              <a:t>Poor grammar</a:t>
            </a:r>
          </a:p>
          <a:p>
            <a:pPr lvl="1"/>
            <a:r>
              <a:rPr lang="en-US" dirty="0" smtClean="0"/>
              <a:t>Misspellings</a:t>
            </a:r>
          </a:p>
          <a:p>
            <a:pPr lvl="1"/>
            <a:r>
              <a:rPr lang="en-US" dirty="0" smtClean="0"/>
              <a:t>Misuse of capitalization</a:t>
            </a:r>
          </a:p>
          <a:p>
            <a:pPr lvl="1"/>
            <a:r>
              <a:rPr lang="en-US" dirty="0" smtClean="0"/>
              <a:t>Poor sentence structure (fragmented)</a:t>
            </a:r>
          </a:p>
          <a:p>
            <a:r>
              <a:rPr lang="en-US" dirty="0" smtClean="0"/>
              <a:t>High frequency of aviation jargon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metrics reported by prototype system</a:t>
            </a:r>
          </a:p>
          <a:p>
            <a:pPr lvl="1"/>
            <a:r>
              <a:rPr lang="en-US" dirty="0" err="1" smtClean="0"/>
              <a:t>youden</a:t>
            </a:r>
            <a:r>
              <a:rPr lang="en-US" dirty="0" smtClean="0"/>
              <a:t> - failure avoidance</a:t>
            </a:r>
          </a:p>
          <a:p>
            <a:pPr lvl="1"/>
            <a:r>
              <a:rPr lang="en-US" dirty="0" smtClean="0"/>
              <a:t>discriminate power - distinguishes between positive / negative</a:t>
            </a:r>
          </a:p>
          <a:p>
            <a:pPr lvl="1"/>
            <a:r>
              <a:rPr lang="en-US" dirty="0" smtClean="0"/>
              <a:t>Precision - ability to reproduce the results under the same conditions</a:t>
            </a:r>
          </a:p>
          <a:p>
            <a:pPr lvl="1"/>
            <a:r>
              <a:rPr lang="en-US" dirty="0" smtClean="0"/>
              <a:t>Recall - portion of relevant all data returned by a query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239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Experiments configured by set of JSON configuration files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config</a:t>
            </a:r>
            <a:r>
              <a:rPr lang="en-US" dirty="0" smtClean="0"/>
              <a:t> sets up the entire experiment</a:t>
            </a:r>
          </a:p>
          <a:p>
            <a:r>
              <a:rPr lang="en-US" dirty="0" smtClean="0"/>
              <a:t>Except for stop words, universal to all tests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810001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</a:t>
            </a:r>
            <a:endParaRPr lang="en-US" dirty="0" smtClean="0"/>
          </a:p>
          <a:p>
            <a:r>
              <a:rPr lang="en-US" b="1" dirty="0" smtClean="0"/>
              <a:t>      "</a:t>
            </a:r>
            <a:r>
              <a:rPr lang="en-US" b="1" dirty="0" err="1" smtClean="0"/>
              <a:t>algo</a:t>
            </a:r>
            <a:r>
              <a:rPr lang="en-US" b="1" dirty="0" smtClean="0"/>
              <a:t>": [ "MPQA", "WordNet", "ASL", "MSL" ],</a:t>
            </a:r>
            <a:endParaRPr lang="en-US" dirty="0" smtClean="0"/>
          </a:p>
          <a:p>
            <a:r>
              <a:rPr lang="en-US" b="1" dirty="0" smtClean="0"/>
              <a:t>      "</a:t>
            </a:r>
            <a:r>
              <a:rPr lang="en-US" b="1" dirty="0" err="1" smtClean="0"/>
              <a:t>mpqa</a:t>
            </a:r>
            <a:r>
              <a:rPr lang="en-US" b="1" dirty="0" smtClean="0"/>
              <a:t>": "data/MPQA/subjclueslen1-HLTEMNLP05.tff",</a:t>
            </a:r>
            <a:endParaRPr lang="en-US" dirty="0" smtClean="0"/>
          </a:p>
          <a:p>
            <a:r>
              <a:rPr lang="en-US" b="1" dirty="0" smtClean="0"/>
              <a:t>     "affix": "data/affixes.txt",</a:t>
            </a:r>
            <a:endParaRPr lang="en-US" dirty="0" smtClean="0"/>
          </a:p>
          <a:p>
            <a:r>
              <a:rPr lang="en-US" b="1" dirty="0" smtClean="0"/>
              <a:t>      "</a:t>
            </a:r>
            <a:r>
              <a:rPr lang="en-US" b="1" dirty="0" err="1" smtClean="0"/>
              <a:t>dict</a:t>
            </a:r>
            <a:r>
              <a:rPr lang="en-US" b="1" dirty="0" smtClean="0"/>
              <a:t>": [ "data/</a:t>
            </a:r>
            <a:r>
              <a:rPr lang="en-US" b="1" dirty="0" err="1" smtClean="0"/>
              <a:t>moby</a:t>
            </a:r>
            <a:r>
              <a:rPr lang="en-US" b="1" dirty="0" smtClean="0"/>
              <a:t>/</a:t>
            </a:r>
            <a:r>
              <a:rPr lang="en-US" b="1" dirty="0" err="1" smtClean="0"/>
              <a:t>dict</a:t>
            </a:r>
            <a:r>
              <a:rPr lang="en-US" b="1" dirty="0" smtClean="0"/>
              <a:t>/moby.dat" ],</a:t>
            </a:r>
            <a:endParaRPr lang="en-US" dirty="0" smtClean="0"/>
          </a:p>
          <a:p>
            <a:r>
              <a:rPr lang="en-US" b="1" dirty="0" smtClean="0"/>
              <a:t>      "</a:t>
            </a:r>
            <a:r>
              <a:rPr lang="en-US" b="1" dirty="0" err="1" smtClean="0"/>
              <a:t>thes</a:t>
            </a:r>
            <a:r>
              <a:rPr lang="en-US" b="1" dirty="0" smtClean="0"/>
              <a:t>": "data/</a:t>
            </a:r>
            <a:r>
              <a:rPr lang="en-US" b="1" dirty="0" err="1" smtClean="0"/>
              <a:t>moby</a:t>
            </a:r>
            <a:r>
              <a:rPr lang="en-US" b="1" dirty="0" smtClean="0"/>
              <a:t>/</a:t>
            </a:r>
            <a:r>
              <a:rPr lang="en-US" b="1" dirty="0" err="1" smtClean="0"/>
              <a:t>thes</a:t>
            </a:r>
            <a:r>
              <a:rPr lang="en-US" b="1" dirty="0" smtClean="0"/>
              <a:t>/mthesaur.txt",</a:t>
            </a:r>
            <a:endParaRPr lang="en-US" dirty="0" smtClean="0"/>
          </a:p>
          <a:p>
            <a:r>
              <a:rPr lang="en-US" b="1" dirty="0" smtClean="0"/>
              <a:t>     "depth": "3"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Pre-Boosting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ASL</a:t>
            </a:r>
          </a:p>
          <a:p>
            <a:pPr lvl="1"/>
            <a:r>
              <a:rPr lang="en-US" dirty="0" smtClean="0"/>
              <a:t>Fairly accurate</a:t>
            </a:r>
          </a:p>
          <a:p>
            <a:pPr lvl="1"/>
            <a:r>
              <a:rPr lang="en-US" dirty="0" smtClean="0"/>
              <a:t>Finds approx. 6k words when used early</a:t>
            </a:r>
          </a:p>
          <a:p>
            <a:pPr lvl="1"/>
            <a:r>
              <a:rPr lang="en-US" dirty="0" smtClean="0"/>
              <a:t>Finds few words when used late</a:t>
            </a:r>
          </a:p>
          <a:p>
            <a:r>
              <a:rPr lang="en-US" dirty="0" smtClean="0"/>
              <a:t>MASL</a:t>
            </a:r>
          </a:p>
          <a:p>
            <a:pPr lvl="1"/>
            <a:r>
              <a:rPr lang="en-US" dirty="0" smtClean="0"/>
              <a:t>Performance is radically lower, but finds many more words</a:t>
            </a:r>
          </a:p>
          <a:p>
            <a:r>
              <a:rPr lang="en-US" dirty="0" smtClean="0"/>
              <a:t>MSL</a:t>
            </a:r>
          </a:p>
          <a:p>
            <a:pPr lvl="1"/>
            <a:r>
              <a:rPr lang="en-US" dirty="0" smtClean="0"/>
              <a:t>Finds many words, but wildly inaccurate without good seed lexicon</a:t>
            </a:r>
          </a:p>
          <a:p>
            <a:r>
              <a:rPr lang="en-US" dirty="0" smtClean="0"/>
              <a:t>WordNet</a:t>
            </a:r>
          </a:p>
          <a:p>
            <a:pPr lvl="1"/>
            <a:r>
              <a:rPr lang="en-US" dirty="0" smtClean="0"/>
              <a:t>Finds decent number of words</a:t>
            </a:r>
          </a:p>
          <a:p>
            <a:pPr lvl="1"/>
            <a:r>
              <a:rPr lang="en-US" dirty="0" smtClean="0"/>
              <a:t>Maintains high level of accuracy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</a:p>
          <a:p>
            <a:pPr lvl="1"/>
            <a:r>
              <a:rPr lang="en-US" dirty="0" smtClean="0"/>
              <a:t>Always lowers performance</a:t>
            </a:r>
          </a:p>
          <a:p>
            <a:pPr lvl="1"/>
            <a:r>
              <a:rPr lang="en-US" dirty="0" smtClean="0"/>
              <a:t>Discovers additional words</a:t>
            </a:r>
          </a:p>
          <a:p>
            <a:r>
              <a:rPr lang="en-US" dirty="0" smtClean="0"/>
              <a:t>InvBoost</a:t>
            </a:r>
          </a:p>
          <a:p>
            <a:pPr lvl="1"/>
            <a:r>
              <a:rPr lang="en-US" dirty="0" smtClean="0"/>
              <a:t>Increased Performance</a:t>
            </a:r>
          </a:p>
          <a:p>
            <a:pPr lvl="1"/>
            <a:r>
              <a:rPr lang="en-US" dirty="0" smtClean="0"/>
              <a:t>Word discovery similar to AdaBoost</a:t>
            </a:r>
          </a:p>
          <a:p>
            <a:r>
              <a:rPr lang="en-US" dirty="0" smtClean="0"/>
              <a:t>Word discovery due to re-classification</a:t>
            </a:r>
          </a:p>
          <a:p>
            <a:r>
              <a:rPr lang="en-US" dirty="0" smtClean="0"/>
              <a:t>Lower performance due to increased </a:t>
            </a:r>
            <a:r>
              <a:rPr lang="en-US" smtClean="0"/>
              <a:t>lexicon size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Manually labeled training data marks a report with shaping factors</a:t>
            </a:r>
          </a:p>
          <a:p>
            <a:r>
              <a:rPr lang="en-US" dirty="0" smtClean="0"/>
              <a:t>Shaping factors: primary cause of the incident</a:t>
            </a:r>
          </a:p>
          <a:p>
            <a:pPr lvl="1"/>
            <a:r>
              <a:rPr lang="en-US" dirty="0" smtClean="0"/>
              <a:t>Examples: Familiarity, Weather,  Attitude, Duty Cycle</a:t>
            </a:r>
          </a:p>
          <a:p>
            <a:pPr lvl="1"/>
            <a:r>
              <a:rPr lang="en-US" dirty="0" smtClean="0"/>
              <a:t>14 total Shaping Factors</a:t>
            </a:r>
          </a:p>
          <a:p>
            <a:r>
              <a:rPr lang="en-US" dirty="0" smtClean="0"/>
              <a:t>Training Datum (comma delimited):</a:t>
            </a:r>
          </a:p>
          <a:p>
            <a:pPr lvl="1"/>
            <a:r>
              <a:rPr lang="en-US" dirty="0" smtClean="0"/>
              <a:t>ASRS Report ID</a:t>
            </a:r>
          </a:p>
          <a:p>
            <a:pPr lvl="1"/>
            <a:r>
              <a:rPr lang="en-US" dirty="0" smtClean="0"/>
              <a:t>Unprocessed Report</a:t>
            </a:r>
          </a:p>
          <a:p>
            <a:pPr lvl="1"/>
            <a:r>
              <a:rPr lang="en-US" dirty="0" smtClean="0"/>
              <a:t>Shaping Factors (‘;’ delimited)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Sentences in the ASRS corpus</a:t>
            </a:r>
          </a:p>
          <a:p>
            <a:pPr lvl="1"/>
            <a:r>
              <a:rPr lang="en-US" dirty="0" smtClean="0"/>
              <a:t>1,800,594</a:t>
            </a:r>
          </a:p>
          <a:p>
            <a:pPr lvl="0"/>
            <a:r>
              <a:rPr lang="en-US" dirty="0" smtClean="0"/>
              <a:t>Unique words in the ASRS corpus</a:t>
            </a:r>
          </a:p>
          <a:p>
            <a:pPr lvl="1"/>
            <a:r>
              <a:rPr lang="en-US" dirty="0" smtClean="0"/>
              <a:t>140,447</a:t>
            </a:r>
          </a:p>
          <a:p>
            <a:pPr lvl="0"/>
            <a:r>
              <a:rPr lang="en-US" dirty="0" smtClean="0"/>
              <a:t>Total words in the ASRS corpus</a:t>
            </a:r>
          </a:p>
          <a:p>
            <a:pPr lvl="1"/>
            <a:r>
              <a:rPr lang="en-US" dirty="0" smtClean="0"/>
              <a:t>32,340,425</a:t>
            </a:r>
          </a:p>
          <a:p>
            <a:pPr lvl="0"/>
            <a:r>
              <a:rPr lang="en-US" dirty="0" smtClean="0"/>
              <a:t>Unique word matches</a:t>
            </a:r>
          </a:p>
          <a:p>
            <a:pPr lvl="1"/>
            <a:r>
              <a:rPr lang="en-US" dirty="0" smtClean="0"/>
              <a:t>28,905</a:t>
            </a:r>
          </a:p>
          <a:p>
            <a:pPr lvl="0"/>
            <a:r>
              <a:rPr lang="en-US" dirty="0" smtClean="0"/>
              <a:t>Total word matches</a:t>
            </a:r>
          </a:p>
          <a:p>
            <a:pPr lvl="1"/>
            <a:r>
              <a:rPr lang="en-US" dirty="0" smtClean="0"/>
              <a:t>12,002,453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45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Attitude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attitude, complacency, aviation, federal, Federal, complacent, controller, frequency, trying, pilot, mind, do, need to, need, regulation, do it, angry, too, No, no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Communication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communication, environment, frequency, response, contact, controller,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traffic,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hear, call, told, cleared, English, radio, communications,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transmission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language, maintenance, deficiency, poor, breakdown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Duty Cycle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duty, fatigue, factors, day, hour, hours, night, leg, physical, flying, fatigued, days, tired, rest, crew, 8, schedule, on duty, in a row, sleeping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Familiarity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familiarity, unfamiliar, unfamiliar with, airport, familiar, new, new to, training, familiar with, keep track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of,visuals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particular, gentleman, especially, greatly, omission, stuff, concentrating, experience, time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45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Illusion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illusion, lights, allegedly, bargaining, black hole, blinding, breach, demarcation, exclusively, intensified, leverage, live, live with it, NB, one shot, reflecting, trap, lighting, judge, wall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traffic, resolution, confusion, collision, advisory, avoidance, no other, call, alert, 2, mile, times, other than, deficiency, controller, conflict, resource, aircraft, 1, told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physical, environment, turbulence, weather, visibility, moderate, overcast, the weather, rain, thunderstorm, conditions, ice, cloud, wind, scattered, low, deteriorated, severe, decision, lightning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 Factors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factors, physical, fatigue, duty, tired, sick, hours, fatigued, hour, rest, night, flying, leg, crew, exhausted, day, up for, disoriented, days, in a row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38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Preoccupation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preoccupation, distraction, distracted, attention, busy, distracting, flying, preoccupied, deficiency, quickly, duties, maintenance, resource, immediately, tuning, airspace, realized, watch, altitude, factors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Pressure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pressure, expedite, short time, rushed, high pressure, order, crew, checklist, old, trying, stack, test, running, in order, light, minimum, a high, with dispatch, rudder, in order to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Proficiency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proficiency, mistake, deficiency, resource, realized, error, realizing, unaware, training, reference, expect, emergency, declared, mistakes, smoke, flight attendant, oversight, performance, forgotten, unaware of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38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Resource Deficiency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Deficiency, resource, maintenance, engine, emergency, inoperative, smoke, gear, fire, declared, alert, proficiency, light, failure, avoidance, main, traffic, landing gear, problem, failed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Taskload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busy, controller, sector, at one, saturated, extremely, communication, overloaded, voice, traffic, too, changes, overload, deficiency, the time, manage, saturation, terminal, call, heading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Unexpected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unexpected, surprised, conducting, unusual, instinctively, causing, avoid, get behind, machine, off guard, reluctantly, startled, whatsoever, accident, opposite, made, sudden, approach, report, important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stop words late</a:t>
            </a:r>
          </a:p>
          <a:p>
            <a:r>
              <a:rPr lang="en-US" dirty="0" smtClean="0"/>
              <a:t>Difficult proving correctness of Boosting implementation</a:t>
            </a:r>
          </a:p>
          <a:p>
            <a:r>
              <a:rPr lang="en-US" dirty="0" smtClean="0"/>
              <a:t>Time to execution</a:t>
            </a:r>
          </a:p>
          <a:p>
            <a:pPr lvl="1"/>
            <a:r>
              <a:rPr lang="en-US" dirty="0" smtClean="0"/>
              <a:t>Approx. 24 hours collecting results</a:t>
            </a:r>
          </a:p>
          <a:p>
            <a:pPr lvl="1"/>
            <a:r>
              <a:rPr lang="en-US" dirty="0" smtClean="0"/>
              <a:t>Mistakes costly to gathering results</a:t>
            </a:r>
          </a:p>
          <a:p>
            <a:pPr lvl="1"/>
            <a:r>
              <a:rPr lang="en-US" dirty="0" smtClean="0"/>
              <a:t>Building ARL only takes 10 minutes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1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Pipeline Subjectivity Classification system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15963"/>
          </a:xfrm>
        </p:spPr>
        <p:txBody>
          <a:bodyPr>
            <a:normAutofit/>
          </a:bodyPr>
          <a:lstStyle/>
          <a:p>
            <a:r>
              <a:rPr lang="en-US" dirty="0" smtClean="0"/>
              <a:t>Black nodes: Seeding classifiers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2910</TotalTime>
  <Words>3390</Words>
  <Application>Microsoft Office PowerPoint</Application>
  <PresentationFormat>On-screen Show (4:3)</PresentationFormat>
  <Paragraphs>554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Foundry</vt:lpstr>
      <vt:lpstr>Document</vt:lpstr>
      <vt:lpstr>Semi-supervised Subjectivity Classification and Application to Jargon Heavy Corpora</vt:lpstr>
      <vt:lpstr>Outline</vt:lpstr>
      <vt:lpstr>Subjectivity Classification</vt:lpstr>
      <vt:lpstr>Causal Analysis</vt:lpstr>
      <vt:lpstr>Problem Description</vt:lpstr>
      <vt:lpstr>Motivation</vt:lpstr>
      <vt:lpstr>Outline</vt:lpstr>
      <vt:lpstr>Overview</vt:lpstr>
      <vt:lpstr>Overview (cont.)</vt:lpstr>
      <vt:lpstr>Overview (cont.)</vt:lpstr>
      <vt:lpstr>Overview (cont.)</vt:lpstr>
      <vt:lpstr>Overview (cont.)</vt:lpstr>
      <vt:lpstr>Overview (cont.)</vt:lpstr>
      <vt:lpstr>Supervised Learning Algorithms</vt:lpstr>
      <vt:lpstr>Affix Seed Lexicon</vt:lpstr>
      <vt:lpstr>Moby (wordlist) Seed Lexicon</vt:lpstr>
      <vt:lpstr>Moby Seed Lexicon</vt:lpstr>
      <vt:lpstr>WordNet</vt:lpstr>
      <vt:lpstr>InvBoost</vt:lpstr>
      <vt:lpstr>InvBoost (cont.)</vt:lpstr>
      <vt:lpstr>Inter-phase Weight Adjustment</vt:lpstr>
      <vt:lpstr>Evaluation Methods</vt:lpstr>
      <vt:lpstr>PCMA</vt:lpstr>
      <vt:lpstr>Outline</vt:lpstr>
      <vt:lpstr>ASRS Sample</vt:lpstr>
      <vt:lpstr>ARL</vt:lpstr>
      <vt:lpstr>ARL (cont.)</vt:lpstr>
      <vt:lpstr>Outline</vt:lpstr>
      <vt:lpstr>Pre-Boosting Results (vs. GI)</vt:lpstr>
      <vt:lpstr>Pre-Boosting Results (vs PCMA)</vt:lpstr>
      <vt:lpstr>AdaBoost Results</vt:lpstr>
      <vt:lpstr>InvBoost Results</vt:lpstr>
      <vt:lpstr>ARL Results (per Shaping Factor)</vt:lpstr>
      <vt:lpstr>Outline</vt:lpstr>
      <vt:lpstr>Conclusions</vt:lpstr>
      <vt:lpstr>Outline</vt:lpstr>
      <vt:lpstr>Further ASRS Analysis</vt:lpstr>
      <vt:lpstr>Slide 38</vt:lpstr>
      <vt:lpstr>Backup Slides</vt:lpstr>
      <vt:lpstr>Related Work</vt:lpstr>
      <vt:lpstr>Boosting</vt:lpstr>
      <vt:lpstr>AdaBoost</vt:lpstr>
      <vt:lpstr>AdaBoost</vt:lpstr>
      <vt:lpstr>Entropy</vt:lpstr>
      <vt:lpstr>Information Gain</vt:lpstr>
      <vt:lpstr>Boosting Iterations</vt:lpstr>
      <vt:lpstr>Boosting Iterations (cont.)</vt:lpstr>
      <vt:lpstr>General Inquirer</vt:lpstr>
      <vt:lpstr>GI Sample</vt:lpstr>
      <vt:lpstr>Dictionaries</vt:lpstr>
      <vt:lpstr>ASSP Patterns</vt:lpstr>
      <vt:lpstr>Thesauri</vt:lpstr>
      <vt:lpstr>MPQA</vt:lpstr>
      <vt:lpstr>Moby Seed Lexicon</vt:lpstr>
      <vt:lpstr>WordNet</vt:lpstr>
      <vt:lpstr>WordNet Samples</vt:lpstr>
      <vt:lpstr>WordNet Samples (cont.)</vt:lpstr>
      <vt:lpstr>Stop Words</vt:lpstr>
      <vt:lpstr>SMART Stop words – Removed</vt:lpstr>
      <vt:lpstr>SMART Stop words Added</vt:lpstr>
      <vt:lpstr>ASRS Issues</vt:lpstr>
      <vt:lpstr>Evaluation Methods</vt:lpstr>
      <vt:lpstr>Configuration</vt:lpstr>
      <vt:lpstr>Pre-Boosting Results</vt:lpstr>
      <vt:lpstr>Boosting Results</vt:lpstr>
      <vt:lpstr>ASRS Training Data</vt:lpstr>
      <vt:lpstr>ARL Stats</vt:lpstr>
      <vt:lpstr>ARL Training Results</vt:lpstr>
      <vt:lpstr>ARL Training Results, cont.</vt:lpstr>
      <vt:lpstr>ARL Training Results, cont.</vt:lpstr>
      <vt:lpstr>ARL Training Results, cont.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Subjectivity Classification and Application to Jargon Heavy Corpora</dc:title>
  <dc:creator>s1n</dc:creator>
  <cp:lastModifiedBy>s1n</cp:lastModifiedBy>
  <cp:revision>141</cp:revision>
  <dcterms:created xsi:type="dcterms:W3CDTF">2010-11-25T03:49:07Z</dcterms:created>
  <dcterms:modified xsi:type="dcterms:W3CDTF">2011-08-01T14:12:13Z</dcterms:modified>
</cp:coreProperties>
</file>