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t>4/28/2009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t>4/28/2009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t>4/28/2009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t>4/28/2009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t>4/28/2009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621-9C70-4004-BFEA-DFD6F232913B}" type="datetimeFigureOut">
              <a:rPr lang="en-US" smtClean="0"/>
              <a:t>4/28/2009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C708E07-43E8-4598-9068-8E9ACAEE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9A91621-9C70-4004-BFEA-DFD6F232913B}" type="datetimeFigureOut">
              <a:rPr lang="en-US" smtClean="0"/>
              <a:t>4/28/2009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8E07-43E8-4598-9068-8E9ACAEE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9A91621-9C70-4004-BFEA-DFD6F232913B}" type="datetimeFigureOut">
              <a:rPr lang="en-US" smtClean="0"/>
              <a:t>4/28/2009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C708E07-43E8-4598-9068-8E9ACAEEA03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>
                <a:ln w="5000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Machine Language Generation</a:t>
            </a:r>
            <a:endParaRPr lang="en-US" dirty="0">
              <a:ln w="5000" cmpd="sng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Statistical NLP Project</a:t>
            </a:r>
          </a:p>
          <a:p>
            <a:r>
              <a:rPr lang="en-US" dirty="0" smtClean="0"/>
              <a:t>Jason Switzer</a:t>
            </a:r>
          </a:p>
          <a:p>
            <a:r>
              <a:rPr lang="en-US" dirty="0" smtClean="0"/>
              <a:t>Alan Davis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Garabedian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857500"/>
            <a:ext cx="7470648" cy="1143000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Questions?</a:t>
            </a:r>
            <a:endParaRPr lang="en-US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Haiku Generator</a:t>
            </a:r>
          </a:p>
          <a:p>
            <a:pPr lvl="1"/>
            <a:r>
              <a:rPr lang="en-US" dirty="0" smtClean="0"/>
              <a:t>Corpora doesn’t follow strict syllable count rules</a:t>
            </a:r>
          </a:p>
          <a:p>
            <a:pPr lvl="1"/>
            <a:r>
              <a:rPr lang="en-US" dirty="0" smtClean="0"/>
              <a:t>Too similar to Homework 2 (w/ keyword focus)</a:t>
            </a:r>
          </a:p>
          <a:p>
            <a:r>
              <a:rPr lang="en-US" dirty="0" smtClean="0"/>
              <a:t>Source Code Generator</a:t>
            </a:r>
          </a:p>
          <a:p>
            <a:pPr lvl="1"/>
            <a:r>
              <a:rPr lang="en-US" dirty="0" smtClean="0"/>
              <a:t>Difficult to evaluate semantics</a:t>
            </a:r>
          </a:p>
          <a:p>
            <a:r>
              <a:rPr lang="en-US" dirty="0" smtClean="0"/>
              <a:t>Web Page Generator</a:t>
            </a:r>
          </a:p>
          <a:p>
            <a:pPr lvl="1"/>
            <a:r>
              <a:rPr lang="en-US" dirty="0" smtClean="0"/>
              <a:t>Easy to evaluate: load in any browser!</a:t>
            </a:r>
          </a:p>
          <a:p>
            <a:pPr lvl="1"/>
            <a:r>
              <a:rPr lang="en-US" dirty="0" smtClean="0"/>
              <a:t>Modeled with a Probabilistic Context-Free Grammar (CFG)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Context Free Grammar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 dirty="0" smtClean="0"/>
              <a:t>Simple Example: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NP </a:t>
            </a:r>
            <a:r>
              <a:rPr lang="en-US" dirty="0" smtClean="0"/>
              <a:t>VP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PP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smtClean="0"/>
              <a:t>P NP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VP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smtClean="0"/>
              <a:t>V NP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VP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smtClean="0"/>
              <a:t>VP PP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P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smtClean="0"/>
              <a:t>with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V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saw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NP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smtClean="0"/>
              <a:t>NP PP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NP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smtClean="0"/>
              <a:t>astronomers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NP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smtClean="0"/>
              <a:t>ears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NP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smtClean="0"/>
              <a:t>saw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NP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smtClean="0"/>
              <a:t>stars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NP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telescopes</a:t>
            </a:r>
            <a:endParaRPr 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Probabilistic CFGs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dirty="0" smtClean="0"/>
              <a:t>HTML </a:t>
            </a:r>
            <a:r>
              <a:rPr lang="en-US" sz="3100" dirty="0" smtClean="0">
                <a:sym typeface="Wingdings" pitchFamily="2" charset="2"/>
              </a:rPr>
              <a:t>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chemeClr val="accent2"/>
                </a:solidFill>
              </a:rPr>
              <a:t>&lt;html&gt;</a:t>
            </a:r>
            <a:r>
              <a:rPr lang="en-US" sz="3100" dirty="0" smtClean="0"/>
              <a:t> HEAD BODY </a:t>
            </a:r>
            <a:r>
              <a:rPr lang="en-US" sz="3100" dirty="0" smtClean="0">
                <a:solidFill>
                  <a:schemeClr val="accent2"/>
                </a:solidFill>
              </a:rPr>
              <a:t>&lt;/html</a:t>
            </a:r>
            <a:r>
              <a:rPr lang="en-US" sz="3100" dirty="0" smtClean="0">
                <a:solidFill>
                  <a:schemeClr val="accent2"/>
                </a:solidFill>
              </a:rPr>
              <a:t>&gt;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100" dirty="0" smtClean="0"/>
              <a:t>HEAD </a:t>
            </a:r>
            <a:r>
              <a:rPr lang="en-US" sz="3100" dirty="0" smtClean="0">
                <a:sym typeface="Wingdings" pitchFamily="2" charset="2"/>
              </a:rPr>
              <a:t>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chemeClr val="accent2"/>
                </a:solidFill>
              </a:rPr>
              <a:t>&lt;head&gt;</a:t>
            </a:r>
            <a:r>
              <a:rPr lang="en-US" sz="3100" dirty="0" smtClean="0"/>
              <a:t> TITLE </a:t>
            </a:r>
            <a:r>
              <a:rPr lang="en-US" sz="3100" dirty="0" smtClean="0">
                <a:solidFill>
                  <a:schemeClr val="accent2"/>
                </a:solidFill>
              </a:rPr>
              <a:t>&lt;/head&gt;</a:t>
            </a:r>
            <a:r>
              <a:rPr lang="en-US" sz="3100" dirty="0" smtClean="0"/>
              <a:t> </a:t>
            </a:r>
            <a:r>
              <a:rPr lang="en-US" sz="3100" dirty="0" smtClean="0"/>
              <a:t>| </a:t>
            </a:r>
            <a:endParaRPr lang="en-US" sz="3100" dirty="0" smtClean="0"/>
          </a:p>
          <a:p>
            <a:pPr>
              <a:spcAft>
                <a:spcPts val="1138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100" dirty="0" smtClean="0"/>
              <a:t>                 </a:t>
            </a:r>
            <a:r>
              <a:rPr lang="en-US" sz="3100" dirty="0" smtClean="0">
                <a:solidFill>
                  <a:schemeClr val="accent2"/>
                </a:solidFill>
              </a:rPr>
              <a:t>&lt;</a:t>
            </a:r>
            <a:r>
              <a:rPr lang="en-US" sz="3100" dirty="0" smtClean="0">
                <a:solidFill>
                  <a:schemeClr val="accent2"/>
                </a:solidFill>
              </a:rPr>
              <a:t>meta&gt;</a:t>
            </a:r>
            <a:r>
              <a:rPr lang="en-US" sz="3100" dirty="0" smtClean="0"/>
              <a:t> META </a:t>
            </a:r>
            <a:r>
              <a:rPr lang="en-US" sz="3100" dirty="0" smtClean="0">
                <a:solidFill>
                  <a:schemeClr val="accent2"/>
                </a:solidFill>
              </a:rPr>
              <a:t>&lt;/meta</a:t>
            </a:r>
            <a:r>
              <a:rPr lang="en-US" sz="3100" dirty="0" smtClean="0">
                <a:solidFill>
                  <a:schemeClr val="accent2"/>
                </a:solidFill>
              </a:rPr>
              <a:t>&gt;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100" dirty="0" smtClean="0"/>
              <a:t>BODY </a:t>
            </a:r>
            <a:r>
              <a:rPr lang="en-US" sz="3100" dirty="0" smtClean="0">
                <a:sym typeface="Wingdings" pitchFamily="2" charset="2"/>
              </a:rPr>
              <a:t>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chemeClr val="accent2"/>
                </a:solidFill>
              </a:rPr>
              <a:t>&lt;body&gt;</a:t>
            </a:r>
            <a:r>
              <a:rPr lang="en-US" sz="3100" dirty="0" smtClean="0"/>
              <a:t> (BODYTEXT)* </a:t>
            </a:r>
            <a:r>
              <a:rPr lang="en-US" sz="3100" dirty="0" smtClean="0">
                <a:solidFill>
                  <a:schemeClr val="accent2"/>
                </a:solidFill>
              </a:rPr>
              <a:t>&lt;/body</a:t>
            </a:r>
            <a:r>
              <a:rPr lang="en-US" sz="3100" dirty="0" smtClean="0">
                <a:solidFill>
                  <a:schemeClr val="accent2"/>
                </a:solidFill>
              </a:rPr>
              <a:t>&gt;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100" dirty="0" smtClean="0"/>
              <a:t>BODYTEXT </a:t>
            </a:r>
            <a:r>
              <a:rPr lang="en-US" sz="3100" dirty="0" smtClean="0">
                <a:sym typeface="Wingdings" pitchFamily="2" charset="2"/>
              </a:rPr>
              <a:t></a:t>
            </a:r>
            <a:r>
              <a:rPr lang="en-US" sz="3100" dirty="0" smtClean="0"/>
              <a:t> </a:t>
            </a:r>
            <a:r>
              <a:rPr lang="en-US" sz="3100" dirty="0" smtClean="0"/>
              <a:t>IMG | A | P | B </a:t>
            </a:r>
            <a:r>
              <a:rPr lang="en-US" sz="3100" dirty="0" smtClean="0"/>
              <a:t>|</a:t>
            </a:r>
          </a:p>
          <a:p>
            <a:pPr>
              <a:spcAft>
                <a:spcPts val="1138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100" dirty="0" smtClean="0"/>
              <a:t> </a:t>
            </a:r>
            <a:r>
              <a:rPr lang="en-US" sz="3100" dirty="0" smtClean="0"/>
              <a:t>                         H1 </a:t>
            </a:r>
            <a:r>
              <a:rPr lang="en-US" sz="3100" dirty="0" smtClean="0"/>
              <a:t>| H2 | H3 | ...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100" dirty="0" smtClean="0"/>
              <a:t>P </a:t>
            </a:r>
            <a:r>
              <a:rPr lang="en-US" sz="3100" dirty="0" smtClean="0">
                <a:sym typeface="Wingdings" pitchFamily="2" charset="2"/>
              </a:rPr>
              <a:t>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chemeClr val="accent2"/>
                </a:solidFill>
              </a:rPr>
              <a:t>&lt;p&gt;</a:t>
            </a:r>
            <a:r>
              <a:rPr lang="en-US" sz="3100" dirty="0" smtClean="0"/>
              <a:t> (BODYTEXT)* </a:t>
            </a:r>
            <a:r>
              <a:rPr lang="en-US" sz="3100" dirty="0" smtClean="0">
                <a:solidFill>
                  <a:schemeClr val="accent2"/>
                </a:solidFill>
              </a:rPr>
              <a:t>&lt;/p&gt;</a:t>
            </a:r>
          </a:p>
          <a:p>
            <a:pPr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100" dirty="0" smtClean="0"/>
              <a:t>H1 </a:t>
            </a:r>
            <a:r>
              <a:rPr lang="en-US" sz="3100" dirty="0" smtClean="0">
                <a:sym typeface="Wingdings" pitchFamily="2" charset="2"/>
              </a:rPr>
              <a:t>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chemeClr val="accent2"/>
                </a:solidFill>
              </a:rPr>
              <a:t>&lt;h1&gt;</a:t>
            </a:r>
            <a:r>
              <a:rPr lang="en-US" sz="3100" dirty="0" smtClean="0"/>
              <a:t> (TEXT)* </a:t>
            </a:r>
            <a:r>
              <a:rPr lang="en-US" sz="3100" dirty="0" smtClean="0">
                <a:solidFill>
                  <a:schemeClr val="accent2"/>
                </a:solidFill>
              </a:rPr>
              <a:t>&lt;/h1</a:t>
            </a:r>
            <a:r>
              <a:rPr lang="en-US" sz="3100" dirty="0" smtClean="0">
                <a:solidFill>
                  <a:schemeClr val="accent2"/>
                </a:solidFill>
              </a:rPr>
              <a:t>&gt;</a:t>
            </a:r>
            <a:endParaRPr lang="en-US" sz="31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6350">
                  <a:noFill/>
                </a:ln>
                <a:solidFill>
                  <a:schemeClr val="accent1"/>
                </a:solidFill>
              </a:rPr>
              <a:t>Standard Grammars</a:t>
            </a:r>
            <a:endParaRPr lang="en-US" dirty="0">
              <a:ln w="6350">
                <a:noFill/>
              </a:ln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the complete DTD (document type definition)</a:t>
            </a:r>
          </a:p>
          <a:p>
            <a:pPr lvl="1"/>
            <a:r>
              <a:rPr lang="en-US" dirty="0" smtClean="0"/>
              <a:t>Loose DTD</a:t>
            </a:r>
          </a:p>
          <a:p>
            <a:pPr lvl="1"/>
            <a:r>
              <a:rPr lang="en-US" dirty="0" smtClean="0"/>
              <a:t>Strict DTD</a:t>
            </a:r>
          </a:p>
          <a:p>
            <a:r>
              <a:rPr lang="en-US" dirty="0" smtClean="0"/>
              <a:t>Too many tags to reasonably build a predefined grammar</a:t>
            </a:r>
          </a:p>
          <a:p>
            <a:r>
              <a:rPr lang="en-US" dirty="0" smtClean="0"/>
              <a:t>Better approach: learn the grammar empirically!</a:t>
            </a:r>
          </a:p>
          <a:p>
            <a:r>
              <a:rPr lang="en-US" dirty="0" smtClean="0"/>
              <a:t>Processing HTML is still problematic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BeautifulSoup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HTML notorious for being difficult to parse the loose grammar</a:t>
            </a:r>
          </a:p>
          <a:p>
            <a:r>
              <a:rPr lang="en-US" dirty="0" smtClean="0"/>
              <a:t>Python library to access HTML as a DOM tree</a:t>
            </a:r>
          </a:p>
          <a:p>
            <a:r>
              <a:rPr lang="en-US" dirty="0" smtClean="0"/>
              <a:t>Allows to manipulate the document as a data structure an focus on the generation of HTML (rather than parsing)</a:t>
            </a:r>
          </a:p>
          <a:p>
            <a:r>
              <a:rPr lang="en-US" dirty="0" smtClean="0"/>
              <a:t>Makes reasonable corrections to poorly formatted or ambiguous tag structure</a:t>
            </a:r>
          </a:p>
          <a:p>
            <a:r>
              <a:rPr lang="en-US" dirty="0" smtClean="0"/>
              <a:t>Simple method for extracting unsupported tags</a:t>
            </a:r>
          </a:p>
          <a:p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Unsupported Tags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tags have complex structure:</a:t>
            </a:r>
          </a:p>
          <a:p>
            <a:pPr lvl="1"/>
            <a:r>
              <a:rPr lang="en-US" dirty="0" smtClean="0"/>
              <a:t>script, style, meta, link, </a:t>
            </a:r>
            <a:r>
              <a:rPr lang="en-US" dirty="0" err="1" smtClean="0"/>
              <a:t>img</a:t>
            </a:r>
            <a:r>
              <a:rPr lang="en-US" dirty="0" smtClean="0"/>
              <a:t>, a</a:t>
            </a:r>
          </a:p>
          <a:p>
            <a:r>
              <a:rPr lang="en-US" dirty="0" smtClean="0"/>
              <a:t>Some tags require additional files</a:t>
            </a:r>
          </a:p>
          <a:p>
            <a:pPr lvl="1"/>
            <a:r>
              <a:rPr lang="en-US" dirty="0" smtClean="0"/>
              <a:t>object, embed, applet</a:t>
            </a:r>
          </a:p>
          <a:p>
            <a:r>
              <a:rPr lang="en-US" dirty="0" smtClean="0"/>
              <a:t>Some are not even tags:</a:t>
            </a:r>
          </a:p>
          <a:p>
            <a:pPr lvl="1"/>
            <a:r>
              <a:rPr lang="en-US" dirty="0" smtClean="0"/>
              <a:t>plain text, </a:t>
            </a:r>
            <a:r>
              <a:rPr lang="en-US" dirty="0" err="1" smtClean="0"/>
              <a:t>unicode</a:t>
            </a:r>
            <a:endParaRPr lang="en-US" dirty="0" smtClean="0"/>
          </a:p>
          <a:p>
            <a:r>
              <a:rPr lang="en-US" dirty="0" smtClean="0"/>
              <a:t>Specifically unsupported tag </a:t>
            </a:r>
            <a:r>
              <a:rPr lang="en-US" dirty="0" err="1" smtClean="0"/>
              <a:t>subtrees</a:t>
            </a:r>
            <a:r>
              <a:rPr lang="en-US" dirty="0" smtClean="0"/>
              <a:t> are removed prior to analysis</a:t>
            </a:r>
          </a:p>
          <a:p>
            <a:r>
              <a:rPr lang="en-US" dirty="0" smtClean="0"/>
              <a:t>Attributes not yet supported*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Our Code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Obviously written in Python</a:t>
            </a:r>
          </a:p>
          <a:p>
            <a:r>
              <a:rPr lang="en-US" dirty="0" smtClean="0"/>
              <a:t>Two main steps:</a:t>
            </a:r>
          </a:p>
          <a:p>
            <a:pPr lvl="1"/>
            <a:r>
              <a:rPr lang="en-US" dirty="0" smtClean="0"/>
              <a:t>Parser</a:t>
            </a:r>
          </a:p>
          <a:p>
            <a:pPr lvl="2"/>
            <a:r>
              <a:rPr lang="en-US" dirty="0" smtClean="0"/>
              <a:t>Removes unsupported </a:t>
            </a:r>
            <a:r>
              <a:rPr lang="en-US" dirty="0" smtClean="0"/>
              <a:t>tags</a:t>
            </a:r>
          </a:p>
          <a:p>
            <a:pPr lvl="2"/>
            <a:r>
              <a:rPr lang="en-US" dirty="0" smtClean="0"/>
              <a:t>Parses the entire corpus and builds the full transition matrix</a:t>
            </a:r>
          </a:p>
          <a:p>
            <a:pPr lvl="2"/>
            <a:r>
              <a:rPr lang="en-US" dirty="0" smtClean="0"/>
              <a:t>Makes no tag structure or grammar assumptions</a:t>
            </a:r>
          </a:p>
          <a:p>
            <a:pPr lvl="1"/>
            <a:r>
              <a:rPr lang="en-US" dirty="0" smtClean="0"/>
              <a:t>Generator</a:t>
            </a:r>
          </a:p>
          <a:p>
            <a:pPr lvl="2"/>
            <a:r>
              <a:rPr lang="en-US" dirty="0" smtClean="0"/>
              <a:t>Loads the transition matrix</a:t>
            </a:r>
          </a:p>
          <a:p>
            <a:pPr lvl="2"/>
            <a:r>
              <a:rPr lang="en-US" dirty="0" smtClean="0"/>
              <a:t>Traverses the transition matrix as a Markov process</a:t>
            </a:r>
          </a:p>
          <a:p>
            <a:pPr lvl="2"/>
            <a:r>
              <a:rPr lang="en-US" dirty="0" smtClean="0"/>
              <a:t>Writes the resulting HTML structure to a file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demonstration</a:t>
            </a:r>
          </a:p>
          <a:p>
            <a:r>
              <a:rPr lang="en-US" dirty="0" smtClean="0"/>
              <a:t>Collection of sample output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489</TotalTime>
  <Words>397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Machine Language Generation</vt:lpstr>
      <vt:lpstr>Introduction</vt:lpstr>
      <vt:lpstr>Context Free Grammar</vt:lpstr>
      <vt:lpstr>Probabilistic CFGs</vt:lpstr>
      <vt:lpstr>Standard Grammars</vt:lpstr>
      <vt:lpstr>BeautifulSoup</vt:lpstr>
      <vt:lpstr>Unsupported Tags</vt:lpstr>
      <vt:lpstr>Our Code</vt:lpstr>
      <vt:lpstr>Examples</vt:lpstr>
      <vt:lpstr>Questions?</vt:lpstr>
    </vt:vector>
  </TitlesOfParts>
  <Company>L3 Communications 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Language Generation</dc:title>
  <dc:creator>switzerjm</dc:creator>
  <cp:lastModifiedBy>switzerjm</cp:lastModifiedBy>
  <cp:revision>22</cp:revision>
  <dcterms:created xsi:type="dcterms:W3CDTF">2009-04-28T13:10:05Z</dcterms:created>
  <dcterms:modified xsi:type="dcterms:W3CDTF">2009-04-28T21:19:36Z</dcterms:modified>
</cp:coreProperties>
</file>