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309" r:id="rId7"/>
    <p:sldId id="261" r:id="rId8"/>
    <p:sldId id="268" r:id="rId9"/>
    <p:sldId id="269" r:id="rId10"/>
    <p:sldId id="270" r:id="rId11"/>
    <p:sldId id="316" r:id="rId12"/>
    <p:sldId id="262" r:id="rId13"/>
    <p:sldId id="273" r:id="rId14"/>
    <p:sldId id="317" r:id="rId15"/>
    <p:sldId id="271" r:id="rId16"/>
    <p:sldId id="272" r:id="rId17"/>
    <p:sldId id="274" r:id="rId18"/>
    <p:sldId id="275" r:id="rId19"/>
    <p:sldId id="318" r:id="rId20"/>
    <p:sldId id="319" r:id="rId21"/>
    <p:sldId id="263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3" r:id="rId31"/>
    <p:sldId id="285" r:id="rId32"/>
    <p:sldId id="286" r:id="rId33"/>
    <p:sldId id="287" r:id="rId34"/>
    <p:sldId id="264" r:id="rId35"/>
    <p:sldId id="293" r:id="rId36"/>
    <p:sldId id="294" r:id="rId37"/>
    <p:sldId id="265" r:id="rId38"/>
    <p:sldId id="288" r:id="rId39"/>
    <p:sldId id="289" r:id="rId40"/>
    <p:sldId id="290" r:id="rId41"/>
    <p:sldId id="291" r:id="rId42"/>
    <p:sldId id="315" r:id="rId43"/>
    <p:sldId id="292" r:id="rId44"/>
    <p:sldId id="266" r:id="rId45"/>
    <p:sldId id="296" r:id="rId46"/>
    <p:sldId id="267" r:id="rId47"/>
    <p:sldId id="298" r:id="rId48"/>
    <p:sldId id="299" r:id="rId49"/>
    <p:sldId id="297" r:id="rId50"/>
    <p:sldId id="300" r:id="rId51"/>
    <p:sldId id="301" r:id="rId52"/>
    <p:sldId id="310" r:id="rId53"/>
    <p:sldId id="320" r:id="rId54"/>
    <p:sldId id="304" r:id="rId55"/>
    <p:sldId id="311" r:id="rId56"/>
    <p:sldId id="305" r:id="rId57"/>
    <p:sldId id="306" r:id="rId58"/>
    <p:sldId id="307" r:id="rId59"/>
    <p:sldId id="308" r:id="rId60"/>
    <p:sldId id="312" r:id="rId61"/>
    <p:sldId id="313" r:id="rId62"/>
    <p:sldId id="314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0" autoAdjust="0"/>
    <p:restoredTop sz="94660"/>
  </p:normalViewPr>
  <p:slideViewPr>
    <p:cSldViewPr>
      <p:cViewPr varScale="1">
        <p:scale>
          <a:sx n="74" d="100"/>
          <a:sy n="74" d="100"/>
        </p:scale>
        <p:origin x="-10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FA86E4E-76A5-4604-9833-E2DA0BA998DC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86E4E-76A5-4604-9833-E2DA0BA998DC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86E4E-76A5-4604-9833-E2DA0BA998DC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86E4E-76A5-4604-9833-E2DA0BA998DC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FA86E4E-76A5-4604-9833-E2DA0BA998DC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86E4E-76A5-4604-9833-E2DA0BA998DC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86E4E-76A5-4604-9833-E2DA0BA998DC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86E4E-76A5-4604-9833-E2DA0BA998DC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86E4E-76A5-4604-9833-E2DA0BA998DC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FA86E4E-76A5-4604-9833-E2DA0BA998DC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FA86E4E-76A5-4604-9833-E2DA0BA998DC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AFA86E4E-76A5-4604-9833-E2DA0BA998DC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2B6476E-8136-4B33-8148-13A7A0380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847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Semi-supervised Subjectivity Classification and Application to Jargon Heavy Corpora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294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Jason Michael Switzer</a:t>
            </a:r>
          </a:p>
          <a:p>
            <a:r>
              <a:rPr lang="en-US" dirty="0" smtClean="0"/>
              <a:t>Supervising Professor: Dr. </a:t>
            </a:r>
            <a:r>
              <a:rPr lang="en-US" dirty="0" err="1" smtClean="0"/>
              <a:t>Latifur</a:t>
            </a:r>
            <a:r>
              <a:rPr lang="en-US" dirty="0" smtClean="0"/>
              <a:t> Khan</a:t>
            </a:r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University of Texas at Dallas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2697163"/>
          </a:xfrm>
        </p:spPr>
        <p:txBody>
          <a:bodyPr/>
          <a:lstStyle/>
          <a:p>
            <a:r>
              <a:rPr lang="en-US" dirty="0" smtClean="0"/>
              <a:t>Measure of impurity of a distribution</a:t>
            </a:r>
          </a:p>
          <a:p>
            <a:r>
              <a:rPr lang="en-US" dirty="0" smtClean="0"/>
              <a:t>As it approaches 1, wide disparity of the classes represented by instances</a:t>
            </a:r>
          </a:p>
          <a:p>
            <a:r>
              <a:rPr lang="en-US" dirty="0" smtClean="0"/>
              <a:t>As it approaches 0, most instances represent same class</a:t>
            </a:r>
          </a:p>
          <a:p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2517775" y="4725988"/>
          <a:ext cx="4543425" cy="1125537"/>
        </p:xfrm>
        <a:graphic>
          <a:graphicData uri="http://schemas.openxmlformats.org/presentationml/2006/ole">
            <p:oleObj spid="_x0000_s46085" name="Document" r:id="rId3" imgW="4674577" imgH="1160701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3535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Useful statistic for measuring decreased ambiguity of distribution</a:t>
            </a:r>
          </a:p>
          <a:p>
            <a:r>
              <a:rPr lang="en-US" dirty="0" smtClean="0"/>
              <a:t>Information gained by partitioning data set </a:t>
            </a:r>
            <a:r>
              <a:rPr lang="en-US" i="1" dirty="0" smtClean="0"/>
              <a:t>S</a:t>
            </a:r>
            <a:r>
              <a:rPr lang="en-US" dirty="0" smtClean="0"/>
              <a:t> around feature </a:t>
            </a:r>
            <a:r>
              <a:rPr lang="en-US" i="1" dirty="0" smtClean="0"/>
              <a:t>f</a:t>
            </a:r>
          </a:p>
          <a:p>
            <a:r>
              <a:rPr lang="en-US" dirty="0" smtClean="0"/>
              <a:t>Commonly used to train the decision tree – ID3 algorithm</a:t>
            </a:r>
            <a:endParaRPr lang="en-US" dirty="0" smtClean="0"/>
          </a:p>
          <a:p>
            <a:r>
              <a:rPr lang="en-US" dirty="0" smtClean="0"/>
              <a:t>Used to determine set of words indicative of shaping factors in ASRS corpus</a:t>
            </a: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457200" y="5105400"/>
          <a:ext cx="8370888" cy="1392238"/>
        </p:xfrm>
        <a:graphic>
          <a:graphicData uri="http://schemas.openxmlformats.org/presentationml/2006/ole">
            <p:oleObj spid="_x0000_s69635" name="Document" r:id="rId3" imgW="8514652" imgH="1404776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Data Sources</a:t>
            </a:r>
          </a:p>
          <a:p>
            <a:r>
              <a:rPr lang="en-US" dirty="0" smtClean="0"/>
              <a:t>Semi-supervised Classification System</a:t>
            </a:r>
          </a:p>
          <a:p>
            <a:r>
              <a:rPr lang="en-US" dirty="0" smtClean="0"/>
              <a:t>ASRS - Jargon Heavy Corpus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Inquirer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Gold standard for manually labeled lexicons</a:t>
            </a:r>
          </a:p>
          <a:p>
            <a:r>
              <a:rPr lang="en-US" dirty="0" smtClean="0"/>
              <a:t>Combines Harvard IV-4 and </a:t>
            </a:r>
            <a:r>
              <a:rPr lang="en-US" dirty="0" err="1" smtClean="0"/>
              <a:t>Lasswell</a:t>
            </a:r>
            <a:r>
              <a:rPr lang="en-US" dirty="0" smtClean="0"/>
              <a:t> dictionary content analysis and </a:t>
            </a:r>
            <a:r>
              <a:rPr lang="en-US" dirty="0" err="1" smtClean="0"/>
              <a:t>Semin</a:t>
            </a:r>
            <a:r>
              <a:rPr lang="en-US" dirty="0" smtClean="0"/>
              <a:t> &amp; Fielder</a:t>
            </a:r>
          </a:p>
          <a:p>
            <a:r>
              <a:rPr lang="en-US" dirty="0" smtClean="0"/>
              <a:t>182 categories in total</a:t>
            </a:r>
          </a:p>
          <a:p>
            <a:r>
              <a:rPr lang="en-US" dirty="0" smtClean="0"/>
              <a:t>Only concerned with Pos and </a:t>
            </a:r>
            <a:r>
              <a:rPr lang="en-US" dirty="0" err="1" smtClean="0"/>
              <a:t>Neg</a:t>
            </a:r>
            <a:r>
              <a:rPr lang="en-US" dirty="0" smtClean="0"/>
              <a:t> tags</a:t>
            </a:r>
          </a:p>
          <a:p>
            <a:pPr lvl="1"/>
            <a:r>
              <a:rPr lang="en-US" dirty="0" smtClean="0"/>
              <a:t>Other categories are similar and overlap, such as </a:t>
            </a:r>
            <a:r>
              <a:rPr lang="en-US" dirty="0" err="1" smtClean="0"/>
              <a:t>Pstv</a:t>
            </a:r>
            <a:r>
              <a:rPr lang="en-US" dirty="0" smtClean="0"/>
              <a:t> and </a:t>
            </a:r>
            <a:r>
              <a:rPr lang="en-US" dirty="0" err="1" smtClean="0"/>
              <a:t>Ngtv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 Sample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11442" y="1905000"/>
          <a:ext cx="7721117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927"/>
                <a:gridCol w="60921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PLAUSIBILITY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Pos Noun Causal </a:t>
                      </a:r>
                      <a:r>
                        <a:rPr lang="en-US" sz="1800" b="0" dirty="0" err="1">
                          <a:latin typeface="+mn-lt"/>
                          <a:ea typeface="Times New Roman"/>
                        </a:rPr>
                        <a:t>Eval</a:t>
                      </a: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PLAYFUL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 err="1">
                          <a:latin typeface="+mn-lt"/>
                          <a:ea typeface="Times New Roman"/>
                        </a:rPr>
                        <a:t>IndAdj</a:t>
                      </a: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 Pos </a:t>
                      </a:r>
                      <a:r>
                        <a:rPr lang="en-US" sz="1800" b="0" dirty="0" err="1">
                          <a:latin typeface="+mn-lt"/>
                          <a:ea typeface="Times New Roman"/>
                        </a:rPr>
                        <a:t>Modif</a:t>
                      </a: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 </a:t>
                      </a:r>
                      <a:r>
                        <a:rPr lang="en-US" sz="1800" b="0" dirty="0" err="1">
                          <a:latin typeface="+mn-lt"/>
                          <a:ea typeface="Times New Roman"/>
                        </a:rPr>
                        <a:t>Nonadlt</a:t>
                      </a: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PLAYMATE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Pos Noun HU Role </a:t>
                      </a:r>
                      <a:r>
                        <a:rPr lang="en-US" sz="1800" b="0" dirty="0" err="1">
                          <a:latin typeface="+mn-lt"/>
                          <a:ea typeface="Times New Roman"/>
                        </a:rPr>
                        <a:t>Nonadlt</a:t>
                      </a: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PLAYTHING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Pos Noun Object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PLEASANT#1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Pos </a:t>
                      </a:r>
                      <a:r>
                        <a:rPr lang="en-US" sz="1800" b="0" dirty="0" err="1">
                          <a:latin typeface="+mn-lt"/>
                          <a:ea typeface="Times New Roman"/>
                        </a:rPr>
                        <a:t>Modif</a:t>
                      </a: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 EVAL </a:t>
                      </a:r>
                      <a:r>
                        <a:rPr lang="en-US" sz="1800" b="0" dirty="0" err="1">
                          <a:latin typeface="+mn-lt"/>
                          <a:ea typeface="Times New Roman"/>
                        </a:rPr>
                        <a:t>Pleasur</a:t>
                      </a: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 </a:t>
                      </a:r>
                      <a:r>
                        <a:rPr lang="en-US" sz="1800" b="0" dirty="0" err="1" smtClean="0">
                          <a:latin typeface="+mn-lt"/>
                          <a:ea typeface="Times New Roman"/>
                        </a:rPr>
                        <a:t>Pstv</a:t>
                      </a:r>
                      <a:r>
                        <a:rPr lang="en-US" sz="1800" b="0" dirty="0" smtClean="0">
                          <a:latin typeface="+mn-lt"/>
                          <a:ea typeface="Times New Roman"/>
                        </a:rPr>
                        <a:t> | </a:t>
                      </a:r>
                      <a:r>
                        <a:rPr lang="en-US" sz="1800" b="0" dirty="0" err="1">
                          <a:latin typeface="+mn-lt"/>
                          <a:ea typeface="Times New Roman"/>
                        </a:rPr>
                        <a:t>adj</a:t>
                      </a: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: Agreeable, enjoyable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PLEASANT#2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Pos </a:t>
                      </a:r>
                      <a:r>
                        <a:rPr lang="en-US" sz="1800" b="0" dirty="0" err="1">
                          <a:latin typeface="+mn-lt"/>
                          <a:ea typeface="Times New Roman"/>
                        </a:rPr>
                        <a:t>Modif</a:t>
                      </a: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 Virtue </a:t>
                      </a:r>
                      <a:r>
                        <a:rPr lang="en-US" sz="1800" b="0" dirty="0" err="1">
                          <a:latin typeface="+mn-lt"/>
                          <a:ea typeface="Times New Roman"/>
                        </a:rPr>
                        <a:t>Pstv</a:t>
                      </a:r>
                      <a:r>
                        <a:rPr lang="en-US" sz="1800" b="0" dirty="0">
                          <a:latin typeface="+mn-lt"/>
                          <a:ea typeface="Times New Roman"/>
                        </a:rPr>
                        <a:t> | 0% adv: "Pleasantly"--agreeably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Affix patterns can be used to automatically identify positive / negative pairs</a:t>
            </a:r>
          </a:p>
          <a:p>
            <a:pPr lvl="1"/>
            <a:r>
              <a:rPr lang="en-US" dirty="0" smtClean="0"/>
              <a:t>Positive – unmarked word</a:t>
            </a:r>
          </a:p>
          <a:p>
            <a:pPr lvl="1"/>
            <a:r>
              <a:rPr lang="en-US" dirty="0" smtClean="0"/>
              <a:t>Negative – affix marked word</a:t>
            </a:r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Honest /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Dis</a:t>
            </a:r>
            <a:r>
              <a:rPr lang="en-US" dirty="0" smtClean="0"/>
              <a:t>honest</a:t>
            </a:r>
          </a:p>
          <a:p>
            <a:pPr lvl="1"/>
            <a:r>
              <a:rPr lang="en-US" dirty="0" smtClean="0"/>
              <a:t>Imaginative /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</a:t>
            </a:r>
            <a:r>
              <a:rPr lang="en-US" dirty="0" smtClean="0"/>
              <a:t>imaginative</a:t>
            </a:r>
          </a:p>
          <a:p>
            <a:r>
              <a:rPr lang="en-US" dirty="0" smtClean="0"/>
              <a:t>Applied to unique words from Moby Thesaurus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Thesauri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Manually created English reference work</a:t>
            </a:r>
          </a:p>
          <a:p>
            <a:r>
              <a:rPr lang="en-US" dirty="0" smtClean="0"/>
              <a:t>Synonym clusters</a:t>
            </a:r>
          </a:p>
          <a:p>
            <a:r>
              <a:rPr lang="en-US" dirty="0" smtClean="0"/>
              <a:t>Subjectivity of most words dictates cluster label</a:t>
            </a:r>
          </a:p>
          <a:p>
            <a:r>
              <a:rPr lang="en-US" dirty="0" smtClean="0"/>
              <a:t>Moby thesaurus:</a:t>
            </a:r>
          </a:p>
          <a:p>
            <a:pPr lvl="1"/>
            <a:r>
              <a:rPr lang="en-US" dirty="0" smtClean="0"/>
              <a:t>CSV format – root word, synonyms, …</a:t>
            </a:r>
          </a:p>
          <a:p>
            <a:pPr lvl="1"/>
            <a:r>
              <a:rPr lang="en-US" dirty="0" smtClean="0"/>
              <a:t>30,259 root words</a:t>
            </a:r>
          </a:p>
          <a:p>
            <a:pPr lvl="1"/>
            <a:r>
              <a:rPr lang="en-US" dirty="0" smtClean="0"/>
              <a:t>645,505 total (non-unique) words</a:t>
            </a:r>
          </a:p>
          <a:p>
            <a:pPr lvl="1"/>
            <a:r>
              <a:rPr lang="en-US" dirty="0" smtClean="0"/>
              <a:t>21 average words per cluster</a:t>
            </a:r>
          </a:p>
          <a:p>
            <a:r>
              <a:rPr lang="en-US" dirty="0" smtClean="0"/>
              <a:t>Excellent source of synonym training data</a:t>
            </a:r>
          </a:p>
          <a:p>
            <a:r>
              <a:rPr lang="en-US" dirty="0" smtClean="0"/>
              <a:t>Needs seeded data in order to label synonym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MPQA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3459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Multi-Perspective Question Answering Subjectivity </a:t>
            </a:r>
            <a:r>
              <a:rPr lang="en-US" dirty="0" smtClean="0"/>
              <a:t>Lexicon</a:t>
            </a:r>
          </a:p>
          <a:p>
            <a:r>
              <a:rPr lang="en-US" dirty="0" smtClean="0"/>
              <a:t>Large collection of manually annotated subjective words</a:t>
            </a:r>
          </a:p>
          <a:p>
            <a:r>
              <a:rPr lang="en-US" dirty="0" smtClean="0"/>
              <a:t>Built from:</a:t>
            </a:r>
          </a:p>
          <a:p>
            <a:pPr lvl="1"/>
            <a:r>
              <a:rPr lang="en-US" dirty="0" smtClean="0"/>
              <a:t>List of subjectivity clues from (</a:t>
            </a:r>
            <a:r>
              <a:rPr lang="en-US" dirty="0" err="1" smtClean="0"/>
              <a:t>Riloff</a:t>
            </a:r>
            <a:r>
              <a:rPr lang="en-US" dirty="0" smtClean="0"/>
              <a:t> and </a:t>
            </a:r>
            <a:r>
              <a:rPr lang="en-US" dirty="0" err="1" smtClean="0"/>
              <a:t>Wiebe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Words </a:t>
            </a:r>
            <a:r>
              <a:rPr lang="en-US" dirty="0" smtClean="0"/>
              <a:t>from a dictionary and thesaurus</a:t>
            </a:r>
          </a:p>
          <a:p>
            <a:pPr lvl="1"/>
            <a:r>
              <a:rPr lang="en-US" dirty="0" smtClean="0"/>
              <a:t>Selection of words from </a:t>
            </a:r>
            <a:r>
              <a:rPr lang="en-US" dirty="0" smtClean="0"/>
              <a:t>GI</a:t>
            </a:r>
          </a:p>
          <a:p>
            <a:r>
              <a:rPr lang="en-US" dirty="0" smtClean="0"/>
              <a:t>Approx. 8,000 words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5334000"/>
            <a:ext cx="8382000" cy="523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type=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strongsubj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len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=1 word1=aberration pos1=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adj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stemmed1=n 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priorpolarity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=negative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type=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strongsubj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len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=1 word1=aberration pos1=noun stemmed1=n </a:t>
            </a:r>
            <a:r>
              <a:rPr lang="en-US" sz="1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priorpolarity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=negative</a:t>
            </a:r>
            <a:endParaRPr lang="en-US" sz="14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Widely used lexical database of semantic associations</a:t>
            </a:r>
          </a:p>
          <a:p>
            <a:r>
              <a:rPr lang="en-US" dirty="0" smtClean="0"/>
              <a:t>Words organized into synonym sets (synset)</a:t>
            </a:r>
          </a:p>
          <a:p>
            <a:r>
              <a:rPr lang="en-US" dirty="0" smtClean="0"/>
              <a:t>Queries return instances: </a:t>
            </a:r>
            <a:r>
              <a:rPr lang="en-US" dirty="0" err="1" smtClean="0"/>
              <a:t>word#pos#num</a:t>
            </a:r>
            <a:endParaRPr lang="en-US" dirty="0" smtClean="0"/>
          </a:p>
          <a:p>
            <a:pPr lvl="1"/>
            <a:r>
              <a:rPr lang="en-US" dirty="0" smtClean="0"/>
              <a:t>word – Word or phrase defined</a:t>
            </a:r>
          </a:p>
          <a:p>
            <a:pPr lvl="1"/>
            <a:r>
              <a:rPr lang="en-US" dirty="0" smtClean="0"/>
              <a:t>pos – Part of speech the word for this instance</a:t>
            </a:r>
          </a:p>
          <a:p>
            <a:pPr lvl="1"/>
            <a:r>
              <a:rPr lang="en-US" dirty="0" smtClean="0"/>
              <a:t>num – Instance number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WordNet Samples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905000"/>
          <a:ext cx="7620000" cy="4268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18146"/>
                <a:gridCol w="6201854"/>
              </a:tblGrid>
              <a:tr h="1281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j-lt"/>
                          <a:ea typeface="Calibri"/>
                          <a:cs typeface="Times New Roman" pitchFamily="18" charset="0"/>
                        </a:rPr>
                        <a:t>running#n#1</a:t>
                      </a:r>
                      <a:endParaRPr lang="en-US" sz="1400" dirty="0">
                        <a:latin typeface="+mj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j-lt"/>
                          <a:ea typeface="Calibri"/>
                          <a:cs typeface="Times New Roman" pitchFamily="18" charset="0"/>
                        </a:rPr>
                        <a:t>(American football) a play in which a player attempts to carry the ball through or past the opposing team; "the defensive line braced to stop the run"; "the coach put great emphasis on running"</a:t>
                      </a:r>
                      <a:endParaRPr lang="en-US" sz="1400" dirty="0">
                        <a:latin typeface="+mj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8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j-lt"/>
                          <a:ea typeface="Calibri"/>
                          <a:cs typeface="Times New Roman" pitchFamily="18" charset="0"/>
                        </a:rPr>
                        <a:t>running#n#2</a:t>
                      </a:r>
                      <a:endParaRPr lang="en-US" sz="1400" dirty="0">
                        <a:latin typeface="+mj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j-lt"/>
                          <a:ea typeface="Calibri"/>
                          <a:cs typeface="Times New Roman" pitchFamily="18" charset="0"/>
                        </a:rPr>
                        <a:t>the act of running; traveling on foot at a fast pace; "he broke into a run"; "his daily run keeps him fit"</a:t>
                      </a:r>
                      <a:endParaRPr lang="en-US" sz="1400" dirty="0">
                        <a:latin typeface="+mj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148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j-lt"/>
                          <a:ea typeface="Calibri"/>
                          <a:cs typeface="Times New Roman" pitchFamily="18" charset="0"/>
                        </a:rPr>
                        <a:t>running#n#3</a:t>
                      </a:r>
                      <a:endParaRPr lang="en-US" sz="1400" dirty="0">
                        <a:latin typeface="+mj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j-lt"/>
                          <a:ea typeface="Calibri"/>
                          <a:cs typeface="Times New Roman" pitchFamily="18" charset="0"/>
                        </a:rPr>
                        <a:t>the state of being in operation; "the engine is running smoothly"</a:t>
                      </a:r>
                      <a:endParaRPr lang="en-US" sz="1400" dirty="0">
                        <a:latin typeface="+mj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8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j-lt"/>
                          <a:ea typeface="Calibri"/>
                          <a:cs typeface="Times New Roman" pitchFamily="18" charset="0"/>
                        </a:rPr>
                        <a:t>running#n#4</a:t>
                      </a:r>
                      <a:endParaRPr lang="en-US" sz="1400" dirty="0">
                        <a:latin typeface="+mj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j-lt"/>
                          <a:ea typeface="Calibri"/>
                          <a:cs typeface="Times New Roman" pitchFamily="18" charset="0"/>
                        </a:rPr>
                        <a:t>the act of administering or being in charge of something; "he has responsibility for the running of two companies at the same time"</a:t>
                      </a:r>
                      <a:endParaRPr lang="en-US" sz="1400" dirty="0">
                        <a:latin typeface="+mj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8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j-lt"/>
                          <a:ea typeface="Calibri"/>
                          <a:cs typeface="Times New Roman" pitchFamily="18" charset="0"/>
                        </a:rPr>
                        <a:t>running#n#5</a:t>
                      </a:r>
                      <a:endParaRPr lang="en-US" sz="1400">
                        <a:latin typeface="+mj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j-lt"/>
                          <a:ea typeface="Calibri"/>
                          <a:cs typeface="Times New Roman" pitchFamily="18" charset="0"/>
                        </a:rPr>
                        <a:t>the act of participating in an athletic competition involving running on a track</a:t>
                      </a:r>
                      <a:endParaRPr lang="en-US" sz="1400" dirty="0">
                        <a:latin typeface="+mj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Data Sources</a:t>
            </a:r>
          </a:p>
          <a:p>
            <a:r>
              <a:rPr lang="en-US" dirty="0" smtClean="0"/>
              <a:t>Semi-supervised Classification System</a:t>
            </a:r>
          </a:p>
          <a:p>
            <a:r>
              <a:rPr lang="en-US" dirty="0" smtClean="0"/>
              <a:t>ASRS - Jargon Heavy Corpus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WordNet Samples (cont.)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057400"/>
          <a:ext cx="65532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725"/>
                <a:gridCol w="4511475"/>
              </a:tblGrid>
              <a:tr h="368687">
                <a:tc>
                  <a:txBody>
                    <a:bodyPr/>
                    <a:lstStyle/>
                    <a:p>
                      <a:r>
                        <a:rPr lang="en-US" dirty="0" smtClean="0"/>
                        <a:t>Sense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10909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glos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the act of running; traveling on foot at a fast pace; "he broke into a run"; "his daily run keeps him fit"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545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syns</a:t>
                      </a:r>
                      <a:endParaRPr lang="en-US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run#noun#7, running#noun#2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868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hype</a:t>
                      </a:r>
                      <a:endParaRPr lang="en-US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locomotion#noun#2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868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hypes</a:t>
                      </a:r>
                      <a:endParaRPr lang="en-US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locomotion#noun#2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868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hypo</a:t>
                      </a:r>
                      <a:endParaRPr lang="en-US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dash#noun#2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868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hypos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dash#noun#2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4600" y="59436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WordNet data for “running#noun#2”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Data Sources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Semi-supervised Classification System</a:t>
            </a:r>
          </a:p>
          <a:p>
            <a:r>
              <a:rPr lang="en-US" dirty="0" smtClean="0"/>
              <a:t>ASRS - Jargon Heavy Corpus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2493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Pipeline Subjectivity Classification system</a:t>
            </a:r>
          </a:p>
          <a:p>
            <a:r>
              <a:rPr lang="en-US" dirty="0" smtClean="0"/>
              <a:t>Experiment flow chart:</a:t>
            </a:r>
            <a:endParaRPr lang="en-US" dirty="0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700" y="2895600"/>
            <a:ext cx="5562600" cy="36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Algorithms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Affix Seed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Moby (wordlist) Seed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Moby Seed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Inter-phase Weight 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Subjectivity lexicon construction </a:t>
            </a:r>
          </a:p>
          <a:p>
            <a:pPr lvl="1"/>
            <a:r>
              <a:rPr lang="en-US" dirty="0" smtClean="0"/>
              <a:t>Set of words most commonly identified in positive or negative context</a:t>
            </a:r>
          </a:p>
          <a:p>
            <a:pPr lvl="1"/>
            <a:r>
              <a:rPr lang="en-US" dirty="0" smtClean="0"/>
              <a:t>Semi-supervised or fully unsupervised method preferred</a:t>
            </a:r>
          </a:p>
          <a:p>
            <a:r>
              <a:rPr lang="en-US" dirty="0" smtClean="0"/>
              <a:t>Causal analysis of jargon heavy corpora</a:t>
            </a:r>
            <a:endParaRPr lang="en-US" dirty="0"/>
          </a:p>
          <a:p>
            <a:pPr lvl="1"/>
            <a:r>
              <a:rPr lang="en-US" dirty="0" smtClean="0"/>
              <a:t>Identify root causes of problems in aviation incident reports</a:t>
            </a:r>
          </a:p>
          <a:p>
            <a:pPr lvl="1"/>
            <a:r>
              <a:rPr lang="en-US" dirty="0" smtClean="0"/>
              <a:t>ASRS corpus uses aviation jargon</a:t>
            </a:r>
          </a:p>
          <a:p>
            <a:pPr lvl="1"/>
            <a:r>
              <a:rPr lang="en-US" dirty="0" smtClean="0"/>
              <a:t>Automatic shaping factor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Data Sources</a:t>
            </a:r>
          </a:p>
          <a:p>
            <a:r>
              <a:rPr lang="en-US" dirty="0" smtClean="0"/>
              <a:t>Semi-supervised Classification System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ASRS - Jargon Heavy Corpus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ASRS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Data Sources</a:t>
            </a:r>
          </a:p>
          <a:p>
            <a:r>
              <a:rPr lang="en-US" dirty="0" smtClean="0"/>
              <a:t>Semi-supervised Classification System</a:t>
            </a:r>
          </a:p>
          <a:p>
            <a:r>
              <a:rPr lang="en-US" dirty="0" smtClean="0"/>
              <a:t>ASRS - Jargon Heavy Corpus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Subjectivity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most common context of word/phrase</a:t>
            </a:r>
          </a:p>
          <a:p>
            <a:r>
              <a:rPr lang="en-US" dirty="0" smtClean="0"/>
              <a:t>Assign a label based on data source and classification method</a:t>
            </a:r>
          </a:p>
          <a:p>
            <a:r>
              <a:rPr lang="en-US" dirty="0" smtClean="0"/>
              <a:t>Positive or negative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Pre-Boosting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Boosted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ARL Results</a:t>
            </a:r>
            <a:br>
              <a:rPr lang="en-US" dirty="0" smtClean="0"/>
            </a:br>
            <a:r>
              <a:rPr lang="en-US" dirty="0" smtClean="0"/>
              <a:t>(per Shaping Factor)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7700" y="1371600"/>
          <a:ext cx="7848600" cy="5160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398"/>
                <a:gridCol w="6319202"/>
              </a:tblGrid>
              <a:tr h="585023">
                <a:tc>
                  <a:txBody>
                    <a:bodyPr/>
                    <a:lstStyle/>
                    <a:p>
                      <a:r>
                        <a:rPr lang="en-US" dirty="0" smtClean="0"/>
                        <a:t>Shaping</a:t>
                      </a:r>
                    </a:p>
                    <a:p>
                      <a:r>
                        <a:rPr lang="en-US" dirty="0" smtClean="0"/>
                        <a:t>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Words,</a:t>
                      </a:r>
                      <a:r>
                        <a:rPr lang="en-US" baseline="0" dirty="0" smtClean="0"/>
                        <a:t> sorted by Information Gain</a:t>
                      </a:r>
                      <a:endParaRPr lang="en-US" dirty="0"/>
                    </a:p>
                  </a:txBody>
                  <a:tcPr/>
                </a:tc>
              </a:tr>
              <a:tr h="123283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Illusion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illusion, lights, allegedly, bargaining, black hole, blinding, breach, demarcation, exclusively, intensified, leverage, live, live with it, NB, one shot, reflecting, trap, lighting, judge, wall</a:t>
                      </a:r>
                    </a:p>
                  </a:txBody>
                  <a:tcPr marL="68580" marR="68580" marT="0" marB="0"/>
                </a:tc>
              </a:tr>
              <a:tr h="123283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Other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traffic, resolution, confusion, collision, advisory, avoidance, no other, call, alert, 2, mile, times, other than, deficiency, controller, conflict, resource, aircraft, 1, told</a:t>
                      </a:r>
                    </a:p>
                  </a:txBody>
                  <a:tcPr marL="68580" marR="68580" marT="0" marB="0"/>
                </a:tc>
              </a:tr>
              <a:tr h="123283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Physical Environment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physical, environment, turbulence, weather, visibility, moderate, overcast, the weather, rain, thunderstorm, conditions, ice, cloud, wind, scattered, low, deteriorated, severe, decision, lightning</a:t>
                      </a:r>
                    </a:p>
                  </a:txBody>
                  <a:tcPr marL="68580" marR="68580" marT="0" marB="0"/>
                </a:tc>
              </a:tr>
              <a:tr h="82188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Physical Factors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factors, physical, fatigue, duty, tired, sick, hours, fatigued, hour, rest, night, flying, leg, crew, exhausted, day, up for, disoriented, days, in a row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Data Sources</a:t>
            </a:r>
          </a:p>
          <a:p>
            <a:r>
              <a:rPr lang="en-US" dirty="0" smtClean="0"/>
              <a:t>Semi-supervised Classification System</a:t>
            </a:r>
          </a:p>
          <a:p>
            <a:r>
              <a:rPr lang="en-US" dirty="0" smtClean="0"/>
              <a:t>ASRS - Jargon Heavy Corpus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Conclusions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Data Sources</a:t>
            </a:r>
          </a:p>
          <a:p>
            <a:r>
              <a:rPr lang="en-US" dirty="0" smtClean="0"/>
              <a:t>Semi-supervised Classification System</a:t>
            </a:r>
          </a:p>
          <a:p>
            <a:r>
              <a:rPr lang="en-US" dirty="0" smtClean="0"/>
              <a:t>ASRS - Jargon Heavy Corpus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Future Work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ASRS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SLLs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primary causes of Aviation Safety Reporting System (ASRS) incident reports</a:t>
            </a:r>
          </a:p>
          <a:p>
            <a:r>
              <a:rPr lang="en-US" dirty="0" smtClean="0"/>
              <a:t>One or more cause, shaping factor, may be assigned to an individual </a:t>
            </a:r>
            <a:r>
              <a:rPr lang="en-US" dirty="0" smtClean="0"/>
              <a:t>report</a:t>
            </a:r>
            <a:endParaRPr lang="en-US" dirty="0" smtClean="0"/>
          </a:p>
          <a:p>
            <a:r>
              <a:rPr lang="en-US" dirty="0" smtClean="0"/>
              <a:t>Automatic methods are preferred</a:t>
            </a:r>
          </a:p>
          <a:p>
            <a:pPr lvl="1"/>
            <a:r>
              <a:rPr lang="en-US" dirty="0" smtClean="0"/>
              <a:t>Large and rapidly growing corpus</a:t>
            </a:r>
            <a:endParaRPr lang="en-US" dirty="0" smtClean="0"/>
          </a:p>
          <a:p>
            <a:pPr lvl="1"/>
            <a:r>
              <a:rPr lang="en-US" dirty="0" smtClean="0"/>
              <a:t>Semi-supervised fashion, training data with manually labeled causes is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AdaBoost</a:t>
            </a:r>
            <a:endParaRPr lang="en-US" dirty="0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1519238" y="1377950"/>
          <a:ext cx="6035675" cy="5175250"/>
        </p:xfrm>
        <a:graphic>
          <a:graphicData uri="http://schemas.openxmlformats.org/presentationml/2006/ole">
            <p:oleObj spid="_x0000_s1031" name="Document" r:id="rId3" imgW="6102630" imgH="5665473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ASSP Patterns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8357" y="1371600"/>
          <a:ext cx="6467286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88"/>
                <a:gridCol w="2134553"/>
                <a:gridCol w="2311845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 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Negative 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</a:p>
                  </a:txBody>
                  <a:tcPr/>
                </a:tc>
              </a:tr>
              <a:tr h="39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^(.+)$</a:t>
                      </a:r>
                      <a:endParaRPr lang="en-US" sz="1400" b="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dis$1</a:t>
                      </a:r>
                      <a:endParaRPr lang="en-US" sz="1400" b="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honest, dishonest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^(.+)$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im$1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possible, impossible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^(.+)$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in$1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consistent, inconsistent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^(.+)$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mal$1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adroit, maladroit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^(.+)$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mis$1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fortune, misfortune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^(.+)$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non$1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sense, nonsense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^(.+)$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un$1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happy, unhappy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^(.+)$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$1less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gut, gutless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^(l(.+))$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il$1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legal, illegal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^(r(.+))$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ir$1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responsible, irresponsible</a:t>
                      </a:r>
                      <a:endParaRPr lang="en-US" sz="1400" b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^(.+)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ful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$</a:t>
                      </a:r>
                      <a:endParaRPr lang="en-US" sz="1400" b="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$1less</a:t>
                      </a:r>
                      <a:endParaRPr lang="en-US" sz="1400" b="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harmless, harmful</a:t>
                      </a:r>
                      <a:endParaRPr lang="en-US" sz="1400" b="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 Stop </a:t>
            </a:r>
            <a:r>
              <a:rPr lang="en-US" dirty="0" smtClean="0"/>
              <a:t>words – Removed</a:t>
            </a:r>
            <a:endParaRPr lang="en-US" dirty="0"/>
          </a:p>
        </p:txBody>
      </p:sp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1603375" y="1504950"/>
          <a:ext cx="5853113" cy="5149850"/>
        </p:xfrm>
        <a:graphic>
          <a:graphicData uri="http://schemas.openxmlformats.org/presentationml/2006/ole">
            <p:oleObj spid="_x0000_s6145" name="Document" r:id="rId3" imgW="6102630" imgH="5351304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Stop words Added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872740"/>
          <a:ext cx="6096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alongside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each 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thyself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Pre-Boosting 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 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ARL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Sentences in the ASRS </a:t>
            </a:r>
            <a:r>
              <a:rPr lang="en-US" dirty="0" smtClean="0"/>
              <a:t>corpus</a:t>
            </a:r>
          </a:p>
          <a:p>
            <a:pPr lvl="1"/>
            <a:r>
              <a:rPr lang="en-US" dirty="0" smtClean="0"/>
              <a:t>1,800,594</a:t>
            </a:r>
            <a:endParaRPr lang="en-US" dirty="0" smtClean="0"/>
          </a:p>
          <a:p>
            <a:pPr lvl="0"/>
            <a:r>
              <a:rPr lang="en-US" dirty="0" smtClean="0"/>
              <a:t>Unique words in the ASRS </a:t>
            </a:r>
            <a:r>
              <a:rPr lang="en-US" dirty="0" smtClean="0"/>
              <a:t>corpus</a:t>
            </a:r>
          </a:p>
          <a:p>
            <a:pPr lvl="1"/>
            <a:r>
              <a:rPr lang="en-US" dirty="0" smtClean="0"/>
              <a:t>140,447</a:t>
            </a:r>
            <a:endParaRPr lang="en-US" dirty="0" smtClean="0"/>
          </a:p>
          <a:p>
            <a:pPr lvl="0"/>
            <a:r>
              <a:rPr lang="en-US" dirty="0" smtClean="0"/>
              <a:t>Total words in the ASRS </a:t>
            </a:r>
            <a:r>
              <a:rPr lang="en-US" dirty="0" smtClean="0"/>
              <a:t>corpus</a:t>
            </a:r>
          </a:p>
          <a:p>
            <a:pPr lvl="1"/>
            <a:r>
              <a:rPr lang="en-US" dirty="0" smtClean="0"/>
              <a:t>32,340,425</a:t>
            </a:r>
            <a:endParaRPr lang="en-US" dirty="0" smtClean="0"/>
          </a:p>
          <a:p>
            <a:pPr lvl="0"/>
            <a:r>
              <a:rPr lang="en-US" dirty="0" smtClean="0"/>
              <a:t>Unique word </a:t>
            </a:r>
            <a:r>
              <a:rPr lang="en-US" dirty="0" smtClean="0"/>
              <a:t>matches</a:t>
            </a:r>
          </a:p>
          <a:p>
            <a:pPr lvl="1"/>
            <a:r>
              <a:rPr lang="en-US" dirty="0" smtClean="0"/>
              <a:t>28,905</a:t>
            </a:r>
            <a:endParaRPr lang="en-US" dirty="0" smtClean="0"/>
          </a:p>
          <a:p>
            <a:pPr lvl="0"/>
            <a:r>
              <a:rPr lang="en-US" dirty="0" smtClean="0"/>
              <a:t>Total word </a:t>
            </a:r>
            <a:r>
              <a:rPr lang="en-US" dirty="0" smtClean="0"/>
              <a:t>matches</a:t>
            </a:r>
          </a:p>
          <a:p>
            <a:pPr lvl="1"/>
            <a:r>
              <a:rPr lang="en-US" dirty="0" smtClean="0"/>
              <a:t>12,002,453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ARL Training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828800"/>
          <a:ext cx="6858000" cy="4321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4972050"/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Shaping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 sorted by Information Gain</a:t>
                      </a:r>
                      <a:endParaRPr 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Attitude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attitude, complacency, aviation, federal, Federal, complacent, controller, frequency, trying, pilot, mind, do, need to, need, regulation, do it, angry, too, No, no</a:t>
                      </a: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Communication Environment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communication, environment, frequency, response, contact, controller, traffix, hear, call, told, cleared, English, radio, communications, ransmission, language, maintenance, deficiency, poor, breakdown</a:t>
                      </a: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Duty Cycle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duty, fatigue, factors, day, hour, hours, night, leg, physical, flying, fatigued, days, tired, rest, crew, 8, schedule, on duty, in a row, sleeping</a:t>
                      </a: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Familiarity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familiarity, unfamiliar, unfamiliar with, airport, familiar, new, new to, training, familiar with, keep track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of,visuals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, particular, gentleman, especially, greatly, omission, stuff, concentrating, experience, time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this important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ASRS corpus is an aviation feedback system</a:t>
            </a:r>
          </a:p>
          <a:p>
            <a:pPr lvl="1"/>
            <a:r>
              <a:rPr lang="en-US" dirty="0" smtClean="0"/>
              <a:t>Helps identify problems</a:t>
            </a:r>
          </a:p>
          <a:p>
            <a:pPr lvl="1"/>
            <a:r>
              <a:rPr lang="en-US" dirty="0" smtClean="0"/>
              <a:t>Used as aviation training feedback</a:t>
            </a:r>
          </a:p>
          <a:p>
            <a:r>
              <a:rPr lang="en-US" dirty="0" smtClean="0"/>
              <a:t>Manual processing is infeasible</a:t>
            </a:r>
          </a:p>
          <a:p>
            <a:pPr lvl="1"/>
            <a:r>
              <a:rPr lang="en-US" dirty="0" smtClean="0"/>
              <a:t>Rapidly growing corpus (50K yearly reports)</a:t>
            </a:r>
            <a:endParaRPr lang="en-US" dirty="0"/>
          </a:p>
          <a:p>
            <a:pPr lvl="1"/>
            <a:r>
              <a:rPr lang="en-US" dirty="0" smtClean="0"/>
              <a:t>May have causes not identified by reporters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ARL Training </a:t>
            </a:r>
            <a:r>
              <a:rPr lang="en-US" dirty="0" smtClean="0"/>
              <a:t>Results, cont.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828800"/>
          <a:ext cx="6858000" cy="454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4972050"/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Shaping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Words,</a:t>
                      </a:r>
                      <a:r>
                        <a:rPr lang="en-US" baseline="0" dirty="0" smtClean="0"/>
                        <a:t> sorted by Information Gain</a:t>
                      </a:r>
                      <a:endParaRPr 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Illusion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illusion, lights, allegedly, bargaining, black hole, blinding, breach, demarcation, exclusively, intensified, leverage, live, live with it, NB, one shot, reflecting, trap, lighting, judge, wall</a:t>
                      </a: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Other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traffic, resolution, confusion, collision, advisory, avoidance, no other, call, alert, 2, mile, times, other than, deficiency, controller, conflict, resource, aircraft, 1, told</a:t>
                      </a: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Physical Environment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physical, environment, turbulence, weather, visibility, moderate, overcast, the weather, rain, thunderstorm, conditions, ice, cloud, wind, scattered, low, deteriorated, severe, decision, lightning</a:t>
                      </a: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Physical Factors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factors, physical, fatigue, duty, tired, sick, hours, fatigued, hour, rest, night, flying, leg, crew, exhausted, day, up for, disoriented, days, in a row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ARL Training </a:t>
            </a:r>
            <a:r>
              <a:rPr lang="en-US" dirty="0" smtClean="0"/>
              <a:t>Results, cont.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828800"/>
          <a:ext cx="6858000" cy="381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4972050"/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Shaping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Words,</a:t>
                      </a:r>
                      <a:r>
                        <a:rPr lang="en-US" baseline="0" dirty="0" smtClean="0"/>
                        <a:t> sorted by Information Gain</a:t>
                      </a:r>
                      <a:endParaRPr 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Preoccupation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preoccupation, distraction, distracted, attention, busy, distracting, flying, preoccupied, deficiency, quickly, duties, maintenance, resource, immediately, tuning, airspace, realized, watch, altitude, factors</a:t>
                      </a: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Pressure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pressure, expedite, short time, rushed, high pressure, order, crew, checklist, old, trying, stack, test, running, in order, light, minimum, a high, with dispatch, rudder, in order to</a:t>
                      </a: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Proficiency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proficiency, mistake, deficiency, resource, realized, error, realizing, unaware, training, reference, expect, emergency, declared, mistakes, smoke, flight attendant, oversight, performance, forgotten, unaware of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ARL Training </a:t>
            </a:r>
            <a:r>
              <a:rPr lang="en-US" dirty="0" smtClean="0"/>
              <a:t>Results, cont.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828800"/>
          <a:ext cx="6858000" cy="381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4972050"/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Shaping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Words,</a:t>
                      </a:r>
                      <a:r>
                        <a:rPr lang="en-US" baseline="0" dirty="0" smtClean="0"/>
                        <a:t> sorted by Information Gain</a:t>
                      </a:r>
                      <a:endParaRPr 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Resource Deficiency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Deficiency, resource, maintenance, engine, emergency, inoperative, smoke, gear, fire, declared, alert, proficiency, light, failure, avoidance, main, traffic, landing gear, problem, failed</a:t>
                      </a: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Taskload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busy, controller, sector, at one, saturated, extremely, communication, overloaded, voice, traffic, too, changes, overload, deficiency, the time, manage, saturation, terminal, call, heading</a:t>
                      </a: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Unexpected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0" algn="r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unexpected, surprised, conducting, unusual, instinctively, causing, avoid, get behind, machine, off guard, reluctantly, startled, whatsoever, accident, opposite, made, sudden, approach, report, important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Background</a:t>
            </a:r>
          </a:p>
          <a:p>
            <a:r>
              <a:rPr lang="en-US" dirty="0" smtClean="0"/>
              <a:t>Data Sources</a:t>
            </a:r>
          </a:p>
          <a:p>
            <a:r>
              <a:rPr lang="en-US" dirty="0" smtClean="0"/>
              <a:t>Semi-supervised Classification System</a:t>
            </a:r>
          </a:p>
          <a:p>
            <a:r>
              <a:rPr lang="en-US" dirty="0" smtClean="0"/>
              <a:t>ASRS - Jargon Heavy Corpus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Mohammad, </a:t>
            </a:r>
            <a:r>
              <a:rPr lang="en-US" dirty="0" err="1" smtClean="0"/>
              <a:t>Saif</a:t>
            </a:r>
            <a:r>
              <a:rPr lang="en-US" dirty="0" smtClean="0"/>
              <a:t>, Cody Dunne, and Bonnie Dorr. 2009. Generating High-Coverage Semantic Orientation Lexicons From Overtly Marked Words and a Thesaurus. In </a:t>
            </a:r>
            <a:r>
              <a:rPr lang="en-US" i="1" dirty="0" smtClean="0"/>
              <a:t>Proceedings of the 2009 Conference on Empirical Methods in Natural Language Processing</a:t>
            </a:r>
            <a:r>
              <a:rPr lang="en-US" dirty="0" smtClean="0"/>
              <a:t>, pages 599-608, Singapore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Mandala</a:t>
            </a:r>
            <a:r>
              <a:rPr lang="en-US" dirty="0" smtClean="0"/>
              <a:t>, </a:t>
            </a:r>
            <a:r>
              <a:rPr lang="en-US" dirty="0" err="1" smtClean="0"/>
              <a:t>Rila</a:t>
            </a:r>
            <a:r>
              <a:rPr lang="en-US" dirty="0" smtClean="0"/>
              <a:t>, </a:t>
            </a:r>
            <a:r>
              <a:rPr lang="en-US" dirty="0" err="1" smtClean="0"/>
              <a:t>Takenobu</a:t>
            </a:r>
            <a:r>
              <a:rPr lang="en-US" dirty="0" smtClean="0"/>
              <a:t> Tokunaga, and </a:t>
            </a:r>
            <a:r>
              <a:rPr lang="en-US" dirty="0" err="1" smtClean="0"/>
              <a:t>Hozumi</a:t>
            </a:r>
            <a:r>
              <a:rPr lang="en-US" dirty="0" smtClean="0"/>
              <a:t> Tanaka. 1999. Complementing WordNet with Roget's and Corpus-based Thesauri for Information Retrieval. In </a:t>
            </a:r>
            <a:r>
              <a:rPr lang="en-US" i="1" dirty="0" smtClean="0"/>
              <a:t>Proceedings of the ninth conference EACL</a:t>
            </a:r>
            <a:r>
              <a:rPr lang="en-US" dirty="0" smtClean="0"/>
              <a:t>, pages 94-101</a:t>
            </a:r>
            <a:r>
              <a:rPr lang="en-US" dirty="0" smtClean="0"/>
              <a:t>.</a:t>
            </a:r>
          </a:p>
          <a:p>
            <a:r>
              <a:rPr lang="en-US" dirty="0" smtClean="0"/>
              <a:t>Abedin, Muhammad </a:t>
            </a:r>
            <a:r>
              <a:rPr lang="en-US" dirty="0" err="1" smtClean="0"/>
              <a:t>Arshad</a:t>
            </a:r>
            <a:r>
              <a:rPr lang="en-US" dirty="0" smtClean="0"/>
              <a:t> </a:t>
            </a:r>
            <a:r>
              <a:rPr lang="en-US" dirty="0" err="1" smtClean="0"/>
              <a:t>Ul</a:t>
            </a:r>
            <a:r>
              <a:rPr lang="en-US" dirty="0" smtClean="0"/>
              <a:t>, Vincent Ng, and </a:t>
            </a:r>
            <a:r>
              <a:rPr lang="en-US" dirty="0" err="1" smtClean="0"/>
              <a:t>Latifur</a:t>
            </a:r>
            <a:r>
              <a:rPr lang="en-US" dirty="0" smtClean="0"/>
              <a:t> Khan. 2010. Cause Identification from Aviation Safety Incident Reports via Weakly Supervised Semantic Lexicon Construction. In </a:t>
            </a:r>
            <a:r>
              <a:rPr lang="en-US" i="1" dirty="0" smtClean="0"/>
              <a:t>Journal of Artificial Intelligence Research 38</a:t>
            </a:r>
            <a:r>
              <a:rPr lang="en-US" dirty="0" smtClean="0"/>
              <a:t>, pages 569-631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Hassan, Ahmed and </a:t>
            </a:r>
            <a:r>
              <a:rPr lang="en-US" dirty="0" err="1" smtClean="0"/>
              <a:t>Dragomir</a:t>
            </a:r>
            <a:r>
              <a:rPr lang="en-US" dirty="0" smtClean="0"/>
              <a:t> </a:t>
            </a:r>
            <a:r>
              <a:rPr lang="en-US" dirty="0" err="1" smtClean="0"/>
              <a:t>Radev</a:t>
            </a:r>
            <a:r>
              <a:rPr lang="en-US" dirty="0" smtClean="0"/>
              <a:t>. 2010. Identifying Text Polarity Using Random Walks. In </a:t>
            </a:r>
            <a:r>
              <a:rPr lang="en-US" i="1" dirty="0" smtClean="0"/>
              <a:t>Proceedings of the 48</a:t>
            </a:r>
            <a:r>
              <a:rPr lang="en-US" i="1" baseline="30000" dirty="0" smtClean="0"/>
              <a:t>th</a:t>
            </a:r>
            <a:r>
              <a:rPr lang="en-US" i="1" dirty="0" smtClean="0"/>
              <a:t> Annual Meeting of the Association for Computational Linguistics</a:t>
            </a:r>
            <a:r>
              <a:rPr lang="en-US" dirty="0" smtClean="0"/>
              <a:t>, pages 395-403, Uppsala, Sweden.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Equally weighted training instances</a:t>
            </a:r>
          </a:p>
          <a:p>
            <a:r>
              <a:rPr lang="en-US" dirty="0" smtClean="0"/>
              <a:t>Train classifier on training data</a:t>
            </a:r>
          </a:p>
          <a:p>
            <a:r>
              <a:rPr lang="en-US" dirty="0" smtClean="0"/>
              <a:t>Increase weight for misclassifications</a:t>
            </a:r>
          </a:p>
          <a:p>
            <a:r>
              <a:rPr lang="en-US" dirty="0" smtClean="0"/>
              <a:t>Decrease weight for correct classifications</a:t>
            </a:r>
          </a:p>
          <a:p>
            <a:r>
              <a:rPr lang="en-US" dirty="0" smtClean="0"/>
              <a:t>Re-train classifier on newly weighted training data</a:t>
            </a:r>
          </a:p>
          <a:p>
            <a:r>
              <a:rPr lang="en-US" dirty="0" smtClean="0"/>
              <a:t>Continue until satisfactory low error or predetermined number of iterations</a:t>
            </a:r>
          </a:p>
          <a:p>
            <a:r>
              <a:rPr lang="en-US" dirty="0" smtClean="0"/>
              <a:t>Sensitive to noisy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2043</TotalTime>
  <Words>2069</Words>
  <Application>Microsoft Office PowerPoint</Application>
  <PresentationFormat>On-screen Show (4:3)</PresentationFormat>
  <Paragraphs>347</Paragraphs>
  <Slides>62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Foundry</vt:lpstr>
      <vt:lpstr>Microsoft Office Word Document</vt:lpstr>
      <vt:lpstr>Semi-supervised Subjectivity Classification and Application to Jargon Heavy Corpora</vt:lpstr>
      <vt:lpstr>Outline</vt:lpstr>
      <vt:lpstr>Problem Description</vt:lpstr>
      <vt:lpstr>Subjectivity Classification</vt:lpstr>
      <vt:lpstr>Causal Analysis</vt:lpstr>
      <vt:lpstr>Motivation</vt:lpstr>
      <vt:lpstr>Outline</vt:lpstr>
      <vt:lpstr>Related Work</vt:lpstr>
      <vt:lpstr>Boosting</vt:lpstr>
      <vt:lpstr>Entropy</vt:lpstr>
      <vt:lpstr>Information Gain</vt:lpstr>
      <vt:lpstr>Outline</vt:lpstr>
      <vt:lpstr>General Inquirer</vt:lpstr>
      <vt:lpstr>GI Sample</vt:lpstr>
      <vt:lpstr>Dictionaries</vt:lpstr>
      <vt:lpstr>Thesauri</vt:lpstr>
      <vt:lpstr>MPQA</vt:lpstr>
      <vt:lpstr>WordNet</vt:lpstr>
      <vt:lpstr>WordNet Samples</vt:lpstr>
      <vt:lpstr>WordNet Samples (cont.)</vt:lpstr>
      <vt:lpstr>Outline</vt:lpstr>
      <vt:lpstr>Overview</vt:lpstr>
      <vt:lpstr>Supervised Learning Algorithms</vt:lpstr>
      <vt:lpstr>Affix Seed Lexicon</vt:lpstr>
      <vt:lpstr>Moby (wordlist) Seed Lexicon</vt:lpstr>
      <vt:lpstr>Moby Seed Lexicon</vt:lpstr>
      <vt:lpstr>WordNet</vt:lpstr>
      <vt:lpstr>AdaBoost</vt:lpstr>
      <vt:lpstr>Inter-phase Weight Adjustment</vt:lpstr>
      <vt:lpstr>InvBoost</vt:lpstr>
      <vt:lpstr>Boosting Iterations</vt:lpstr>
      <vt:lpstr>Stop Words</vt:lpstr>
      <vt:lpstr>Evaluation Methods</vt:lpstr>
      <vt:lpstr>Outline</vt:lpstr>
      <vt:lpstr>ASRS Issues</vt:lpstr>
      <vt:lpstr>ARL</vt:lpstr>
      <vt:lpstr>Outline</vt:lpstr>
      <vt:lpstr>PCMA</vt:lpstr>
      <vt:lpstr>Configuration</vt:lpstr>
      <vt:lpstr>Pre-Boosting Results</vt:lpstr>
      <vt:lpstr>Boosted Results</vt:lpstr>
      <vt:lpstr>ARL Results (per Shaping Factor)</vt:lpstr>
      <vt:lpstr>Lessons Learned</vt:lpstr>
      <vt:lpstr>Outline</vt:lpstr>
      <vt:lpstr>Conclusions</vt:lpstr>
      <vt:lpstr>Outline</vt:lpstr>
      <vt:lpstr>Further ASRS Analysis</vt:lpstr>
      <vt:lpstr>Alternative Data Sources</vt:lpstr>
      <vt:lpstr>Alternative SLLs</vt:lpstr>
      <vt:lpstr>Slide 50</vt:lpstr>
      <vt:lpstr>Backup Slides</vt:lpstr>
      <vt:lpstr>AdaBoost</vt:lpstr>
      <vt:lpstr>ASSP Patterns</vt:lpstr>
      <vt:lpstr>SMART Stop words – Removed</vt:lpstr>
      <vt:lpstr>SMART Stop words Added</vt:lpstr>
      <vt:lpstr>Pre-Boosting Results</vt:lpstr>
      <vt:lpstr>Boosting Results</vt:lpstr>
      <vt:lpstr>ARL Stats</vt:lpstr>
      <vt:lpstr>ARL Training Results</vt:lpstr>
      <vt:lpstr>ARL Training Results, cont.</vt:lpstr>
      <vt:lpstr>ARL Training Results, cont.</vt:lpstr>
      <vt:lpstr>ARL Training Results, cont.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Subjectivity Classification and Application to Jargon Heavy Corpora</dc:title>
  <dc:creator>s1n</dc:creator>
  <cp:lastModifiedBy>s1n</cp:lastModifiedBy>
  <cp:revision>49</cp:revision>
  <dcterms:created xsi:type="dcterms:W3CDTF">2010-11-25T03:49:07Z</dcterms:created>
  <dcterms:modified xsi:type="dcterms:W3CDTF">2010-11-27T21:12:40Z</dcterms:modified>
</cp:coreProperties>
</file>