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6" autoAdjust="0"/>
    <p:restoredTop sz="97386" autoAdjust="0"/>
  </p:normalViewPr>
  <p:slideViewPr>
    <p:cSldViewPr snapToGrid="0">
      <p:cViewPr varScale="1">
        <p:scale>
          <a:sx n="155" d="100"/>
          <a:sy n="155" d="100"/>
        </p:scale>
        <p:origin x="4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0A64E-2468-CF6E-824C-76BF515F7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35828"/>
            <a:ext cx="8361229" cy="1475373"/>
          </a:xfrm>
        </p:spPr>
        <p:txBody>
          <a:bodyPr/>
          <a:lstStyle/>
          <a:p>
            <a:r>
              <a:rPr lang="ru-RU" sz="4400" dirty="0"/>
              <a:t>Курсовая работа на тему «Ресторан»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2BFB15-EA61-E96F-D14A-58B6AA3A4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1900" y="4906774"/>
            <a:ext cx="6831673" cy="1086237"/>
          </a:xfrm>
        </p:spPr>
        <p:txBody>
          <a:bodyPr/>
          <a:lstStyle/>
          <a:p>
            <a:pPr algn="r"/>
            <a:r>
              <a:rPr lang="ru-RU" dirty="0"/>
              <a:t>Работа выполнена студентом группы ИКБО-30-20 Зубков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417629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47C15-09FD-730B-09BA-F022C134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 err="1"/>
              <a:t>Сущность</a:t>
            </a:r>
            <a:r>
              <a:rPr lang="en-US" sz="5100" cap="all" dirty="0"/>
              <a:t> Address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14.jpeg" descr="Изображение выглядит как текст  Автоматически созданное описание">
            <a:extLst>
              <a:ext uri="{FF2B5EF4-FFF2-40B4-BE49-F238E27FC236}">
                <a16:creationId xmlns:a16="http://schemas.microsoft.com/office/drawing/2014/main" id="{BA2DAE70-C45C-461A-9CF3-B916C97F4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9885" y="1340841"/>
            <a:ext cx="4397497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3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449FA-5464-7AB2-956B-32A82FF9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ru-RU" sz="4100"/>
              <a:t>Контроллеры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088B1-521E-EAE5-0801-3695F5B27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Контроллеры</a:t>
            </a:r>
            <a:r>
              <a:rPr lang="ru-RU" spc="-7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осуществляют</a:t>
            </a:r>
            <a:r>
              <a:rPr lang="ru-RU" spc="-6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связь</a:t>
            </a:r>
            <a:r>
              <a:rPr lang="ru-RU" spc="-7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серверной</a:t>
            </a:r>
            <a:r>
              <a:rPr lang="ru-RU" spc="-7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части</a:t>
            </a:r>
            <a:r>
              <a:rPr lang="ru-RU" spc="-6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pc="-7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клиентской,</a:t>
            </a:r>
            <a:r>
              <a:rPr lang="ru-RU" spc="-4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осуществление</a:t>
            </a:r>
            <a:r>
              <a:rPr lang="ru-RU" spc="-34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запросов </a:t>
            </a:r>
            <a:r>
              <a:rPr lang="ru-RU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</a:t>
            </a: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происходит именно в этой части кода</a:t>
            </a:r>
            <a:endParaRPr lang="ru-RU" dirty="0"/>
          </a:p>
        </p:txBody>
      </p:sp>
      <p:pic>
        <p:nvPicPr>
          <p:cNvPr id="4" name="image17.jpeg" descr="Изображение выглядит как текст  Автоматически созданное описание">
            <a:extLst>
              <a:ext uri="{FF2B5EF4-FFF2-40B4-BE49-F238E27FC236}">
                <a16:creationId xmlns:a16="http://schemas.microsoft.com/office/drawing/2014/main" id="{3107F4AA-CA50-A042-DA9A-3B56318C75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6298" y="645106"/>
            <a:ext cx="5287402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4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5322C4-F75C-437F-A239-D2E23FD4E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C8792-15BB-B072-56FA-B37C719D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12" y="685800"/>
            <a:ext cx="4760685" cy="1485900"/>
          </a:xfrm>
        </p:spPr>
        <p:txBody>
          <a:bodyPr>
            <a:normAutofit/>
          </a:bodyPr>
          <a:lstStyle/>
          <a:p>
            <a:r>
              <a:rPr lang="ru-RU" sz="3700" dirty="0"/>
              <a:t>Примеры клиентской части проекта</a:t>
            </a:r>
            <a:r>
              <a:rPr lang="en-US" sz="3700" dirty="0"/>
              <a:t> </a:t>
            </a:r>
            <a:endParaRPr lang="ru-RU" sz="37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EEA9C9-EE31-4A53-B812-CDFE913A4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67832" cy="6858000"/>
          </a:xfrm>
          <a:custGeom>
            <a:avLst/>
            <a:gdLst>
              <a:gd name="connsiteX0" fmla="*/ 2222074 w 6167832"/>
              <a:gd name="connsiteY0" fmla="*/ 0 h 6858000"/>
              <a:gd name="connsiteX1" fmla="*/ 2313514 w 6167832"/>
              <a:gd name="connsiteY1" fmla="*/ 0 h 6858000"/>
              <a:gd name="connsiteX2" fmla="*/ 2313514 w 6167832"/>
              <a:gd name="connsiteY2" fmla="*/ 1289050 h 6858000"/>
              <a:gd name="connsiteX3" fmla="*/ 2315124 w 6167832"/>
              <a:gd name="connsiteY3" fmla="*/ 1289050 h 6858000"/>
              <a:gd name="connsiteX4" fmla="*/ 2315124 w 6167832"/>
              <a:gd name="connsiteY4" fmla="*/ 3064146 h 6858000"/>
              <a:gd name="connsiteX5" fmla="*/ 4113801 w 6167832"/>
              <a:gd name="connsiteY5" fmla="*/ 3064146 h 6858000"/>
              <a:gd name="connsiteX6" fmla="*/ 4113801 w 6167832"/>
              <a:gd name="connsiteY6" fmla="*/ 3991970 h 6858000"/>
              <a:gd name="connsiteX7" fmla="*/ 6097611 w 6167832"/>
              <a:gd name="connsiteY7" fmla="*/ 3991970 h 6858000"/>
              <a:gd name="connsiteX8" fmla="*/ 6097611 w 6167832"/>
              <a:gd name="connsiteY8" fmla="*/ 401294 h 6858000"/>
              <a:gd name="connsiteX9" fmla="*/ 6096001 w 6167832"/>
              <a:gd name="connsiteY9" fmla="*/ 401294 h 6858000"/>
              <a:gd name="connsiteX10" fmla="*/ 6096001 w 6167832"/>
              <a:gd name="connsiteY10" fmla="*/ 0 h 6858000"/>
              <a:gd name="connsiteX11" fmla="*/ 6167832 w 6167832"/>
              <a:gd name="connsiteY11" fmla="*/ 0 h 6858000"/>
              <a:gd name="connsiteX12" fmla="*/ 6167832 w 6167832"/>
              <a:gd name="connsiteY12" fmla="*/ 6858000 h 6858000"/>
              <a:gd name="connsiteX13" fmla="*/ 6096000 w 6167832"/>
              <a:gd name="connsiteY13" fmla="*/ 6858000 h 6858000"/>
              <a:gd name="connsiteX14" fmla="*/ 6096000 w 6167832"/>
              <a:gd name="connsiteY14" fmla="*/ 4070350 h 6858000"/>
              <a:gd name="connsiteX15" fmla="*/ 4099283 w 6167832"/>
              <a:gd name="connsiteY15" fmla="*/ 4070350 h 6858000"/>
              <a:gd name="connsiteX16" fmla="*/ 4099283 w 6167832"/>
              <a:gd name="connsiteY16" fmla="*/ 6858000 h 6858000"/>
              <a:gd name="connsiteX17" fmla="*/ 4023084 w 6167832"/>
              <a:gd name="connsiteY17" fmla="*/ 6858000 h 6858000"/>
              <a:gd name="connsiteX18" fmla="*/ 4023084 w 6167832"/>
              <a:gd name="connsiteY18" fmla="*/ 3142771 h 6858000"/>
              <a:gd name="connsiteX19" fmla="*/ 0 w 6167832"/>
              <a:gd name="connsiteY19" fmla="*/ 3142771 h 6858000"/>
              <a:gd name="connsiteX20" fmla="*/ 0 w 6167832"/>
              <a:gd name="connsiteY20" fmla="*/ 3051330 h 6858000"/>
              <a:gd name="connsiteX21" fmla="*/ 2222074 w 6167832"/>
              <a:gd name="connsiteY21" fmla="*/ 305133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67832" h="6858000">
                <a:moveTo>
                  <a:pt x="2222074" y="0"/>
                </a:moveTo>
                <a:lnTo>
                  <a:pt x="2313514" y="0"/>
                </a:lnTo>
                <a:lnTo>
                  <a:pt x="2313514" y="1289050"/>
                </a:lnTo>
                <a:lnTo>
                  <a:pt x="2315124" y="1289050"/>
                </a:lnTo>
                <a:lnTo>
                  <a:pt x="2315124" y="3064146"/>
                </a:lnTo>
                <a:lnTo>
                  <a:pt x="4113801" y="3064146"/>
                </a:lnTo>
                <a:lnTo>
                  <a:pt x="4113801" y="3991970"/>
                </a:lnTo>
                <a:lnTo>
                  <a:pt x="6097611" y="3991970"/>
                </a:lnTo>
                <a:lnTo>
                  <a:pt x="6097611" y="401294"/>
                </a:lnTo>
                <a:lnTo>
                  <a:pt x="6096001" y="401294"/>
                </a:lnTo>
                <a:lnTo>
                  <a:pt x="6096001" y="0"/>
                </a:lnTo>
                <a:lnTo>
                  <a:pt x="6167832" y="0"/>
                </a:lnTo>
                <a:lnTo>
                  <a:pt x="6167832" y="6858000"/>
                </a:lnTo>
                <a:lnTo>
                  <a:pt x="6096000" y="6858000"/>
                </a:lnTo>
                <a:lnTo>
                  <a:pt x="6096000" y="4070350"/>
                </a:lnTo>
                <a:lnTo>
                  <a:pt x="4099283" y="4070350"/>
                </a:lnTo>
                <a:lnTo>
                  <a:pt x="4099283" y="6858000"/>
                </a:lnTo>
                <a:lnTo>
                  <a:pt x="4023084" y="6858000"/>
                </a:lnTo>
                <a:lnTo>
                  <a:pt x="4023084" y="3142771"/>
                </a:lnTo>
                <a:lnTo>
                  <a:pt x="0" y="3142771"/>
                </a:lnTo>
                <a:lnTo>
                  <a:pt x="0" y="3051330"/>
                </a:lnTo>
                <a:lnTo>
                  <a:pt x="2222074" y="305133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21.jpeg">
            <a:extLst>
              <a:ext uri="{FF2B5EF4-FFF2-40B4-BE49-F238E27FC236}">
                <a16:creationId xmlns:a16="http://schemas.microsoft.com/office/drawing/2014/main" id="{71FC403F-73F6-EDD0-9890-95869F745D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453" y="759584"/>
            <a:ext cx="1648250" cy="1652380"/>
          </a:xfrm>
          <a:prstGeom prst="rect">
            <a:avLst/>
          </a:prstGeom>
        </p:spPr>
      </p:pic>
      <p:pic>
        <p:nvPicPr>
          <p:cNvPr id="5" name="image20.jpeg">
            <a:extLst>
              <a:ext uri="{FF2B5EF4-FFF2-40B4-BE49-F238E27FC236}">
                <a16:creationId xmlns:a16="http://schemas.microsoft.com/office/drawing/2014/main" id="{77C84F9E-5B32-23FC-D503-8CC1A80454E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0415" y="745537"/>
            <a:ext cx="3311275" cy="1680472"/>
          </a:xfrm>
          <a:prstGeom prst="rect">
            <a:avLst/>
          </a:prstGeom>
        </p:spPr>
      </p:pic>
      <p:pic>
        <p:nvPicPr>
          <p:cNvPr id="7" name="image22.jpeg">
            <a:extLst>
              <a:ext uri="{FF2B5EF4-FFF2-40B4-BE49-F238E27FC236}">
                <a16:creationId xmlns:a16="http://schemas.microsoft.com/office/drawing/2014/main" id="{30AB9772-2F66-35A3-81F7-8A3A00CA75A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742" y="3701054"/>
            <a:ext cx="3311276" cy="2425509"/>
          </a:xfrm>
          <a:prstGeom prst="rect">
            <a:avLst/>
          </a:prstGeom>
        </p:spPr>
      </p:pic>
      <p:pic>
        <p:nvPicPr>
          <p:cNvPr id="4" name="image19.jpeg">
            <a:extLst>
              <a:ext uri="{FF2B5EF4-FFF2-40B4-BE49-F238E27FC236}">
                <a16:creationId xmlns:a16="http://schemas.microsoft.com/office/drawing/2014/main" id="{D1BC2D83-419E-D333-69B0-04F3395AFB5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13791" y="4734277"/>
            <a:ext cx="1608667" cy="14317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CD2E3E-A511-05B3-56EF-3A072A01C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405" y="2469205"/>
            <a:ext cx="5619021" cy="29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3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8511CAE-6AAD-4026-90B0-6917258C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5A7CD-6E01-78B4-6B41-C13C012F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 dirty="0" err="1"/>
              <a:t>Диаграмма</a:t>
            </a:r>
            <a:r>
              <a:rPr lang="en-US" sz="4200" cap="all" dirty="0"/>
              <a:t> </a:t>
            </a:r>
            <a:r>
              <a:rPr lang="en-US" sz="4200" cap="all" dirty="0" err="1"/>
              <a:t>классов</a:t>
            </a:r>
            <a:r>
              <a:rPr lang="en-US" sz="4200" cap="all" dirty="0"/>
              <a:t> и </a:t>
            </a:r>
            <a:r>
              <a:rPr lang="en-US" sz="4200" cap="all" dirty="0" err="1"/>
              <a:t>таблиц</a:t>
            </a:r>
            <a:r>
              <a:rPr lang="en-US" sz="4200" cap="all" dirty="0"/>
              <a:t> </a:t>
            </a:r>
            <a:r>
              <a:rPr lang="en-US" sz="4200" cap="all" dirty="0" err="1"/>
              <a:t>серверной</a:t>
            </a:r>
            <a:r>
              <a:rPr lang="en-US" sz="4200" cap="all" dirty="0"/>
              <a:t> </a:t>
            </a:r>
            <a:r>
              <a:rPr lang="en-US" sz="4200" cap="all" dirty="0" err="1"/>
              <a:t>части</a:t>
            </a:r>
            <a:endParaRPr lang="en-US" sz="42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388763A-4025-4433-A72C-457FC376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63681A-F6E8-8A72-F160-DF3ECF7E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23" y="1093378"/>
            <a:ext cx="2774408" cy="3638570"/>
          </a:xfrm>
          <a:prstGeom prst="rect">
            <a:avLst/>
          </a:prstGeom>
        </p:spPr>
      </p:pic>
      <p:pic>
        <p:nvPicPr>
          <p:cNvPr id="4" name="image24.jpeg" descr="Изображение выглядит как текст, черный, табличка  Автоматически созданное описание">
            <a:extLst>
              <a:ext uri="{FF2B5EF4-FFF2-40B4-BE49-F238E27FC236}">
                <a16:creationId xmlns:a16="http://schemas.microsoft.com/office/drawing/2014/main" id="{F0603BE2-3414-32D4-1866-C7BDCBB9367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4670" y="3353187"/>
            <a:ext cx="2749177" cy="257048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8A2DFE20-1EAE-45A9-AD16-D4DBD0ABB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714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24E16E8-84BF-4D4C-A746-2537B1C15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F890A3A2-97E0-41D2-BD93-30D3DFA73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718CB90A-6005-4951-84F5-70B5863EF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01BEE-A164-0E5A-4669-D3E3376E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4842845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dirty="0" err="1"/>
              <a:t>Тестирование</a:t>
            </a:r>
            <a:r>
              <a:rPr lang="en-US" sz="4800" cap="all" dirty="0"/>
              <a:t> </a:t>
            </a:r>
            <a:r>
              <a:rPr lang="en-US" sz="4800" cap="all" dirty="0" err="1"/>
              <a:t>веб-приложения</a:t>
            </a:r>
            <a:endParaRPr lang="en-US" sz="4800" cap="all" dirty="0"/>
          </a:p>
        </p:txBody>
      </p:sp>
      <p:pic>
        <p:nvPicPr>
          <p:cNvPr id="6" name="image27.jpeg" descr="Изображение выглядит как текст  Автоматически созданное описание">
            <a:extLst>
              <a:ext uri="{FF2B5EF4-FFF2-40B4-BE49-F238E27FC236}">
                <a16:creationId xmlns:a16="http://schemas.microsoft.com/office/drawing/2014/main" id="{268BCBDE-35DD-6512-4759-E20E9062D7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157" r="47703" b="-1"/>
          <a:stretch/>
        </p:blipFill>
        <p:spPr>
          <a:xfrm>
            <a:off x="20" y="10"/>
            <a:ext cx="3979875" cy="4187119"/>
          </a:xfrm>
          <a:prstGeom prst="rect">
            <a:avLst/>
          </a:prstGeom>
        </p:spPr>
      </p:pic>
      <p:pic>
        <p:nvPicPr>
          <p:cNvPr id="4" name="image25.jpeg">
            <a:extLst>
              <a:ext uri="{FF2B5EF4-FFF2-40B4-BE49-F238E27FC236}">
                <a16:creationId xmlns:a16="http://schemas.microsoft.com/office/drawing/2014/main" id="{E29ABFAA-05B2-A3B5-C14C-68E0B6CE5D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68" r="47650" b="2"/>
          <a:stretch/>
        </p:blipFill>
        <p:spPr>
          <a:xfrm>
            <a:off x="4094479" y="10"/>
            <a:ext cx="4026180" cy="4187119"/>
          </a:xfrm>
          <a:prstGeom prst="rect">
            <a:avLst/>
          </a:prstGeom>
        </p:spPr>
      </p:pic>
      <p:pic>
        <p:nvPicPr>
          <p:cNvPr id="5" name="image26.jpeg" descr="Изображение выглядит как текст  Автоматически созданное описание">
            <a:extLst>
              <a:ext uri="{FF2B5EF4-FFF2-40B4-BE49-F238E27FC236}">
                <a16:creationId xmlns:a16="http://schemas.microsoft.com/office/drawing/2014/main" id="{1B906E55-8B9C-D0AF-D8E4-81140A87B9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2244" r="47907" b="-1"/>
          <a:stretch/>
        </p:blipFill>
        <p:spPr>
          <a:xfrm>
            <a:off x="8235242" y="10"/>
            <a:ext cx="3956755" cy="4187119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163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743ED-0581-77A2-8F0B-8EF899AD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64F719-A9AC-79D6-8E66-27294B3D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процессе выполнения данной курсовой работы был проведен анализ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предметной области, в ходе которого были рассмотрены различные интернет-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ресурсы на тему «Ресторан». Исходя из анализа, были составлены требования к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веб-приложению.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61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87D33-98B5-FFEC-0F53-FDC72270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ru-RU" sz="5400">
                <a:solidFill>
                  <a:schemeClr val="bg2"/>
                </a:solidFill>
              </a:rPr>
              <a:t>Введение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4A887F-1AB6-1DD1-E5CA-314C8751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современном мире подавляющее количество человек используют интернет для получения информации о местах проведения досуга. В связи с этим актуальность веб-приложений для поиска информации о них невероятна высока. В ходе данной курсовой работы, будет разработано веб-приложение на тему «Ресторан». Рестораны пользуются большой популярностью у людей с различными целями, будь то работник, забегающий перед работой за стаканчиком бодрящего эспрессо, или же дружная компания, заходящая перекусить вкусной еды.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3301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32D17-590B-2D77-33DE-69A29E20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и анализ требований к программному продукту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BC213-49F0-146D-EA69-48394C0A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85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анализа предметной области, были выявлены плюсы и минусы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сайтов разных ресторанов, в связи с этим были сформированы требования к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будущему веб-приложению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«Ресторан»:</a:t>
            </a: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1595" algn="l"/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меню;</a:t>
            </a:r>
          </a:p>
          <a:p>
            <a:pPr marL="342900" lvl="0" indent="-342900">
              <a:spcBef>
                <a:spcPts val="80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1595" algn="l"/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Визуализация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ассортимента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меню;</a:t>
            </a:r>
          </a:p>
          <a:p>
            <a:pPr marL="342900" lvl="0" indent="-342900">
              <a:spcBef>
                <a:spcPts val="800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1331595" algn="l"/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цен в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меню;</a:t>
            </a:r>
          </a:p>
          <a:p>
            <a:pPr marL="342900" lvl="0" indent="-342900">
              <a:spcBef>
                <a:spcPts val="800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1331595" algn="l"/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личного кабинета пользователя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800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1331595" algn="l"/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возможности просмотреть список заказанного;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46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EC317-AEA0-76CD-4DD8-F8AB743D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веб-приложения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AE7C36-F514-A351-C11B-E0B87D32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разработке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осуществить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только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удобство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пользователя, но и разработчика, в связи с этим при разработке приложения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будут использованы следующие технологии, позволяющие сделать разработку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легче,</a:t>
            </a:r>
            <a:r>
              <a:rPr lang="ru-RU" sz="17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17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</a:t>
            </a:r>
            <a:r>
              <a:rPr lang="ru-RU" sz="17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будущего</a:t>
            </a:r>
            <a:r>
              <a:rPr lang="ru-RU" sz="17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веб-приложения</a:t>
            </a:r>
            <a:r>
              <a:rPr lang="ru-RU" sz="17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приятнее:</a:t>
            </a:r>
          </a:p>
          <a:p>
            <a:pPr marL="342900" lvl="0" indent="-342900" algn="just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Intellij IDEA</a:t>
            </a:r>
          </a:p>
          <a:p>
            <a:pPr marL="342900" lvl="0" indent="-342900" algn="just">
              <a:lnSpc>
                <a:spcPct val="160000"/>
              </a:lnSpc>
              <a:spcBef>
                <a:spcPts val="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14</a:t>
            </a:r>
          </a:p>
          <a:p>
            <a:pPr marL="342900" lvl="0" indent="-34290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ORM</a:t>
            </a:r>
          </a:p>
          <a:p>
            <a:pPr marL="342900" lvl="0" indent="-34290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</a:p>
          <a:p>
            <a:pPr marL="342900" lvl="0" indent="-342900" algn="just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Maven</a:t>
            </a:r>
          </a:p>
          <a:p>
            <a:pPr marL="342900" lvl="0" indent="-342900" algn="just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</a:p>
          <a:p>
            <a:pPr marL="342900" lvl="0" indent="-342900" algn="just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77315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Bootstrap</a:t>
            </a:r>
          </a:p>
          <a:p>
            <a:pPr marL="342900" lvl="0" indent="-342900" algn="just">
              <a:lnSpc>
                <a:spcPct val="170000"/>
              </a:lnSpc>
              <a:spcBef>
                <a:spcPts val="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eriod"/>
              <a:tabLst>
                <a:tab pos="1332230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Postman</a:t>
            </a:r>
          </a:p>
          <a:p>
            <a:pPr marL="0" indent="0" algn="just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9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B7D50-2504-FB0A-E382-DD8606ED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Структура веб-приложения</a:t>
            </a:r>
            <a:endParaRPr lang="ru-RU" dirty="0"/>
          </a:p>
        </p:txBody>
      </p:sp>
      <p:pic>
        <p:nvPicPr>
          <p:cNvPr id="14" name="image6.png">
            <a:extLst>
              <a:ext uri="{FF2B5EF4-FFF2-40B4-BE49-F238E27FC236}">
                <a16:creationId xmlns:a16="http://schemas.microsoft.com/office/drawing/2014/main" id="{9AE6D291-06FA-1FB2-5D5C-B808588195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285999"/>
            <a:ext cx="5014058" cy="2884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D69068-A39F-1964-97F1-BAE13FE5792B}"/>
              </a:ext>
            </a:extLst>
          </p:cNvPr>
          <p:cNvSpPr txBox="1"/>
          <p:nvPr/>
        </p:nvSpPr>
        <p:spPr>
          <a:xfrm>
            <a:off x="1825625" y="5239563"/>
            <a:ext cx="4106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810"/>
              </a:spcBef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Файлы,</a:t>
            </a:r>
            <a:r>
              <a:rPr lang="ru-RU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осуществляющие</a:t>
            </a:r>
            <a:r>
              <a:rPr lang="ru-RU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серверную</a:t>
            </a:r>
            <a:r>
              <a:rPr lang="ru-RU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логику</a:t>
            </a:r>
          </a:p>
        </p:txBody>
      </p:sp>
      <p:pic>
        <p:nvPicPr>
          <p:cNvPr id="18" name="image7.png" descr="Изображение выглядит как текст  Автоматически созданное описание">
            <a:extLst>
              <a:ext uri="{FF2B5EF4-FFF2-40B4-BE49-F238E27FC236}">
                <a16:creationId xmlns:a16="http://schemas.microsoft.com/office/drawing/2014/main" id="{2A71C3B4-4BA4-327F-E29F-AB6DBF086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39467" y="1704133"/>
            <a:ext cx="3333333" cy="34666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EECAE-8BB6-BA89-275E-3A2EC9CEB094}"/>
              </a:ext>
            </a:extLst>
          </p:cNvPr>
          <p:cNvSpPr txBox="1"/>
          <p:nvPr/>
        </p:nvSpPr>
        <p:spPr>
          <a:xfrm>
            <a:off x="7639467" y="5239564"/>
            <a:ext cx="35373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Файлы</a:t>
            </a:r>
            <a:r>
              <a:rPr lang="ru-RU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клиентской</a:t>
            </a:r>
            <a:r>
              <a:rPr lang="ru-RU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части</a:t>
            </a:r>
            <a:r>
              <a:rPr lang="ru-RU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веб-приложения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1039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3DE53-BD82-CB45-5A6C-E01A3E7C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ru-RU" sz="5400">
                <a:solidFill>
                  <a:schemeClr val="bg2"/>
                </a:solidFill>
              </a:rPr>
              <a:t>Создание сущностей для базы данных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730A9-CB6C-3604-FDCC-F6D62E4A3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начале</a:t>
            </a:r>
            <a:r>
              <a:rPr lang="ru-RU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</a:t>
            </a:r>
            <a:r>
              <a:rPr lang="ru-RU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осуществлялось</a:t>
            </a:r>
            <a:r>
              <a:rPr lang="ru-RU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параллельное</a:t>
            </a:r>
            <a:r>
              <a:rPr lang="ru-RU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</a:t>
            </a:r>
            <a:r>
              <a:rPr lang="ru-RU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18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базы</a:t>
            </a:r>
            <a:r>
              <a:rPr lang="ru-RU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r>
              <a:rPr lang="ru-RU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задание сущностей с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отсылкой на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них. В последующих слайдах будут представлены сущности для базы данных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1883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E9D26-5051-0CFB-34E1-90669DE5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 err="1"/>
              <a:t>Сущность</a:t>
            </a:r>
            <a:r>
              <a:rPr lang="en-US" sz="5100" cap="all" dirty="0"/>
              <a:t> Client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12.jpeg" descr="Изображение выглядит как текст  Автоматически созданное описание">
            <a:extLst>
              <a:ext uri="{FF2B5EF4-FFF2-40B4-BE49-F238E27FC236}">
                <a16:creationId xmlns:a16="http://schemas.microsoft.com/office/drawing/2014/main" id="{75DCAC02-22EC-6F14-F616-A4266A0C2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99658" y="1340841"/>
            <a:ext cx="4617952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4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DA420-6DE8-6169-A165-3F1E499A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 err="1"/>
              <a:t>Сущность</a:t>
            </a:r>
            <a:r>
              <a:rPr lang="en-US" sz="5100" cap="all" dirty="0"/>
              <a:t> Meal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13.jpeg" descr="Изображение выглядит как текст  Автоматически созданное описание">
            <a:extLst>
              <a:ext uri="{FF2B5EF4-FFF2-40B4-BE49-F238E27FC236}">
                <a16:creationId xmlns:a16="http://schemas.microsoft.com/office/drawing/2014/main" id="{1E8FD09C-2311-2209-28F8-08F91A73C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7389" y="1340841"/>
            <a:ext cx="4522490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02A5D-A327-B76D-2836-DEA03D7C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 err="1"/>
              <a:t>Сущность</a:t>
            </a:r>
            <a:r>
              <a:rPr lang="en-US" sz="5100" cap="all" dirty="0"/>
              <a:t> Order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image14.jpeg" descr="Изображение выглядит как текст  Автоматически созданное описание">
            <a:extLst>
              <a:ext uri="{FF2B5EF4-FFF2-40B4-BE49-F238E27FC236}">
                <a16:creationId xmlns:a16="http://schemas.microsoft.com/office/drawing/2014/main" id="{712416D4-36AF-A595-145B-5EF7A457E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9885" y="1340841"/>
            <a:ext cx="4397497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7345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31</TotalTime>
  <Words>317</Words>
  <Application>Microsoft Office PowerPoint</Application>
  <PresentationFormat>Широкоэкранный</PresentationFormat>
  <Paragraphs>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Franklin Gothic Book</vt:lpstr>
      <vt:lpstr>Times New Roman</vt:lpstr>
      <vt:lpstr>Уголки</vt:lpstr>
      <vt:lpstr>Курсовая работа на тему «Ресторан»</vt:lpstr>
      <vt:lpstr>Введение</vt:lpstr>
      <vt:lpstr>Сбор и анализ требований к программному продукту</vt:lpstr>
      <vt:lpstr>Разработка веб-приложения</vt:lpstr>
      <vt:lpstr>Структура веб-приложения</vt:lpstr>
      <vt:lpstr>Создание сущностей для базы данных</vt:lpstr>
      <vt:lpstr>Сущность Client</vt:lpstr>
      <vt:lpstr>Сущность Meal</vt:lpstr>
      <vt:lpstr>Сущность Order</vt:lpstr>
      <vt:lpstr>Сущность Address</vt:lpstr>
      <vt:lpstr>Контроллеры</vt:lpstr>
      <vt:lpstr>Примеры клиентской части проекта </vt:lpstr>
      <vt:lpstr>Диаграмма классов и таблиц серверной части</vt:lpstr>
      <vt:lpstr>Тестирование веб-приложения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 «РЕсторан»</dc:title>
  <dc:creator>Михаил Зубков</dc:creator>
  <cp:lastModifiedBy>Михаил Зубков</cp:lastModifiedBy>
  <cp:revision>61</cp:revision>
  <dcterms:created xsi:type="dcterms:W3CDTF">2022-05-29T18:03:48Z</dcterms:created>
  <dcterms:modified xsi:type="dcterms:W3CDTF">2022-05-29T18:35:11Z</dcterms:modified>
</cp:coreProperties>
</file>