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 autoAdjust="0"/>
    <p:restoredTop sz="97386" autoAdjust="0"/>
  </p:normalViewPr>
  <p:slideViewPr>
    <p:cSldViewPr snapToGrid="0">
      <p:cViewPr varScale="1">
        <p:scale>
          <a:sx n="155" d="100"/>
          <a:sy n="155" d="100"/>
        </p:scale>
        <p:origin x="4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A64E-2468-CF6E-824C-76BF515F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5828"/>
            <a:ext cx="8361229" cy="1475373"/>
          </a:xfrm>
        </p:spPr>
        <p:txBody>
          <a:bodyPr/>
          <a:lstStyle/>
          <a:p>
            <a:r>
              <a:rPr lang="ru-RU" sz="4400" dirty="0"/>
              <a:t>Курсовая работа на тему «Ресторан»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2BFB15-EA61-E96F-D14A-58B6AA3A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1900" y="4906774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Работа выполнена студентом группы ИКБО-30-20 Зубков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417629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47C15-09FD-730B-09BA-F022C13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Address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14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BA2DAE70-C45C-461A-9CF3-B916C97F4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9885" y="1340841"/>
            <a:ext cx="4397497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449FA-5464-7AB2-956B-32A82FF9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ru-RU" sz="4100"/>
              <a:t>Контроллеры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088B1-521E-EAE5-0801-3695F5B2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Контроллеры</a:t>
            </a:r>
            <a:r>
              <a:rPr lang="ru-RU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осуществляют</a:t>
            </a:r>
            <a:r>
              <a:rPr lang="ru-RU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связь</a:t>
            </a:r>
            <a:r>
              <a:rPr lang="ru-RU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серверной</a:t>
            </a:r>
            <a:r>
              <a:rPr lang="ru-RU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</a:t>
            </a:r>
            <a:r>
              <a:rPr lang="ru-RU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клиентской,</a:t>
            </a:r>
            <a:r>
              <a:rPr lang="ru-RU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</a:t>
            </a:r>
            <a:r>
              <a:rPr lang="ru-RU" spc="-3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запросов </a:t>
            </a:r>
            <a:r>
              <a:rPr lang="ru-RU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происходит именно в этой части кода</a:t>
            </a:r>
            <a:endParaRPr lang="ru-RU" dirty="0"/>
          </a:p>
        </p:txBody>
      </p:sp>
      <p:pic>
        <p:nvPicPr>
          <p:cNvPr id="4" name="image17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3107F4AA-CA50-A042-DA9A-3B56318C7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6298" y="645106"/>
            <a:ext cx="5287402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C8792-15BB-B072-56FA-B37C719D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>
            <a:normAutofit/>
          </a:bodyPr>
          <a:lstStyle/>
          <a:p>
            <a:r>
              <a:rPr lang="ru-RU" sz="3700" dirty="0"/>
              <a:t>Примеры клиентской части проекта</a:t>
            </a:r>
            <a:r>
              <a:rPr lang="en-US" sz="3700" dirty="0"/>
              <a:t> </a:t>
            </a:r>
            <a:endParaRPr lang="ru-RU" sz="3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21.jpeg">
            <a:extLst>
              <a:ext uri="{FF2B5EF4-FFF2-40B4-BE49-F238E27FC236}">
                <a16:creationId xmlns:a16="http://schemas.microsoft.com/office/drawing/2014/main" id="{71FC403F-73F6-EDD0-9890-95869F745D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453" y="759584"/>
            <a:ext cx="1648250" cy="1652380"/>
          </a:xfrm>
          <a:prstGeom prst="rect">
            <a:avLst/>
          </a:prstGeom>
        </p:spPr>
      </p:pic>
      <p:pic>
        <p:nvPicPr>
          <p:cNvPr id="5" name="image20.jpeg">
            <a:extLst>
              <a:ext uri="{FF2B5EF4-FFF2-40B4-BE49-F238E27FC236}">
                <a16:creationId xmlns:a16="http://schemas.microsoft.com/office/drawing/2014/main" id="{77C84F9E-5B32-23FC-D503-8CC1A80454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0415" y="745537"/>
            <a:ext cx="3311275" cy="1680472"/>
          </a:xfrm>
          <a:prstGeom prst="rect">
            <a:avLst/>
          </a:prstGeom>
        </p:spPr>
      </p:pic>
      <p:pic>
        <p:nvPicPr>
          <p:cNvPr id="7" name="image22.jpeg">
            <a:extLst>
              <a:ext uri="{FF2B5EF4-FFF2-40B4-BE49-F238E27FC236}">
                <a16:creationId xmlns:a16="http://schemas.microsoft.com/office/drawing/2014/main" id="{30AB9772-2F66-35A3-81F7-8A3A00CA75A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42" y="3701054"/>
            <a:ext cx="3311276" cy="2425509"/>
          </a:xfrm>
          <a:prstGeom prst="rect">
            <a:avLst/>
          </a:prstGeom>
        </p:spPr>
      </p:pic>
      <p:pic>
        <p:nvPicPr>
          <p:cNvPr id="4" name="image19.jpeg">
            <a:extLst>
              <a:ext uri="{FF2B5EF4-FFF2-40B4-BE49-F238E27FC236}">
                <a16:creationId xmlns:a16="http://schemas.microsoft.com/office/drawing/2014/main" id="{D1BC2D83-419E-D333-69B0-04F3395AFB5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3791" y="4734277"/>
            <a:ext cx="1608667" cy="1431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CD2E3E-A511-05B3-56EF-3A072A01C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405" y="2469205"/>
            <a:ext cx="5619021" cy="2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5A7CD-6E01-78B4-6B41-C13C012F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 err="1"/>
              <a:t>Диаграмма</a:t>
            </a:r>
            <a:r>
              <a:rPr lang="en-US" sz="4200" cap="all" dirty="0"/>
              <a:t> </a:t>
            </a:r>
            <a:r>
              <a:rPr lang="en-US" sz="4200" cap="all" dirty="0" err="1"/>
              <a:t>классов</a:t>
            </a:r>
            <a:r>
              <a:rPr lang="en-US" sz="4200" cap="all" dirty="0"/>
              <a:t> и </a:t>
            </a:r>
            <a:r>
              <a:rPr lang="en-US" sz="4200" cap="all" dirty="0" err="1"/>
              <a:t>таблиц</a:t>
            </a:r>
            <a:r>
              <a:rPr lang="en-US" sz="4200" cap="all" dirty="0"/>
              <a:t> </a:t>
            </a:r>
            <a:r>
              <a:rPr lang="en-US" sz="4200" cap="all" dirty="0" err="1"/>
              <a:t>серверной</a:t>
            </a:r>
            <a:r>
              <a:rPr lang="en-US" sz="4200" cap="all" dirty="0"/>
              <a:t> </a:t>
            </a:r>
            <a:r>
              <a:rPr lang="en-US" sz="4200" cap="all" dirty="0" err="1"/>
              <a:t>части</a:t>
            </a:r>
            <a:endParaRPr lang="en-US" sz="4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63681A-F6E8-8A72-F160-DF3ECF7E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3" y="1093378"/>
            <a:ext cx="2774408" cy="3638570"/>
          </a:xfrm>
          <a:prstGeom prst="rect">
            <a:avLst/>
          </a:prstGeom>
        </p:spPr>
      </p:pic>
      <p:pic>
        <p:nvPicPr>
          <p:cNvPr id="4" name="image24.jpeg">
            <a:extLst>
              <a:ext uri="{FF2B5EF4-FFF2-40B4-BE49-F238E27FC236}">
                <a16:creationId xmlns:a16="http://schemas.microsoft.com/office/drawing/2014/main" id="{F0603BE2-3414-32D4-1866-C7BDCBB9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32221" y="3756673"/>
            <a:ext cx="3166519" cy="22162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4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43ED-0581-77A2-8F0B-8EF899AD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4F719-A9AC-79D6-8E66-27294B3D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выполнения данной курсовой работы был проведен анализ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предметной области, в ходе которого были рассмотрены различные интернет-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 на тему «Ресторан». Исходя из анализа, были составлены требования к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1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87D33-98B5-FFEC-0F53-FDC72270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2"/>
                </a:solidFill>
              </a:rPr>
              <a:t>Введение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A887F-1AB6-1DD1-E5CA-314C8751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подавляющее количество человек используют интернет для получения информации о местах проведения досуга. В связи с этим актуальность веб-приложений для поиска информации о них невероятна высока. В ходе данной курсовой работы, будет разработано веб-приложение на тему «Ресторан». Рестораны пользуются большой популярностью у людей с различными целями, будь то работник, забегающий перед работой за стаканчиком бодрящего эспрессо, или же дружная компания, заходящая перекусить вкусной еды.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301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32D17-590B-2D77-33DE-69A29E2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 анализ требований к программному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BC213-49F0-146D-EA69-48394C0A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85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анализа предметной области, были выявлены плюсы и минусы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сайтов разных ресторанов, в связи с этим были сформированы требования к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будущему веб-приложению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«Ресторан»: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меню;</a:t>
            </a:r>
          </a:p>
          <a:p>
            <a:pPr marL="342900" lvl="0" indent="-342900">
              <a:spcBef>
                <a:spcPts val="80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ассортимента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меню;</a:t>
            </a:r>
          </a:p>
          <a:p>
            <a:pPr marL="342900" lvl="0" indent="-342900">
              <a:spcBef>
                <a:spcPts val="80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 в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меню;</a:t>
            </a:r>
          </a:p>
          <a:p>
            <a:pPr marL="342900" lvl="0" indent="-342900">
              <a:spcBef>
                <a:spcPts val="80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личного кабинета пользователя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возможности просмотреть список заказанного;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46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EC317-AEA0-76CD-4DD8-F8AB743D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E7C36-F514-A351-C11B-E0B87D32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разработке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осуществить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удобство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пользователя, но и разработчика, в связи с этим при разработке приложения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будут использованы следующие технологии, позволяющие сделать разработку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легче,</a:t>
            </a:r>
            <a:r>
              <a:rPr lang="ru-RU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</a:t>
            </a:r>
            <a:r>
              <a:rPr lang="ru-RU" sz="17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будущего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веб-приложения</a:t>
            </a:r>
            <a:r>
              <a:rPr lang="ru-RU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приятнее:</a:t>
            </a:r>
          </a:p>
          <a:p>
            <a:pPr marL="342900" lvl="0" indent="-342900" algn="just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</a:p>
          <a:p>
            <a:pPr marL="342900" lvl="0" indent="-3429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14</a:t>
            </a: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ORM</a:t>
            </a: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Maven</a:t>
            </a:r>
          </a:p>
          <a:p>
            <a:pPr marL="342900" lvl="0" indent="-34290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</a:p>
          <a:p>
            <a:pPr marL="342900" lvl="0" indent="-34290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773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</a:p>
          <a:p>
            <a:pPr marL="342900" lvl="0" indent="-34290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9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B7D50-2504-FB0A-E382-DD8606ED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веб-приложения</a:t>
            </a:r>
            <a:endParaRPr lang="ru-RU" dirty="0"/>
          </a:p>
        </p:txBody>
      </p:sp>
      <p:pic>
        <p:nvPicPr>
          <p:cNvPr id="14" name="image6.png">
            <a:extLst>
              <a:ext uri="{FF2B5EF4-FFF2-40B4-BE49-F238E27FC236}">
                <a16:creationId xmlns:a16="http://schemas.microsoft.com/office/drawing/2014/main" id="{9AE6D291-06FA-1FB2-5D5C-B808588195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5999"/>
            <a:ext cx="5014058" cy="2884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69068-A39F-1964-97F1-BAE13FE5792B}"/>
              </a:ext>
            </a:extLst>
          </p:cNvPr>
          <p:cNvSpPr txBox="1"/>
          <p:nvPr/>
        </p:nvSpPr>
        <p:spPr>
          <a:xfrm>
            <a:off x="1825625" y="5239563"/>
            <a:ext cx="4106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1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Файлы,</a:t>
            </a:r>
            <a:r>
              <a:rPr lang="ru-RU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осуществляющие</a:t>
            </a:r>
            <a:r>
              <a:rPr lang="ru-RU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серверную</a:t>
            </a:r>
            <a:r>
              <a:rPr lang="ru-RU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логику</a:t>
            </a:r>
          </a:p>
        </p:txBody>
      </p:sp>
      <p:pic>
        <p:nvPicPr>
          <p:cNvPr id="18" name="image7.pn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2A71C3B4-4BA4-327F-E29F-AB6DBF086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39467" y="1704133"/>
            <a:ext cx="3333333" cy="3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EECAE-8BB6-BA89-275E-3A2EC9CEB094}"/>
              </a:ext>
            </a:extLst>
          </p:cNvPr>
          <p:cNvSpPr txBox="1"/>
          <p:nvPr/>
        </p:nvSpPr>
        <p:spPr>
          <a:xfrm>
            <a:off x="7639467" y="5239564"/>
            <a:ext cx="3537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Файлы</a:t>
            </a:r>
            <a:r>
              <a:rPr lang="ru-RU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клиентской</a:t>
            </a:r>
            <a:r>
              <a:rPr lang="ru-RU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</a:t>
            </a:r>
            <a:r>
              <a:rPr lang="ru-RU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1039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DE53-BD82-CB45-5A6C-E01A3E7C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2"/>
                </a:solidFill>
              </a:rPr>
              <a:t>Создание сущностей для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730A9-CB6C-3604-FDCC-F6D62E4A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начале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осуществлялось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параллельное</a:t>
            </a:r>
            <a:r>
              <a:rPr lang="ru-RU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базы</a:t>
            </a:r>
            <a:r>
              <a:rPr lang="ru-RU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задание сущностей с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отсылкой на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них. В последующих слайдах будут представлены сущности для базы данных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1883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E9D26-5051-0CFB-34E1-90669DE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Client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12.jpeg">
            <a:extLst>
              <a:ext uri="{FF2B5EF4-FFF2-40B4-BE49-F238E27FC236}">
                <a16:creationId xmlns:a16="http://schemas.microsoft.com/office/drawing/2014/main" id="{D6C95D3A-204D-5E34-BEFD-82441D8AA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85" y="1238182"/>
            <a:ext cx="3737369" cy="46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DA420-6DE8-6169-A165-3F1E499A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Meal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13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1E8FD09C-2311-2209-28F8-08F91A73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7389" y="1340841"/>
            <a:ext cx="452249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02A5D-A327-B76D-2836-DEA03D7C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Order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14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712416D4-36AF-A595-145B-5EF7A457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9885" y="1340841"/>
            <a:ext cx="4397497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345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</TotalTime>
  <Words>315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Franklin Gothic Book</vt:lpstr>
      <vt:lpstr>Times New Roman</vt:lpstr>
      <vt:lpstr>Уголки</vt:lpstr>
      <vt:lpstr>Курсовая работа на тему «Ресторан»</vt:lpstr>
      <vt:lpstr>Введение</vt:lpstr>
      <vt:lpstr>Сбор и анализ требований к программному продукту</vt:lpstr>
      <vt:lpstr>Разработка веб-приложения</vt:lpstr>
      <vt:lpstr>Структура веб-приложения</vt:lpstr>
      <vt:lpstr>Создание сущностей для базы данных</vt:lpstr>
      <vt:lpstr>Сущность Client</vt:lpstr>
      <vt:lpstr>Сущность Meal</vt:lpstr>
      <vt:lpstr>Сущность Order</vt:lpstr>
      <vt:lpstr>Сущность Address</vt:lpstr>
      <vt:lpstr>Контроллеры</vt:lpstr>
      <vt:lpstr>Примеры клиентской части проекта </vt:lpstr>
      <vt:lpstr>Диаграмма классов и таблиц серверной части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«РЕсторан»</dc:title>
  <dc:creator>Михаил Зубков</dc:creator>
  <cp:lastModifiedBy>Михаил Зубков</cp:lastModifiedBy>
  <cp:revision>64</cp:revision>
  <dcterms:created xsi:type="dcterms:W3CDTF">2022-05-29T18:03:48Z</dcterms:created>
  <dcterms:modified xsi:type="dcterms:W3CDTF">2022-12-11T21:27:40Z</dcterms:modified>
</cp:coreProperties>
</file>