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 Gupta" initials="HG" lastIdx="1" clrIdx="0">
    <p:extLst>
      <p:ext uri="{19B8F6BF-5375-455C-9EA6-DF929625EA0E}">
        <p15:presenceInfo xmlns:p15="http://schemas.microsoft.com/office/powerpoint/2012/main" userId="dcfdb8832f14f9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008FCA-4BEF-499D-8367-436AFE782F41}"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3476D23C-8B73-4601-B83B-ABAA83FC06DA}" type="slidenum">
              <a:rPr lang="en-IN" smtClean="0"/>
              <a:t>‹#›</a:t>
            </a:fld>
            <a:endParaRPr lang="en-IN"/>
          </a:p>
        </p:txBody>
      </p:sp>
    </p:spTree>
    <p:extLst>
      <p:ext uri="{BB962C8B-B14F-4D97-AF65-F5344CB8AC3E}">
        <p14:creationId xmlns:p14="http://schemas.microsoft.com/office/powerpoint/2010/main" val="3211115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008FCA-4BEF-499D-8367-436AFE782F41}"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3476D23C-8B73-4601-B83B-ABAA83FC06DA}" type="slidenum">
              <a:rPr lang="en-IN" smtClean="0"/>
              <a:t>‹#›</a:t>
            </a:fld>
            <a:endParaRPr lang="en-IN"/>
          </a:p>
        </p:txBody>
      </p:sp>
    </p:spTree>
    <p:extLst>
      <p:ext uri="{BB962C8B-B14F-4D97-AF65-F5344CB8AC3E}">
        <p14:creationId xmlns:p14="http://schemas.microsoft.com/office/powerpoint/2010/main" val="3934942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008FCA-4BEF-499D-8367-436AFE782F41}"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3476D23C-8B73-4601-B83B-ABAA83FC06DA}" type="slidenum">
              <a:rPr lang="en-IN" smtClean="0"/>
              <a:t>‹#›</a:t>
            </a:fld>
            <a:endParaRPr lang="en-IN"/>
          </a:p>
        </p:txBody>
      </p:sp>
    </p:spTree>
    <p:extLst>
      <p:ext uri="{BB962C8B-B14F-4D97-AF65-F5344CB8AC3E}">
        <p14:creationId xmlns:p14="http://schemas.microsoft.com/office/powerpoint/2010/main" val="4041986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008FCA-4BEF-499D-8367-436AFE782F41}"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476D23C-8B73-4601-B83B-ABAA83FC06DA}"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39957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008FCA-4BEF-499D-8367-436AFE782F41}"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3476D23C-8B73-4601-B83B-ABAA83FC06DA}" type="slidenum">
              <a:rPr lang="en-IN" smtClean="0"/>
              <a:t>‹#›</a:t>
            </a:fld>
            <a:endParaRPr lang="en-IN"/>
          </a:p>
        </p:txBody>
      </p:sp>
    </p:spTree>
    <p:extLst>
      <p:ext uri="{BB962C8B-B14F-4D97-AF65-F5344CB8AC3E}">
        <p14:creationId xmlns:p14="http://schemas.microsoft.com/office/powerpoint/2010/main" val="3976121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008FCA-4BEF-499D-8367-436AFE782F41}" type="datetimeFigureOut">
              <a:rPr lang="en-IN" smtClean="0"/>
              <a:t>22-05-2021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76D23C-8B73-4601-B83B-ABAA83FC06DA}" type="slidenum">
              <a:rPr lang="en-IN" smtClean="0"/>
              <a:t>‹#›</a:t>
            </a:fld>
            <a:endParaRPr lang="en-IN"/>
          </a:p>
        </p:txBody>
      </p:sp>
    </p:spTree>
    <p:extLst>
      <p:ext uri="{BB962C8B-B14F-4D97-AF65-F5344CB8AC3E}">
        <p14:creationId xmlns:p14="http://schemas.microsoft.com/office/powerpoint/2010/main" val="2567631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008FCA-4BEF-499D-8367-436AFE782F41}" type="datetimeFigureOut">
              <a:rPr lang="en-IN" smtClean="0"/>
              <a:t>22-05-2021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76D23C-8B73-4601-B83B-ABAA83FC06DA}" type="slidenum">
              <a:rPr lang="en-IN" smtClean="0"/>
              <a:t>‹#›</a:t>
            </a:fld>
            <a:endParaRPr lang="en-IN"/>
          </a:p>
        </p:txBody>
      </p:sp>
    </p:spTree>
    <p:extLst>
      <p:ext uri="{BB962C8B-B14F-4D97-AF65-F5344CB8AC3E}">
        <p14:creationId xmlns:p14="http://schemas.microsoft.com/office/powerpoint/2010/main" val="1710806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08FCA-4BEF-499D-8367-436AFE782F41}"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6D23C-8B73-4601-B83B-ABAA83FC06DA}" type="slidenum">
              <a:rPr lang="en-IN" smtClean="0"/>
              <a:t>‹#›</a:t>
            </a:fld>
            <a:endParaRPr lang="en-IN"/>
          </a:p>
        </p:txBody>
      </p:sp>
    </p:spTree>
    <p:extLst>
      <p:ext uri="{BB962C8B-B14F-4D97-AF65-F5344CB8AC3E}">
        <p14:creationId xmlns:p14="http://schemas.microsoft.com/office/powerpoint/2010/main" val="260540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E008FCA-4BEF-499D-8367-436AFE782F41}" type="datetimeFigureOut">
              <a:rPr lang="en-IN" smtClean="0"/>
              <a:t>22-05-2021</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476D23C-8B73-4601-B83B-ABAA83FC06DA}" type="slidenum">
              <a:rPr lang="en-IN" smtClean="0"/>
              <a:t>‹#›</a:t>
            </a:fld>
            <a:endParaRPr lang="en-IN"/>
          </a:p>
        </p:txBody>
      </p:sp>
    </p:spTree>
    <p:extLst>
      <p:ext uri="{BB962C8B-B14F-4D97-AF65-F5344CB8AC3E}">
        <p14:creationId xmlns:p14="http://schemas.microsoft.com/office/powerpoint/2010/main" val="224590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08FCA-4BEF-499D-8367-436AFE782F41}"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76D23C-8B73-4601-B83B-ABAA83FC06DA}" type="slidenum">
              <a:rPr lang="en-IN" smtClean="0"/>
              <a:t>‹#›</a:t>
            </a:fld>
            <a:endParaRPr lang="en-IN"/>
          </a:p>
        </p:txBody>
      </p:sp>
    </p:spTree>
    <p:extLst>
      <p:ext uri="{BB962C8B-B14F-4D97-AF65-F5344CB8AC3E}">
        <p14:creationId xmlns:p14="http://schemas.microsoft.com/office/powerpoint/2010/main" val="3183397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08FCA-4BEF-499D-8367-436AFE782F41}" type="datetimeFigureOut">
              <a:rPr lang="en-IN" smtClean="0"/>
              <a:t>22-05-2021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3476D23C-8B73-4601-B83B-ABAA83FC06DA}" type="slidenum">
              <a:rPr lang="en-IN" smtClean="0"/>
              <a:t>‹#›</a:t>
            </a:fld>
            <a:endParaRPr lang="en-IN"/>
          </a:p>
        </p:txBody>
      </p:sp>
    </p:spTree>
    <p:extLst>
      <p:ext uri="{BB962C8B-B14F-4D97-AF65-F5344CB8AC3E}">
        <p14:creationId xmlns:p14="http://schemas.microsoft.com/office/powerpoint/2010/main" val="50368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008FCA-4BEF-499D-8367-436AFE782F41}"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76D23C-8B73-4601-B83B-ABAA83FC06DA}" type="slidenum">
              <a:rPr lang="en-IN" smtClean="0"/>
              <a:t>‹#›</a:t>
            </a:fld>
            <a:endParaRPr lang="en-IN"/>
          </a:p>
        </p:txBody>
      </p:sp>
    </p:spTree>
    <p:extLst>
      <p:ext uri="{BB962C8B-B14F-4D97-AF65-F5344CB8AC3E}">
        <p14:creationId xmlns:p14="http://schemas.microsoft.com/office/powerpoint/2010/main" val="167800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008FCA-4BEF-499D-8367-436AFE782F41}" type="datetimeFigureOut">
              <a:rPr lang="en-IN" smtClean="0"/>
              <a:t>22-05-2021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76D23C-8B73-4601-B83B-ABAA83FC06DA}" type="slidenum">
              <a:rPr lang="en-IN" smtClean="0"/>
              <a:t>‹#›</a:t>
            </a:fld>
            <a:endParaRPr lang="en-IN"/>
          </a:p>
        </p:txBody>
      </p:sp>
    </p:spTree>
    <p:extLst>
      <p:ext uri="{BB962C8B-B14F-4D97-AF65-F5344CB8AC3E}">
        <p14:creationId xmlns:p14="http://schemas.microsoft.com/office/powerpoint/2010/main" val="2887905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008FCA-4BEF-499D-8367-436AFE782F41}" type="datetimeFigureOut">
              <a:rPr lang="en-IN" smtClean="0"/>
              <a:t>22-05-2021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76D23C-8B73-4601-B83B-ABAA83FC06DA}" type="slidenum">
              <a:rPr lang="en-IN" smtClean="0"/>
              <a:t>‹#›</a:t>
            </a:fld>
            <a:endParaRPr lang="en-IN"/>
          </a:p>
        </p:txBody>
      </p:sp>
    </p:spTree>
    <p:extLst>
      <p:ext uri="{BB962C8B-B14F-4D97-AF65-F5344CB8AC3E}">
        <p14:creationId xmlns:p14="http://schemas.microsoft.com/office/powerpoint/2010/main" val="1727307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E008FCA-4BEF-499D-8367-436AFE782F41}" type="datetimeFigureOut">
              <a:rPr lang="en-IN" smtClean="0"/>
              <a:t>22-05-2021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76D23C-8B73-4601-B83B-ABAA83FC06DA}" type="slidenum">
              <a:rPr lang="en-IN" smtClean="0"/>
              <a:t>‹#›</a:t>
            </a:fld>
            <a:endParaRPr lang="en-IN"/>
          </a:p>
        </p:txBody>
      </p:sp>
    </p:spTree>
    <p:extLst>
      <p:ext uri="{BB962C8B-B14F-4D97-AF65-F5344CB8AC3E}">
        <p14:creationId xmlns:p14="http://schemas.microsoft.com/office/powerpoint/2010/main" val="37468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008FCA-4BEF-499D-8367-436AFE782F41}"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76D23C-8B73-4601-B83B-ABAA83FC06DA}" type="slidenum">
              <a:rPr lang="en-IN" smtClean="0"/>
              <a:t>‹#›</a:t>
            </a:fld>
            <a:endParaRPr lang="en-IN"/>
          </a:p>
        </p:txBody>
      </p:sp>
    </p:spTree>
    <p:extLst>
      <p:ext uri="{BB962C8B-B14F-4D97-AF65-F5344CB8AC3E}">
        <p14:creationId xmlns:p14="http://schemas.microsoft.com/office/powerpoint/2010/main" val="4168536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008FCA-4BEF-499D-8367-436AFE782F41}" type="datetimeFigureOut">
              <a:rPr lang="en-IN" smtClean="0"/>
              <a:t>22-05-2021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76D23C-8B73-4601-B83B-ABAA83FC06DA}" type="slidenum">
              <a:rPr lang="en-IN" smtClean="0"/>
              <a:t>‹#›</a:t>
            </a:fld>
            <a:endParaRPr lang="en-IN"/>
          </a:p>
        </p:txBody>
      </p:sp>
    </p:spTree>
    <p:extLst>
      <p:ext uri="{BB962C8B-B14F-4D97-AF65-F5344CB8AC3E}">
        <p14:creationId xmlns:p14="http://schemas.microsoft.com/office/powerpoint/2010/main" val="2805470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E008FCA-4BEF-499D-8367-436AFE782F41}" type="datetimeFigureOut">
              <a:rPr lang="en-IN" smtClean="0"/>
              <a:t>22-05-2021</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476D23C-8B73-4601-B83B-ABAA83FC06DA}" type="slidenum">
              <a:rPr lang="en-IN" smtClean="0"/>
              <a:t>‹#›</a:t>
            </a:fld>
            <a:endParaRPr lang="en-IN"/>
          </a:p>
        </p:txBody>
      </p:sp>
    </p:spTree>
    <p:extLst>
      <p:ext uri="{BB962C8B-B14F-4D97-AF65-F5344CB8AC3E}">
        <p14:creationId xmlns:p14="http://schemas.microsoft.com/office/powerpoint/2010/main" val="231892430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C1FD-6813-4D6E-A3C0-0C3E3A74B7DF}"/>
              </a:ext>
            </a:extLst>
          </p:cNvPr>
          <p:cNvSpPr>
            <a:spLocks noGrp="1"/>
          </p:cNvSpPr>
          <p:nvPr>
            <p:ph type="ctrTitle"/>
          </p:nvPr>
        </p:nvSpPr>
        <p:spPr>
          <a:xfrm>
            <a:off x="0" y="2096662"/>
            <a:ext cx="8930936" cy="1642819"/>
          </a:xfrm>
        </p:spPr>
        <p:txBody>
          <a:bodyPr>
            <a:noAutofit/>
          </a:bodyPr>
          <a:lstStyle/>
          <a:p>
            <a:pPr algn="l"/>
            <a:r>
              <a:rPr lang="en-US" sz="3200" b="1" dirty="0">
                <a:latin typeface="Times New Roman" panose="02020603050405020304" pitchFamily="18" charset="0"/>
                <a:cs typeface="Times New Roman" panose="02020603050405020304" pitchFamily="18" charset="0"/>
              </a:rPr>
              <a:t>Mini Project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On Sentiment Analysis Using Twitter Data</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56E9C70-FD74-4161-906E-802BD9543239}"/>
              </a:ext>
            </a:extLst>
          </p:cNvPr>
          <p:cNvSpPr>
            <a:spLocks noGrp="1"/>
          </p:cNvSpPr>
          <p:nvPr>
            <p:ph type="subTitle" idx="1"/>
          </p:nvPr>
        </p:nvSpPr>
        <p:spPr>
          <a:xfrm>
            <a:off x="603683" y="4279037"/>
            <a:ext cx="9339308" cy="2317072"/>
          </a:xfrm>
        </p:spPr>
        <p:txBody>
          <a:bodyPr>
            <a:normAutofit lnSpcReduction="10000"/>
          </a:bodyPr>
          <a:lstStyle/>
          <a:p>
            <a:pPr algn="l"/>
            <a:r>
              <a:rPr lang="en-US" dirty="0"/>
              <a:t>Harsh Gupta </a:t>
            </a:r>
          </a:p>
          <a:p>
            <a:pPr algn="l"/>
            <a:r>
              <a:rPr lang="en-US" dirty="0"/>
              <a:t>Section- CCIS </a:t>
            </a:r>
          </a:p>
          <a:p>
            <a:pPr algn="l"/>
            <a:r>
              <a:rPr lang="en-US" dirty="0"/>
              <a:t>University Roll.no- 2014670</a:t>
            </a:r>
          </a:p>
          <a:p>
            <a:pPr algn="l"/>
            <a:r>
              <a:rPr lang="en-US" dirty="0"/>
              <a:t>Contact- 9140943594</a:t>
            </a:r>
          </a:p>
          <a:p>
            <a:pPr algn="l"/>
            <a:r>
              <a:rPr lang="en-US" dirty="0"/>
              <a:t>Class Roll no- 25</a:t>
            </a:r>
          </a:p>
          <a:p>
            <a:pPr algn="l"/>
            <a:r>
              <a:rPr lang="en-US" dirty="0"/>
              <a:t>Gmail- harshc2303@gmail.com</a:t>
            </a:r>
            <a:endParaRPr lang="en-IN" dirty="0"/>
          </a:p>
        </p:txBody>
      </p:sp>
      <p:pic>
        <p:nvPicPr>
          <p:cNvPr id="8" name="Picture 7">
            <a:extLst>
              <a:ext uri="{FF2B5EF4-FFF2-40B4-BE49-F238E27FC236}">
                <a16:creationId xmlns:a16="http://schemas.microsoft.com/office/drawing/2014/main" id="{B70C81E1-ABDA-4572-AAD8-A9E600268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2070" y="2695719"/>
            <a:ext cx="1803901" cy="1466561"/>
          </a:xfrm>
          <a:prstGeom prst="rect">
            <a:avLst/>
          </a:prstGeom>
        </p:spPr>
      </p:pic>
    </p:spTree>
    <p:extLst>
      <p:ext uri="{BB962C8B-B14F-4D97-AF65-F5344CB8AC3E}">
        <p14:creationId xmlns:p14="http://schemas.microsoft.com/office/powerpoint/2010/main" val="4208773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5F7C-DCF0-4C4C-AD6E-FFFB9D8593A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COMPUTING NEGATIVE, NEUTRAL AND POSITIVE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A57E38-9CB1-4BD2-ABBF-AF2ED215B68F}"/>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I have created a function </a:t>
            </a:r>
            <a:r>
              <a:rPr lang="en-US" sz="1800" dirty="0" err="1">
                <a:latin typeface="Times New Roman" panose="02020603050405020304" pitchFamily="18" charset="0"/>
                <a:cs typeface="Times New Roman" panose="02020603050405020304" pitchFamily="18" charset="0"/>
              </a:rPr>
              <a:t>getAnalysis</a:t>
            </a:r>
            <a:r>
              <a:rPr lang="en-US" sz="1800" dirty="0">
                <a:latin typeface="Times New Roman" panose="02020603050405020304" pitchFamily="18" charset="0"/>
                <a:cs typeface="Times New Roman" panose="02020603050405020304" pitchFamily="18" charset="0"/>
              </a:rPr>
              <a:t>() to analyze the score of the data by differentiating it into three parts : </a:t>
            </a:r>
          </a:p>
          <a:p>
            <a:r>
              <a:rPr lang="en-US" sz="1800" dirty="0">
                <a:latin typeface="Times New Roman" panose="02020603050405020304" pitchFamily="18" charset="0"/>
                <a:cs typeface="Times New Roman" panose="02020603050405020304" pitchFamily="18" charset="0"/>
              </a:rPr>
              <a:t>Negative </a:t>
            </a:r>
          </a:p>
          <a:p>
            <a:r>
              <a:rPr lang="en-US" sz="1800" dirty="0">
                <a:latin typeface="Times New Roman" panose="02020603050405020304" pitchFamily="18" charset="0"/>
                <a:cs typeface="Times New Roman" panose="02020603050405020304" pitchFamily="18" charset="0"/>
              </a:rPr>
              <a:t>Neutral  </a:t>
            </a:r>
          </a:p>
          <a:p>
            <a:r>
              <a:rPr lang="en-US" sz="1800" dirty="0">
                <a:latin typeface="Times New Roman" panose="02020603050405020304" pitchFamily="18" charset="0"/>
                <a:cs typeface="Times New Roman" panose="02020603050405020304" pitchFamily="18" charset="0"/>
              </a:rPr>
              <a:t>Positive</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820829-1131-4857-A897-E51285021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0705" y="3065828"/>
            <a:ext cx="7530914" cy="26957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66654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07FE4-ACEB-4C52-B10B-2338B66EAF4E}"/>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Get The Percentage of Positive and Negative Tweets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85C01B-829A-40EE-B3DB-26763029C827}"/>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This will help to decide what majority of people think about the term or the product which we want to analyze from tweets so that we can have a complete idea about the topic and opinion of people. </a:t>
            </a:r>
            <a:endParaRPr lang="en-IN" sz="1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37D8E35-BD0F-4B94-8550-7BD83C378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848" y="3172174"/>
            <a:ext cx="4328535" cy="2591025"/>
          </a:xfrm>
          <a:prstGeom prst="rect">
            <a:avLst/>
          </a:prstGeom>
        </p:spPr>
      </p:pic>
    </p:spTree>
    <p:extLst>
      <p:ext uri="{BB962C8B-B14F-4D97-AF65-F5344CB8AC3E}">
        <p14:creationId xmlns:p14="http://schemas.microsoft.com/office/powerpoint/2010/main" val="3938251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5F0BF-7BCA-40F9-A471-058F8833DA3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PLOTTING THE SCATTER PLOT AND PIE CHART</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6CBA18B-E963-4EB2-960C-69701C1F71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83631"/>
            <a:ext cx="6142252" cy="22633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F1157710-1CD1-4543-A34E-2889174AF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281" y="4330776"/>
            <a:ext cx="4019174" cy="25272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29A378A4-10F4-4D94-A323-D6D34A2C08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8178" y="2059619"/>
            <a:ext cx="5194532" cy="48027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79114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D552-97B6-41D1-B551-66725695A97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1BB4F71-333B-473D-AB49-2D6C12A3E52A}"/>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Sentiment Analysis helps the brands and Analyst to analyze what people think about a product or a service or any political idea. Do people have a positive thinking about it negative or neutral. If there are negative thoughts they can be worked upon and can be used to provide a better service to the people which will benefit both the people and the brands to a better extend.</a:t>
            </a:r>
          </a:p>
          <a:p>
            <a:r>
              <a:rPr lang="en-US" sz="1800" dirty="0">
                <a:latin typeface="Times New Roman" panose="02020603050405020304" pitchFamily="18" charset="0"/>
                <a:cs typeface="Times New Roman" panose="02020603050405020304" pitchFamily="18" charset="0"/>
              </a:rPr>
              <a:t>People nowadays  are very frequently posting their thoughts on social media which will make this project more affective and they are ways to decide the polarity of the sentences which can be worked upon to improve the accuracy of this kind of project.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788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605A6-46F4-494B-9B4B-EEA0B6B515C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Sentiment Analysis?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94A84A-E586-4787-A2E8-633CE8CC6BCD}"/>
              </a:ext>
            </a:extLst>
          </p:cNvPr>
          <p:cNvSpPr>
            <a:spLocks noGrp="1"/>
          </p:cNvSpPr>
          <p:nvPr>
            <p:ph sz="half" idx="1"/>
          </p:nvPr>
        </p:nvSpPr>
        <p:spPr>
          <a:xfrm>
            <a:off x="680319" y="2336873"/>
            <a:ext cx="9031851" cy="3599316"/>
          </a:xfrm>
        </p:spPr>
        <p:txBody>
          <a:bodyPr>
            <a:normAutofit/>
          </a:bodyPr>
          <a:lstStyle/>
          <a:p>
            <a:r>
              <a:rPr lang="en-US" dirty="0">
                <a:latin typeface="Times New Roman" panose="02020603050405020304" pitchFamily="18" charset="0"/>
                <a:cs typeface="Times New Roman" panose="02020603050405020304" pitchFamily="18" charset="0"/>
              </a:rPr>
              <a:t>Sentiment Analysis examines the problem of studying texts, like posts and reviews, uploaded by users on microblogging platforms, forums, and electronic businesses, regarding the opinions they have about a product, service, event, person, or idea.</a:t>
            </a:r>
          </a:p>
          <a:p>
            <a:r>
              <a:rPr lang="en-US" dirty="0">
                <a:latin typeface="Times New Roman" panose="02020603050405020304" pitchFamily="18" charset="0"/>
                <a:cs typeface="Times New Roman" panose="02020603050405020304" pitchFamily="18" charset="0"/>
              </a:rPr>
              <a:t>Mainly the sentiments are of three types : </a:t>
            </a:r>
          </a:p>
          <a:p>
            <a:r>
              <a:rPr lang="en-US" dirty="0">
                <a:latin typeface="Times New Roman" panose="02020603050405020304" pitchFamily="18" charset="0"/>
                <a:cs typeface="Times New Roman" panose="02020603050405020304" pitchFamily="18" charset="0"/>
              </a:rPr>
              <a:t>• Positive Sentiment • </a:t>
            </a:r>
            <a:r>
              <a:rPr lang="en-US" dirty="0" err="1">
                <a:latin typeface="Times New Roman" panose="02020603050405020304" pitchFamily="18" charset="0"/>
                <a:cs typeface="Times New Roman" panose="02020603050405020304" pitchFamily="18" charset="0"/>
              </a:rPr>
              <a:t>Negetive</a:t>
            </a:r>
            <a:r>
              <a:rPr lang="en-US" dirty="0">
                <a:latin typeface="Times New Roman" panose="02020603050405020304" pitchFamily="18" charset="0"/>
                <a:cs typeface="Times New Roman" panose="02020603050405020304" pitchFamily="18" charset="0"/>
              </a:rPr>
              <a:t> Sentiment • Neutral Sentiment </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14846142-8372-4A7E-937D-51F853B4DDA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543494" y="2752078"/>
            <a:ext cx="2479829" cy="22717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8867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7E9D-D19C-4D3F-9957-4FD553711C8F}"/>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Block Diagram</a:t>
            </a:r>
            <a:br>
              <a:rPr lang="en-US"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demonstrates all the steps required in this project</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998210A0-5562-432D-ADD3-9155ECEC83FC}"/>
              </a:ext>
            </a:extLst>
          </p:cNvPr>
          <p:cNvSpPr>
            <a:spLocks noGrp="1"/>
          </p:cNvSpPr>
          <p:nvPr>
            <p:ph type="body" idx="1"/>
          </p:nvPr>
        </p:nvSpPr>
        <p:spPr>
          <a:xfrm>
            <a:off x="3857143" y="2579356"/>
            <a:ext cx="3049705" cy="576262"/>
          </a:xfrm>
        </p:spPr>
        <p:txBody>
          <a:bodyPr/>
          <a:lstStyle/>
          <a:p>
            <a:r>
              <a:rPr lang="en-US" sz="1800" b="1" dirty="0"/>
              <a:t>Get the Twitter API and authenticate it</a:t>
            </a:r>
            <a:endParaRPr lang="en-IN" sz="1800" b="1" dirty="0"/>
          </a:p>
        </p:txBody>
      </p:sp>
      <p:sp>
        <p:nvSpPr>
          <p:cNvPr id="8" name="Text Placeholder 7">
            <a:extLst>
              <a:ext uri="{FF2B5EF4-FFF2-40B4-BE49-F238E27FC236}">
                <a16:creationId xmlns:a16="http://schemas.microsoft.com/office/drawing/2014/main" id="{EFFFDB51-9CD9-43A9-BB2D-0DE114E995B6}"/>
              </a:ext>
            </a:extLst>
          </p:cNvPr>
          <p:cNvSpPr>
            <a:spLocks noGrp="1"/>
          </p:cNvSpPr>
          <p:nvPr>
            <p:ph type="body" sz="half" idx="18"/>
          </p:nvPr>
        </p:nvSpPr>
        <p:spPr>
          <a:xfrm>
            <a:off x="754602" y="4618892"/>
            <a:ext cx="3826277" cy="1644164"/>
          </a:xfrm>
        </p:spPr>
        <p:txBody>
          <a:bodyPr>
            <a:normAutofit/>
          </a:bodyPr>
          <a:lstStyle/>
          <a:p>
            <a:r>
              <a:rPr lang="en-IN" sz="1800" b="1" dirty="0"/>
              <a:t>Compute Negative, Neutral and Positive Sentiments</a:t>
            </a:r>
          </a:p>
          <a:p>
            <a:endParaRPr lang="en-IN" sz="1800" b="1" dirty="0"/>
          </a:p>
          <a:p>
            <a:r>
              <a:rPr lang="en-IN" sz="1800" b="1" dirty="0"/>
              <a:t>         Word Cloud Visualization</a:t>
            </a:r>
          </a:p>
        </p:txBody>
      </p:sp>
      <p:sp>
        <p:nvSpPr>
          <p:cNvPr id="5" name="Text Placeholder 4">
            <a:extLst>
              <a:ext uri="{FF2B5EF4-FFF2-40B4-BE49-F238E27FC236}">
                <a16:creationId xmlns:a16="http://schemas.microsoft.com/office/drawing/2014/main" id="{D7A9801B-5B2A-48CE-81F0-B00DB2C756D2}"/>
              </a:ext>
            </a:extLst>
          </p:cNvPr>
          <p:cNvSpPr>
            <a:spLocks noGrp="1"/>
          </p:cNvSpPr>
          <p:nvPr>
            <p:ph type="body" sz="quarter" idx="3"/>
          </p:nvPr>
        </p:nvSpPr>
        <p:spPr>
          <a:xfrm>
            <a:off x="7282525" y="2848369"/>
            <a:ext cx="2873529" cy="434930"/>
          </a:xfrm>
        </p:spPr>
        <p:txBody>
          <a:bodyPr/>
          <a:lstStyle/>
          <a:p>
            <a:r>
              <a:rPr lang="en-IN" sz="1800" b="1"/>
              <a:t>Gathering the tweets</a:t>
            </a:r>
            <a:endParaRPr lang="en-IN" sz="1800" b="1" dirty="0"/>
          </a:p>
        </p:txBody>
      </p:sp>
      <p:sp>
        <p:nvSpPr>
          <p:cNvPr id="9" name="Text Placeholder 8">
            <a:extLst>
              <a:ext uri="{FF2B5EF4-FFF2-40B4-BE49-F238E27FC236}">
                <a16:creationId xmlns:a16="http://schemas.microsoft.com/office/drawing/2014/main" id="{FEDA01AD-B9DB-4A3A-80F9-BDFF8EC8FAAE}"/>
              </a:ext>
            </a:extLst>
          </p:cNvPr>
          <p:cNvSpPr>
            <a:spLocks noGrp="1"/>
          </p:cNvSpPr>
          <p:nvPr>
            <p:ph type="body" sz="half" idx="19"/>
          </p:nvPr>
        </p:nvSpPr>
        <p:spPr>
          <a:xfrm>
            <a:off x="5141060" y="5350704"/>
            <a:ext cx="2873530" cy="912351"/>
          </a:xfrm>
        </p:spPr>
        <p:txBody>
          <a:bodyPr>
            <a:normAutofit/>
          </a:bodyPr>
          <a:lstStyle/>
          <a:p>
            <a:r>
              <a:rPr lang="en-US" sz="1800" b="1"/>
              <a:t>Calculating the Subjectivity and Polarity of tweets</a:t>
            </a:r>
            <a:endParaRPr lang="en-IN" sz="1800" b="1" dirty="0"/>
          </a:p>
        </p:txBody>
      </p:sp>
      <p:sp>
        <p:nvSpPr>
          <p:cNvPr id="6" name="Text Placeholder 5">
            <a:extLst>
              <a:ext uri="{FF2B5EF4-FFF2-40B4-BE49-F238E27FC236}">
                <a16:creationId xmlns:a16="http://schemas.microsoft.com/office/drawing/2014/main" id="{D60DFD1D-4884-4682-BBEC-7E8E3D8202BB}"/>
              </a:ext>
            </a:extLst>
          </p:cNvPr>
          <p:cNvSpPr>
            <a:spLocks noGrp="1"/>
          </p:cNvSpPr>
          <p:nvPr>
            <p:ph type="body" sz="quarter" idx="13"/>
          </p:nvPr>
        </p:nvSpPr>
        <p:spPr>
          <a:xfrm>
            <a:off x="8504808" y="3871375"/>
            <a:ext cx="2810307" cy="576262"/>
          </a:xfrm>
        </p:spPr>
        <p:txBody>
          <a:bodyPr/>
          <a:lstStyle/>
          <a:p>
            <a:r>
              <a:rPr lang="en-US" sz="1800" b="1"/>
              <a:t>Create a DataFrame with a column called tweets </a:t>
            </a:r>
            <a:endParaRPr lang="en-IN" sz="1800" b="1" dirty="0"/>
          </a:p>
        </p:txBody>
      </p:sp>
      <p:sp>
        <p:nvSpPr>
          <p:cNvPr id="10" name="Text Placeholder 9">
            <a:extLst>
              <a:ext uri="{FF2B5EF4-FFF2-40B4-BE49-F238E27FC236}">
                <a16:creationId xmlns:a16="http://schemas.microsoft.com/office/drawing/2014/main" id="{0FD270E1-1CFC-4995-8856-C9D487A0157E}"/>
              </a:ext>
            </a:extLst>
          </p:cNvPr>
          <p:cNvSpPr>
            <a:spLocks noGrp="1"/>
          </p:cNvSpPr>
          <p:nvPr>
            <p:ph type="body" sz="half" idx="20"/>
          </p:nvPr>
        </p:nvSpPr>
        <p:spPr>
          <a:xfrm>
            <a:off x="8136889" y="4952211"/>
            <a:ext cx="2157293" cy="434930"/>
          </a:xfrm>
        </p:spPr>
        <p:txBody>
          <a:bodyPr>
            <a:normAutofit/>
          </a:bodyPr>
          <a:lstStyle/>
          <a:p>
            <a:r>
              <a:rPr lang="en-IN" sz="1800" b="1"/>
              <a:t>Cleaning the data </a:t>
            </a:r>
            <a:endParaRPr lang="en-IN" sz="1800" b="1" dirty="0"/>
          </a:p>
        </p:txBody>
      </p:sp>
      <p:sp>
        <p:nvSpPr>
          <p:cNvPr id="14" name="TextBox 13">
            <a:extLst>
              <a:ext uri="{FF2B5EF4-FFF2-40B4-BE49-F238E27FC236}">
                <a16:creationId xmlns:a16="http://schemas.microsoft.com/office/drawing/2014/main" id="{34CDE213-9405-42B5-8A80-045041EEDD99}"/>
              </a:ext>
            </a:extLst>
          </p:cNvPr>
          <p:cNvSpPr txBox="1"/>
          <p:nvPr/>
        </p:nvSpPr>
        <p:spPr>
          <a:xfrm>
            <a:off x="1154097" y="2659692"/>
            <a:ext cx="1972261" cy="1754326"/>
          </a:xfrm>
          <a:prstGeom prst="rect">
            <a:avLst/>
          </a:prstGeom>
          <a:noFill/>
        </p:spPr>
        <p:txBody>
          <a:bodyPr wrap="square">
            <a:spAutoFit/>
          </a:bodyPr>
          <a:lstStyle/>
          <a:p>
            <a:r>
              <a:rPr lang="en-IN" b="1" dirty="0"/>
              <a:t>Import Libraries</a:t>
            </a:r>
          </a:p>
          <a:p>
            <a:endParaRPr lang="en-IN" b="1" dirty="0"/>
          </a:p>
          <a:p>
            <a:endParaRPr lang="en-IN" b="1" dirty="0"/>
          </a:p>
          <a:p>
            <a:r>
              <a:rPr lang="en-US" dirty="0"/>
              <a:t>Plot the Scatter Plot and pie chart</a:t>
            </a:r>
            <a:endParaRPr lang="en-IN" b="1" dirty="0"/>
          </a:p>
        </p:txBody>
      </p:sp>
      <p:sp>
        <p:nvSpPr>
          <p:cNvPr id="16" name="Rectangle: Rounded Corners 15">
            <a:extLst>
              <a:ext uri="{FF2B5EF4-FFF2-40B4-BE49-F238E27FC236}">
                <a16:creationId xmlns:a16="http://schemas.microsoft.com/office/drawing/2014/main" id="{60C80521-86B8-4500-BBC5-8FEB425DAF54}"/>
              </a:ext>
            </a:extLst>
          </p:cNvPr>
          <p:cNvSpPr/>
          <p:nvPr/>
        </p:nvSpPr>
        <p:spPr>
          <a:xfrm>
            <a:off x="976544" y="2539014"/>
            <a:ext cx="2201662" cy="656947"/>
          </a:xfrm>
          <a:prstGeom prst="roundRect">
            <a:avLst/>
          </a:prstGeom>
          <a:noFill/>
          <a:ln w="76200">
            <a:solidFill>
              <a:schemeClr val="bg1">
                <a:lumMod val="95000"/>
                <a:lumOff val="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C09392C3-C7C6-473C-B432-B6BAA3A5C9F1}"/>
              </a:ext>
            </a:extLst>
          </p:cNvPr>
          <p:cNvSpPr/>
          <p:nvPr/>
        </p:nvSpPr>
        <p:spPr>
          <a:xfrm>
            <a:off x="3857143" y="2539014"/>
            <a:ext cx="2712333" cy="656947"/>
          </a:xfrm>
          <a:prstGeom prst="roundRect">
            <a:avLst/>
          </a:prstGeom>
          <a:noFill/>
          <a:ln w="57150">
            <a:solidFill>
              <a:schemeClr val="bg1">
                <a:lumMod val="95000"/>
                <a:lumOff val="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9B48E239-A87B-4D3A-AECC-1BC1C198F373}"/>
              </a:ext>
            </a:extLst>
          </p:cNvPr>
          <p:cNvSpPr/>
          <p:nvPr/>
        </p:nvSpPr>
        <p:spPr>
          <a:xfrm>
            <a:off x="7282525" y="2867487"/>
            <a:ext cx="2456279" cy="499314"/>
          </a:xfrm>
          <a:prstGeom prst="roundRect">
            <a:avLst/>
          </a:prstGeom>
          <a:noFill/>
          <a:ln w="57150">
            <a:solidFill>
              <a:schemeClr val="bg1">
                <a:lumMod val="95000"/>
                <a:lumOff val="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EFD2C566-FBAC-49CC-8CD3-033AA49F93FC}"/>
              </a:ext>
            </a:extLst>
          </p:cNvPr>
          <p:cNvSpPr/>
          <p:nvPr/>
        </p:nvSpPr>
        <p:spPr>
          <a:xfrm>
            <a:off x="8362765" y="3630967"/>
            <a:ext cx="2574524" cy="878889"/>
          </a:xfrm>
          <a:prstGeom prst="roundRect">
            <a:avLst/>
          </a:prstGeom>
          <a:noFill/>
          <a:ln w="57150">
            <a:solidFill>
              <a:schemeClr val="bg1">
                <a:lumMod val="95000"/>
                <a:lumOff val="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46DBB4E4-F17C-42A2-B5FE-563FE3BC6F9B}"/>
              </a:ext>
            </a:extLst>
          </p:cNvPr>
          <p:cNvSpPr/>
          <p:nvPr/>
        </p:nvSpPr>
        <p:spPr>
          <a:xfrm>
            <a:off x="8136889" y="4952211"/>
            <a:ext cx="2157293" cy="398493"/>
          </a:xfrm>
          <a:prstGeom prst="roundRect">
            <a:avLst/>
          </a:prstGeom>
          <a:noFill/>
          <a:ln w="57150">
            <a:solidFill>
              <a:schemeClr val="bg1">
                <a:lumMod val="95000"/>
                <a:lumOff val="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17E32709-199F-4EA5-86D2-E1E0E73B9CD4}"/>
              </a:ext>
            </a:extLst>
          </p:cNvPr>
          <p:cNvSpPr/>
          <p:nvPr/>
        </p:nvSpPr>
        <p:spPr>
          <a:xfrm>
            <a:off x="5141060" y="5350704"/>
            <a:ext cx="2804455" cy="845910"/>
          </a:xfrm>
          <a:prstGeom prst="roundRect">
            <a:avLst/>
          </a:prstGeom>
          <a:noFill/>
          <a:ln w="57150">
            <a:solidFill>
              <a:schemeClr val="bg1">
                <a:lumMod val="95000"/>
                <a:lumOff val="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1F66F6C6-3812-4060-A196-D35817B7F41C}"/>
              </a:ext>
            </a:extLst>
          </p:cNvPr>
          <p:cNvSpPr/>
          <p:nvPr/>
        </p:nvSpPr>
        <p:spPr>
          <a:xfrm>
            <a:off x="1074198" y="3536855"/>
            <a:ext cx="1899821" cy="786570"/>
          </a:xfrm>
          <a:prstGeom prst="roundRect">
            <a:avLst/>
          </a:prstGeom>
          <a:noFill/>
          <a:ln w="57150">
            <a:solidFill>
              <a:schemeClr val="bg1">
                <a:lumMod val="95000"/>
                <a:lumOff val="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3" name="Rectangle: Rounded Corners 32">
            <a:extLst>
              <a:ext uri="{FF2B5EF4-FFF2-40B4-BE49-F238E27FC236}">
                <a16:creationId xmlns:a16="http://schemas.microsoft.com/office/drawing/2014/main" id="{7EB56546-FA7B-407E-BE7E-099A23972F8E}"/>
              </a:ext>
            </a:extLst>
          </p:cNvPr>
          <p:cNvSpPr/>
          <p:nvPr/>
        </p:nvSpPr>
        <p:spPr>
          <a:xfrm>
            <a:off x="680322" y="4534696"/>
            <a:ext cx="3607593" cy="656947"/>
          </a:xfrm>
          <a:prstGeom prst="roundRect">
            <a:avLst/>
          </a:prstGeom>
          <a:noFill/>
          <a:ln w="57150">
            <a:solidFill>
              <a:schemeClr val="bg1">
                <a:lumMod val="95000"/>
                <a:lumOff val="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7FAF1171-B2B9-43D8-B033-2D63C7C97A5B}"/>
              </a:ext>
            </a:extLst>
          </p:cNvPr>
          <p:cNvSpPr/>
          <p:nvPr/>
        </p:nvSpPr>
        <p:spPr>
          <a:xfrm>
            <a:off x="1331650" y="5615634"/>
            <a:ext cx="2831977" cy="385671"/>
          </a:xfrm>
          <a:prstGeom prst="roundRect">
            <a:avLst/>
          </a:prstGeom>
          <a:noFill/>
          <a:ln w="57150">
            <a:solidFill>
              <a:schemeClr val="bg1">
                <a:lumMod val="95000"/>
                <a:lumOff val="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5" name="Arrow: Right 34">
            <a:extLst>
              <a:ext uri="{FF2B5EF4-FFF2-40B4-BE49-F238E27FC236}">
                <a16:creationId xmlns:a16="http://schemas.microsoft.com/office/drawing/2014/main" id="{653869A1-79F8-4116-A2AD-A6906E30DC1F}"/>
              </a:ext>
            </a:extLst>
          </p:cNvPr>
          <p:cNvSpPr/>
          <p:nvPr/>
        </p:nvSpPr>
        <p:spPr>
          <a:xfrm>
            <a:off x="3258105" y="2752078"/>
            <a:ext cx="547190" cy="18643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689E5DBB-D09A-4FC0-89C8-9DFF0EE8411A}"/>
              </a:ext>
            </a:extLst>
          </p:cNvPr>
          <p:cNvSpPr/>
          <p:nvPr/>
        </p:nvSpPr>
        <p:spPr>
          <a:xfrm>
            <a:off x="6618099" y="2989358"/>
            <a:ext cx="547190" cy="18643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5B39F7AE-E897-47F6-BCD5-E7061DA75E57}"/>
              </a:ext>
            </a:extLst>
          </p:cNvPr>
          <p:cNvSpPr/>
          <p:nvPr/>
        </p:nvSpPr>
        <p:spPr>
          <a:xfrm rot="2664284">
            <a:off x="9817489" y="3195961"/>
            <a:ext cx="547190" cy="18643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E8842EEA-C182-4A3C-A252-76F0CEF3A546}"/>
              </a:ext>
            </a:extLst>
          </p:cNvPr>
          <p:cNvSpPr/>
          <p:nvPr/>
        </p:nvSpPr>
        <p:spPr>
          <a:xfrm rot="5400000">
            <a:off x="9724408" y="4671331"/>
            <a:ext cx="371106" cy="19065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3F462959-0000-492D-B2E6-96D37178FE58}"/>
              </a:ext>
            </a:extLst>
          </p:cNvPr>
          <p:cNvSpPr/>
          <p:nvPr/>
        </p:nvSpPr>
        <p:spPr>
          <a:xfrm rot="9464356">
            <a:off x="8089169" y="5671035"/>
            <a:ext cx="547190" cy="17442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BC70B233-8A2A-4CCD-8D90-EB2791F0FD16}"/>
              </a:ext>
            </a:extLst>
          </p:cNvPr>
          <p:cNvSpPr/>
          <p:nvPr/>
        </p:nvSpPr>
        <p:spPr>
          <a:xfrm rot="10800000">
            <a:off x="4379467" y="5777567"/>
            <a:ext cx="547190" cy="17442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Right 40">
            <a:extLst>
              <a:ext uri="{FF2B5EF4-FFF2-40B4-BE49-F238E27FC236}">
                <a16:creationId xmlns:a16="http://schemas.microsoft.com/office/drawing/2014/main" id="{6EF61102-CD28-41ED-8AB2-A028807CCE05}"/>
              </a:ext>
            </a:extLst>
          </p:cNvPr>
          <p:cNvSpPr/>
          <p:nvPr/>
        </p:nvSpPr>
        <p:spPr>
          <a:xfrm rot="16200000">
            <a:off x="2510218" y="5332014"/>
            <a:ext cx="257114" cy="21772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556D0E4D-C809-43F9-B4DE-6BCC765E657E}"/>
              </a:ext>
            </a:extLst>
          </p:cNvPr>
          <p:cNvSpPr/>
          <p:nvPr/>
        </p:nvSpPr>
        <p:spPr>
          <a:xfrm rot="16200000">
            <a:off x="2064760" y="4377384"/>
            <a:ext cx="141350" cy="1161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1794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AA06-66CB-41D5-AD1C-94C65FF3EB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IMPORTING THE DATA BY TWITTER API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0F2836-849C-489A-81E1-DC77BC1C03A9}"/>
              </a:ext>
            </a:extLst>
          </p:cNvPr>
          <p:cNvSpPr>
            <a:spLocks noGrp="1"/>
          </p:cNvSpPr>
          <p:nvPr>
            <p:ph idx="1"/>
          </p:nvPr>
        </p:nvSpPr>
        <p:spPr>
          <a:xfrm>
            <a:off x="573789" y="1990643"/>
            <a:ext cx="9613861" cy="3599316"/>
          </a:xfrm>
        </p:spPr>
        <p:txBody>
          <a:bodyPr>
            <a:normAutofit/>
          </a:bodyPr>
          <a:lstStyle/>
          <a:p>
            <a:r>
              <a:rPr lang="en-US" sz="1800" dirty="0">
                <a:latin typeface="Times New Roman" panose="02020603050405020304" pitchFamily="18" charset="0"/>
                <a:cs typeface="Times New Roman" panose="02020603050405020304" pitchFamily="18" charset="0"/>
              </a:rPr>
              <a:t>For the Twitter API, we need the Developer Account of Twitter and then we need to create an app. I have created an app named the Sentiment Analysis data app.</a:t>
            </a:r>
          </a:p>
          <a:p>
            <a:endParaRPr lang="en-IN" sz="1800" dirty="0"/>
          </a:p>
        </p:txBody>
      </p:sp>
      <p:pic>
        <p:nvPicPr>
          <p:cNvPr id="5" name="Picture 4">
            <a:extLst>
              <a:ext uri="{FF2B5EF4-FFF2-40B4-BE49-F238E27FC236}">
                <a16:creationId xmlns:a16="http://schemas.microsoft.com/office/drawing/2014/main" id="{E13A2EC5-5C55-43AD-B341-8519C0A0D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639" y="2883420"/>
            <a:ext cx="7815309" cy="36099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80031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517E-6EE0-43B6-BE1D-5E34B77158C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LIBRARIES USED</a:t>
            </a:r>
          </a:p>
        </p:txBody>
      </p:sp>
      <p:sp>
        <p:nvSpPr>
          <p:cNvPr id="3" name="Content Placeholder 2">
            <a:extLst>
              <a:ext uri="{FF2B5EF4-FFF2-40B4-BE49-F238E27FC236}">
                <a16:creationId xmlns:a16="http://schemas.microsoft.com/office/drawing/2014/main" id="{9A0D3E28-7756-40C6-AC7E-5212A70101A4}"/>
              </a:ext>
            </a:extLst>
          </p:cNvPr>
          <p:cNvSpPr>
            <a:spLocks noGrp="1"/>
          </p:cNvSpPr>
          <p:nvPr>
            <p:ph idx="1"/>
          </p:nvPr>
        </p:nvSpPr>
        <p:spPr/>
        <p:txBody>
          <a:bodyPr>
            <a:normAutofit/>
          </a:bodyPr>
          <a:lstStyle/>
          <a:p>
            <a:r>
              <a:rPr lang="en-IN" sz="1800" dirty="0" err="1">
                <a:latin typeface="Times New Roman" panose="02020603050405020304" pitchFamily="18" charset="0"/>
                <a:cs typeface="Times New Roman" panose="02020603050405020304" pitchFamily="18" charset="0"/>
              </a:rPr>
              <a:t>Tweepy</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textblob</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pandas</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matplotlib.pyplot</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re </a:t>
            </a:r>
          </a:p>
          <a:p>
            <a:r>
              <a:rPr lang="en-IN" sz="1800" dirty="0" err="1">
                <a:latin typeface="Times New Roman" panose="02020603050405020304" pitchFamily="18" charset="0"/>
                <a:cs typeface="Times New Roman" panose="02020603050405020304" pitchFamily="18" charset="0"/>
              </a:rPr>
              <a:t>wordcloud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3828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A5EA6-D150-487B-9390-D37C07FF6F9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Getting the Tweets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1DB75C-7F30-4736-9758-FF0B31E3B3FF}"/>
              </a:ext>
            </a:extLst>
          </p:cNvPr>
          <p:cNvSpPr>
            <a:spLocks noGrp="1"/>
          </p:cNvSpPr>
          <p:nvPr>
            <p:ph idx="1"/>
          </p:nvPr>
        </p:nvSpPr>
        <p:spPr>
          <a:xfrm>
            <a:off x="316336" y="1937378"/>
            <a:ext cx="9613861" cy="3599316"/>
          </a:xfrm>
        </p:spPr>
        <p:txBody>
          <a:bodyPr>
            <a:normAutofit/>
          </a:bodyPr>
          <a:lstStyle/>
          <a:p>
            <a:r>
              <a:rPr lang="en-US" sz="1800" dirty="0">
                <a:latin typeface="Times New Roman" panose="02020603050405020304" pitchFamily="18" charset="0"/>
                <a:cs typeface="Times New Roman" panose="02020603050405020304" pitchFamily="18" charset="0"/>
              </a:rPr>
              <a:t>By using the </a:t>
            </a:r>
            <a:r>
              <a:rPr lang="en-US" sz="1800" dirty="0" err="1">
                <a:latin typeface="Times New Roman" panose="02020603050405020304" pitchFamily="18" charset="0"/>
                <a:cs typeface="Times New Roman" panose="02020603050405020304" pitchFamily="18" charset="0"/>
              </a:rPr>
              <a:t>user_timeline</a:t>
            </a:r>
            <a:r>
              <a:rPr lang="en-US" sz="1800" dirty="0">
                <a:latin typeface="Times New Roman" panose="02020603050405020304" pitchFamily="18" charset="0"/>
                <a:cs typeface="Times New Roman" panose="02020603050405020304" pitchFamily="18" charset="0"/>
              </a:rPr>
              <a:t>() function present in the </a:t>
            </a:r>
            <a:r>
              <a:rPr lang="en-US" sz="1800" dirty="0" err="1">
                <a:latin typeface="Times New Roman" panose="02020603050405020304" pitchFamily="18" charset="0"/>
                <a:cs typeface="Times New Roman" panose="02020603050405020304" pitchFamily="18" charset="0"/>
              </a:rPr>
              <a:t>tweepy</a:t>
            </a:r>
            <a:r>
              <a:rPr lang="en-US" sz="1800" dirty="0">
                <a:latin typeface="Times New Roman" panose="02020603050405020304" pitchFamily="18" charset="0"/>
                <a:cs typeface="Times New Roman" panose="02020603050405020304" pitchFamily="18" charset="0"/>
              </a:rPr>
              <a:t> library I have got the tweets from Twitter on a specific topic. For example: I have searched </a:t>
            </a:r>
            <a:r>
              <a:rPr lang="en-US" sz="1800">
                <a:latin typeface="Times New Roman" panose="02020603050405020304" pitchFamily="18" charset="0"/>
                <a:cs typeface="Times New Roman" panose="02020603050405020304" pitchFamily="18" charset="0"/>
              </a:rPr>
              <a:t>5 recent </a:t>
            </a:r>
            <a:r>
              <a:rPr lang="en-US" sz="1800" dirty="0">
                <a:latin typeface="Times New Roman" panose="02020603050405020304" pitchFamily="18" charset="0"/>
                <a:cs typeface="Times New Roman" panose="02020603050405020304" pitchFamily="18" charset="0"/>
              </a:rPr>
              <a:t>tweets related to Tesla in the English Language by using the </a:t>
            </a:r>
            <a:r>
              <a:rPr lang="en-US" sz="1800" dirty="0" err="1">
                <a:latin typeface="Times New Roman" panose="02020603050405020304" pitchFamily="18" charset="0"/>
                <a:cs typeface="Times New Roman" panose="02020603050405020304" pitchFamily="18" charset="0"/>
              </a:rPr>
              <a:t>user_timeline</a:t>
            </a:r>
            <a:r>
              <a:rPr lang="en-US" sz="1800" dirty="0">
                <a:latin typeface="Times New Roman" panose="02020603050405020304" pitchFamily="18" charset="0"/>
                <a:cs typeface="Times New Roman" panose="02020603050405020304" pitchFamily="18" charset="0"/>
              </a:rPr>
              <a:t>() function and printed them using a for a loop. </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4D21C53-8D75-49AA-B86E-692241197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0947"/>
            <a:ext cx="12192000" cy="40770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12593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1AEEA-F7FF-45E0-A4E6-74CAE0428F03}"/>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CREATE A DATAFRAME WITH A COLUMN CALLED TWEETS</a:t>
            </a: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D8E9B85-A85A-450E-AACD-5877171C99A5}"/>
              </a:ext>
            </a:extLst>
          </p:cNvPr>
          <p:cNvSpPr>
            <a:spLocks noGrp="1"/>
          </p:cNvSpPr>
          <p:nvPr>
            <p:ph type="body" idx="1"/>
          </p:nvPr>
        </p:nvSpPr>
        <p:spPr>
          <a:xfrm>
            <a:off x="139448" y="1834166"/>
            <a:ext cx="5481625" cy="1345757"/>
          </a:xfrm>
        </p:spPr>
        <p:txBody>
          <a:bodyPr>
            <a:normAutofit/>
          </a:bodyPr>
          <a:lstStyle/>
          <a:p>
            <a:r>
              <a:rPr lang="en-US" sz="1800" b="0" dirty="0">
                <a:latin typeface="Times New Roman" panose="02020603050405020304" pitchFamily="18" charset="0"/>
                <a:cs typeface="Times New Roman" panose="02020603050405020304" pitchFamily="18" charset="0"/>
              </a:rPr>
              <a:t>After the extraction of the tweets, I have created a </a:t>
            </a:r>
            <a:r>
              <a:rPr lang="en-US" sz="1800" b="0" dirty="0" err="1">
                <a:latin typeface="Times New Roman" panose="02020603050405020304" pitchFamily="18" charset="0"/>
                <a:cs typeface="Times New Roman" panose="02020603050405020304" pitchFamily="18" charset="0"/>
              </a:rPr>
              <a:t>dataframe</a:t>
            </a:r>
            <a:r>
              <a:rPr lang="en-US" sz="1800" b="0" dirty="0">
                <a:latin typeface="Times New Roman" panose="02020603050405020304" pitchFamily="18" charset="0"/>
                <a:cs typeface="Times New Roman" panose="02020603050405020304" pitchFamily="18" charset="0"/>
              </a:rPr>
              <a:t> having a column named Tweets with the help of the pandas library.</a:t>
            </a:r>
            <a:endParaRPr lang="en-IN" sz="1800" b="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F1BCF3F-5169-4E3B-8FC0-15E876A5EB36}"/>
              </a:ext>
            </a:extLst>
          </p:cNvPr>
          <p:cNvSpPr>
            <a:spLocks noGrp="1"/>
          </p:cNvSpPr>
          <p:nvPr>
            <p:ph sz="half" idx="2"/>
          </p:nvPr>
        </p:nvSpPr>
        <p:spPr>
          <a:xfrm>
            <a:off x="680319" y="3669910"/>
            <a:ext cx="4698355" cy="2906179"/>
          </a:xfrm>
        </p:spPr>
        <p:txBody>
          <a:bodyPr/>
          <a:lstStyle/>
          <a:p>
            <a:r>
              <a:rPr lang="en-US" b="1" dirty="0" err="1">
                <a:latin typeface="Times New Roman" panose="02020603050405020304" pitchFamily="18" charset="0"/>
                <a:cs typeface="Times New Roman" panose="02020603050405020304" pitchFamily="18" charset="0"/>
              </a:rPr>
              <a:t>cleanText</a:t>
            </a:r>
            <a:r>
              <a:rPr lang="en-US" b="1" dirty="0">
                <a:latin typeface="Times New Roman" panose="02020603050405020304" pitchFamily="18" charset="0"/>
                <a:cs typeface="Times New Roman" panose="02020603050405020304" pitchFamily="18" charset="0"/>
              </a:rPr>
              <a:t>(text) </a:t>
            </a:r>
          </a:p>
          <a:p>
            <a:r>
              <a:rPr lang="en-US" dirty="0">
                <a:latin typeface="Times New Roman" panose="02020603050405020304" pitchFamily="18" charset="0"/>
                <a:cs typeface="Times New Roman" panose="02020603050405020304" pitchFamily="18" charset="0"/>
              </a:rPr>
              <a:t>This function helps in cleaning the data</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1EBCC7E1-0996-419E-A526-CB208C11A3BE}"/>
              </a:ext>
            </a:extLst>
          </p:cNvPr>
          <p:cNvSpPr>
            <a:spLocks noGrp="1"/>
          </p:cNvSpPr>
          <p:nvPr>
            <p:ph type="body" sz="quarter" idx="3"/>
          </p:nvPr>
        </p:nvSpPr>
        <p:spPr/>
        <p:txBody>
          <a:bodyPr>
            <a:normAutofit/>
          </a:bodyPr>
          <a:lstStyle/>
          <a:p>
            <a:r>
              <a:rPr lang="en-US" dirty="0">
                <a:latin typeface="Times New Roman" panose="02020603050405020304" pitchFamily="18" charset="0"/>
                <a:cs typeface="Times New Roman" panose="02020603050405020304" pitchFamily="18" charset="0"/>
              </a:rPr>
              <a:t>After That </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C630D96-9282-4CA7-9BFF-C8F36F915C8A}"/>
              </a:ext>
            </a:extLst>
          </p:cNvPr>
          <p:cNvSpPr>
            <a:spLocks noGrp="1"/>
          </p:cNvSpPr>
          <p:nvPr>
            <p:ph sz="quarter" idx="4"/>
          </p:nvPr>
        </p:nvSpPr>
        <p:spPr>
          <a:xfrm>
            <a:off x="5594123" y="3030009"/>
            <a:ext cx="4698355" cy="2190062"/>
          </a:xfrm>
        </p:spPr>
        <p:txBody>
          <a:bodyPr/>
          <a:lstStyle/>
          <a:p>
            <a:r>
              <a:rPr lang="en-IN" b="1" dirty="0">
                <a:latin typeface="Times New Roman" panose="02020603050405020304" pitchFamily="18" charset="0"/>
                <a:cs typeface="Times New Roman" panose="02020603050405020304" pitchFamily="18" charset="0"/>
              </a:rPr>
              <a:t>Cleaning the data</a:t>
            </a:r>
          </a:p>
          <a:p>
            <a:pPr marL="0" indent="0">
              <a:buNone/>
            </a:pPr>
            <a:r>
              <a:rPr lang="en-US" sz="2000" dirty="0">
                <a:latin typeface="Times New Roman" panose="02020603050405020304" pitchFamily="18" charset="0"/>
                <a:cs typeface="Times New Roman" panose="02020603050405020304" pitchFamily="18" charset="0"/>
              </a:rPr>
              <a:t>Removing unwanted data such as “#” , “@” or mentions, hyperlinks, retweets, etc.</a:t>
            </a: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52882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7324-C7A4-42EE-B384-A89EA616B7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Subjectivity and Polarity of Tweets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B5B5535-0F33-414B-AEBC-F87DDD560C6E}"/>
              </a:ext>
            </a:extLst>
          </p:cNvPr>
          <p:cNvSpPr>
            <a:spLocks noGrp="1"/>
          </p:cNvSpPr>
          <p:nvPr>
            <p:ph type="body" idx="1"/>
          </p:nvPr>
        </p:nvSpPr>
        <p:spPr>
          <a:xfrm>
            <a:off x="195309" y="2060968"/>
            <a:ext cx="4963467" cy="1080937"/>
          </a:xfrm>
        </p:spPr>
        <p:txBody>
          <a:bodyPr>
            <a:normAutofit/>
          </a:bodyPr>
          <a:lstStyle/>
          <a:p>
            <a:r>
              <a:rPr lang="en-US" sz="1800" b="0" dirty="0">
                <a:latin typeface="Times New Roman" panose="02020603050405020304" pitchFamily="18" charset="0"/>
                <a:cs typeface="Times New Roman" panose="02020603050405020304" pitchFamily="18" charset="0"/>
              </a:rPr>
              <a:t>The main part of sentiment analysis is the Subjectivity and Polarity from which we can differentiate between the positive, negative, and neutral tweets.</a:t>
            </a:r>
            <a:endParaRPr lang="en-IN" sz="1800" b="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738E9FB-5C50-42A5-9702-B9D84BBF4BFC}"/>
              </a:ext>
            </a:extLst>
          </p:cNvPr>
          <p:cNvSpPr>
            <a:spLocks noGrp="1"/>
          </p:cNvSpPr>
          <p:nvPr>
            <p:ph sz="half" idx="2"/>
          </p:nvPr>
        </p:nvSpPr>
        <p:spPr>
          <a:xfrm>
            <a:off x="500795" y="3287460"/>
            <a:ext cx="4698355" cy="2906179"/>
          </a:xfrm>
        </p:spPr>
        <p:txBody>
          <a:bodyPr>
            <a:normAutofit/>
          </a:bodyPr>
          <a:lstStyle/>
          <a:p>
            <a:r>
              <a:rPr lang="en-US" sz="1800" dirty="0">
                <a:solidFill>
                  <a:schemeClr val="bg1">
                    <a:lumMod val="95000"/>
                    <a:lumOff val="5000"/>
                  </a:schemeClr>
                </a:solidFill>
                <a:latin typeface="Times New Roman" panose="02020603050405020304" pitchFamily="18" charset="0"/>
                <a:cs typeface="Times New Roman" panose="02020603050405020304" pitchFamily="18" charset="0"/>
              </a:rPr>
              <a:t>Polarity</a:t>
            </a:r>
            <a:r>
              <a:rPr lang="en-US" sz="1800" dirty="0">
                <a:latin typeface="Times New Roman" panose="02020603050405020304" pitchFamily="18" charset="0"/>
                <a:cs typeface="Times New Roman" panose="02020603050405020304" pitchFamily="18" charset="0"/>
              </a:rPr>
              <a:t> is a float value that lies in the range of [-1,1] where 1 means a positive statement and -1 means a negative statement. If the value of polarity is less than 0 then the Sentiment of the data is Negative. If the value of polarity is greater than 0 then the Sentiment of the data is Positive. If the value of polarity is equal to 0 then the Sentiment of the data is Neutral.</a:t>
            </a:r>
            <a:endParaRPr lang="en-IN" sz="1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3D13CDA3-9CBE-45FE-BF3F-586ABC7D969A}"/>
              </a:ext>
            </a:extLst>
          </p:cNvPr>
          <p:cNvSpPr>
            <a:spLocks noGrp="1"/>
          </p:cNvSpPr>
          <p:nvPr>
            <p:ph sz="quarter" idx="4"/>
          </p:nvPr>
        </p:nvSpPr>
        <p:spPr>
          <a:xfrm>
            <a:off x="5594123" y="2843576"/>
            <a:ext cx="4700059" cy="2906179"/>
          </a:xfrm>
        </p:spPr>
        <p:txBody>
          <a:bodyPr>
            <a:normAutofit/>
          </a:bodyPr>
          <a:lstStyle/>
          <a:p>
            <a:r>
              <a:rPr lang="en-US" sz="1800" dirty="0">
                <a:solidFill>
                  <a:schemeClr val="bg1">
                    <a:lumMod val="95000"/>
                    <a:lumOff val="5000"/>
                  </a:schemeClr>
                </a:solidFill>
                <a:latin typeface="Times New Roman" panose="02020603050405020304" pitchFamily="18" charset="0"/>
                <a:cs typeface="Times New Roman" panose="02020603050405020304" pitchFamily="18" charset="0"/>
              </a:rPr>
              <a:t>Subjectivity</a:t>
            </a:r>
            <a:r>
              <a:rPr lang="en-US" sz="1800" dirty="0">
                <a:latin typeface="Times New Roman" panose="02020603050405020304" pitchFamily="18" charset="0"/>
                <a:cs typeface="Times New Roman" panose="02020603050405020304" pitchFamily="18" charset="0"/>
              </a:rPr>
              <a:t> is a float value that lies in the range of [-1,1]. It describes whether the data is a fact or an opinion. Subjective sentences generally refer to opinion, emotion, or judgment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742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B565A-4ADD-4B49-A677-2008896F48AA}"/>
              </a:ext>
            </a:extLst>
          </p:cNvPr>
          <p:cNvSpPr>
            <a:spLocks noGrp="1"/>
          </p:cNvSpPr>
          <p:nvPr>
            <p:ph type="title"/>
          </p:nvPr>
        </p:nvSpPr>
        <p:spPr>
          <a:xfrm>
            <a:off x="736847" y="753228"/>
            <a:ext cx="9557335" cy="1080938"/>
          </a:xfrm>
        </p:spPr>
        <p:txBody>
          <a:bodyPr/>
          <a:lstStyle/>
          <a:p>
            <a:r>
              <a:rPr lang="en-US" b="1" dirty="0">
                <a:latin typeface="Times New Roman" panose="02020603050405020304" pitchFamily="18" charset="0"/>
                <a:cs typeface="Times New Roman" panose="02020603050405020304" pitchFamily="18" charset="0"/>
              </a:rPr>
              <a:t>Word Cloud Visualization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EEB35C-E99B-4B94-B6E3-4135C8C29A45}"/>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A word cloud (or tag cloud) is a word visualization that displays the most used words in a text from small to large, according to how often each appears.</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6F8A69E-6566-4E19-9858-F6CBD7A03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141" y="3301281"/>
            <a:ext cx="4623853" cy="3137615"/>
          </a:xfrm>
          <a:prstGeom prst="rect">
            <a:avLst/>
          </a:prstGeom>
        </p:spPr>
      </p:pic>
    </p:spTree>
    <p:extLst>
      <p:ext uri="{BB962C8B-B14F-4D97-AF65-F5344CB8AC3E}">
        <p14:creationId xmlns:p14="http://schemas.microsoft.com/office/powerpoint/2010/main" val="151334584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216</TotalTime>
  <Words>723</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Trebuchet MS</vt:lpstr>
      <vt:lpstr>Berlin</vt:lpstr>
      <vt:lpstr>Mini Project  On Sentiment Analysis Using Twitter Data</vt:lpstr>
      <vt:lpstr>What is Sentiment Analysis?</vt:lpstr>
      <vt:lpstr>Block Diagram This demonstrates all the steps required in this project</vt:lpstr>
      <vt:lpstr>IMPORTING THE DATA BY TWITTER API </vt:lpstr>
      <vt:lpstr>LIBRARIES USED</vt:lpstr>
      <vt:lpstr>Getting the Tweets </vt:lpstr>
      <vt:lpstr>CREATE A DATAFRAME WITH A COLUMN CALLED TWEETS</vt:lpstr>
      <vt:lpstr>Subjectivity and Polarity of Tweets</vt:lpstr>
      <vt:lpstr>Word Cloud Visualization</vt:lpstr>
      <vt:lpstr>COMPUTING NEGATIVE, NEUTRAL AND POSITIVE</vt:lpstr>
      <vt:lpstr>Get The Percentage of Positive and Negative Tweets</vt:lpstr>
      <vt:lpstr>PLOTTING THE SCATTER PLOT AND PIE 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 Sentiment Analysis Using Twitter Data</dc:title>
  <dc:creator>Harsh Gupta</dc:creator>
  <cp:lastModifiedBy>Harsh Gupta</cp:lastModifiedBy>
  <cp:revision>18</cp:revision>
  <dcterms:created xsi:type="dcterms:W3CDTF">2021-05-21T15:09:02Z</dcterms:created>
  <dcterms:modified xsi:type="dcterms:W3CDTF">2021-05-22T06:55:38Z</dcterms:modified>
</cp:coreProperties>
</file>