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43" r:id="rId2"/>
    <p:sldId id="334" r:id="rId3"/>
    <p:sldId id="318" r:id="rId4"/>
    <p:sldId id="320" r:id="rId5"/>
    <p:sldId id="322" r:id="rId6"/>
    <p:sldId id="336" r:id="rId7"/>
    <p:sldId id="325" r:id="rId8"/>
    <p:sldId id="327" r:id="rId9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8" autoAdjust="0"/>
    <p:restoredTop sz="94660"/>
  </p:normalViewPr>
  <p:slideViewPr>
    <p:cSldViewPr snapToGrid="0">
      <p:cViewPr varScale="1">
        <p:scale>
          <a:sx n="58" d="100"/>
          <a:sy n="58" d="100"/>
        </p:scale>
        <p:origin x="7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D0BEDC96-FA38-418D-8C2A-77641CC6962C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2"/>
            <a:ext cx="5608320" cy="3636705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70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70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FFFBD01D-CB7B-4763-9AD7-5AE950FD4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18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08F9-7130-4DEC-B857-8501E8EB365D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3836E-D865-463B-AB21-F2716E96C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09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08F9-7130-4DEC-B857-8501E8EB365D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3836E-D865-463B-AB21-F2716E96C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10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08F9-7130-4DEC-B857-8501E8EB365D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3836E-D865-463B-AB21-F2716E96C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5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08F9-7130-4DEC-B857-8501E8EB365D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3836E-D865-463B-AB21-F2716E96C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4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08F9-7130-4DEC-B857-8501E8EB365D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3836E-D865-463B-AB21-F2716E96C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38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08F9-7130-4DEC-B857-8501E8EB365D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3836E-D865-463B-AB21-F2716E96C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4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08F9-7130-4DEC-B857-8501E8EB365D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3836E-D865-463B-AB21-F2716E96C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74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08F9-7130-4DEC-B857-8501E8EB365D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3836E-D865-463B-AB21-F2716E96C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7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08F9-7130-4DEC-B857-8501E8EB365D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3836E-D865-463B-AB21-F2716E96C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48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08F9-7130-4DEC-B857-8501E8EB365D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3836E-D865-463B-AB21-F2716E96C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02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08F9-7130-4DEC-B857-8501E8EB365D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3836E-D865-463B-AB21-F2716E96C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35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208F9-7130-4DEC-B857-8501E8EB365D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3836E-D865-463B-AB21-F2716E96C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31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9700" y="1710843"/>
            <a:ext cx="9118600" cy="682686"/>
          </a:xfrm>
        </p:spPr>
        <p:txBody>
          <a:bodyPr>
            <a:normAutofit/>
          </a:bodyPr>
          <a:lstStyle/>
          <a:p>
            <a:r>
              <a:rPr lang="en-US" sz="3600" b="1" dirty="0"/>
              <a:t>Mutation detection accuracy improvement</a:t>
            </a:r>
            <a:endParaRPr lang="en-US" sz="3600" b="1" dirty="0">
              <a:effectLst>
                <a:glow rad="12700">
                  <a:schemeClr val="bg1">
                    <a:lumMod val="75000"/>
                    <a:alpha val="40000"/>
                  </a:schemeClr>
                </a:glow>
              </a:effectLst>
            </a:endParaRPr>
          </a:p>
        </p:txBody>
      </p:sp>
      <p:sp>
        <p:nvSpPr>
          <p:cNvPr id="14" name="Slide Number Placeholder 5"/>
          <p:cNvSpPr txBox="1">
            <a:spLocks noGrp="1"/>
          </p:cNvSpPr>
          <p:nvPr/>
        </p:nvSpPr>
        <p:spPr bwMode="auto">
          <a:xfrm>
            <a:off x="11546108" y="6375602"/>
            <a:ext cx="483891" cy="318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/>
          <a:lstStyle/>
          <a:p>
            <a:pPr algn="ctr" eaLnBrk="0" hangingPunct="0"/>
            <a:r>
              <a:rPr lang="en-US" sz="1633" dirty="0"/>
              <a:t>9</a:t>
            </a:r>
          </a:p>
          <a:p>
            <a:pPr algn="ctr" eaLnBrk="0" hangingPunct="0"/>
            <a:endParaRPr lang="en-US" sz="1633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753DB8-3196-DB0E-B34E-1EFF4262E661}"/>
              </a:ext>
            </a:extLst>
          </p:cNvPr>
          <p:cNvSpPr txBox="1"/>
          <p:nvPr/>
        </p:nvSpPr>
        <p:spPr>
          <a:xfrm>
            <a:off x="2508250" y="3167390"/>
            <a:ext cx="7175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By Semi-Supervised Learning – Random Forest</a:t>
            </a:r>
          </a:p>
        </p:txBody>
      </p:sp>
    </p:spTree>
    <p:extLst>
      <p:ext uri="{BB962C8B-B14F-4D97-AF65-F5344CB8AC3E}">
        <p14:creationId xmlns:p14="http://schemas.microsoft.com/office/powerpoint/2010/main" val="2819181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 txBox="1">
            <a:spLocks noGrp="1"/>
          </p:cNvSpPr>
          <p:nvPr/>
        </p:nvSpPr>
        <p:spPr bwMode="auto">
          <a:xfrm>
            <a:off x="11594235" y="6342022"/>
            <a:ext cx="483891" cy="318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/>
          <a:lstStyle/>
          <a:p>
            <a:pPr algn="ctr" eaLnBrk="0" hangingPunct="0"/>
            <a:r>
              <a:rPr lang="en-US" sz="1633" dirty="0"/>
              <a:t>10</a:t>
            </a:r>
          </a:p>
          <a:p>
            <a:pPr algn="ctr" eaLnBrk="0" hangingPunct="0"/>
            <a:endParaRPr lang="en-US" sz="1633" dirty="0"/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627817" y="775855"/>
            <a:ext cx="4725579" cy="53585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dirty="0">
                <a:solidFill>
                  <a:srgbClr val="C00000"/>
                </a:solidFill>
              </a:rPr>
              <a:t>Single mutant detector</a:t>
            </a:r>
          </a:p>
          <a:p>
            <a:endParaRPr lang="en-US" dirty="0"/>
          </a:p>
          <a:p>
            <a:r>
              <a:rPr lang="en-US" sz="3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Mutect2</a:t>
            </a:r>
          </a:p>
          <a:p>
            <a:endParaRPr lang="en-US" sz="3000" dirty="0"/>
          </a:p>
          <a:p>
            <a:r>
              <a:rPr lang="en-US" sz="3000" dirty="0" err="1">
                <a:solidFill>
                  <a:schemeClr val="accent1">
                    <a:lumMod val="50000"/>
                  </a:schemeClr>
                </a:solidFill>
              </a:rPr>
              <a:t>Strelke</a:t>
            </a:r>
            <a:endParaRPr lang="en-US" sz="30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3000" dirty="0"/>
          </a:p>
          <a:p>
            <a:r>
              <a:rPr lang="en-US" sz="3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VarScan</a:t>
            </a:r>
            <a:endParaRPr lang="en-US" sz="3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n-US" sz="3000" dirty="0"/>
          </a:p>
          <a:p>
            <a:r>
              <a:rPr lang="en-US" sz="3000" dirty="0" err="1">
                <a:solidFill>
                  <a:srgbClr val="FF0000"/>
                </a:solidFill>
              </a:rPr>
              <a:t>Freebayes</a:t>
            </a:r>
            <a:endParaRPr lang="en-US" sz="3000" dirty="0">
              <a:solidFill>
                <a:srgbClr val="FF0000"/>
              </a:solidFill>
            </a:endParaRPr>
          </a:p>
          <a:p>
            <a:endParaRPr lang="en-US" sz="3000" dirty="0"/>
          </a:p>
          <a:p>
            <a:r>
              <a:rPr lang="en-US" sz="3000" dirty="0"/>
              <a:t>--------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589520" y="914400"/>
            <a:ext cx="3354975" cy="91586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91440" tIns="91440" rIns="91440" bIns="9144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accent6"/>
                </a:solidFill>
              </a:rPr>
              <a:t>False positive: about 15%</a:t>
            </a:r>
          </a:p>
          <a:p>
            <a:pPr algn="l"/>
            <a:r>
              <a:rPr lang="en-US" sz="2400" dirty="0">
                <a:solidFill>
                  <a:schemeClr val="accent6"/>
                </a:solidFill>
              </a:rPr>
              <a:t>False negative: 10-15%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186B99-20FC-80BD-B9E4-0EBD3FB40740}"/>
              </a:ext>
            </a:extLst>
          </p:cNvPr>
          <p:cNvSpPr txBox="1"/>
          <p:nvPr/>
        </p:nvSpPr>
        <p:spPr>
          <a:xfrm>
            <a:off x="7709452" y="4674110"/>
            <a:ext cx="3354975" cy="12926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tIns="91440" bIns="91440">
            <a:spAutoFit/>
          </a:bodyPr>
          <a:lstStyle/>
          <a:p>
            <a:pPr algn="l"/>
            <a:r>
              <a:rPr lang="en-US" sz="1800" dirty="0">
                <a:solidFill>
                  <a:srgbClr val="FF0000"/>
                </a:solidFill>
              </a:rPr>
              <a:t>Cause:</a:t>
            </a:r>
            <a:endParaRPr lang="en-US" sz="1800" dirty="0">
              <a:solidFill>
                <a:srgbClr val="FF0000"/>
              </a:solidFill>
              <a:latin typeface="Arial" charset="0"/>
              <a:ea typeface="ＭＳ Ｐゴシック" charset="0"/>
            </a:endParaRPr>
          </a:p>
          <a:p>
            <a:pPr algn="l"/>
            <a:r>
              <a:rPr lang="en-US" sz="1800" dirty="0">
                <a:solidFill>
                  <a:srgbClr val="FF0000"/>
                </a:solidFill>
              </a:rPr>
              <a:t>Tumor/normal coverage </a:t>
            </a:r>
          </a:p>
          <a:p>
            <a:pPr algn="l"/>
            <a:r>
              <a:rPr lang="en-US" sz="1800" dirty="0">
                <a:solidFill>
                  <a:srgbClr val="FF0000"/>
                </a:solidFill>
              </a:rPr>
              <a:t>Mutation base quality</a:t>
            </a:r>
          </a:p>
          <a:p>
            <a:pPr algn="l"/>
            <a:r>
              <a:rPr lang="en-US" sz="1800" dirty="0">
                <a:solidFill>
                  <a:srgbClr val="FF0000"/>
                </a:solidFill>
              </a:rPr>
              <a:t>Mutation mapping quality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BC601A-85EE-5EEF-EC63-58FD8E18B7BC}"/>
              </a:ext>
            </a:extLst>
          </p:cNvPr>
          <p:cNvCxnSpPr>
            <a:stCxn id="28" idx="3"/>
          </p:cNvCxnSpPr>
          <p:nvPr/>
        </p:nvCxnSpPr>
        <p:spPr>
          <a:xfrm flipV="1">
            <a:off x="5353396" y="1830267"/>
            <a:ext cx="2236124" cy="16248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F55179D-6F3D-2CF6-F7A5-3DDC0F9CDFD6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5353396" y="3455117"/>
            <a:ext cx="2356056" cy="121899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948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8474868" y="5790277"/>
            <a:ext cx="274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*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916099" y="5789793"/>
            <a:ext cx="274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*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595839" y="1220139"/>
            <a:ext cx="51712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No “Ground truth” for real sample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193669" y="2346228"/>
            <a:ext cx="1446814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one detector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210588" y="4475600"/>
            <a:ext cx="1493295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Multiple detectors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7997416" y="1893376"/>
            <a:ext cx="18144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Up: Positive</a:t>
            </a:r>
          </a:p>
          <a:p>
            <a:r>
              <a:rPr lang="en-US" dirty="0"/>
              <a:t>Down: Negative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678" y="2386893"/>
            <a:ext cx="152400" cy="4667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039" y="3056077"/>
            <a:ext cx="1642532" cy="1725412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2105758" y="2360638"/>
            <a:ext cx="14052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Mutation</a:t>
            </a:r>
          </a:p>
          <a:p>
            <a:r>
              <a:rPr lang="en-US" sz="1400" dirty="0"/>
              <a:t>Non mutation</a:t>
            </a:r>
          </a:p>
        </p:txBody>
      </p:sp>
      <p:cxnSp>
        <p:nvCxnSpPr>
          <p:cNvPr id="24" name="Straight Arrow Connector 23"/>
          <p:cNvCxnSpPr>
            <a:endCxn id="18" idx="1"/>
          </p:cNvCxnSpPr>
          <p:nvPr/>
        </p:nvCxnSpPr>
        <p:spPr>
          <a:xfrm flipV="1">
            <a:off x="3557629" y="2761727"/>
            <a:ext cx="636040" cy="606608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9" idx="1"/>
          </p:cNvCxnSpPr>
          <p:nvPr/>
        </p:nvCxnSpPr>
        <p:spPr>
          <a:xfrm>
            <a:off x="3595839" y="4464381"/>
            <a:ext cx="614749" cy="426718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7504" y="1840760"/>
            <a:ext cx="1688076" cy="181197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8547" y="3974081"/>
            <a:ext cx="1831924" cy="1815712"/>
          </a:xfrm>
          <a:prstGeom prst="rect">
            <a:avLst/>
          </a:prstGeom>
        </p:spPr>
      </p:pic>
      <p:cxnSp>
        <p:nvCxnSpPr>
          <p:cNvPr id="28" name="Straight Arrow Connector 27"/>
          <p:cNvCxnSpPr>
            <a:stCxn id="18" idx="3"/>
          </p:cNvCxnSpPr>
          <p:nvPr/>
        </p:nvCxnSpPr>
        <p:spPr>
          <a:xfrm flipV="1">
            <a:off x="5640483" y="2761726"/>
            <a:ext cx="50702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675674" y="4891098"/>
            <a:ext cx="50702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8034076" y="4293389"/>
            <a:ext cx="22843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Up:  </a:t>
            </a:r>
            <a:r>
              <a:rPr lang="en-US" dirty="0">
                <a:solidFill>
                  <a:srgbClr val="FF0000"/>
                </a:solidFill>
              </a:rPr>
              <a:t>Reliable Positive</a:t>
            </a:r>
            <a:r>
              <a:rPr lang="en-US" dirty="0"/>
              <a:t>;</a:t>
            </a:r>
          </a:p>
          <a:p>
            <a:r>
              <a:rPr lang="en-US" dirty="0"/>
              <a:t>Down: Unlabeled</a:t>
            </a:r>
          </a:p>
          <a:p>
            <a:r>
              <a:rPr lang="en-US" dirty="0"/>
              <a:t>        </a:t>
            </a:r>
            <a:r>
              <a:rPr lang="en-US" dirty="0" err="1"/>
              <a:t>Positive+Negative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8016100" y="2601136"/>
            <a:ext cx="22642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Supervised learning with “Ground truth”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058417" y="5220250"/>
            <a:ext cx="22642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Semi-Supervised learning without “Ground truth”</a:t>
            </a:r>
          </a:p>
        </p:txBody>
      </p:sp>
      <p:sp>
        <p:nvSpPr>
          <p:cNvPr id="33" name="Slide Number Placeholder 5"/>
          <p:cNvSpPr txBox="1">
            <a:spLocks noGrp="1"/>
          </p:cNvSpPr>
          <p:nvPr/>
        </p:nvSpPr>
        <p:spPr bwMode="auto">
          <a:xfrm>
            <a:off x="11088908" y="6293896"/>
            <a:ext cx="483891" cy="318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/>
          <a:lstStyle/>
          <a:p>
            <a:pPr algn="ctr" eaLnBrk="0" hangingPunct="0"/>
            <a:r>
              <a:rPr lang="en-US" sz="1633" dirty="0"/>
              <a:t>11</a:t>
            </a:r>
          </a:p>
          <a:p>
            <a:pPr algn="ctr" eaLnBrk="0" hangingPunct="0"/>
            <a:endParaRPr lang="en-US" sz="1633" dirty="0"/>
          </a:p>
        </p:txBody>
      </p:sp>
      <p:sp>
        <p:nvSpPr>
          <p:cNvPr id="3" name="Rectangle 2"/>
          <p:cNvSpPr/>
          <p:nvPr/>
        </p:nvSpPr>
        <p:spPr>
          <a:xfrm>
            <a:off x="843902" y="5801012"/>
            <a:ext cx="10007868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Arial" charset="0"/>
                <a:ea typeface="ＭＳ Ｐゴシック" charset="0"/>
              </a:rPr>
              <a:t>Challenge: find out positive mutations from Unlabeled group</a:t>
            </a:r>
          </a:p>
          <a:p>
            <a:r>
              <a:rPr lang="en-US" dirty="0">
                <a:latin typeface="Arial" charset="0"/>
                <a:ea typeface="ＭＳ Ｐゴシック" charset="0"/>
              </a:rPr>
              <a:t>False positive calls by regular methods were frequently associated with indicators such as poor </a:t>
            </a:r>
          </a:p>
          <a:p>
            <a:r>
              <a:rPr lang="en-US" dirty="0">
                <a:latin typeface="Arial" charset="0"/>
                <a:ea typeface="ＭＳ Ｐゴシック" charset="0"/>
              </a:rPr>
              <a:t>tumor/normal coverage, low mutation base quality, and mutation low mapping quality.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105758" y="307869"/>
            <a:ext cx="7785939" cy="850061"/>
          </a:xfrm>
          <a:prstGeom prst="rect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charset="0"/>
                <a:ea typeface="ＭＳ Ｐゴシック" charset="0"/>
              </a:rPr>
              <a:t>Improving Mutation Detection Accuracy </a:t>
            </a:r>
          </a:p>
          <a:p>
            <a:pPr algn="ctr"/>
            <a:r>
              <a:rPr lang="en-US" sz="2000" dirty="0">
                <a:latin typeface="Arial" charset="0"/>
                <a:ea typeface="ＭＳ Ｐゴシック" charset="0"/>
              </a:rPr>
              <a:t>semi-supervised learning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9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53801" y="1500232"/>
            <a:ext cx="56207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Dataset: synthetic.challenge.set3</a:t>
            </a:r>
          </a:p>
          <a:p>
            <a:r>
              <a:rPr lang="en-US" dirty="0"/>
              <a:t>mutation detection by mutect2, </a:t>
            </a:r>
            <a:r>
              <a:rPr lang="en-US" dirty="0" err="1"/>
              <a:t>strelka</a:t>
            </a:r>
            <a:r>
              <a:rPr lang="en-US" dirty="0"/>
              <a:t>, varscan2</a:t>
            </a:r>
          </a:p>
        </p:txBody>
      </p:sp>
      <p:sp>
        <p:nvSpPr>
          <p:cNvPr id="8" name="Oval 7"/>
          <p:cNvSpPr/>
          <p:nvPr/>
        </p:nvSpPr>
        <p:spPr>
          <a:xfrm>
            <a:off x="6378413" y="2863847"/>
            <a:ext cx="2751064" cy="1696753"/>
          </a:xfrm>
          <a:prstGeom prst="ellipse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136845" y="2878249"/>
            <a:ext cx="2344714" cy="163546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966900" y="3295186"/>
            <a:ext cx="2717387" cy="2368843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377659" y="3248817"/>
            <a:ext cx="7938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M</a:t>
            </a:r>
          </a:p>
          <a:p>
            <a:r>
              <a:rPr lang="en-US" sz="1200" dirty="0">
                <a:solidFill>
                  <a:srgbClr val="FF0000"/>
                </a:solidFill>
              </a:rPr>
              <a:t>290</a:t>
            </a:r>
            <a:r>
              <a:rPr lang="en-US" sz="1200" dirty="0"/>
              <a:t>/3560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900120" y="4070358"/>
            <a:ext cx="7152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M+</a:t>
            </a:r>
            <a:r>
              <a:rPr lang="en-US" sz="1200" dirty="0">
                <a:solidFill>
                  <a:srgbClr val="008000"/>
                </a:solidFill>
              </a:rPr>
              <a:t>V</a:t>
            </a:r>
          </a:p>
          <a:p>
            <a:r>
              <a:rPr lang="en-US" sz="1200" dirty="0">
                <a:solidFill>
                  <a:srgbClr val="FF0000"/>
                </a:solidFill>
              </a:rPr>
              <a:t>127</a:t>
            </a:r>
            <a:r>
              <a:rPr lang="en-US" sz="1200" dirty="0"/>
              <a:t>/255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989240" y="4827491"/>
            <a:ext cx="7938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008000"/>
                </a:solidFill>
              </a:rPr>
              <a:t>V</a:t>
            </a:r>
          </a:p>
          <a:p>
            <a:r>
              <a:rPr lang="en-US" sz="1200" dirty="0">
                <a:solidFill>
                  <a:srgbClr val="FF0000"/>
                </a:solidFill>
              </a:rPr>
              <a:t>84</a:t>
            </a:r>
            <a:r>
              <a:rPr lang="en-US" sz="1200" dirty="0"/>
              <a:t>/15759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808695" y="2930235"/>
            <a:ext cx="7152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S</a:t>
            </a:r>
          </a:p>
          <a:p>
            <a:r>
              <a:rPr lang="en-US" sz="1200" dirty="0">
                <a:solidFill>
                  <a:srgbClr val="FF0000"/>
                </a:solidFill>
              </a:rPr>
              <a:t>26</a:t>
            </a:r>
            <a:r>
              <a:rPr lang="en-US" sz="1200" dirty="0"/>
              <a:t>/1434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88210" y="2915252"/>
            <a:ext cx="7938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M+</a:t>
            </a:r>
            <a:r>
              <a:rPr lang="en-US" sz="1200" dirty="0">
                <a:solidFill>
                  <a:schemeClr val="tx2"/>
                </a:solidFill>
              </a:rPr>
              <a:t>S</a:t>
            </a:r>
          </a:p>
          <a:p>
            <a:r>
              <a:rPr lang="en-US" sz="1200" dirty="0">
                <a:solidFill>
                  <a:srgbClr val="FF0000"/>
                </a:solidFill>
              </a:rPr>
              <a:t>918</a:t>
            </a:r>
            <a:r>
              <a:rPr lang="en-US" sz="1200" dirty="0"/>
              <a:t>/1828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914819" y="3675603"/>
            <a:ext cx="7152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S+</a:t>
            </a:r>
            <a:r>
              <a:rPr lang="en-US" sz="1200" dirty="0">
                <a:solidFill>
                  <a:srgbClr val="008000"/>
                </a:solidFill>
              </a:rPr>
              <a:t>V</a:t>
            </a:r>
            <a:endParaRPr lang="en-US" sz="1200" dirty="0">
              <a:solidFill>
                <a:schemeClr val="tx2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155</a:t>
            </a:r>
            <a:r>
              <a:rPr lang="en-US" sz="1200" dirty="0"/>
              <a:t>/605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784788" y="3630934"/>
            <a:ext cx="8723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M+</a:t>
            </a:r>
            <a:r>
              <a:rPr lang="en-US" sz="1200" dirty="0">
                <a:solidFill>
                  <a:srgbClr val="00B0F0"/>
                </a:solidFill>
              </a:rPr>
              <a:t>S</a:t>
            </a:r>
            <a:r>
              <a:rPr lang="en-US" sz="1200" dirty="0"/>
              <a:t>+</a:t>
            </a:r>
            <a:r>
              <a:rPr lang="en-US" sz="1200" dirty="0">
                <a:solidFill>
                  <a:srgbClr val="008000"/>
                </a:solidFill>
              </a:rPr>
              <a:t>V</a:t>
            </a:r>
            <a:endParaRPr lang="en-US" sz="1200" dirty="0">
              <a:solidFill>
                <a:srgbClr val="00B0F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9789</a:t>
            </a:r>
            <a:r>
              <a:rPr lang="en-US" sz="1200" dirty="0"/>
              <a:t>/9973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569628" y="2523723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M:mutect2(15616)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907136" y="2586929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S:strelka(13840)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584153" y="5756418"/>
            <a:ext cx="2125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V:varscan2(26592)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351969" y="3996680"/>
            <a:ext cx="378013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7 Areas: M, V, S, M+V, M+S, V+S, M+V+S</a:t>
            </a:r>
          </a:p>
          <a:p>
            <a:endParaRPr lang="en-US" sz="1600" dirty="0"/>
          </a:p>
          <a:p>
            <a:r>
              <a:rPr lang="en-US" sz="1600" dirty="0"/>
              <a:t>Three types of numbers:</a:t>
            </a:r>
          </a:p>
          <a:p>
            <a:r>
              <a:rPr lang="en-US" sz="1600" dirty="0"/>
              <a:t>Black: number of detection in each area;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FF0000"/>
                </a:solidFill>
              </a:rPr>
              <a:t>Red</a:t>
            </a:r>
            <a:r>
              <a:rPr lang="en-US" sz="1600" dirty="0"/>
              <a:t>: number of detection for ground truth;</a:t>
            </a:r>
          </a:p>
        </p:txBody>
      </p:sp>
      <p:sp>
        <p:nvSpPr>
          <p:cNvPr id="22" name="Slide Number Placeholder 5"/>
          <p:cNvSpPr txBox="1">
            <a:spLocks noGrp="1"/>
          </p:cNvSpPr>
          <p:nvPr/>
        </p:nvSpPr>
        <p:spPr bwMode="auto">
          <a:xfrm>
            <a:off x="11534077" y="6329990"/>
            <a:ext cx="483891" cy="318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/>
          <a:lstStyle/>
          <a:p>
            <a:pPr algn="ctr" eaLnBrk="0" hangingPunct="0"/>
            <a:r>
              <a:rPr lang="en-US" sz="1633" dirty="0"/>
              <a:t>12</a:t>
            </a:r>
          </a:p>
          <a:p>
            <a:pPr algn="ctr" eaLnBrk="0" hangingPunct="0"/>
            <a:endParaRPr lang="en-US" sz="1633" dirty="0"/>
          </a:p>
        </p:txBody>
      </p:sp>
      <p:sp>
        <p:nvSpPr>
          <p:cNvPr id="23" name="Rectangle 22"/>
          <p:cNvSpPr/>
          <p:nvPr/>
        </p:nvSpPr>
        <p:spPr>
          <a:xfrm>
            <a:off x="2351969" y="511712"/>
            <a:ext cx="7785939" cy="850061"/>
          </a:xfrm>
          <a:prstGeom prst="rect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" charset="0"/>
                <a:ea typeface="ＭＳ Ｐゴシック" charset="0"/>
              </a:rPr>
              <a:t>Variants distribution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Mutect2</a:t>
            </a:r>
            <a:r>
              <a:rPr lang="en-US" sz="2400" dirty="0">
                <a:solidFill>
                  <a:srgbClr val="C00000"/>
                </a:solidFill>
                <a:latin typeface="Arial" charset="0"/>
                <a:ea typeface="ＭＳ Ｐゴシック" charset="0"/>
              </a:rPr>
              <a:t>,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Arial" charset="0"/>
                <a:ea typeface="ＭＳ Ｐゴシック" charset="0"/>
              </a:rPr>
              <a:t>Strelka</a:t>
            </a:r>
            <a:r>
              <a:rPr lang="en-US" sz="2400" dirty="0">
                <a:solidFill>
                  <a:srgbClr val="C00000"/>
                </a:solidFill>
                <a:latin typeface="Arial" charset="0"/>
                <a:ea typeface="ＭＳ Ｐゴシック" charset="0"/>
              </a:rPr>
              <a:t>, </a:t>
            </a:r>
            <a:r>
              <a:rPr lang="en-US" sz="2400" dirty="0">
                <a:solidFill>
                  <a:srgbClr val="92D050"/>
                </a:solidFill>
                <a:latin typeface="Arial" charset="0"/>
                <a:ea typeface="ＭＳ Ｐゴシック" charset="0"/>
              </a:rPr>
              <a:t>Varscan2</a:t>
            </a:r>
            <a:endParaRPr lang="en-US" sz="24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766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1409502" y="2379667"/>
            <a:ext cx="4730041" cy="32932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PU Bagging</a:t>
            </a:r>
            <a:r>
              <a:rPr lang="en-US" dirty="0"/>
              <a:t> – </a:t>
            </a:r>
            <a:r>
              <a:rPr lang="en-US" dirty="0" err="1"/>
              <a:t>DecisionTree</a:t>
            </a:r>
            <a:endParaRPr lang="en-US" dirty="0"/>
          </a:p>
          <a:p>
            <a:r>
              <a:rPr lang="en-US" dirty="0"/>
              <a:t>                                  – </a:t>
            </a:r>
            <a:r>
              <a:rPr lang="en-US" dirty="0" err="1"/>
              <a:t>BaggingClassifierPU</a:t>
            </a:r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Two-step approaches</a:t>
            </a:r>
          </a:p>
          <a:p>
            <a:r>
              <a:rPr lang="en-US" sz="2400" dirty="0"/>
              <a:t>    </a:t>
            </a:r>
            <a:r>
              <a:rPr lang="en-US" sz="2000" dirty="0"/>
              <a:t>Step1: reliable negative</a:t>
            </a:r>
          </a:p>
          <a:p>
            <a:r>
              <a:rPr lang="en-US" sz="2000" dirty="0"/>
              <a:t>     Step2: identify positive-negative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Deep neural network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6" name="Slide Number Placeholder 5"/>
          <p:cNvSpPr txBox="1">
            <a:spLocks noGrp="1"/>
          </p:cNvSpPr>
          <p:nvPr/>
        </p:nvSpPr>
        <p:spPr bwMode="auto">
          <a:xfrm>
            <a:off x="11497982" y="6329991"/>
            <a:ext cx="483891" cy="318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/>
          <a:lstStyle/>
          <a:p>
            <a:pPr algn="ctr" eaLnBrk="0" hangingPunct="0"/>
            <a:r>
              <a:rPr lang="en-US" sz="1633" dirty="0"/>
              <a:t>13</a:t>
            </a:r>
          </a:p>
          <a:p>
            <a:pPr algn="ctr" eaLnBrk="0" hangingPunct="0"/>
            <a:endParaRPr lang="en-US" sz="1633" dirty="0"/>
          </a:p>
        </p:txBody>
      </p:sp>
      <p:sp>
        <p:nvSpPr>
          <p:cNvPr id="5" name="Rectangle 4"/>
          <p:cNvSpPr/>
          <p:nvPr/>
        </p:nvSpPr>
        <p:spPr>
          <a:xfrm>
            <a:off x="2148412" y="578742"/>
            <a:ext cx="7785939" cy="1310290"/>
          </a:xfrm>
          <a:prstGeom prst="rect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Algorithms Testing</a:t>
            </a:r>
          </a:p>
          <a:p>
            <a:pPr algn="ctr"/>
            <a:r>
              <a:rPr lang="en-US" sz="2400" b="1" dirty="0" err="1"/>
              <a:t>BAMSurgeon</a:t>
            </a:r>
            <a:r>
              <a:rPr lang="en-US" sz="2400" b="1" dirty="0"/>
              <a:t>: utility for generating artificial mutations</a:t>
            </a:r>
            <a:endParaRPr lang="en-US" sz="3200" b="1" dirty="0"/>
          </a:p>
        </p:txBody>
      </p:sp>
      <p:sp>
        <p:nvSpPr>
          <p:cNvPr id="2" name="Left-Right Arrow 1"/>
          <p:cNvSpPr/>
          <p:nvPr/>
        </p:nvSpPr>
        <p:spPr>
          <a:xfrm>
            <a:off x="6139543" y="4000482"/>
            <a:ext cx="1001486" cy="4209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41029" y="2733611"/>
            <a:ext cx="3728554" cy="29546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/>
              <a:t>Performance Testing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Accuracy, F1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Speed</a:t>
            </a:r>
          </a:p>
          <a:p>
            <a:r>
              <a:rPr lang="en-US" sz="2400" dirty="0"/>
              <a:t>          learning</a:t>
            </a:r>
          </a:p>
          <a:p>
            <a:r>
              <a:rPr lang="en-US" sz="2400" dirty="0"/>
              <a:t>          prediction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Resource requirements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Scalability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435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79039" y="1041413"/>
            <a:ext cx="10255628" cy="557075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Fisher’s exact test calculating ref/allele coverage in tumor/normal </a:t>
            </a:r>
          </a:p>
          <a:p>
            <a:r>
              <a:rPr lang="en-US" sz="2400" dirty="0"/>
              <a:t>          Measure of statistically significant of mutant allele in tumor VS normal</a:t>
            </a:r>
          </a:p>
          <a:p>
            <a:r>
              <a:rPr lang="en-US" sz="24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Base quality of the mutant bases at the variant position</a:t>
            </a:r>
          </a:p>
          <a:p>
            <a:r>
              <a:rPr lang="en-US" sz="2400" dirty="0"/>
              <a:t>          Base quality from sequencer at the position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Mapping quality of mutant fragment</a:t>
            </a:r>
          </a:p>
          <a:p>
            <a:r>
              <a:rPr lang="en-US" sz="2400" dirty="0"/>
              <a:t>          Mapping quality score at the position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Standard deviation of variant’s distance to end of read</a:t>
            </a:r>
          </a:p>
          <a:p>
            <a:r>
              <a:rPr lang="en-US" sz="2400" dirty="0"/>
              <a:t>          Distance from the position to the end of read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Mutant allele frequency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/>
              <a:t>          Mutant fragments/distinct coverage</a:t>
            </a:r>
          </a:p>
        </p:txBody>
      </p:sp>
      <p:sp>
        <p:nvSpPr>
          <p:cNvPr id="10" name="Slide Number Placeholder 5"/>
          <p:cNvSpPr txBox="1">
            <a:spLocks noGrp="1"/>
          </p:cNvSpPr>
          <p:nvPr/>
        </p:nvSpPr>
        <p:spPr bwMode="auto">
          <a:xfrm>
            <a:off x="11546108" y="6293896"/>
            <a:ext cx="483891" cy="318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/>
          <a:lstStyle/>
          <a:p>
            <a:pPr algn="ctr" eaLnBrk="0" hangingPunct="0"/>
            <a:r>
              <a:rPr lang="en-US" sz="1633" dirty="0"/>
              <a:t>14</a:t>
            </a:r>
          </a:p>
          <a:p>
            <a:pPr algn="ctr" eaLnBrk="0" hangingPunct="0"/>
            <a:endParaRPr lang="en-US" sz="1633" dirty="0"/>
          </a:p>
        </p:txBody>
      </p:sp>
      <p:sp>
        <p:nvSpPr>
          <p:cNvPr id="5" name="Rectangle 4"/>
          <p:cNvSpPr/>
          <p:nvPr/>
        </p:nvSpPr>
        <p:spPr>
          <a:xfrm>
            <a:off x="2375971" y="180109"/>
            <a:ext cx="7785939" cy="669952"/>
          </a:xfrm>
          <a:prstGeom prst="rect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" charset="0"/>
                <a:ea typeface="ＭＳ Ｐゴシック" charset="0"/>
              </a:rPr>
              <a:t>Feature Design </a:t>
            </a:r>
            <a:r>
              <a:rPr lang="en-US" sz="2400" dirty="0">
                <a:latin typeface="Arial" charset="0"/>
                <a:ea typeface="ＭＳ Ｐゴシック" charset="0"/>
              </a:rPr>
              <a:t>semi-supervised learning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76499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003938" y="990920"/>
            <a:ext cx="21818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Ground Truth</a:t>
            </a:r>
          </a:p>
        </p:txBody>
      </p:sp>
      <p:sp>
        <p:nvSpPr>
          <p:cNvPr id="7" name="Rectangle 6"/>
          <p:cNvSpPr/>
          <p:nvPr/>
        </p:nvSpPr>
        <p:spPr>
          <a:xfrm rot="-5400000">
            <a:off x="589059" y="3501543"/>
            <a:ext cx="2362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Test result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696594"/>
              </p:ext>
            </p:extLst>
          </p:nvPr>
        </p:nvGraphicFramePr>
        <p:xfrm>
          <a:off x="2370246" y="1514140"/>
          <a:ext cx="7713067" cy="4130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0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8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5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8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9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Mutation</a:t>
                      </a:r>
                    </a:p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(number)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Non Mutation</a:t>
                      </a:r>
                    </a:p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(number)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84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Positive</a:t>
                      </a:r>
                    </a:p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(number)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TP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FP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Positive Predictive</a:t>
                      </a:r>
                    </a:p>
                    <a:p>
                      <a:pPr algn="ctr" fontAlgn="b"/>
                      <a:r>
                        <a:rPr lang="en-US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TP/(TP+FP)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66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Negative</a:t>
                      </a:r>
                    </a:p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(number)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FN</a:t>
                      </a:r>
                    </a:p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TN</a:t>
                      </a:r>
                    </a:p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Negative Predictive</a:t>
                      </a:r>
                    </a:p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TN/(TN+FN)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9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Sensitivity</a:t>
                      </a:r>
                    </a:p>
                    <a:p>
                      <a:pPr algn="ctr" fontAlgn="b"/>
                      <a:r>
                        <a:rPr lang="en-US" sz="2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TP/(TP+FN)</a:t>
                      </a:r>
                      <a:endParaRPr lang="en-US" sz="2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Specificity</a:t>
                      </a:r>
                    </a:p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TN/(FP+TN)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604283" y="5778934"/>
                <a:ext cx="6981142" cy="9839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=2×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𝑠𝑒𝑛𝑠𝑖𝑡𝑖𝑣𝑖𝑡𝑦</m:t>
                          </m:r>
                          <m:r>
                            <a:rPr lang="en-US" sz="2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×</m:t>
                          </m:r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𝑝𝑜𝑠𝑖𝑡𝑖𝑣𝑒</m:t>
                          </m:r>
                          <m:r>
                            <a:rPr lang="en-US" sz="2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𝑝𝑟𝑒𝑑𝑖𝑐𝑡𝑖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𝑣𝑒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𝑠𝑒𝑛𝑠𝑖𝑡𝑖𝑣𝑖𝑡𝑦</m:t>
                          </m:r>
                          <m:r>
                            <a:rPr lang="en-US" sz="2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𝑝𝑜𝑠𝑖𝑡𝑖𝑣𝑒</m:t>
                          </m:r>
                          <m:r>
                            <a:rPr lang="en-US" sz="2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𝑟𝑒𝑑𝑖𝑐𝑡𝑖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𝑣𝑒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283" y="5778934"/>
                <a:ext cx="6981142" cy="9839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lide Number Placeholder 5"/>
          <p:cNvSpPr txBox="1">
            <a:spLocks noGrp="1"/>
          </p:cNvSpPr>
          <p:nvPr/>
        </p:nvSpPr>
        <p:spPr bwMode="auto">
          <a:xfrm>
            <a:off x="11606266" y="6444648"/>
            <a:ext cx="483891" cy="318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/>
          <a:lstStyle/>
          <a:p>
            <a:pPr algn="ctr" eaLnBrk="0" hangingPunct="0"/>
            <a:r>
              <a:rPr lang="en-US" sz="1633" dirty="0"/>
              <a:t>15</a:t>
            </a:r>
          </a:p>
          <a:p>
            <a:pPr algn="ctr" eaLnBrk="0" hangingPunct="0"/>
            <a:endParaRPr lang="en-US" sz="1633" dirty="0"/>
          </a:p>
        </p:txBody>
      </p:sp>
      <p:sp>
        <p:nvSpPr>
          <p:cNvPr id="10" name="Rectangle 9"/>
          <p:cNvSpPr/>
          <p:nvPr/>
        </p:nvSpPr>
        <p:spPr>
          <a:xfrm>
            <a:off x="2370246" y="278844"/>
            <a:ext cx="7785939" cy="600477"/>
          </a:xfrm>
          <a:prstGeom prst="rect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Measure PU learning Accuracy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0940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 txBox="1">
            <a:spLocks noGrp="1"/>
          </p:cNvSpPr>
          <p:nvPr/>
        </p:nvSpPr>
        <p:spPr bwMode="auto">
          <a:xfrm>
            <a:off x="11496400" y="6293895"/>
            <a:ext cx="483891" cy="318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/>
          <a:lstStyle/>
          <a:p>
            <a:pPr algn="ctr" eaLnBrk="0" hangingPunct="0"/>
            <a:r>
              <a:rPr lang="en-US" sz="1633" dirty="0"/>
              <a:t>16</a:t>
            </a:r>
          </a:p>
          <a:p>
            <a:pPr algn="ctr" eaLnBrk="0" hangingPunct="0"/>
            <a:endParaRPr lang="en-US" sz="1633" dirty="0"/>
          </a:p>
          <a:p>
            <a:pPr algn="ctr" eaLnBrk="0" hangingPunct="0"/>
            <a:endParaRPr lang="en-US" sz="1633" dirty="0"/>
          </a:p>
        </p:txBody>
      </p:sp>
      <p:sp>
        <p:nvSpPr>
          <p:cNvPr id="7" name="Rectangle 6"/>
          <p:cNvSpPr/>
          <p:nvPr/>
        </p:nvSpPr>
        <p:spPr>
          <a:xfrm>
            <a:off x="5995150" y="3902124"/>
            <a:ext cx="5794920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1. Improve training data selection</a:t>
            </a:r>
          </a:p>
          <a:p>
            <a:r>
              <a:rPr lang="en-US" sz="2400" dirty="0"/>
              <a:t>2. Semi-supervised learning -- PU learning</a:t>
            </a:r>
          </a:p>
          <a:p>
            <a:r>
              <a:rPr lang="en-US" sz="2400" dirty="0"/>
              <a:t>3. The trained model predicts and expands</a:t>
            </a:r>
          </a:p>
          <a:p>
            <a:r>
              <a:rPr lang="en-US" sz="2400" dirty="0"/>
              <a:t>    sensitivity from </a:t>
            </a:r>
            <a:r>
              <a:rPr lang="en-US" sz="2400" dirty="0">
                <a:solidFill>
                  <a:srgbClr val="FF0000"/>
                </a:solidFill>
              </a:rPr>
              <a:t>88%</a:t>
            </a:r>
            <a:r>
              <a:rPr lang="en-US" sz="2400" dirty="0"/>
              <a:t> increasing to </a:t>
            </a:r>
            <a:r>
              <a:rPr lang="en-US" sz="2400" dirty="0">
                <a:solidFill>
                  <a:srgbClr val="FF0000"/>
                </a:solidFill>
              </a:rPr>
              <a:t>92%</a:t>
            </a:r>
          </a:p>
          <a:p>
            <a:r>
              <a:rPr lang="en-US" sz="2400" dirty="0"/>
              <a:t>4. F1 = 2*0.96*0.88/(0.96+0.88)=0.918 (pre)</a:t>
            </a:r>
          </a:p>
          <a:p>
            <a:r>
              <a:rPr lang="en-US" sz="2400" dirty="0"/>
              <a:t>     F1 = 2*0.94*0.92/(0.94+0.92)=0.930(post)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596057"/>
              </p:ext>
            </p:extLst>
          </p:nvPr>
        </p:nvGraphicFramePr>
        <p:xfrm>
          <a:off x="422908" y="2799338"/>
          <a:ext cx="5105556" cy="38796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4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6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90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05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Original</a:t>
                      </a:r>
                    </a:p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data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</a:rPr>
                        <a:t>GroundT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FALSE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positive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10098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433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10531(</a:t>
                      </a:r>
                      <a:r>
                        <a:rPr lang="en-US" sz="20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0.96</a:t>
                      </a:r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negative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1291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21359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22650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52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11389(</a:t>
                      </a:r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0.88</a:t>
                      </a:r>
                      <a:r>
                        <a:rPr lang="en-US" sz="2000" u="none" strike="noStrike" dirty="0">
                          <a:effectLst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21792(</a:t>
                      </a:r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0.98</a:t>
                      </a:r>
                      <a:r>
                        <a:rPr lang="en-US" sz="2000" u="none" strike="noStrike" dirty="0">
                          <a:effectLst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008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0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Expanded predicted</a:t>
                      </a:r>
                      <a:r>
                        <a:rPr lang="en-US" sz="2000" b="0" i="0" u="none" strike="noStrik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</a:rPr>
                        <a:t>GroundT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FALSE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Predictive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0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positive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10433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712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11145(</a:t>
                      </a:r>
                      <a:r>
                        <a:rPr lang="en-US" sz="20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0.94</a:t>
                      </a:r>
                      <a:r>
                        <a:rPr lang="en-US" sz="2000" u="none" strike="noStrike" dirty="0">
                          <a:effectLst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1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negative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956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21080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22036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0212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11389(</a:t>
                      </a:r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0.92</a:t>
                      </a:r>
                      <a:r>
                        <a:rPr lang="en-US" sz="2000" u="none" strike="noStrike" dirty="0">
                          <a:effectLst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21792(</a:t>
                      </a:r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0.97</a:t>
                      </a:r>
                      <a:r>
                        <a:rPr lang="en-US" sz="2000" u="none" strike="noStrike" dirty="0">
                          <a:effectLst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584043" y="799335"/>
            <a:ext cx="3724674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True Positive</a:t>
            </a:r>
          </a:p>
          <a:p>
            <a:r>
              <a:rPr lang="en-US" dirty="0"/>
              <a:t>False Positive</a:t>
            </a:r>
          </a:p>
          <a:p>
            <a:r>
              <a:rPr lang="en-US" dirty="0"/>
              <a:t>Inside red circle, Positive intersection;</a:t>
            </a:r>
          </a:p>
          <a:p>
            <a:r>
              <a:rPr lang="en-US" dirty="0"/>
              <a:t>              outside, Unlabeled (P+N)</a:t>
            </a:r>
          </a:p>
          <a:p>
            <a:r>
              <a:rPr lang="en-US" dirty="0"/>
              <a:t>After training, positive predictive</a:t>
            </a:r>
          </a:p>
          <a:p>
            <a:r>
              <a:rPr lang="en-US" dirty="0"/>
              <a:t>Expanding prediction size</a:t>
            </a:r>
          </a:p>
        </p:txBody>
      </p:sp>
      <p:sp>
        <p:nvSpPr>
          <p:cNvPr id="4" name="Oval 3"/>
          <p:cNvSpPr/>
          <p:nvPr/>
        </p:nvSpPr>
        <p:spPr>
          <a:xfrm>
            <a:off x="2286691" y="1218905"/>
            <a:ext cx="141667" cy="141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93701" y="1476940"/>
            <a:ext cx="141667" cy="1416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286692" y="2035942"/>
            <a:ext cx="141667" cy="141667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131011" y="2278405"/>
            <a:ext cx="297350" cy="174871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279844" y="956007"/>
            <a:ext cx="141667" cy="1416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008921" y="76019"/>
            <a:ext cx="2962889" cy="600477"/>
          </a:xfrm>
          <a:prstGeom prst="rect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"/>
            <a:r>
              <a:rPr lang="en-US" sz="3200" dirty="0">
                <a:latin typeface="Arial" charset="0"/>
                <a:ea typeface="ＭＳ Ｐゴシック" charset="0"/>
              </a:rPr>
              <a:t>Final Result</a:t>
            </a:r>
            <a:endParaRPr lang="en-US" sz="3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810" y="250386"/>
            <a:ext cx="50768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996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24163</TotalTime>
  <Words>569</Words>
  <Application>Microsoft Office PowerPoint</Application>
  <PresentationFormat>Widescreen</PresentationFormat>
  <Paragraphs>175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Mutation detection accuracy improvement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Celgene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Sean Sun (non-Celgene)</dc:creator>
  <cp:lastModifiedBy>Sean</cp:lastModifiedBy>
  <cp:revision>268</cp:revision>
  <cp:lastPrinted>2019-01-17T00:38:40Z</cp:lastPrinted>
  <dcterms:created xsi:type="dcterms:W3CDTF">2018-12-16T20:48:15Z</dcterms:created>
  <dcterms:modified xsi:type="dcterms:W3CDTF">2025-02-06T22:11:12Z</dcterms:modified>
</cp:coreProperties>
</file>