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4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5"/>
    <p:restoredTop sz="94602"/>
  </p:normalViewPr>
  <p:slideViewPr>
    <p:cSldViewPr snapToGrid="0" snapToObjects="1" showGuides="1">
      <p:cViewPr varScale="1">
        <p:scale>
          <a:sx n="59" d="100"/>
          <a:sy n="59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swanth chitturi" userId="578e62e806ab0917" providerId="LiveId" clId="{74337E78-DD16-419F-A776-DAD8D22932EE}"/>
    <pc:docChg chg="undo custSel modSld">
      <pc:chgData name="Yeswanth chitturi" userId="578e62e806ab0917" providerId="LiveId" clId="{74337E78-DD16-419F-A776-DAD8D22932EE}" dt="2025-05-01T17:22:03.531" v="22" actId="26606"/>
      <pc:docMkLst>
        <pc:docMk/>
      </pc:docMkLst>
      <pc:sldChg chg="delSp modSp mod modClrScheme chgLayout">
        <pc:chgData name="Yeswanth chitturi" userId="578e62e806ab0917" providerId="LiveId" clId="{74337E78-DD16-419F-A776-DAD8D22932EE}" dt="2025-05-01T17:02:03.850" v="0" actId="26606"/>
        <pc:sldMkLst>
          <pc:docMk/>
          <pc:sldMk cId="0" sldId="256"/>
        </pc:sldMkLst>
        <pc:spChg chg="mod ord">
          <ac:chgData name="Yeswanth chitturi" userId="578e62e806ab0917" providerId="LiveId" clId="{74337E78-DD16-419F-A776-DAD8D22932EE}" dt="2025-05-01T17:02:03.850" v="0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02:03.850" v="0" actId="26606"/>
          <ac:spMkLst>
            <pc:docMk/>
            <pc:sldMk cId="0" sldId="256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02:03.850" v="0" actId="26606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 modClrScheme chgLayout">
        <pc:chgData name="Yeswanth chitturi" userId="578e62e806ab0917" providerId="LiveId" clId="{74337E78-DD16-419F-A776-DAD8D22932EE}" dt="2025-05-01T17:02:14.122" v="1" actId="26606"/>
        <pc:sldMkLst>
          <pc:docMk/>
          <pc:sldMk cId="0" sldId="257"/>
        </pc:sldMkLst>
        <pc:spChg chg="mod">
          <ac:chgData name="Yeswanth chitturi" userId="578e62e806ab0917" providerId="LiveId" clId="{74337E78-DD16-419F-A776-DAD8D22932EE}" dt="2025-05-01T17:02:14.122" v="1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02:14.122" v="1" actId="26606"/>
          <ac:spMkLst>
            <pc:docMk/>
            <pc:sldMk cId="0" sldId="257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02:14.122" v="1" actId="26606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02:14.122" v="1" actId="26606"/>
          <ac:spMkLst>
            <pc:docMk/>
            <pc:sldMk cId="0" sldId="257"/>
            <ac:spMk id="10" creationId="{C1CB02F4-E310-E67D-43B8-1BE306288AC2}"/>
          </ac:spMkLst>
        </pc:spChg>
        <pc:picChg chg="add">
          <ac:chgData name="Yeswanth chitturi" userId="578e62e806ab0917" providerId="LiveId" clId="{74337E78-DD16-419F-A776-DAD8D22932EE}" dt="2025-05-01T17:02:14.122" v="1" actId="26606"/>
          <ac:picMkLst>
            <pc:docMk/>
            <pc:sldMk cId="0" sldId="257"/>
            <ac:picMk id="6" creationId="{457B2174-90FE-E936-0559-BA10558FE956}"/>
          </ac:picMkLst>
        </pc:picChg>
      </pc:sldChg>
      <pc:sldChg chg="addSp delSp modSp mod modClrScheme chgLayout">
        <pc:chgData name="Yeswanth chitturi" userId="578e62e806ab0917" providerId="LiveId" clId="{74337E78-DD16-419F-A776-DAD8D22932EE}" dt="2025-05-01T17:02:26.011" v="2" actId="26606"/>
        <pc:sldMkLst>
          <pc:docMk/>
          <pc:sldMk cId="0" sldId="258"/>
        </pc:sldMkLst>
        <pc:spChg chg="mod">
          <ac:chgData name="Yeswanth chitturi" userId="578e62e806ab0917" providerId="LiveId" clId="{74337E78-DD16-419F-A776-DAD8D22932EE}" dt="2025-05-01T17:02:26.011" v="2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02:26.011" v="2" actId="26606"/>
          <ac:spMkLst>
            <pc:docMk/>
            <pc:sldMk cId="0" sldId="258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02:26.011" v="2" actId="26606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02:26.011" v="2" actId="26606"/>
          <ac:spMkLst>
            <pc:docMk/>
            <pc:sldMk cId="0" sldId="258"/>
            <ac:spMk id="10" creationId="{30F4B450-4818-5B46-2B07-0E70922D0576}"/>
          </ac:spMkLst>
        </pc:spChg>
        <pc:picChg chg="add">
          <ac:chgData name="Yeswanth chitturi" userId="578e62e806ab0917" providerId="LiveId" clId="{74337E78-DD16-419F-A776-DAD8D22932EE}" dt="2025-05-01T17:02:26.011" v="2" actId="26606"/>
          <ac:picMkLst>
            <pc:docMk/>
            <pc:sldMk cId="0" sldId="258"/>
            <ac:picMk id="6" creationId="{F6255474-3AFA-9A72-B182-EA34A84AB40E}"/>
          </ac:picMkLst>
        </pc:picChg>
      </pc:sldChg>
      <pc:sldChg chg="addSp delSp modSp mod modClrScheme chgLayout">
        <pc:chgData name="Yeswanth chitturi" userId="578e62e806ab0917" providerId="LiveId" clId="{74337E78-DD16-419F-A776-DAD8D22932EE}" dt="2025-05-01T17:02:30.187" v="3" actId="26606"/>
        <pc:sldMkLst>
          <pc:docMk/>
          <pc:sldMk cId="0" sldId="259"/>
        </pc:sldMkLst>
        <pc:spChg chg="mod">
          <ac:chgData name="Yeswanth chitturi" userId="578e62e806ab0917" providerId="LiveId" clId="{74337E78-DD16-419F-A776-DAD8D22932EE}" dt="2025-05-01T17:02:30.187" v="3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02:30.187" v="3" actId="26606"/>
          <ac:spMkLst>
            <pc:docMk/>
            <pc:sldMk cId="0" sldId="259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02:30.187" v="3" actId="26606"/>
          <ac:spMkLst>
            <pc:docMk/>
            <pc:sldMk cId="0" sldId="259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02:30.187" v="3" actId="26606"/>
          <ac:spMkLst>
            <pc:docMk/>
            <pc:sldMk cId="0" sldId="259"/>
            <ac:spMk id="10" creationId="{BCE0C7AB-3E56-7EA4-0B0C-3EA99828F5E5}"/>
          </ac:spMkLst>
        </pc:spChg>
        <pc:picChg chg="add">
          <ac:chgData name="Yeswanth chitturi" userId="578e62e806ab0917" providerId="LiveId" clId="{74337E78-DD16-419F-A776-DAD8D22932EE}" dt="2025-05-01T17:02:30.187" v="3" actId="26606"/>
          <ac:picMkLst>
            <pc:docMk/>
            <pc:sldMk cId="0" sldId="259"/>
            <ac:picMk id="6" creationId="{500C44D2-0D98-4F35-5FA8-623B9AAD8A6C}"/>
          </ac:picMkLst>
        </pc:picChg>
      </pc:sldChg>
      <pc:sldChg chg="addSp delSp modSp mod modClrScheme chgLayout">
        <pc:chgData name="Yeswanth chitturi" userId="578e62e806ab0917" providerId="LiveId" clId="{74337E78-DD16-419F-A776-DAD8D22932EE}" dt="2025-05-01T17:19:20.956" v="15" actId="26606"/>
        <pc:sldMkLst>
          <pc:docMk/>
          <pc:sldMk cId="0" sldId="260"/>
        </pc:sldMkLst>
        <pc:spChg chg="mod">
          <ac:chgData name="Yeswanth chitturi" userId="578e62e806ab0917" providerId="LiveId" clId="{74337E78-DD16-419F-A776-DAD8D22932EE}" dt="2025-05-01T17:19:20.956" v="15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19:20.956" v="15" actId="26606"/>
          <ac:spMkLst>
            <pc:docMk/>
            <pc:sldMk cId="0" sldId="260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19:20.956" v="15" actId="26606"/>
          <ac:spMkLst>
            <pc:docMk/>
            <pc:sldMk cId="0" sldId="260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19:20.956" v="15" actId="26606"/>
          <ac:spMkLst>
            <pc:docMk/>
            <pc:sldMk cId="0" sldId="260"/>
            <ac:spMk id="9" creationId="{B498FC96-E255-1260-3975-D6470E927537}"/>
          </ac:spMkLst>
        </pc:spChg>
      </pc:sldChg>
      <pc:sldChg chg="addSp delSp modSp mod modClrScheme chgLayout">
        <pc:chgData name="Yeswanth chitturi" userId="578e62e806ab0917" providerId="LiveId" clId="{74337E78-DD16-419F-A776-DAD8D22932EE}" dt="2025-05-01T17:19:25.096" v="16" actId="26606"/>
        <pc:sldMkLst>
          <pc:docMk/>
          <pc:sldMk cId="0" sldId="261"/>
        </pc:sldMkLst>
        <pc:spChg chg="mod">
          <ac:chgData name="Yeswanth chitturi" userId="578e62e806ab0917" providerId="LiveId" clId="{74337E78-DD16-419F-A776-DAD8D22932EE}" dt="2025-05-01T17:19:25.096" v="16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19:25.096" v="16" actId="26606"/>
          <ac:spMkLst>
            <pc:docMk/>
            <pc:sldMk cId="0" sldId="261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19:25.096" v="16" actId="26606"/>
          <ac:spMkLst>
            <pc:docMk/>
            <pc:sldMk cId="0" sldId="261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19:25.096" v="16" actId="26606"/>
          <ac:spMkLst>
            <pc:docMk/>
            <pc:sldMk cId="0" sldId="261"/>
            <ac:spMk id="9" creationId="{A7743211-344F-1463-469C-722606B7B84F}"/>
          </ac:spMkLst>
        </pc:spChg>
      </pc:sldChg>
      <pc:sldChg chg="addSp delSp modSp mod modClrScheme chgLayout">
        <pc:chgData name="Yeswanth chitturi" userId="578e62e806ab0917" providerId="LiveId" clId="{74337E78-DD16-419F-A776-DAD8D22932EE}" dt="2025-05-01T17:19:36.943" v="17" actId="26606"/>
        <pc:sldMkLst>
          <pc:docMk/>
          <pc:sldMk cId="0" sldId="262"/>
        </pc:sldMkLst>
        <pc:spChg chg="mod">
          <ac:chgData name="Yeswanth chitturi" userId="578e62e806ab0917" providerId="LiveId" clId="{74337E78-DD16-419F-A776-DAD8D22932EE}" dt="2025-05-01T17:19:36.943" v="17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19:36.943" v="17" actId="26606"/>
          <ac:spMkLst>
            <pc:docMk/>
            <pc:sldMk cId="0" sldId="262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19:36.943" v="17" actId="26606"/>
          <ac:spMkLst>
            <pc:docMk/>
            <pc:sldMk cId="0" sldId="262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19:36.943" v="17" actId="26606"/>
          <ac:spMkLst>
            <pc:docMk/>
            <pc:sldMk cId="0" sldId="262"/>
            <ac:spMk id="9" creationId="{6ADB9437-672C-25CA-CF11-3AC7DC62169F}"/>
          </ac:spMkLst>
        </pc:spChg>
      </pc:sldChg>
      <pc:sldChg chg="addSp delSp modSp mod modClrScheme chgLayout">
        <pc:chgData name="Yeswanth chitturi" userId="578e62e806ab0917" providerId="LiveId" clId="{74337E78-DD16-419F-A776-DAD8D22932EE}" dt="2025-05-01T17:03:18.012" v="4" actId="26606"/>
        <pc:sldMkLst>
          <pc:docMk/>
          <pc:sldMk cId="0" sldId="263"/>
        </pc:sldMkLst>
        <pc:spChg chg="mod">
          <ac:chgData name="Yeswanth chitturi" userId="578e62e806ab0917" providerId="LiveId" clId="{74337E78-DD16-419F-A776-DAD8D22932EE}" dt="2025-05-01T17:03:18.012" v="4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03:18.012" v="4" actId="26606"/>
          <ac:spMkLst>
            <pc:docMk/>
            <pc:sldMk cId="0" sldId="263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03:18.012" v="4" actId="26606"/>
          <ac:spMkLst>
            <pc:docMk/>
            <pc:sldMk cId="0" sldId="263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03:18.012" v="4" actId="26606"/>
          <ac:spMkLst>
            <pc:docMk/>
            <pc:sldMk cId="0" sldId="263"/>
            <ac:spMk id="10" creationId="{EC621857-711B-A522-CB42-28C97C3DA51A}"/>
          </ac:spMkLst>
        </pc:spChg>
        <pc:picChg chg="add">
          <ac:chgData name="Yeswanth chitturi" userId="578e62e806ab0917" providerId="LiveId" clId="{74337E78-DD16-419F-A776-DAD8D22932EE}" dt="2025-05-01T17:03:18.012" v="4" actId="26606"/>
          <ac:picMkLst>
            <pc:docMk/>
            <pc:sldMk cId="0" sldId="263"/>
            <ac:picMk id="6" creationId="{450787AF-8A7A-D72F-3700-79671C296A3D}"/>
          </ac:picMkLst>
        </pc:picChg>
      </pc:sldChg>
      <pc:sldChg chg="addSp delSp modSp mod modClrScheme chgLayout">
        <pc:chgData name="Yeswanth chitturi" userId="578e62e806ab0917" providerId="LiveId" clId="{74337E78-DD16-419F-A776-DAD8D22932EE}" dt="2025-05-01T17:19:47.993" v="18" actId="26606"/>
        <pc:sldMkLst>
          <pc:docMk/>
          <pc:sldMk cId="0" sldId="264"/>
        </pc:sldMkLst>
        <pc:spChg chg="mod">
          <ac:chgData name="Yeswanth chitturi" userId="578e62e806ab0917" providerId="LiveId" clId="{74337E78-DD16-419F-A776-DAD8D22932EE}" dt="2025-05-01T17:19:47.993" v="18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19:47.993" v="18" actId="26606"/>
          <ac:spMkLst>
            <pc:docMk/>
            <pc:sldMk cId="0" sldId="264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19:47.993" v="18" actId="26606"/>
          <ac:spMkLst>
            <pc:docMk/>
            <pc:sldMk cId="0" sldId="264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19:47.993" v="18" actId="26606"/>
          <ac:spMkLst>
            <pc:docMk/>
            <pc:sldMk cId="0" sldId="264"/>
            <ac:spMk id="9" creationId="{E1DCB36E-1CC7-4B6B-3029-0092328E0F7A}"/>
          </ac:spMkLst>
        </pc:spChg>
      </pc:sldChg>
      <pc:sldChg chg="addSp delSp modSp mod modClrScheme chgLayout">
        <pc:chgData name="Yeswanth chitturi" userId="578e62e806ab0917" providerId="LiveId" clId="{74337E78-DD16-419F-A776-DAD8D22932EE}" dt="2025-05-01T17:20:10.374" v="19" actId="26606"/>
        <pc:sldMkLst>
          <pc:docMk/>
          <pc:sldMk cId="0" sldId="265"/>
        </pc:sldMkLst>
        <pc:spChg chg="mod">
          <ac:chgData name="Yeswanth chitturi" userId="578e62e806ab0917" providerId="LiveId" clId="{74337E78-DD16-419F-A776-DAD8D22932EE}" dt="2025-05-01T17:20:10.374" v="19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20:10.374" v="19" actId="26606"/>
          <ac:spMkLst>
            <pc:docMk/>
            <pc:sldMk cId="0" sldId="265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20:10.374" v="19" actId="26606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20:10.374" v="19" actId="26606"/>
          <ac:spMkLst>
            <pc:docMk/>
            <pc:sldMk cId="0" sldId="265"/>
            <ac:spMk id="9" creationId="{0E412636-46A2-CC43-0C99-D685A829B914}"/>
          </ac:spMkLst>
        </pc:spChg>
      </pc:sldChg>
      <pc:sldChg chg="addSp delSp modSp mod modClrScheme chgLayout">
        <pc:chgData name="Yeswanth chitturi" userId="578e62e806ab0917" providerId="LiveId" clId="{74337E78-DD16-419F-A776-DAD8D22932EE}" dt="2025-05-01T17:20:14.306" v="20" actId="26606"/>
        <pc:sldMkLst>
          <pc:docMk/>
          <pc:sldMk cId="0" sldId="266"/>
        </pc:sldMkLst>
        <pc:spChg chg="mod">
          <ac:chgData name="Yeswanth chitturi" userId="578e62e806ab0917" providerId="LiveId" clId="{74337E78-DD16-419F-A776-DAD8D22932EE}" dt="2025-05-01T17:20:14.306" v="20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20:14.306" v="20" actId="26606"/>
          <ac:spMkLst>
            <pc:docMk/>
            <pc:sldMk cId="0" sldId="266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20:14.306" v="20" actId="26606"/>
          <ac:spMkLst>
            <pc:docMk/>
            <pc:sldMk cId="0" sldId="266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20:14.306" v="20" actId="26606"/>
          <ac:spMkLst>
            <pc:docMk/>
            <pc:sldMk cId="0" sldId="266"/>
            <ac:spMk id="9" creationId="{81BBD3B5-5669-3709-D8F7-984007DDFCBA}"/>
          </ac:spMkLst>
        </pc:spChg>
      </pc:sldChg>
      <pc:sldChg chg="addSp delSp modSp mod modClrScheme chgLayout">
        <pc:chgData name="Yeswanth chitturi" userId="578e62e806ab0917" providerId="LiveId" clId="{74337E78-DD16-419F-A776-DAD8D22932EE}" dt="2025-05-01T17:20:22.462" v="21" actId="26606"/>
        <pc:sldMkLst>
          <pc:docMk/>
          <pc:sldMk cId="0" sldId="267"/>
        </pc:sldMkLst>
        <pc:spChg chg="mod">
          <ac:chgData name="Yeswanth chitturi" userId="578e62e806ab0917" providerId="LiveId" clId="{74337E78-DD16-419F-A776-DAD8D22932EE}" dt="2025-05-01T17:20:22.462" v="21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20:22.462" v="21" actId="26606"/>
          <ac:spMkLst>
            <pc:docMk/>
            <pc:sldMk cId="0" sldId="267"/>
            <ac:spMk id="3" creationId="{00000000-0000-0000-0000-000000000000}"/>
          </ac:spMkLst>
        </pc:spChg>
        <pc:spChg chg="add del">
          <ac:chgData name="Yeswanth chitturi" userId="578e62e806ab0917" providerId="LiveId" clId="{74337E78-DD16-419F-A776-DAD8D22932EE}" dt="2025-05-01T17:20:22.462" v="21" actId="26606"/>
          <ac:spMkLst>
            <pc:docMk/>
            <pc:sldMk cId="0" sldId="267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20:22.462" v="21" actId="26606"/>
          <ac:spMkLst>
            <pc:docMk/>
            <pc:sldMk cId="0" sldId="267"/>
            <ac:spMk id="9" creationId="{F943819A-CAF8-3193-E8BB-82D1A51D2782}"/>
          </ac:spMkLst>
        </pc:spChg>
        <pc:spChg chg="add del mod">
          <ac:chgData name="Yeswanth chitturi" userId="578e62e806ab0917" providerId="LiveId" clId="{74337E78-DD16-419F-A776-DAD8D22932EE}" dt="2025-05-01T17:04:28.161" v="14" actId="26606"/>
          <ac:spMkLst>
            <pc:docMk/>
            <pc:sldMk cId="0" sldId="267"/>
            <ac:spMk id="10" creationId="{5B874A2F-0B12-E5AC-A007-DCA0063C3481}"/>
          </ac:spMkLst>
        </pc:spChg>
        <pc:picChg chg="add del mod ord">
          <ac:chgData name="Yeswanth chitturi" userId="578e62e806ab0917" providerId="LiveId" clId="{74337E78-DD16-419F-A776-DAD8D22932EE}" dt="2025-05-01T17:04:28.161" v="14" actId="26606"/>
          <ac:picMkLst>
            <pc:docMk/>
            <pc:sldMk cId="0" sldId="267"/>
            <ac:picMk id="6" creationId="{0A1CF736-2279-178D-83B9-0D12BECC4318}"/>
          </ac:picMkLst>
        </pc:picChg>
      </pc:sldChg>
      <pc:sldChg chg="addSp delSp modSp mod modClrScheme chgLayout">
        <pc:chgData name="Yeswanth chitturi" userId="578e62e806ab0917" providerId="LiveId" clId="{74337E78-DD16-419F-A776-DAD8D22932EE}" dt="2025-05-01T17:22:03.531" v="22" actId="26606"/>
        <pc:sldMkLst>
          <pc:docMk/>
          <pc:sldMk cId="0" sldId="269"/>
        </pc:sldMkLst>
        <pc:spChg chg="mod">
          <ac:chgData name="Yeswanth chitturi" userId="578e62e806ab0917" providerId="LiveId" clId="{74337E78-DD16-419F-A776-DAD8D22932EE}" dt="2025-05-01T17:22:03.531" v="22" actId="26606"/>
          <ac:spMkLst>
            <pc:docMk/>
            <pc:sldMk cId="0" sldId="269"/>
            <ac:spMk id="2" creationId="{00000000-0000-0000-0000-000000000000}"/>
          </ac:spMkLst>
        </pc:spChg>
        <pc:spChg chg="mod">
          <ac:chgData name="Yeswanth chitturi" userId="578e62e806ab0917" providerId="LiveId" clId="{74337E78-DD16-419F-A776-DAD8D22932EE}" dt="2025-05-01T17:22:03.531" v="22" actId="26606"/>
          <ac:spMkLst>
            <pc:docMk/>
            <pc:sldMk cId="0" sldId="269"/>
            <ac:spMk id="3" creationId="{00000000-0000-0000-0000-000000000000}"/>
          </ac:spMkLst>
        </pc:spChg>
        <pc:spChg chg="del">
          <ac:chgData name="Yeswanth chitturi" userId="578e62e806ab0917" providerId="LiveId" clId="{74337E78-DD16-419F-A776-DAD8D22932EE}" dt="2025-05-01T17:22:03.531" v="22" actId="26606"/>
          <ac:spMkLst>
            <pc:docMk/>
            <pc:sldMk cId="0" sldId="269"/>
            <ac:spMk id="4" creationId="{00000000-0000-0000-0000-000000000000}"/>
          </ac:spMkLst>
        </pc:spChg>
        <pc:spChg chg="add mod">
          <ac:chgData name="Yeswanth chitturi" userId="578e62e806ab0917" providerId="LiveId" clId="{74337E78-DD16-419F-A776-DAD8D22932EE}" dt="2025-05-01T17:22:03.531" v="22" actId="26606"/>
          <ac:spMkLst>
            <pc:docMk/>
            <pc:sldMk cId="0" sldId="269"/>
            <ac:spMk id="9" creationId="{A189D236-6DB5-5D14-564C-AD6DA2B13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58368" y="3968496"/>
            <a:ext cx="6638544" cy="16503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2000" dirty="0"/>
              <a:t>Yeswanth Chitturi, Neeraj Kumar Gummadi, Kush Shah</a:t>
            </a:r>
          </a:p>
          <a:p>
            <a:pPr>
              <a:lnSpc>
                <a:spcPct val="120000"/>
              </a:lnSpc>
            </a:pPr>
            <a:r>
              <a:rPr lang="en-IN" sz="2000" dirty="0"/>
              <a:t>CSE676B - Deep Learning</a:t>
            </a:r>
          </a:p>
          <a:p>
            <a:pPr>
              <a:lnSpc>
                <a:spcPct val="120000"/>
              </a:lnSpc>
            </a:pPr>
            <a:r>
              <a:rPr lang="en-IN" sz="2000" dirty="0"/>
              <a:t>May 1, 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</p:spPr>
        <p:txBody>
          <a:bodyPr anchor="b">
            <a:normAutofit/>
          </a:bodyPr>
          <a:lstStyle/>
          <a:p>
            <a:r>
              <a:rPr lang="en-US" sz="2900"/>
              <a:t>AgroInspector: Deep Learning-based Crop Legality and Disease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dirty="0"/>
              <a:t>Results – Accuracy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>
            <a:normAutofit/>
          </a:bodyPr>
          <a:lstStyle/>
          <a:p>
            <a:r>
              <a:rPr dirty="0"/>
              <a:t>Step 1: Legal vs Illegal – 93.62%</a:t>
            </a:r>
          </a:p>
          <a:p>
            <a:r>
              <a:rPr dirty="0"/>
              <a:t>Step 2: Illegal Crop Type – 93.47%</a:t>
            </a:r>
          </a:p>
          <a:p>
            <a:r>
              <a:rPr dirty="0"/>
              <a:t>Step 3: Healthy vs Diseased – 59.17%</a:t>
            </a:r>
          </a:p>
          <a:p>
            <a:r>
              <a:rPr dirty="0"/>
              <a:t>Step 4: Disease Type – 98.74%</a:t>
            </a:r>
          </a:p>
          <a:p>
            <a:r>
              <a:rPr dirty="0"/>
              <a:t>Step 5: Healthy Crop Type – 85.42%</a:t>
            </a:r>
            <a:endParaRPr lang="en-US" dirty="0"/>
          </a:p>
          <a:p>
            <a:endParaRPr lang="en-IN" dirty="0"/>
          </a:p>
          <a:p>
            <a:pPr algn="just"/>
            <a:r>
              <a:rPr lang="en-US" dirty="0"/>
              <a:t>Metrics used included precision, recall, F1-score, and confusion matrices. We fine-tuned thresholds for optimal F1-score due to some class imbalances, especially in diseases.</a:t>
            </a:r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1DCB36E-1CC7-4B6B-3029-0092328E0F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11015472" cy="590931"/>
          </a:xfrm>
        </p:spPr>
        <p:txBody>
          <a:bodyPr anchor="b">
            <a:noAutofit/>
          </a:bodyPr>
          <a:lstStyle/>
          <a:p>
            <a:r>
              <a:rPr lang="en-IN" dirty="0"/>
              <a:t>Model Performance (Legal vs Illegal &amp; Disease 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>
            <a:normAutofit/>
          </a:bodyPr>
          <a:lstStyle/>
          <a:p>
            <a:r>
              <a:rPr dirty="0"/>
              <a:t>Binary Classifier: 98% test accuracy, strong confusion matrix</a:t>
            </a:r>
          </a:p>
          <a:p>
            <a:r>
              <a:rPr dirty="0"/>
              <a:t>Disease Classifier: 93.04% test accuracy</a:t>
            </a:r>
          </a:p>
          <a:p>
            <a:r>
              <a:rPr dirty="0"/>
              <a:t>Robust classification across 36 disease classes, especially in Tomato and Holy Basil</a:t>
            </a:r>
            <a:endParaRPr lang="en-US" dirty="0"/>
          </a:p>
          <a:p>
            <a:pPr algn="just"/>
            <a:r>
              <a:rPr lang="en-US" dirty="0"/>
              <a:t>False positive rates were minimized via data augmentation and confusion analysis.</a:t>
            </a:r>
          </a:p>
          <a:p>
            <a:pPr algn="just"/>
            <a:r>
              <a:rPr lang="en-US" dirty="0"/>
              <a:t>Ensuring no mislabeling in legality was a design priority given the legal implications.</a:t>
            </a:r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E412636-46A2-CC43-0C99-D685A829B9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dirty="0"/>
              <a:t>Model Performance (Others)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622296"/>
            <a:ext cx="6951472" cy="3968249"/>
          </a:xfrm>
        </p:spPr>
        <p:txBody>
          <a:bodyPr>
            <a:normAutofit/>
          </a:bodyPr>
          <a:lstStyle/>
          <a:p>
            <a:r>
              <a:rPr dirty="0"/>
              <a:t>Illegal Crop Type Classifier: 76% test accuracy</a:t>
            </a:r>
          </a:p>
          <a:p>
            <a:r>
              <a:rPr dirty="0"/>
              <a:t>Healthy vs Diseased: 97.98%</a:t>
            </a:r>
          </a:p>
          <a:p>
            <a:r>
              <a:rPr dirty="0"/>
              <a:t>Healthy Crop Type: 97%+ for most crops</a:t>
            </a:r>
          </a:p>
          <a:p>
            <a:r>
              <a:rPr dirty="0"/>
              <a:t>Strong generalization and low validation loss across models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1BBD3B5-5669-3709-D8F7-984007DDFC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B656-BB04-6912-8E5B-54B6B21CA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93FF-BFC6-EB26-6D28-8D7BA8AA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lang="en-IN" sz="3300"/>
              <a:t>Autoencoder-Based</a:t>
            </a:r>
            <a:r>
              <a:rPr lang="en-IN" sz="3300" dirty="0"/>
              <a:t> Enhancements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707BF1-1793-5C4F-48EB-9B37609AE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6928" y="2185416"/>
            <a:ext cx="6951472" cy="396824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Autoencoders were used in: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Legal vs Illegal classification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Healthy vs Diseased classification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Latent-space features extracted using the encoder were used for classification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Benefits: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Reduced input dimensionality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Faster training and convergence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Improved generalization and class separation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Accuracy improvements: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Legal vs Illegal: 93.67% → 95.01%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Healthy vs Diseased: 59.17% → 95.00%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99B34CC-51EB-57AF-F11B-8591334FDD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4F04B-E0AC-E066-DC31-F6F8E6EAF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71A0-7D82-3ADE-D53D-CB920DD5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lang="en-US" sz="2800"/>
              <a:t>GAN-Augmented</a:t>
            </a:r>
            <a:r>
              <a:rPr lang="en-US" sz="2800" dirty="0"/>
              <a:t> Training for Rare Classes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F4BF18-895F-3500-DE61-0F70516C8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6928" y="2185416"/>
            <a:ext cx="6951472" cy="396824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DCGANs were trained to generate synthetic images for underrepresented classes: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Illegal crop types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Plant diseases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~200 images per class were generated and added to the training data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Benefits: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Improved class balance and model robustness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Better generalization for low-sample classes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Accuracy improvements: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Illegal Crop Type Classifier: 99.35% → 100.00%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Disease Classifier: 98.74% → 100.00%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649F9AD-0739-4B4D-DCE6-91A0443CAE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5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rPr lang="en-IN"/>
              <a:t>Demo (Streamlit Web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439416"/>
            <a:ext cx="6951472" cy="3968249"/>
          </a:xfrm>
        </p:spPr>
        <p:txBody>
          <a:bodyPr>
            <a:normAutofit/>
          </a:bodyPr>
          <a:lstStyle/>
          <a:p>
            <a:r>
              <a:rPr dirty="0"/>
              <a:t>Web deployment on </a:t>
            </a:r>
            <a:r>
              <a:rPr dirty="0" err="1"/>
              <a:t>Streamlit</a:t>
            </a:r>
            <a:r>
              <a:rPr dirty="0"/>
              <a:t> Cloud with:</a:t>
            </a:r>
          </a:p>
          <a:p>
            <a:r>
              <a:rPr dirty="0"/>
              <a:t>- Drag-and-drop upload</a:t>
            </a:r>
          </a:p>
          <a:p>
            <a:r>
              <a:rPr dirty="0"/>
              <a:t>- Live legality, health, and type prediction</a:t>
            </a:r>
          </a:p>
          <a:p>
            <a:r>
              <a:rPr dirty="0"/>
              <a:t>- Modular, responsive interface</a:t>
            </a:r>
          </a:p>
          <a:p>
            <a:endParaRPr dirty="0"/>
          </a:p>
          <a:p>
            <a:r>
              <a:rPr dirty="0"/>
              <a:t>Real-time results displayed for user-uploaded crop images.</a:t>
            </a:r>
            <a:endParaRPr lang="en-IN" dirty="0"/>
          </a:p>
          <a:p>
            <a:r>
              <a:rPr lang="en-IN" dirty="0"/>
              <a:t>https://agroinspector.streamlit.app/</a:t>
            </a:r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943819A-CAF8-3193-E8BB-82D1A51D27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t>Key Observations /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>
            <a:normAutofit/>
          </a:bodyPr>
          <a:lstStyle/>
          <a:p>
            <a:r>
              <a:rPr dirty="0" err="1"/>
              <a:t>AgroInspector</a:t>
            </a:r>
            <a:r>
              <a:rPr dirty="0"/>
              <a:t> achieves high accuracy and modular inference.</a:t>
            </a:r>
          </a:p>
          <a:p>
            <a:r>
              <a:rPr dirty="0"/>
              <a:t>Combines legal enforcement with disease prevention.</a:t>
            </a:r>
          </a:p>
          <a:p>
            <a:r>
              <a:rPr dirty="0"/>
              <a:t>Future work: expand dataset, mobile deployment, and real-time alert integration.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85D8A96-9312-3F45-6A57-4AA4F1CEB3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t>Team Contribution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>
            <a:normAutofit/>
          </a:bodyPr>
          <a:lstStyle/>
          <a:p>
            <a:r>
              <a:rPr lang="en-IN" b="1" dirty="0"/>
              <a:t>Yeswanth Chitturi</a:t>
            </a:r>
            <a:r>
              <a:rPr lang="en-IN" dirty="0"/>
              <a:t>: Dataset preparation, Model training and tuning, CNN and Autoencoder model development, </a:t>
            </a:r>
            <a:r>
              <a:rPr lang="en-IN" dirty="0" err="1"/>
              <a:t>Streamlit</a:t>
            </a:r>
            <a:r>
              <a:rPr lang="en-IN" dirty="0"/>
              <a:t> deployment, </a:t>
            </a:r>
            <a:br>
              <a:rPr lang="en-IN" dirty="0"/>
            </a:br>
            <a:r>
              <a:rPr lang="en-IN" b="1" dirty="0"/>
              <a:t>Neeraj Kumar Gummadi</a:t>
            </a:r>
            <a:r>
              <a:rPr lang="en-IN" dirty="0"/>
              <a:t>: Model training and tuning, GAN augmentation, evaluation analysis, documentation</a:t>
            </a:r>
            <a:br>
              <a:rPr lang="en-IN" dirty="0"/>
            </a:br>
            <a:r>
              <a:rPr lang="en-IN" b="1" dirty="0"/>
              <a:t>Kush Shah</a:t>
            </a:r>
            <a:r>
              <a:rPr lang="en-IN" dirty="0"/>
              <a:t>: Model testing, Model training and tuning, </a:t>
            </a:r>
            <a:r>
              <a:rPr lang="en-IN" dirty="0" err="1"/>
              <a:t>Streamlit</a:t>
            </a:r>
            <a:r>
              <a:rPr lang="en-IN" dirty="0"/>
              <a:t> deployment, presentation, report writing , Dataset preparation</a:t>
            </a:r>
            <a:endParaRPr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189D236-6DB5-5D14-564C-AD6DA2B13A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58368" y="3968496"/>
            <a:ext cx="6638544" cy="1650381"/>
          </a:xfrm>
        </p:spPr>
        <p:txBody>
          <a:bodyPr>
            <a:normAutofit/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</p:spPr>
        <p:txBody>
          <a:bodyPr anchor="b">
            <a:normAutofit/>
          </a:bodyPr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 anchor="b">
            <a:normAutofit/>
          </a:bodyPr>
          <a:lstStyle/>
          <a:p>
            <a:r>
              <a:t>Project Description</a:t>
            </a:r>
          </a:p>
        </p:txBody>
      </p:sp>
      <p:pic>
        <p:nvPicPr>
          <p:cNvPr id="6" name="Picture 5" descr="Plants in a field">
            <a:extLst>
              <a:ext uri="{FF2B5EF4-FFF2-40B4-BE49-F238E27FC236}">
                <a16:creationId xmlns:a16="http://schemas.microsoft.com/office/drawing/2014/main" id="{457B2174-90FE-E936-0559-BA10558F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91" r="13174"/>
          <a:stretch/>
        </p:blipFill>
        <p:spPr>
          <a:xfrm>
            <a:off x="566928" y="2278378"/>
            <a:ext cx="4500372" cy="37627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err="1"/>
              <a:t>AgroInspector</a:t>
            </a:r>
            <a:r>
              <a:rPr lang="en-US" sz="1500"/>
              <a:t> is a deep learning system for classifying crop legality and diagnosing plant diseases.</a:t>
            </a:r>
          </a:p>
          <a:p>
            <a:pPr>
              <a:lnSpc>
                <a:spcPct val="120000"/>
              </a:lnSpc>
            </a:pPr>
            <a:r>
              <a:rPr lang="en-US" sz="1500"/>
              <a:t>This dual-purpose tool helps in enforcing legal compliance and promoting crop health awareness among farmers and policymakers.</a:t>
            </a:r>
          </a:p>
          <a:p>
            <a:pPr>
              <a:lnSpc>
                <a:spcPct val="120000"/>
              </a:lnSpc>
            </a:pPr>
            <a:r>
              <a:rPr lang="en-US" sz="1500" err="1"/>
              <a:t>AgroInspector</a:t>
            </a:r>
            <a:r>
              <a:rPr lang="en-US" sz="1500"/>
              <a:t> offers a powerful and scalable solution to agriculture's modern challenges.</a:t>
            </a:r>
            <a:br>
              <a:rPr lang="en-US" sz="1500"/>
            </a:br>
            <a:r>
              <a:rPr lang="en-US" sz="1500"/>
              <a:t>With climate change and increased scrutiny on crop legality, this solution can support regulatory agencies and farmers alike.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1CB02F4-E310-E67D-43B8-1BE306288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 anchor="b">
            <a:normAutofit/>
          </a:bodyPr>
          <a:lstStyle/>
          <a:p>
            <a:r>
              <a:t>Background</a:t>
            </a:r>
          </a:p>
        </p:txBody>
      </p:sp>
      <p:pic>
        <p:nvPicPr>
          <p:cNvPr id="6" name="Picture 5" descr="Tractor in farmland">
            <a:extLst>
              <a:ext uri="{FF2B5EF4-FFF2-40B4-BE49-F238E27FC236}">
                <a16:creationId xmlns:a16="http://schemas.microsoft.com/office/drawing/2014/main" id="{F6255474-3AFA-9A72-B182-EA34A84A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65" r="2" b="376"/>
          <a:stretch/>
        </p:blipFill>
        <p:spPr>
          <a:xfrm>
            <a:off x="566928" y="2285382"/>
            <a:ext cx="4500372" cy="37487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>
            <a:normAutofit/>
          </a:bodyPr>
          <a:lstStyle/>
          <a:p>
            <a:r>
              <a:rPr lang="en-US"/>
              <a:t>Existing agricultural monitoring systems usually target either disease detection or crop classification.</a:t>
            </a:r>
          </a:p>
          <a:p>
            <a:r>
              <a:rPr lang="en-US" err="1"/>
              <a:t>AgroInspector</a:t>
            </a:r>
            <a:r>
              <a:rPr lang="en-US"/>
              <a:t> combines both tasks into a unified pipeline with modular CNN models.</a:t>
            </a:r>
          </a:p>
          <a:p>
            <a:r>
              <a:rPr lang="en-US"/>
              <a:t>Our approach is unique in including illegal crop detection using custom datasets from web scraping.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0F4B450-4818-5B46-2B07-0E70922D0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FA399-E9B1-BF4F-0805-886645B5C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7241-3512-A232-905E-B0202345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 anchor="b">
            <a:normAutofit/>
          </a:bodyPr>
          <a:lstStyle/>
          <a:p>
            <a:r>
              <a:rPr lang="en-US"/>
              <a:t>Inspiration from Existing Work</a:t>
            </a:r>
          </a:p>
        </p:txBody>
      </p:sp>
      <p:pic>
        <p:nvPicPr>
          <p:cNvPr id="11" name="Picture 10" descr="Illustration of people on a blockchain">
            <a:extLst>
              <a:ext uri="{FF2B5EF4-FFF2-40B4-BE49-F238E27FC236}">
                <a16:creationId xmlns:a16="http://schemas.microsoft.com/office/drawing/2014/main" id="{1D6B2FEA-F609-C622-2275-D5E510FD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71" r="13982"/>
          <a:stretch/>
        </p:blipFill>
        <p:spPr>
          <a:xfrm>
            <a:off x="566928" y="2278356"/>
            <a:ext cx="4500372" cy="37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344F-2B32-C3C8-03F0-344A05683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/>
              <a:t>Competitive Accuracy: Our Disease Type Classifier achieved 98.74% accuracy, performing on par with or surpassing recent state-of-the-art models, including ensemble and attention-based CNNs. </a:t>
            </a:r>
          </a:p>
          <a:p>
            <a:pPr>
              <a:lnSpc>
                <a:spcPct val="120000"/>
              </a:lnSpc>
            </a:pPr>
            <a:r>
              <a:rPr lang="en-US" sz="1400"/>
              <a:t>Robust Design: Compared to studies using Dense Attention CNNs (99.93%) and enhanced residual CNNs (98%), </a:t>
            </a:r>
            <a:r>
              <a:rPr lang="en-US" sz="1400" err="1"/>
              <a:t>AgroInspector’s</a:t>
            </a:r>
            <a:r>
              <a:rPr lang="en-US" sz="1400"/>
              <a:t> performance confirms the strength of our custom modular pipeline, which generalizes well across 36 disease classes. </a:t>
            </a:r>
          </a:p>
          <a:p>
            <a:pPr>
              <a:lnSpc>
                <a:spcPct val="120000"/>
              </a:lnSpc>
            </a:pPr>
            <a:r>
              <a:rPr lang="en-US" sz="1400"/>
              <a:t>Simpler Yet Effective: While other models rely on complex architectures or ensemble strategies, our standalone CNN-based classifier achieves similar accuracy with greater efficiency and deployment readiness.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65DA033-8B83-793E-D285-B388491335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6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 anchor="b">
            <a:normAutofit/>
          </a:bodyPr>
          <a:lstStyle/>
          <a:p>
            <a:r>
              <a:t>Related Work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500C44D2-0D98-4F35-5FA8-623B9AAD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55" r="2065" b="-2"/>
          <a:stretch/>
        </p:blipFill>
        <p:spPr>
          <a:xfrm>
            <a:off x="566935" y="2185416"/>
            <a:ext cx="4500357" cy="39486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200" dirty="0"/>
              <a:t>Existing models like </a:t>
            </a:r>
            <a:r>
              <a:rPr lang="en-US" sz="1200" dirty="0" err="1"/>
              <a:t>ResNet</a:t>
            </a:r>
            <a:r>
              <a:rPr lang="en-US" sz="1200" dirty="0"/>
              <a:t>, </a:t>
            </a:r>
            <a:r>
              <a:rPr lang="en-US" sz="1200" dirty="0" err="1"/>
              <a:t>InceptionNet</a:t>
            </a:r>
            <a:r>
              <a:rPr lang="en-US" sz="1200" dirty="0"/>
              <a:t>, and </a:t>
            </a:r>
            <a:r>
              <a:rPr lang="en-US" sz="1200" dirty="0" err="1"/>
              <a:t>EfficientNet</a:t>
            </a:r>
            <a:r>
              <a:rPr lang="en-US" sz="1200" dirty="0"/>
              <a:t> have achieved high accuracy on structured disease datasets. However, they are mostly confined to specific crops and lack cross-crop generalization or multi-stage diagnosis, limiting real-world usability. Illegal crop detection remains underexplored due to data scarcity and its sensitive nature. While satellite imagery is used in surveillance, no known AI pipeline performs plant-level legality classification.</a:t>
            </a:r>
          </a:p>
          <a:p>
            <a:pPr>
              <a:lnSpc>
                <a:spcPct val="120000"/>
              </a:lnSpc>
            </a:pPr>
            <a:r>
              <a:rPr lang="en-US" sz="1200" dirty="0" err="1"/>
              <a:t>AgroInspector</a:t>
            </a:r>
            <a:r>
              <a:rPr lang="en-US" sz="1200" dirty="0"/>
              <a:t> fills this gap by leveraging plant disease datasets and standard CNNs, while introducing a hierarchical decision flow across legality, health, and classification. Unlike single-output models, </a:t>
            </a:r>
            <a:r>
              <a:rPr lang="en-US" sz="1200" dirty="0" err="1"/>
              <a:t>AgroInspector</a:t>
            </a:r>
            <a:r>
              <a:rPr lang="en-US" sz="1200" dirty="0"/>
              <a:t> mirrors expert workflows, integrating legality detection, species recognition, and disease typing into a unified, real-world–aligned system.</a:t>
            </a:r>
          </a:p>
          <a:p>
            <a:pPr>
              <a:lnSpc>
                <a:spcPct val="120000"/>
              </a:lnSpc>
            </a:pPr>
            <a:endParaRPr lang="en-US" sz="11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E0C7AB-3E56-7EA4-0B0C-3EA99828F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 anchor="b">
            <a:normAutofit/>
          </a:bodyPr>
          <a:lstStyle/>
          <a:p>
            <a:r>
              <a:t>Dataset Overview</a:t>
            </a:r>
          </a:p>
        </p:txBody>
      </p:sp>
      <p:pic>
        <p:nvPicPr>
          <p:cNvPr id="11" name="Picture 10" descr="A field of green wheat&#10;&#10;AI-generated content may be incorrect.">
            <a:extLst>
              <a:ext uri="{FF2B5EF4-FFF2-40B4-BE49-F238E27FC236}">
                <a16:creationId xmlns:a16="http://schemas.microsoft.com/office/drawing/2014/main" id="{F8ABBD14-FEF4-C3C4-D30F-7DA05EE1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56" r="6569" b="-444"/>
          <a:stretch/>
        </p:blipFill>
        <p:spPr>
          <a:xfrm>
            <a:off x="566928" y="2278369"/>
            <a:ext cx="4500372" cy="37627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>
            <a:normAutofit/>
          </a:bodyPr>
          <a:lstStyle/>
          <a:p>
            <a:r>
              <a:rPr lang="en-US"/>
              <a:t>Used 5 datasets:</a:t>
            </a:r>
          </a:p>
          <a:p>
            <a:r>
              <a:rPr lang="en-US"/>
              <a:t>- Illegal Crop Detection</a:t>
            </a:r>
          </a:p>
          <a:p>
            <a:r>
              <a:rPr lang="en-US"/>
              <a:t>- Illegal Crop Type</a:t>
            </a:r>
          </a:p>
          <a:p>
            <a:r>
              <a:rPr lang="en-US"/>
              <a:t>- Healthy vs Diseased</a:t>
            </a:r>
          </a:p>
          <a:p>
            <a:r>
              <a:rPr lang="en-US"/>
              <a:t>- Disease Classification</a:t>
            </a:r>
          </a:p>
          <a:p>
            <a:r>
              <a:rPr lang="en-US"/>
              <a:t>- Healthy Crop Type</a:t>
            </a:r>
          </a:p>
          <a:p>
            <a:endParaRPr lang="en-US"/>
          </a:p>
          <a:p>
            <a:r>
              <a:rPr lang="en-US"/>
              <a:t>Total: Around 90,000 images from Kaggle and web scraping.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498FC96-E255-1260-3975-D6470E9275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t>Dataset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>
            <a:normAutofit/>
          </a:bodyPr>
          <a:lstStyle/>
          <a:p>
            <a:r>
              <a:rPr dirty="0"/>
              <a:t>Images resized to 256x256, normalized, and converted to </a:t>
            </a:r>
            <a:r>
              <a:rPr dirty="0" err="1"/>
              <a:t>PyTorch</a:t>
            </a:r>
            <a:r>
              <a:rPr dirty="0"/>
              <a:t> tensors.</a:t>
            </a:r>
            <a:endParaRPr lang="en-IN"/>
          </a:p>
          <a:p>
            <a:r>
              <a:rPr dirty="0"/>
              <a:t>Ensured class balance and consistent resolution. Applied image verification and filtering where needed.</a:t>
            </a:r>
            <a:endParaRPr lang="en-US"/>
          </a:p>
          <a:p>
            <a:r>
              <a:rPr lang="en-US" dirty="0"/>
              <a:t>We also analyzed dimensional consistency via boxplots, ensuring robust feature extraction across classes.</a:t>
            </a:r>
            <a:br>
              <a:rPr lang="en-US" dirty="0"/>
            </a:br>
            <a:r>
              <a:rPr lang="en-US" dirty="0"/>
              <a:t>Clean datasets minimized training artifacts and improved convergence speed.</a:t>
            </a:r>
            <a:endParaRPr lang="en-IN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743211-344F-1463-469C-722606B7B8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 anchor="b">
            <a:normAutofit/>
          </a:bodyPr>
          <a:lstStyle/>
          <a:p>
            <a:r>
              <a:t>Methods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Developed 5 custom CNN models:</a:t>
            </a:r>
          </a:p>
          <a:p>
            <a:pPr>
              <a:lnSpc>
                <a:spcPct val="120000"/>
              </a:lnSpc>
            </a:pPr>
            <a:r>
              <a:rPr lang="en-US" sz="1500"/>
              <a:t>1. Legal vs Illegal</a:t>
            </a:r>
          </a:p>
          <a:p>
            <a:pPr>
              <a:lnSpc>
                <a:spcPct val="120000"/>
              </a:lnSpc>
            </a:pPr>
            <a:r>
              <a:rPr lang="en-US" sz="1500"/>
              <a:t>2. Illegal Crop Type</a:t>
            </a:r>
          </a:p>
          <a:p>
            <a:pPr>
              <a:lnSpc>
                <a:spcPct val="120000"/>
              </a:lnSpc>
            </a:pPr>
            <a:r>
              <a:rPr lang="en-US" sz="1500"/>
              <a:t>3. Healthy vs Diseased</a:t>
            </a:r>
          </a:p>
          <a:p>
            <a:pPr>
              <a:lnSpc>
                <a:spcPct val="120000"/>
              </a:lnSpc>
            </a:pPr>
            <a:r>
              <a:rPr lang="en-US" sz="1500"/>
              <a:t>4. Healthy Crop Type</a:t>
            </a:r>
          </a:p>
          <a:p>
            <a:pPr>
              <a:lnSpc>
                <a:spcPct val="120000"/>
              </a:lnSpc>
            </a:pPr>
            <a:r>
              <a:rPr lang="en-US" sz="1500"/>
              <a:t>5. Disease Type</a:t>
            </a:r>
          </a:p>
          <a:p>
            <a:pPr>
              <a:lnSpc>
                <a:spcPct val="120000"/>
              </a:lnSpc>
            </a:pPr>
            <a:endParaRPr lang="en-US" sz="1500"/>
          </a:p>
          <a:p>
            <a:pPr>
              <a:lnSpc>
                <a:spcPct val="120000"/>
              </a:lnSpc>
            </a:pPr>
            <a:r>
              <a:rPr lang="en-US" sz="1500"/>
              <a:t>All models use Conv-BN-</a:t>
            </a:r>
            <a:r>
              <a:rPr lang="en-US" sz="1500" err="1"/>
              <a:t>ReLU</a:t>
            </a:r>
            <a:r>
              <a:rPr lang="en-US" sz="1500"/>
              <a:t>-</a:t>
            </a:r>
            <a:r>
              <a:rPr lang="en-US" sz="1500" err="1"/>
              <a:t>MaxPool</a:t>
            </a:r>
            <a:r>
              <a:rPr lang="en-US" sz="1500"/>
              <a:t> and FC layers. Models were trained with optimized dropout rates, learning rate schedules, and regularization techniques.</a:t>
            </a:r>
            <a:br>
              <a:rPr lang="en-US" sz="1500"/>
            </a:br>
            <a:r>
              <a:rPr lang="en-US" sz="1500"/>
              <a:t>Each was benchmarked to ensure low validation loss and reproducibility.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ADB9437-672C-25CA-CF11-3AC7DC621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 anchor="b">
            <a:normAutofit/>
          </a:bodyPr>
          <a:lstStyle/>
          <a:p>
            <a:r>
              <a:rPr lang="en-IN"/>
              <a:t>Pipeline Architecture</a:t>
            </a:r>
          </a:p>
        </p:txBody>
      </p:sp>
      <p:pic>
        <p:nvPicPr>
          <p:cNvPr id="6" name="Picture 5" descr="Green and yellow layers">
            <a:extLst>
              <a:ext uri="{FF2B5EF4-FFF2-40B4-BE49-F238E27FC236}">
                <a16:creationId xmlns:a16="http://schemas.microsoft.com/office/drawing/2014/main" id="{450787AF-8A7A-D72F-3700-79671C29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00" r="2554"/>
          <a:stretch/>
        </p:blipFill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>
            <a:normAutofit/>
          </a:bodyPr>
          <a:lstStyle/>
          <a:p>
            <a:r>
              <a:t>Pipeline Flow:</a:t>
            </a:r>
          </a:p>
          <a:p>
            <a:r>
              <a:t>- Step 1: Legal vs Illegal</a:t>
            </a:r>
          </a:p>
          <a:p>
            <a:r>
              <a:t>- Step 2a: Illegal Crop Type</a:t>
            </a:r>
          </a:p>
          <a:p>
            <a:r>
              <a:t>- Step 2b: Healthy vs Diseased</a:t>
            </a:r>
          </a:p>
          <a:p>
            <a:r>
              <a:t>- Step 3a: Healthy Crop Type</a:t>
            </a:r>
          </a:p>
          <a:p>
            <a:r>
              <a:t>- Step 3b: Disease Type</a:t>
            </a:r>
          </a:p>
          <a:p>
            <a:endParaRPr/>
          </a:p>
          <a:p>
            <a:r>
              <a:t>Implemented in PyTorch with Streamlit deployment.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621857-711B-A522-CB42-28C97C3DA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74280" y="6319774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53C135-CEC6-A548-8917-8F7FEB82358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1038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Regular</vt:lpstr>
      <vt:lpstr>Georgia</vt:lpstr>
      <vt:lpstr>System Font Regular</vt:lpstr>
      <vt:lpstr>Office Theme</vt:lpstr>
      <vt:lpstr>AgroInspector: Deep Learning-based Crop Legality and Disease Detection</vt:lpstr>
      <vt:lpstr>Project Description</vt:lpstr>
      <vt:lpstr>Background</vt:lpstr>
      <vt:lpstr>Inspiration from Existing Work</vt:lpstr>
      <vt:lpstr>Related Work</vt:lpstr>
      <vt:lpstr>Dataset Overview</vt:lpstr>
      <vt:lpstr>Dataset Preprocessing</vt:lpstr>
      <vt:lpstr>Methods Overview</vt:lpstr>
      <vt:lpstr>Pipeline Architecture</vt:lpstr>
      <vt:lpstr>Results – Accuracy Summary</vt:lpstr>
      <vt:lpstr>Model Performance (Legal vs Illegal &amp; Disease Type)</vt:lpstr>
      <vt:lpstr>Model Performance (Others)</vt:lpstr>
      <vt:lpstr>Autoencoder-Based Enhancements</vt:lpstr>
      <vt:lpstr>GAN-Augmented Training for Rare Classes</vt:lpstr>
      <vt:lpstr>Demo (Streamlit Web App)</vt:lpstr>
      <vt:lpstr>Key Observations / Summary</vt:lpstr>
      <vt:lpstr>Team Contribution Summary</vt:lpstr>
      <vt:lpstr>Thank You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Yeswanth chitturi</cp:lastModifiedBy>
  <cp:revision>86</cp:revision>
  <dcterms:created xsi:type="dcterms:W3CDTF">2019-04-04T19:20:28Z</dcterms:created>
  <dcterms:modified xsi:type="dcterms:W3CDTF">2025-05-01T19:59:20Z</dcterms:modified>
  <cp:category/>
</cp:coreProperties>
</file>