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5" r:id="rId2"/>
  </p:sldMasterIdLst>
  <p:sldIdLst>
    <p:sldId id="257" r:id="rId3"/>
    <p:sldId id="267" r:id="rId4"/>
    <p:sldId id="260" r:id="rId5"/>
    <p:sldId id="266" r:id="rId6"/>
    <p:sldId id="258" r:id="rId7"/>
    <p:sldId id="264" r:id="rId8"/>
    <p:sldId id="262" r:id="rId9"/>
    <p:sldId id="263" r:id="rId10"/>
    <p:sldId id="265" r:id="rId11"/>
    <p:sldId id="268" r:id="rId12"/>
    <p:sldId id="261" r:id="rId13"/>
  </p:sldIdLst>
  <p:sldSz cx="9144000" cy="6858000" type="screen4x3"/>
  <p:notesSz cx="6858000" cy="9144000"/>
  <p:embeddedFontLst>
    <p:embeddedFont>
      <p:font typeface="휴먼둥근헤드라인" panose="0203050400010101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휴먼매직체" panose="02030504000101010101" pitchFamily="18" charset="-127"/>
      <p:regular r:id="rId17"/>
    </p:embeddedFont>
    <p:embeddedFont>
      <p:font typeface="마이크임팩트 쭘마" panose="020B0600000101010101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D"/>
    <a:srgbClr val="19FF0D"/>
    <a:srgbClr val="4F81BD"/>
    <a:srgbClr val="F5FF6D"/>
    <a:srgbClr val="294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4145-4D02-4D69-8DD0-9C9DB24D027C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DF90-B861-4339-81AA-DDCE5DD31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7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27CA-6F0E-42ED-98C2-71493ABDABFF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AE37-5BBE-4482-8DBC-AFD50C92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30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27CA-6F0E-42ED-98C2-71493ABDABFF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AE37-5BBE-4482-8DBC-AFD50C92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586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27CA-6F0E-42ED-98C2-71493ABDABFF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AE37-5BBE-4482-8DBC-AFD50C92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36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27CA-6F0E-42ED-98C2-71493ABDABFF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AE37-5BBE-4482-8DBC-AFD50C92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27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27CA-6F0E-42ED-98C2-71493ABDABFF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AE37-5BBE-4482-8DBC-AFD50C92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91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27CA-6F0E-42ED-98C2-71493ABDABFF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AE37-5BBE-4482-8DBC-AFD50C92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27CA-6F0E-42ED-98C2-71493ABDABFF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AE37-5BBE-4482-8DBC-AFD50C92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12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27CA-6F0E-42ED-98C2-71493ABDABFF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AE37-5BBE-4482-8DBC-AFD50C92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3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27CA-6F0E-42ED-98C2-71493ABDABFF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AE37-5BBE-4482-8DBC-AFD50C92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03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27CA-6F0E-42ED-98C2-71493ABDABFF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AE37-5BBE-4482-8DBC-AFD50C92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0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27CA-6F0E-42ED-98C2-71493ABDABFF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AE37-5BBE-4482-8DBC-AFD50C92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11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14145-4D02-4D69-8DD0-9C9DB24D027C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9DF90-B861-4339-81AA-DDCE5DD31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71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327CA-6F0E-42ED-98C2-71493ABDABFF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8AE37-5BBE-4482-8DBC-AFD50C92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86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1.pn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2831" y="1955099"/>
            <a:ext cx="23583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[ </a:t>
            </a:r>
            <a:r>
              <a:rPr lang="ko-KR" altLang="en-US" sz="4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  <a:r>
              <a:rPr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en-US" altLang="ko-KR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54652" y="2938922"/>
            <a:ext cx="2174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250000"/>
              </a:lnSpc>
              <a:defRPr sz="16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500" spc="-1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01</a:t>
            </a:r>
            <a:r>
              <a:rPr lang="ko-KR" altLang="en-US" sz="1500" spc="-1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500" spc="-1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게임컨셉</a:t>
            </a:r>
            <a:endParaRPr lang="en-US" altLang="ko-KR" sz="1500" spc="-1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spc="-1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02 </a:t>
            </a:r>
            <a:r>
              <a:rPr lang="ko-KR" altLang="en-US" sz="1500" spc="-1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개발범위</a:t>
            </a:r>
            <a:endParaRPr lang="en-US" altLang="ko-KR" sz="1500" spc="-1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spc="-1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 </a:t>
            </a:r>
            <a:r>
              <a:rPr lang="ko-KR" altLang="en-US" sz="1500" spc="-1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예상게임흐름</a:t>
            </a:r>
            <a:endParaRPr lang="en-US" altLang="ko-KR" sz="1500" spc="-1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spc="-1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 </a:t>
            </a:r>
            <a:r>
              <a:rPr lang="ko-KR" altLang="en-US" sz="1500" spc="-1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개발일정</a:t>
            </a:r>
            <a:endParaRPr lang="en-US" altLang="ko-KR" sz="1500" spc="-1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36621" y="2938922"/>
            <a:ext cx="135467" cy="1794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274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54796"/>
              </p:ext>
            </p:extLst>
          </p:nvPr>
        </p:nvGraphicFramePr>
        <p:xfrm>
          <a:off x="467544" y="2096548"/>
          <a:ext cx="835292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평가항목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평가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(A:</a:t>
                      </a:r>
                      <a:r>
                        <a:rPr lang="ko-KR" altLang="en-US" sz="1600" dirty="0" err="1"/>
                        <a:t>매우잘함</a:t>
                      </a:r>
                      <a:r>
                        <a:rPr lang="en-US" altLang="ko-KR" sz="1600" dirty="0"/>
                        <a:t>,B:</a:t>
                      </a:r>
                      <a:r>
                        <a:rPr lang="ko-KR" altLang="en-US" sz="1600" dirty="0"/>
                        <a:t>잘함</a:t>
                      </a:r>
                      <a:r>
                        <a:rPr lang="en-US" altLang="ko-KR" sz="1600" dirty="0"/>
                        <a:t>,C:</a:t>
                      </a:r>
                      <a:r>
                        <a:rPr lang="ko-KR" altLang="en-US" sz="1600" dirty="0"/>
                        <a:t>보통</a:t>
                      </a:r>
                      <a:r>
                        <a:rPr lang="en-US" altLang="ko-KR" sz="1600" dirty="0"/>
                        <a:t>,D:</a:t>
                      </a:r>
                      <a:r>
                        <a:rPr lang="ko-KR" altLang="en-US" sz="1600" dirty="0"/>
                        <a:t>못함</a:t>
                      </a:r>
                      <a:r>
                        <a:rPr lang="en-US" altLang="ko-KR" sz="1600" dirty="0"/>
                        <a:t>,E:</a:t>
                      </a:r>
                      <a:r>
                        <a:rPr lang="ko-KR" altLang="en-US" sz="1600" dirty="0" err="1"/>
                        <a:t>매우못함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발표자료에 포함할 내용을 다 포함했는가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게임컨셉이</a:t>
                      </a:r>
                      <a:r>
                        <a:rPr lang="ko-KR" altLang="en-US" sz="1600" dirty="0"/>
                        <a:t> 잘 표현되었는가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핵심 </a:t>
                      </a:r>
                      <a:r>
                        <a:rPr lang="ko-KR" altLang="en-US" sz="1600" dirty="0" err="1"/>
                        <a:t>메카닉의</a:t>
                      </a:r>
                      <a:r>
                        <a:rPr lang="ko-KR" altLang="en-US" sz="1600" dirty="0"/>
                        <a:t> 제시가 잘 되었는가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실행 흐름이 잘 표현되었는가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개발 범위가 구체적이며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측정 가능한가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개발 계획이 구체적이며 </a:t>
                      </a:r>
                      <a:r>
                        <a:rPr lang="ko-KR" altLang="en-US" sz="1600" dirty="0" err="1"/>
                        <a:t>실행가능한가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사각형: 둥근 모서리 2"/>
          <p:cNvSpPr/>
          <p:nvPr/>
        </p:nvSpPr>
        <p:spPr>
          <a:xfrm>
            <a:off x="2855167" y="373224"/>
            <a:ext cx="3312367" cy="746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자체평가</a:t>
            </a:r>
          </a:p>
        </p:txBody>
      </p:sp>
    </p:spTree>
    <p:extLst>
      <p:ext uri="{BB962C8B-B14F-4D97-AF65-F5344CB8AC3E}">
        <p14:creationId xmlns:p14="http://schemas.microsoft.com/office/powerpoint/2010/main" val="366401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8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39" y="1604864"/>
            <a:ext cx="4212180" cy="30046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155" y="3368351"/>
            <a:ext cx="4069174" cy="3077313"/>
          </a:xfrm>
          <a:prstGeom prst="rect">
            <a:avLst/>
          </a:prstGeom>
        </p:spPr>
      </p:pic>
      <p:sp>
        <p:nvSpPr>
          <p:cNvPr id="4" name="사각형: 둥근 모서리 3"/>
          <p:cNvSpPr/>
          <p:nvPr/>
        </p:nvSpPr>
        <p:spPr>
          <a:xfrm>
            <a:off x="2509935" y="259663"/>
            <a:ext cx="4590661" cy="1119674"/>
          </a:xfrm>
          <a:prstGeom prst="roundRect">
            <a:avLst/>
          </a:prstGeom>
          <a:solidFill>
            <a:srgbClr val="19FF0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영감을 받은 게임은</a:t>
            </a:r>
            <a:r>
              <a:rPr lang="en-US" altLang="ko-KR" sz="3200" b="1" dirty="0">
                <a:solidFill>
                  <a:schemeClr val="tx1"/>
                </a:solidFill>
              </a:rPr>
              <a:t>?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말풍선: 모서리가 둥근 사각형 4"/>
          <p:cNvSpPr/>
          <p:nvPr/>
        </p:nvSpPr>
        <p:spPr>
          <a:xfrm>
            <a:off x="5029200" y="1726259"/>
            <a:ext cx="3013788" cy="1380930"/>
          </a:xfrm>
          <a:prstGeom prst="wedgeRoundRectCallout">
            <a:avLst/>
          </a:prstGeom>
          <a:solidFill>
            <a:srgbClr val="FFFF0D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킹덤러쉬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성안의 적을 각종 병사와 건물로 방어하는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디펜스 게임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말풍선: 모서리가 둥근 사각형 5"/>
          <p:cNvSpPr/>
          <p:nvPr/>
        </p:nvSpPr>
        <p:spPr>
          <a:xfrm rot="10800000">
            <a:off x="1003041" y="4835042"/>
            <a:ext cx="3013788" cy="1380930"/>
          </a:xfrm>
          <a:prstGeom prst="wedgeRoundRectCallout">
            <a:avLst/>
          </a:prstGeom>
          <a:solidFill>
            <a:srgbClr val="FFFF0D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40971" y="4925342"/>
            <a:ext cx="2537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     </a:t>
            </a:r>
            <a:r>
              <a:rPr lang="ko-KR" altLang="en-US" b="1" dirty="0" err="1"/>
              <a:t>모나크모나크</a:t>
            </a:r>
            <a:endParaRPr lang="en-US" altLang="ko-KR" b="1" dirty="0"/>
          </a:p>
          <a:p>
            <a:r>
              <a:rPr lang="ko-KR" altLang="en-US" dirty="0"/>
              <a:t>땅을 점령하며 생성되는 병사로 상대를 점령        하는 전략게임</a:t>
            </a:r>
          </a:p>
        </p:txBody>
      </p:sp>
    </p:spTree>
    <p:extLst>
      <p:ext uri="{BB962C8B-B14F-4D97-AF65-F5344CB8AC3E}">
        <p14:creationId xmlns:p14="http://schemas.microsoft.com/office/powerpoint/2010/main" val="126750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1752" y="3992132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Step 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4844" y="3992132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Step 02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936" y="3992132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Step 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11027" y="3992132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Step 04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04084" y="920748"/>
            <a:ext cx="1193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 spc="-15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661C"/>
                </a:solidFill>
                <a:latin typeface="a꽃가람" panose="02020600000000000000" pitchFamily="18" charset="-127"/>
                <a:ea typeface="a꽃가람" panose="02020600000000000000" pitchFamily="18" charset="-127"/>
              </a:defRPr>
            </a:lvl1pPr>
          </a:lstStyle>
          <a:p>
            <a:r>
              <a:rPr lang="ko-KR" altLang="en-US" sz="1600" spc="-1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나만의 </a:t>
            </a:r>
            <a:endParaRPr lang="en-US" altLang="ko-KR" sz="1600" spc="-1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z="1600" spc="-1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영웅을 </a:t>
            </a:r>
            <a:endParaRPr lang="en-US" altLang="ko-KR" sz="1600" spc="-1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z="1600" spc="-1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만들어라</a:t>
            </a:r>
            <a:r>
              <a:rPr lang="en-US" altLang="ko-KR" sz="1600" spc="-1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77671" y="931573"/>
            <a:ext cx="1193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 spc="-15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661C"/>
                </a:solidFill>
                <a:latin typeface="a꽃가람" panose="02020600000000000000" pitchFamily="18" charset="-127"/>
                <a:ea typeface="a꽃가람" panose="02020600000000000000" pitchFamily="18" charset="-127"/>
              </a:defRPr>
            </a:lvl1pPr>
          </a:lstStyle>
          <a:p>
            <a:r>
              <a:rPr lang="ko-KR" altLang="en-US" sz="1600" spc="-1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나만의 </a:t>
            </a:r>
            <a:endParaRPr lang="en-US" altLang="ko-KR" sz="1600" spc="-1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z="1600" spc="-1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전략으로 </a:t>
            </a:r>
            <a:endParaRPr lang="en-US" altLang="ko-KR" sz="1600" spc="-1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z="1600" spc="-1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승리하라</a:t>
            </a:r>
            <a:r>
              <a:rPr lang="en-US" altLang="ko-KR" sz="1600" spc="-1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1600" spc="-1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20766" y="881285"/>
            <a:ext cx="11936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 spc="-15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661C"/>
                </a:solidFill>
                <a:latin typeface="a꽃가람" panose="02020600000000000000" pitchFamily="18" charset="-127"/>
                <a:ea typeface="a꽃가람" panose="02020600000000000000" pitchFamily="18" charset="-127"/>
              </a:defRPr>
            </a:lvl1pPr>
          </a:lstStyle>
          <a:p>
            <a:r>
              <a:rPr lang="ko-KR" altLang="en-US" sz="1600" spc="-1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편리한 </a:t>
            </a:r>
            <a:endParaRPr lang="en-US" altLang="ko-KR" sz="1600" spc="-1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z="1600" spc="-1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조작</a:t>
            </a:r>
            <a:r>
              <a:rPr lang="en-US" altLang="ko-KR" sz="1600" spc="-1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</a:p>
          <a:p>
            <a:r>
              <a:rPr lang="ko-KR" altLang="en-US" sz="1600" spc="-1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편리한 </a:t>
            </a:r>
            <a:endParaRPr lang="en-US" altLang="ko-KR" sz="1600" spc="-1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z="1600" spc="-1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게임진행</a:t>
            </a:r>
            <a:r>
              <a:rPr lang="en-US" altLang="ko-KR" sz="1600" spc="-1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1600" spc="-1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48265" y="881285"/>
            <a:ext cx="1005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싸우고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점령하고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이겨라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94027" y="767006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마이크임팩트 쭘마" panose="02030504000101010101" pitchFamily="18" charset="-127"/>
              <a:ea typeface="마이크임팩트 쭘마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27119" y="71200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마이크임팩트 쭘마" panose="02030504000101010101" pitchFamily="18" charset="-127"/>
              <a:ea typeface="마이크임팩트 쭘마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73845" y="881285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마이크임팩트 쭘마" panose="02030504000101010101" pitchFamily="18" charset="-127"/>
              <a:ea typeface="마이크임팩트 쭘마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41196" y="5325489"/>
            <a:ext cx="6261609" cy="52379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780491" y="5396446"/>
            <a:ext cx="3583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언제까지 막기만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할꺼야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공격은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??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47" y="2281668"/>
            <a:ext cx="1226437" cy="122643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958" y="2286368"/>
            <a:ext cx="1221737" cy="122173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20" y="2281668"/>
            <a:ext cx="1322818" cy="122643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376" y="2312180"/>
            <a:ext cx="1293586" cy="122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9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820"/>
            <a:ext cx="9084986" cy="5775649"/>
          </a:xfrm>
          <a:prstGeom prst="rect">
            <a:avLst/>
          </a:prstGeom>
        </p:spPr>
      </p:pic>
      <p:sp>
        <p:nvSpPr>
          <p:cNvPr id="3" name="말풍선: 타원형 2"/>
          <p:cNvSpPr/>
          <p:nvPr/>
        </p:nvSpPr>
        <p:spPr>
          <a:xfrm>
            <a:off x="7548465" y="2481943"/>
            <a:ext cx="727788" cy="643812"/>
          </a:xfrm>
          <a:prstGeom prst="wedgeEllipseCallout">
            <a:avLst/>
          </a:prstGeom>
          <a:solidFill>
            <a:srgbClr val="F5FF6D">
              <a:alpha val="50196"/>
            </a:srgb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다리건설</a:t>
            </a:r>
          </a:p>
        </p:txBody>
      </p:sp>
      <p:sp>
        <p:nvSpPr>
          <p:cNvPr id="4" name="말풍선: 타원형 3"/>
          <p:cNvSpPr/>
          <p:nvPr/>
        </p:nvSpPr>
        <p:spPr>
          <a:xfrm>
            <a:off x="4795935" y="2450841"/>
            <a:ext cx="768220" cy="674914"/>
          </a:xfrm>
          <a:prstGeom prst="wedgeEllipseCallout">
            <a:avLst/>
          </a:prstGeom>
          <a:solidFill>
            <a:srgbClr val="F5FF6D">
              <a:alpha val="50196"/>
            </a:srgb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목책</a:t>
            </a:r>
            <a:endParaRPr lang="en-US" altLang="ko-KR" sz="10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건설</a:t>
            </a:r>
          </a:p>
        </p:txBody>
      </p:sp>
      <p:sp>
        <p:nvSpPr>
          <p:cNvPr id="5" name="말풍선: 타원형 4"/>
          <p:cNvSpPr/>
          <p:nvPr/>
        </p:nvSpPr>
        <p:spPr>
          <a:xfrm>
            <a:off x="4545603" y="768220"/>
            <a:ext cx="727788" cy="643812"/>
          </a:xfrm>
          <a:prstGeom prst="wedgeEllipseCallout">
            <a:avLst/>
          </a:prstGeom>
          <a:solidFill>
            <a:srgbClr val="F5FF6D">
              <a:alpha val="50196"/>
            </a:srgb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본성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3278154" y="4369837"/>
            <a:ext cx="727788" cy="643812"/>
          </a:xfrm>
          <a:prstGeom prst="wedgeEllipseCallout">
            <a:avLst/>
          </a:prstGeom>
          <a:solidFill>
            <a:srgbClr val="F5FF6D">
              <a:alpha val="50196"/>
            </a:srgb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병사 와 점령지</a:t>
            </a:r>
          </a:p>
        </p:txBody>
      </p:sp>
      <p:sp>
        <p:nvSpPr>
          <p:cNvPr id="12" name="말풍선: 타원형 11"/>
          <p:cNvSpPr/>
          <p:nvPr/>
        </p:nvSpPr>
        <p:spPr>
          <a:xfrm>
            <a:off x="6231334" y="1884784"/>
            <a:ext cx="768220" cy="674914"/>
          </a:xfrm>
          <a:prstGeom prst="wedgeEllipseCallout">
            <a:avLst/>
          </a:prstGeom>
          <a:solidFill>
            <a:srgbClr val="F5FF6D">
              <a:alpha val="50196"/>
            </a:srgb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아이템</a:t>
            </a:r>
            <a:endParaRPr lang="en-US" altLang="ko-KR" sz="10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골드</a:t>
            </a:r>
            <a:r>
              <a:rPr lang="en-US" altLang="ko-KR" sz="10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사각형: 둥근 모서리 12"/>
          <p:cNvSpPr/>
          <p:nvPr/>
        </p:nvSpPr>
        <p:spPr>
          <a:xfrm>
            <a:off x="69262" y="690466"/>
            <a:ext cx="2286000" cy="1791477"/>
          </a:xfrm>
          <a:prstGeom prst="roundRect">
            <a:avLst/>
          </a:prstGeom>
          <a:solidFill>
            <a:srgbClr val="19FF0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기본적으로 땅을 점령하며 세력을 키우는 전략게임</a:t>
            </a:r>
          </a:p>
        </p:txBody>
      </p:sp>
      <p:sp>
        <p:nvSpPr>
          <p:cNvPr id="14" name="사각형: 둥근 모서리 13"/>
          <p:cNvSpPr/>
          <p:nvPr/>
        </p:nvSpPr>
        <p:spPr>
          <a:xfrm>
            <a:off x="6615444" y="4369837"/>
            <a:ext cx="2286000" cy="1791477"/>
          </a:xfrm>
          <a:prstGeom prst="roundRect">
            <a:avLst/>
          </a:prstGeom>
          <a:solidFill>
            <a:srgbClr val="19FF0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가장 기본적인 스테이지</a:t>
            </a:r>
            <a:r>
              <a:rPr lang="en-US" altLang="ko-KR" dirty="0"/>
              <a:t> </a:t>
            </a:r>
            <a:r>
              <a:rPr lang="ko-KR" altLang="en-US" dirty="0"/>
              <a:t>모습</a:t>
            </a:r>
            <a:endParaRPr lang="en-US" altLang="ko-KR" dirty="0"/>
          </a:p>
          <a:p>
            <a:pPr algn="ctr"/>
            <a:r>
              <a:rPr lang="ko-KR" altLang="en-US" dirty="0"/>
              <a:t>향후 각종 수비</a:t>
            </a:r>
            <a:r>
              <a:rPr lang="en-US" altLang="ko-KR" dirty="0"/>
              <a:t>/</a:t>
            </a:r>
            <a:r>
              <a:rPr lang="ko-KR" altLang="en-US" dirty="0"/>
              <a:t>공격건물 현대식 오브젝트를 </a:t>
            </a:r>
            <a:r>
              <a:rPr lang="ko-KR" altLang="en-US" dirty="0" err="1"/>
              <a:t>추가구현할</a:t>
            </a:r>
            <a:r>
              <a:rPr lang="ko-KR" altLang="en-US" dirty="0"/>
              <a:t> 예정</a:t>
            </a:r>
          </a:p>
        </p:txBody>
      </p:sp>
      <p:sp>
        <p:nvSpPr>
          <p:cNvPr id="15" name="화살표: 아래쪽 14"/>
          <p:cNvSpPr/>
          <p:nvPr/>
        </p:nvSpPr>
        <p:spPr>
          <a:xfrm rot="2887120">
            <a:off x="3030555" y="1905000"/>
            <a:ext cx="441648" cy="634482"/>
          </a:xfrm>
          <a:prstGeom prst="downArrow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/>
          <p:cNvSpPr/>
          <p:nvPr/>
        </p:nvSpPr>
        <p:spPr>
          <a:xfrm rot="7447820">
            <a:off x="2271993" y="4745181"/>
            <a:ext cx="441648" cy="634482"/>
          </a:xfrm>
          <a:prstGeom prst="downArrow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/>
          <p:cNvSpPr/>
          <p:nvPr/>
        </p:nvSpPr>
        <p:spPr>
          <a:xfrm rot="14027240">
            <a:off x="5550228" y="5009124"/>
            <a:ext cx="441648" cy="634482"/>
          </a:xfrm>
          <a:prstGeom prst="downArrow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/>
          <p:cNvSpPr/>
          <p:nvPr/>
        </p:nvSpPr>
        <p:spPr>
          <a:xfrm>
            <a:off x="7059490" y="2290023"/>
            <a:ext cx="441648" cy="634482"/>
          </a:xfrm>
          <a:prstGeom prst="downArrow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말풍선: 타원형 18"/>
          <p:cNvSpPr/>
          <p:nvPr/>
        </p:nvSpPr>
        <p:spPr>
          <a:xfrm>
            <a:off x="2937175" y="1202232"/>
            <a:ext cx="727788" cy="643812"/>
          </a:xfrm>
          <a:prstGeom prst="wedgeEllipseCallout">
            <a:avLst/>
          </a:prstGeom>
          <a:solidFill>
            <a:srgbClr val="F5FF6D">
              <a:alpha val="50196"/>
            </a:srgb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자동 </a:t>
            </a:r>
            <a:r>
              <a:rPr lang="en-US" altLang="ko-KR" sz="10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AI</a:t>
            </a:r>
            <a:endParaRPr lang="ko-KR" altLang="en-US" sz="10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57714" y="68705"/>
            <a:ext cx="3083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C000"/>
                </a:solidFill>
              </a:rPr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207425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8" name="그림 17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49" y="3874835"/>
            <a:ext cx="2880000" cy="1980000"/>
          </a:xfrm>
          <a:prstGeom prst="rect">
            <a:avLst/>
          </a:prstGeom>
        </p:spPr>
      </p:pic>
      <p:pic>
        <p:nvPicPr>
          <p:cNvPr id="20" name="그림 19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49" y="693365"/>
            <a:ext cx="2880000" cy="1980000"/>
          </a:xfrm>
          <a:prstGeom prst="rect">
            <a:avLst/>
          </a:prstGeom>
        </p:spPr>
      </p:pic>
      <p:pic>
        <p:nvPicPr>
          <p:cNvPr id="21" name="그림 20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624" y="691522"/>
            <a:ext cx="2880000" cy="1980000"/>
          </a:xfrm>
          <a:prstGeom prst="rect">
            <a:avLst/>
          </a:prstGeom>
        </p:spPr>
      </p:pic>
      <p:sp>
        <p:nvSpPr>
          <p:cNvPr id="23" name="화살표: 오른쪽 22"/>
          <p:cNvSpPr/>
          <p:nvPr/>
        </p:nvSpPr>
        <p:spPr>
          <a:xfrm>
            <a:off x="4236098" y="1436914"/>
            <a:ext cx="727788" cy="457200"/>
          </a:xfrm>
          <a:prstGeom prst="rightArrow">
            <a:avLst/>
          </a:prstGeom>
          <a:solidFill>
            <a:srgbClr val="FF0000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/>
          <p:cNvSpPr/>
          <p:nvPr/>
        </p:nvSpPr>
        <p:spPr>
          <a:xfrm>
            <a:off x="4236098" y="4636235"/>
            <a:ext cx="727788" cy="457200"/>
          </a:xfrm>
          <a:prstGeom prst="rightArrow">
            <a:avLst/>
          </a:prstGeom>
          <a:solidFill>
            <a:srgbClr val="FF0000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연결선: 꺾임 27"/>
          <p:cNvCxnSpPr/>
          <p:nvPr/>
        </p:nvCxnSpPr>
        <p:spPr>
          <a:xfrm rot="5400000">
            <a:off x="3640944" y="2241352"/>
            <a:ext cx="1586205" cy="1507549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1665463" y="2934784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스테이지</a:t>
            </a:r>
            <a:r>
              <a:rPr lang="ko-KR" altLang="en-US" dirty="0"/>
              <a:t>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32538" y="2995126"/>
            <a:ext cx="3054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게임 초기화면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예시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50601" y="6077339"/>
            <a:ext cx="2637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캐릭터 명령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기능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78236" y="607733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</a:rPr>
              <a:t>게임 진행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39" name="그림 38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624" y="3874835"/>
            <a:ext cx="28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7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그림 6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81" y="641933"/>
            <a:ext cx="2880000" cy="1980000"/>
          </a:xfrm>
          <a:prstGeom prst="rect">
            <a:avLst/>
          </a:prstGeom>
        </p:spPr>
      </p:pic>
      <p:pic>
        <p:nvPicPr>
          <p:cNvPr id="19" name="그림 18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81" y="3613876"/>
            <a:ext cx="2880000" cy="1980000"/>
          </a:xfrm>
          <a:prstGeom prst="rect">
            <a:avLst/>
          </a:prstGeom>
        </p:spPr>
      </p:pic>
      <p:pic>
        <p:nvPicPr>
          <p:cNvPr id="11" name="그림 10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39" y="3613876"/>
            <a:ext cx="2880000" cy="1980000"/>
          </a:xfrm>
          <a:prstGeom prst="rect">
            <a:avLst/>
          </a:prstGeom>
        </p:spPr>
      </p:pic>
      <p:cxnSp>
        <p:nvCxnSpPr>
          <p:cNvPr id="12" name="연결선: 꺾임 11"/>
          <p:cNvCxnSpPr/>
          <p:nvPr/>
        </p:nvCxnSpPr>
        <p:spPr>
          <a:xfrm rot="5400000">
            <a:off x="3640944" y="2241352"/>
            <a:ext cx="1586205" cy="1507549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화살표: 오른쪽 12"/>
          <p:cNvSpPr/>
          <p:nvPr/>
        </p:nvSpPr>
        <p:spPr>
          <a:xfrm>
            <a:off x="4264091" y="1483569"/>
            <a:ext cx="727788" cy="457200"/>
          </a:xfrm>
          <a:prstGeom prst="rightArrow">
            <a:avLst/>
          </a:prstGeom>
          <a:solidFill>
            <a:srgbClr val="FF0000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/>
          <p:cNvSpPr/>
          <p:nvPr/>
        </p:nvSpPr>
        <p:spPr>
          <a:xfrm>
            <a:off x="4264091" y="4682890"/>
            <a:ext cx="727788" cy="457200"/>
          </a:xfrm>
          <a:prstGeom prst="rightArrow">
            <a:avLst/>
          </a:prstGeom>
          <a:solidFill>
            <a:srgbClr val="FF0000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19781" y="2838431"/>
            <a:ext cx="3082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rgbClr val="FF0000"/>
                </a:solidFill>
              </a:rPr>
              <a:t>맵에</a:t>
            </a:r>
            <a:r>
              <a:rPr lang="ko-KR" altLang="en-US" sz="2400" dirty="0">
                <a:solidFill>
                  <a:srgbClr val="FF0000"/>
                </a:solidFill>
              </a:rPr>
              <a:t> 각종 건물 건축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37062" y="283843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게임 후반부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91777" y="595206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클리어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78423" y="5907656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클리어 후 화면</a:t>
            </a:r>
          </a:p>
        </p:txBody>
      </p:sp>
      <p:pic>
        <p:nvPicPr>
          <p:cNvPr id="24" name="그림 23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31" y="635224"/>
            <a:ext cx="28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5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4854" y="0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개발 범위</a:t>
            </a:r>
            <a:endParaRPr kumimoji="0" lang="en-US" altLang="ko-KR" sz="4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838" y="208445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캐릭터</a:t>
            </a:r>
            <a:endParaRPr lang="en-US" altLang="ko-KR" sz="1400" b="1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컨트롤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04234" y="2084455"/>
            <a:ext cx="2892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마우스를 이용한 캐릭터 </a:t>
            </a:r>
            <a:r>
              <a:rPr lang="en-US" altLang="ko-KR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ko-KR" alt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구현 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4438" y="383253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8053" y="3600188"/>
            <a:ext cx="26949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현대시대 추가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(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공중전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,</a:t>
            </a:r>
            <a:r>
              <a:rPr lang="ko-KR" alt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핵무기 등</a:t>
            </a:r>
            <a:r>
              <a:rPr lang="en-US" altLang="ko-KR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스테이지 세분화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9322" y="5475420"/>
            <a:ext cx="497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AI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22495" y="5121476"/>
            <a:ext cx="260039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적은 아군 기지를 향해 공격</a:t>
            </a:r>
            <a:endParaRPr lang="en-US" altLang="ko-KR" sz="14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-</a:t>
            </a:r>
            <a:r>
              <a:rPr lang="ko-KR" alt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캐릭터마다 다양한 패턴공격</a:t>
            </a:r>
            <a:endParaRPr lang="en-US" altLang="ko-KR" sz="14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아군도 적 기지를 향해 공격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1400" b="1" kern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아군선택시 </a:t>
            </a:r>
            <a:r>
              <a:rPr lang="ko-KR" alt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 임의의로 </a:t>
            </a:r>
            <a:endParaRPr lang="en-US" altLang="ko-KR" sz="14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조작 가능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2473" y="2060687"/>
            <a:ext cx="2892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4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방향 이동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(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대각선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4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방향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키보드와 마우스로 컨트롤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33077" y="3492467"/>
            <a:ext cx="2694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스테이지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3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개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원시시대</a:t>
            </a:r>
            <a:endParaRPr lang="en-US" altLang="ko-KR" sz="14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-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중세시대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근대시대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8808" y="5121475"/>
            <a:ext cx="298511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불리할 때 유리할 때 취하는 행동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다르게 함 </a:t>
            </a:r>
            <a:r>
              <a:rPr lang="en-US" altLang="ko-KR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</a:t>
            </a:r>
            <a:r>
              <a:rPr lang="ko-KR" alt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스테이지별 난이도 </a:t>
            </a:r>
            <a:endParaRPr lang="en-US" altLang="ko-KR" sz="14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뿐만 아니라 스테이지 안에서의</a:t>
            </a:r>
            <a:endParaRPr lang="en-US" altLang="ko-KR" sz="14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난이도도 시간에 따라 증가</a:t>
            </a:r>
            <a:endParaRPr lang="en-US" altLang="ko-KR" sz="14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7498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4854" y="0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개발 범위</a:t>
            </a:r>
            <a:endParaRPr kumimoji="0" lang="en-US" altLang="ko-KR" sz="4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3153" y="1967471"/>
            <a:ext cx="6451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애니메이션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3" y="1869012"/>
            <a:ext cx="24912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공격모션</a:t>
            </a:r>
            <a:r>
              <a:rPr lang="en-US" altLang="ko-KR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ko-KR" alt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캐릭터이동 </a:t>
            </a:r>
            <a:r>
              <a:rPr lang="en-US" altLang="ko-KR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여러가지 건물 이펙트 </a:t>
            </a:r>
            <a:r>
              <a:rPr lang="en-US" altLang="ko-KR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캐릭터 스킬 등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7826" y="364348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게임기능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4975" y="3405065"/>
            <a:ext cx="24096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같은직종간</a:t>
            </a:r>
            <a:r>
              <a:rPr lang="ko-KR" alt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합병</a:t>
            </a:r>
            <a:r>
              <a:rPr lang="en-US" altLang="ko-KR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강화 기능</a:t>
            </a:r>
            <a:endParaRPr lang="en-US" altLang="ko-KR" sz="14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자신의 영웅이 적을 처치 시</a:t>
            </a:r>
            <a:endParaRPr lang="en-US" altLang="ko-KR" sz="14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골드 획득</a:t>
            </a:r>
            <a:endParaRPr lang="en-US" altLang="ko-KR" sz="14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상점 기능 </a:t>
            </a:r>
            <a:r>
              <a:rPr lang="en-US" altLang="ko-KR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</a:t>
            </a:r>
            <a:r>
              <a:rPr lang="ko-KR" alt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캐릭터강화</a:t>
            </a:r>
            <a:endParaRPr lang="en-US" altLang="ko-KR" sz="14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- </a:t>
            </a:r>
            <a:r>
              <a:rPr lang="ko-KR" alt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기술습득</a:t>
            </a:r>
            <a:endParaRPr lang="en-US" altLang="ko-KR" sz="14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0701" y="5299667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캐릭터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기능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1156" y="5517877"/>
            <a:ext cx="2199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키보드로 공격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/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스킬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/</a:t>
            </a:r>
            <a:r>
              <a:rPr lang="ko-KR" alt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이동</a:t>
            </a:r>
            <a:endParaRPr lang="en-US" altLang="ko-KR" sz="14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50907" y="1869012"/>
            <a:ext cx="24912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비행 애니메이션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/ 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현대화 무기 애니메이션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/ 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폭발 애니메이션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72624" y="3405064"/>
            <a:ext cx="26805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월드맵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 구현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–</a:t>
            </a:r>
            <a:r>
              <a:rPr kumimoji="0" lang="en-US" altLang="ko-KR" sz="1400" b="1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 </a:t>
            </a:r>
            <a:r>
              <a:rPr lang="ko-KR" alt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여러 </a:t>
            </a:r>
            <a:r>
              <a:rPr lang="ko-KR" altLang="en-US" sz="14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스테이지맵</a:t>
            </a:r>
            <a:endParaRPr lang="en-US" altLang="ko-KR" sz="14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                 -  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상점 등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시대에 맞는 다양한 기술 구현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건축물 </a:t>
            </a:r>
            <a:r>
              <a:rPr lang="en-US" altLang="ko-KR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무기 </a:t>
            </a:r>
            <a:r>
              <a:rPr lang="en-US" altLang="ko-KR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직종 다양화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15328" y="5299667"/>
            <a:ext cx="27526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건물 건축</a:t>
            </a:r>
            <a:r>
              <a:rPr lang="en-US" altLang="ko-KR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ko-KR" alt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캐릭터 </a:t>
            </a:r>
            <a:r>
              <a:rPr lang="ko-KR" altLang="en-US" sz="14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능력에따른</a:t>
            </a:r>
            <a:endParaRPr lang="en-US" altLang="ko-KR" sz="14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의상</a:t>
            </a:r>
            <a:r>
              <a:rPr lang="en-US" altLang="ko-KR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모습 변경 </a:t>
            </a:r>
            <a:r>
              <a:rPr lang="en-US" altLang="ko-KR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상점 기능을 </a:t>
            </a:r>
            <a:endParaRPr lang="en-US" altLang="ko-KR" sz="14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이용해 영웅의 무기강화</a:t>
            </a:r>
            <a:r>
              <a:rPr lang="en-US" altLang="ko-KR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변경 등</a:t>
            </a:r>
            <a:endParaRPr lang="en-US" altLang="ko-KR" sz="14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532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ko-KR" altLang="en-US" dirty="0"/>
              <a:t>                   </a:t>
            </a:r>
            <a:r>
              <a:rPr lang="ko-KR" altLang="en-US" dirty="0">
                <a:solidFill>
                  <a:srgbClr val="FF0000"/>
                </a:solidFill>
              </a:rPr>
              <a:t>개발 계획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221479"/>
              </p:ext>
            </p:extLst>
          </p:nvPr>
        </p:nvGraphicFramePr>
        <p:xfrm>
          <a:off x="284380" y="859524"/>
          <a:ext cx="8575239" cy="591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194">
                  <a:extLst>
                    <a:ext uri="{9D8B030D-6E8A-4147-A177-3AD203B41FA5}">
                      <a16:colId xmlns:a16="http://schemas.microsoft.com/office/drawing/2014/main" val="1982702446"/>
                    </a:ext>
                  </a:extLst>
                </a:gridCol>
                <a:gridCol w="2155372">
                  <a:extLst>
                    <a:ext uri="{9D8B030D-6E8A-4147-A177-3AD203B41FA5}">
                      <a16:colId xmlns:a16="http://schemas.microsoft.com/office/drawing/2014/main" val="4217783924"/>
                    </a:ext>
                  </a:extLst>
                </a:gridCol>
                <a:gridCol w="5691673">
                  <a:extLst>
                    <a:ext uri="{9D8B030D-6E8A-4147-A177-3AD203B41FA5}">
                      <a16:colId xmlns:a16="http://schemas.microsoft.com/office/drawing/2014/main" val="351067426"/>
                    </a:ext>
                  </a:extLst>
                </a:gridCol>
              </a:tblGrid>
              <a:tr h="567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게임에 필요한 리소스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수집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편집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64995"/>
                  </a:ext>
                </a:extLst>
              </a:tr>
              <a:tr h="567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오브젝트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캐릭터 구현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/>
                        <a:t>오브젝트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건물 구현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이동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직종에 맞는 모션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스킬 구현</a:t>
                      </a:r>
                      <a:r>
                        <a:rPr lang="en-US" altLang="ko-KR" dirty="0"/>
                        <a:t>/HP</a:t>
                      </a:r>
                      <a:r>
                        <a:rPr lang="ko-KR" altLang="en-US" dirty="0"/>
                        <a:t>등 게이지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땅을 점령할 건물 구현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지어지는 애니메이션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시간표현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게이지 표현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/>
                        <a:t>건물을 지을 수 있는 땅은 </a:t>
                      </a:r>
                      <a:r>
                        <a:rPr lang="ko-KR" altLang="en-US" dirty="0" err="1"/>
                        <a:t>정해짐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특정 장소는 추가효과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142489"/>
                  </a:ext>
                </a:extLst>
              </a:tr>
              <a:tr h="567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AI </a:t>
                      </a:r>
                      <a:r>
                        <a:rPr lang="ko-KR" altLang="en-US" dirty="0"/>
                        <a:t>구현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상황에 따른 적의 </a:t>
                      </a:r>
                      <a:r>
                        <a:rPr lang="en-US" altLang="ko-KR" dirty="0"/>
                        <a:t>AI(</a:t>
                      </a:r>
                      <a:r>
                        <a:rPr lang="ko-KR" altLang="en-US" dirty="0"/>
                        <a:t>난이도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구현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이동경로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전략 등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/>
                        <a:t>아군 </a:t>
                      </a:r>
                      <a:r>
                        <a:rPr lang="en-US" altLang="ko-KR" dirty="0"/>
                        <a:t>AI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baseline="0" dirty="0"/>
                        <a:t> (</a:t>
                      </a:r>
                      <a:r>
                        <a:rPr lang="ko-KR" altLang="en-US" baseline="0" dirty="0"/>
                        <a:t>기본적인 이동경로 구현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사용자 임의 명령 시 </a:t>
                      </a:r>
                      <a:r>
                        <a:rPr lang="en-US" altLang="ko-KR" baseline="0" dirty="0"/>
                        <a:t>AI</a:t>
                      </a:r>
                      <a:r>
                        <a:rPr lang="ko-KR" altLang="en-US" baseline="0" dirty="0"/>
                        <a:t>변경</a:t>
                      </a:r>
                      <a:r>
                        <a:rPr lang="en-US" altLang="ko-KR" baseline="0" dirty="0"/>
                        <a:t>)</a:t>
                      </a:r>
                    </a:p>
                    <a:p>
                      <a:pPr latinLnBrk="1"/>
                      <a:r>
                        <a:rPr lang="ko-KR" altLang="en-US" dirty="0"/>
                        <a:t>적을 만났을 시 공격 할 수 있도록 구현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직종별 범위 구현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/>
                        <a:t>최단거리 이동 알고리즘 구현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10919"/>
                  </a:ext>
                </a:extLst>
              </a:tr>
              <a:tr h="567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마우스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아군 클릭 시 명령어 창 뜰 수 있도록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마우스로 부대 범위지정 구현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스타크레프트와</a:t>
                      </a:r>
                      <a:r>
                        <a:rPr lang="ko-KR" altLang="en-US" dirty="0"/>
                        <a:t> 유사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/>
                        <a:t>게임 옵션 구현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일시정지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스테이지 선택 등 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3379"/>
                  </a:ext>
                </a:extLst>
              </a:tr>
              <a:tr h="567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캐릭터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상점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사용자만의 영웅의 밸런스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능력치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스킬 등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적을 죽여 획득한 골드를 이용해 능력을 상승시키는 상점 구현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500904"/>
                  </a:ext>
                </a:extLst>
              </a:tr>
              <a:tr h="567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부자연스러운 부분 수정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버그 수정 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baseline="0" dirty="0"/>
                        <a:t> AI </a:t>
                      </a:r>
                      <a:r>
                        <a:rPr lang="ko-KR" altLang="en-US" baseline="0" dirty="0"/>
                        <a:t>강화 및 보완 </a:t>
                      </a:r>
                      <a:r>
                        <a:rPr lang="en-US" altLang="ko-KR" baseline="0" dirty="0"/>
                        <a:t>/</a:t>
                      </a:r>
                    </a:p>
                    <a:p>
                      <a:pPr latinLnBrk="1"/>
                      <a:r>
                        <a:rPr lang="ko-KR" altLang="en-US" baseline="0" dirty="0"/>
                        <a:t>각종 오브젝트 수정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093058"/>
                  </a:ext>
                </a:extLst>
              </a:tr>
              <a:tr h="567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확장 및 추가구현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시대를 달리한 스테이지 추가 및 확장 그에</a:t>
                      </a:r>
                      <a:r>
                        <a:rPr lang="ko-KR" altLang="en-US" baseline="0" dirty="0"/>
                        <a:t> 적합한 신병과</a:t>
                      </a:r>
                      <a:r>
                        <a:rPr lang="en-US" altLang="ko-KR" baseline="0" dirty="0"/>
                        <a:t>/</a:t>
                      </a:r>
                      <a:r>
                        <a:rPr lang="ko-KR" altLang="en-US" baseline="0" dirty="0"/>
                        <a:t>신무기 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ko-KR" altLang="en-US" baseline="0" dirty="0"/>
                        <a:t>추가 및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58829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전체적인 게임의 시작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종료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인게임상의 초기화면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스테이지선택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및 게임진행화면 게임 클리어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후 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ko-KR" altLang="en-US" baseline="0" dirty="0"/>
                        <a:t>진행이 매끄럽게 틀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1649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 작업과 </a:t>
                      </a:r>
                      <a:r>
                        <a:rPr lang="en-US" altLang="ko-KR" dirty="0"/>
                        <a:t>AI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점검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상황에 맞는 사운드 구현 </a:t>
                      </a:r>
                      <a:r>
                        <a:rPr lang="en-US" altLang="ko-KR" dirty="0"/>
                        <a:t>/ AI </a:t>
                      </a:r>
                      <a:r>
                        <a:rPr lang="ko-KR" altLang="en-US" dirty="0"/>
                        <a:t>보완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특히 적 </a:t>
                      </a:r>
                      <a:r>
                        <a:rPr lang="en-US" altLang="ko-KR" dirty="0"/>
                        <a:t>AI)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41704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진행상황에 맞는 마무리 작업 및 전체적인 보완작업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8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31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615</Words>
  <Application>Microsoft Office PowerPoint</Application>
  <PresentationFormat>화면 슬라이드 쇼(4:3)</PresentationFormat>
  <Paragraphs>153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휴먼둥근헤드라인</vt:lpstr>
      <vt:lpstr>맑은 고딕</vt:lpstr>
      <vt:lpstr>Arial</vt:lpstr>
      <vt:lpstr>굴림</vt:lpstr>
      <vt:lpstr>휴먼매직체</vt:lpstr>
      <vt:lpstr>마이크임팩트 쭘마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                  개발 계획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황서윤</cp:lastModifiedBy>
  <cp:revision>30</cp:revision>
  <dcterms:created xsi:type="dcterms:W3CDTF">2016-03-08T15:58:17Z</dcterms:created>
  <dcterms:modified xsi:type="dcterms:W3CDTF">2016-09-20T11:09:19Z</dcterms:modified>
</cp:coreProperties>
</file>