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80" r:id="rId2"/>
    <p:sldId id="305" r:id="rId3"/>
    <p:sldId id="306" r:id="rId4"/>
    <p:sldId id="257" r:id="rId5"/>
    <p:sldId id="259" r:id="rId6"/>
    <p:sldId id="309" r:id="rId7"/>
    <p:sldId id="261" r:id="rId8"/>
    <p:sldId id="276" r:id="rId9"/>
    <p:sldId id="262" r:id="rId10"/>
    <p:sldId id="283" r:id="rId11"/>
    <p:sldId id="308" r:id="rId12"/>
    <p:sldId id="263" r:id="rId13"/>
    <p:sldId id="307" r:id="rId14"/>
    <p:sldId id="264" r:id="rId15"/>
    <p:sldId id="281" r:id="rId16"/>
    <p:sldId id="282" r:id="rId17"/>
    <p:sldId id="310" r:id="rId18"/>
    <p:sldId id="285" r:id="rId19"/>
    <p:sldId id="274" r:id="rId20"/>
    <p:sldId id="275" r:id="rId21"/>
    <p:sldId id="301" r:id="rId22"/>
    <p:sldId id="295" r:id="rId23"/>
    <p:sldId id="311" r:id="rId24"/>
    <p:sldId id="312" r:id="rId25"/>
    <p:sldId id="286" r:id="rId26"/>
    <p:sldId id="288" r:id="rId27"/>
    <p:sldId id="302" r:id="rId28"/>
    <p:sldId id="289" r:id="rId29"/>
    <p:sldId id="292" r:id="rId30"/>
    <p:sldId id="293" r:id="rId31"/>
    <p:sldId id="294" r:id="rId32"/>
    <p:sldId id="296" r:id="rId33"/>
    <p:sldId id="298" r:id="rId34"/>
    <p:sldId id="303" r:id="rId35"/>
    <p:sldId id="304" r:id="rId36"/>
  </p:sldIdLst>
  <p:sldSz cx="9144000" cy="6858000" type="screen4x3"/>
  <p:notesSz cx="6742113" cy="98726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80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36E0-2284-404D-B782-A5F992AE46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53BA8-8A53-4CD7-B4A2-0ADE8AFF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70CE-1426-48FE-93AA-992C16B5146F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3311F-07B8-46EB-AEC7-9B9F1396ED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311F-07B8-46EB-AEC7-9B9F1396EDA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8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311F-07B8-46EB-AEC7-9B9F1396EDA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09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311F-07B8-46EB-AEC7-9B9F1396EDA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mbria" panose="02040503050406030204" pitchFamily="18" charset="0"/>
              </a:defRPr>
            </a:lvl1pPr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0376C2-6BD9-4743-BD87-7C735C0C7E5E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EF44B1C-142B-4066-A72F-77E16A484AE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rgbClr val="0070C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91697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Ethical Theories (1)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624" y="3068960"/>
            <a:ext cx="7622664" cy="89374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Utilitarianism &amp; Deontology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674056" cy="778098"/>
          </a:xfrm>
        </p:spPr>
        <p:txBody>
          <a:bodyPr/>
          <a:lstStyle/>
          <a:p>
            <a:r>
              <a:rPr lang="en-US" dirty="0" smtClean="0"/>
              <a:t>The human goods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4726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According to utilitarianism, different values can be weighed by translating them into a </a:t>
            </a:r>
            <a:r>
              <a:rPr lang="en-US" sz="2400" i="1" dirty="0" smtClean="0">
                <a:solidFill>
                  <a:srgbClr val="00B050"/>
                </a:solidFill>
              </a:rPr>
              <a:t>universal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00B050"/>
                </a:solidFill>
              </a:rPr>
              <a:t>quantitative</a:t>
            </a:r>
            <a:r>
              <a:rPr lang="en-US" sz="2400" dirty="0" smtClean="0"/>
              <a:t>, one: </a:t>
            </a:r>
            <a:r>
              <a:rPr lang="en-US" sz="2400" dirty="0" smtClean="0">
                <a:solidFill>
                  <a:srgbClr val="FF0000"/>
                </a:solidFill>
              </a:rPr>
              <a:t>utility value </a:t>
            </a:r>
            <a:r>
              <a:rPr lang="en-US" sz="2400" dirty="0" smtClean="0"/>
              <a:t>(or in other terms, happiness, welfare, etc.).</a:t>
            </a:r>
          </a:p>
          <a:p>
            <a:pPr marL="699516" lvl="1" indent="-342900"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D</a:t>
            </a:r>
            <a:r>
              <a:rPr lang="en-US" sz="2000" dirty="0" smtClean="0"/>
              <a:t>ifferent values can be compared.</a:t>
            </a:r>
          </a:p>
          <a:p>
            <a:r>
              <a:rPr lang="en-US" sz="2400" dirty="0" smtClean="0"/>
              <a:t>E.g. Repairing a washing machine ---- 40 hedons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Friendship   ------------------------  200 hedons</a:t>
            </a:r>
          </a:p>
          <a:p>
            <a:pPr marL="82296" indent="0">
              <a:buNone/>
            </a:pPr>
            <a:r>
              <a:rPr lang="en-US" sz="2400" dirty="0" smtClean="0"/>
              <a:t>            Good health   ----------------------  200 hedons</a:t>
            </a:r>
          </a:p>
          <a:p>
            <a:pPr marL="8229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Scientific discovery --------------- 100 hedons</a:t>
            </a:r>
          </a:p>
          <a:p>
            <a:pPr marL="8229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Art work ---------------------------- 100 hedons</a:t>
            </a:r>
          </a:p>
          <a:p>
            <a:pPr marL="8229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Family love ------------------------- 300 hedons</a:t>
            </a:r>
          </a:p>
          <a:p>
            <a:pPr marL="82296" indent="0">
              <a:buNone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051720" y="6021288"/>
            <a:ext cx="5688632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weighting varies case by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6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64704"/>
            <a:ext cx="8322128" cy="5483696"/>
          </a:xfrm>
        </p:spPr>
        <p:txBody>
          <a:bodyPr/>
          <a:lstStyle/>
          <a:p>
            <a:pPr lvl="1"/>
            <a:r>
              <a:rPr lang="en-US" sz="2400" dirty="0"/>
              <a:t>E.g. (A) Working 8 hours per day</a:t>
            </a:r>
          </a:p>
          <a:p>
            <a:pPr marL="402336" lvl="1" indent="0">
              <a:buNone/>
            </a:pPr>
            <a:r>
              <a:rPr lang="en-US" sz="2400" dirty="0"/>
              <a:t>                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good health (+100 hedons) </a:t>
            </a:r>
          </a:p>
          <a:p>
            <a:pPr marL="402336" lvl="1" indent="0">
              <a:buNone/>
            </a:pPr>
            <a:r>
              <a:rPr lang="en-US" sz="2400" dirty="0"/>
              <a:t>                  </a:t>
            </a:r>
            <a:r>
              <a:rPr lang="en-US" sz="2400" dirty="0">
                <a:sym typeface="Wingdings" panose="05000000000000000000" pitchFamily="2" charset="2"/>
              </a:rPr>
              <a:t>unable to</a:t>
            </a:r>
            <a:r>
              <a:rPr lang="en-US" sz="2400" dirty="0"/>
              <a:t> support children’s education </a:t>
            </a:r>
            <a:endParaRPr lang="en-US" sz="2400" dirty="0" smtClean="0"/>
          </a:p>
          <a:p>
            <a:pPr marL="402336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(-</a:t>
            </a:r>
            <a:r>
              <a:rPr lang="en-US" sz="2400" dirty="0"/>
              <a:t>200 hedons)</a:t>
            </a:r>
          </a:p>
          <a:p>
            <a:pPr marL="402336" lvl="1" indent="0">
              <a:buNone/>
            </a:pPr>
            <a:r>
              <a:rPr lang="en-US" sz="2400" dirty="0"/>
              <a:t>                NET: -100 hedons</a:t>
            </a:r>
          </a:p>
          <a:p>
            <a:pPr marL="402336" lvl="1" indent="0">
              <a:buNone/>
            </a:pPr>
            <a:r>
              <a:rPr lang="en-US" sz="2400" dirty="0"/>
              <a:t>           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B) Working 15 hours per day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 bad health (-100 hedons</a:t>
            </a:r>
            <a:r>
              <a:rPr lang="en-US" sz="2400" dirty="0" smtClean="0">
                <a:solidFill>
                  <a:srgbClr val="7030A0"/>
                </a:solidFill>
                <a:sym typeface="Wingdings" panose="05000000000000000000" pitchFamily="2" charset="2"/>
              </a:rPr>
              <a:t>)--</a:t>
            </a:r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cost</a:t>
            </a:r>
            <a:endParaRPr lang="en-US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402336" lvl="1" indent="0">
              <a:buNone/>
            </a:pP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                    able to </a:t>
            </a:r>
            <a:r>
              <a:rPr lang="en-US" altLang="zh-CN" sz="2400" dirty="0">
                <a:solidFill>
                  <a:srgbClr val="7030A0"/>
                </a:solidFill>
              </a:rPr>
              <a:t>support children’s education 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402336" lvl="1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</a:rPr>
              <a:t>                       (+</a:t>
            </a:r>
            <a:r>
              <a:rPr lang="en-US" altLang="zh-CN" sz="2400" dirty="0">
                <a:solidFill>
                  <a:srgbClr val="7030A0"/>
                </a:solidFill>
              </a:rPr>
              <a:t>200 hedons</a:t>
            </a:r>
            <a:r>
              <a:rPr lang="en-US" altLang="zh-CN" sz="2400" dirty="0" smtClean="0">
                <a:solidFill>
                  <a:srgbClr val="7030A0"/>
                </a:solidFill>
              </a:rPr>
              <a:t>)--</a:t>
            </a:r>
            <a:r>
              <a:rPr lang="en-US" altLang="zh-CN" sz="2400" dirty="0" smtClean="0">
                <a:solidFill>
                  <a:srgbClr val="00B050"/>
                </a:solidFill>
              </a:rPr>
              <a:t>benefit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402336" lvl="1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              NET: +100 hedons</a:t>
            </a:r>
          </a:p>
          <a:p>
            <a:pPr marL="402336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M</a:t>
            </a:r>
            <a:r>
              <a:rPr lang="en-US" sz="2400" dirty="0"/>
              <a:t>oral judgments can be made by </a:t>
            </a:r>
            <a:r>
              <a:rPr lang="en-US" sz="2400" u="sng" dirty="0">
                <a:solidFill>
                  <a:srgbClr val="FF0000"/>
                </a:solidFill>
              </a:rPr>
              <a:t>calculation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u="sng" dirty="0">
                <a:solidFill>
                  <a:srgbClr val="FF0000"/>
                </a:solidFill>
              </a:rPr>
              <a:t>ost-benefit analysis</a:t>
            </a:r>
            <a:r>
              <a:rPr lang="en-US" sz="2400" dirty="0"/>
              <a:t>. In the above case, (B) is the correct choice.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1301006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Jeremy Bentham (1748-1832)’s hedonic calculus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268760"/>
            <a:ext cx="7740352" cy="558924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The quantitative score of any pleasure or pain experience is obtained by summing the seven aspects of a pleasurable or painful experience: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Intensity</a:t>
            </a:r>
          </a:p>
          <a:p>
            <a:pPr marL="1060704" lvl="4" indent="0">
              <a:buNone/>
            </a:pPr>
            <a:r>
              <a:rPr lang="en-US" altLang="zh-TW" sz="1800" dirty="0" smtClean="0"/>
              <a:t>Compare: Watching a movie, having a grade A, becoming a Nobel laureate</a:t>
            </a:r>
          </a:p>
          <a:p>
            <a:pPr marL="1060704" lvl="4" indent="0">
              <a:buNone/>
            </a:pPr>
            <a:r>
              <a:rPr lang="en-US" altLang="zh-TW" sz="1800" dirty="0" smtClean="0"/>
              <a:t>Compare: having a cancer, having a cold, unemployment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Duration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859536" lvl="1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Certainty</a:t>
            </a:r>
            <a:r>
              <a:rPr lang="en-US" altLang="zh-TW" sz="2400" dirty="0" smtClean="0"/>
              <a:t> </a:t>
            </a:r>
          </a:p>
          <a:p>
            <a:pPr marL="1163574" lvl="2" indent="-514350">
              <a:buNone/>
            </a:pPr>
            <a:r>
              <a:rPr lang="en-US" altLang="zh-TW" sz="2000" dirty="0" smtClean="0"/>
              <a:t>	What is the probability that the pleasure or pain will occur?</a:t>
            </a:r>
          </a:p>
          <a:p>
            <a:pPr marL="1163574" lvl="2" indent="-51435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Compare: Having a Pass in this Unit, Having fun in the coming Picnic, Enjoy your life when you work in NZ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Nearness</a:t>
            </a:r>
          </a:p>
          <a:p>
            <a:pPr marL="1163574" lvl="2" indent="-514350">
              <a:buNone/>
            </a:pPr>
            <a:r>
              <a:rPr lang="en-US" altLang="zh-TW" sz="2000" dirty="0" smtClean="0"/>
              <a:t>	How far off in the future is the pleasure or pain?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6" y="4010025"/>
            <a:ext cx="2095500" cy="28479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476672"/>
            <a:ext cx="7746064" cy="5771728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5"/>
            </a:pPr>
            <a:r>
              <a:rPr lang="en-US" altLang="zh-CN" sz="2600" dirty="0" smtClean="0">
                <a:solidFill>
                  <a:srgbClr val="FF0000"/>
                </a:solidFill>
              </a:rPr>
              <a:t>Fruitfulness </a:t>
            </a:r>
            <a:r>
              <a:rPr lang="en-US" altLang="zh-CN" sz="2600" dirty="0">
                <a:solidFill>
                  <a:srgbClr val="FF0000"/>
                </a:solidFill>
              </a:rPr>
              <a:t>(or fecundity)</a:t>
            </a:r>
          </a:p>
          <a:p>
            <a:pPr lvl="1"/>
            <a:r>
              <a:rPr lang="en-US" altLang="zh-CN" sz="2200" dirty="0" smtClean="0"/>
              <a:t>What </a:t>
            </a:r>
            <a:r>
              <a:rPr lang="en-US" altLang="zh-CN" sz="2200" dirty="0"/>
              <a:t>is the probability that the pleasure (sensation) will lead to further pleasure (sensation of the same kind</a:t>
            </a:r>
            <a:r>
              <a:rPr lang="en-US" altLang="zh-CN" sz="2200" dirty="0" smtClean="0"/>
              <a:t>)?</a:t>
            </a:r>
          </a:p>
          <a:p>
            <a:pPr lvl="1"/>
            <a:r>
              <a:rPr lang="en-US" altLang="zh-CN" sz="2200" dirty="0" smtClean="0"/>
              <a:t>Compare: Learning ethics, Eating ice-cream, Friendship</a:t>
            </a:r>
            <a:endParaRPr lang="en-US" altLang="zh-CN" sz="2200" dirty="0"/>
          </a:p>
          <a:p>
            <a:pPr marL="596646" indent="-514350">
              <a:buFont typeface="+mj-lt"/>
              <a:buAutoNum type="arabicPeriod" startAt="6"/>
            </a:pPr>
            <a:r>
              <a:rPr lang="en-US" altLang="zh-CN" sz="2600" dirty="0">
                <a:solidFill>
                  <a:srgbClr val="FF0000"/>
                </a:solidFill>
              </a:rPr>
              <a:t>Purity </a:t>
            </a:r>
          </a:p>
          <a:p>
            <a:pPr marL="699516" lvl="1" indent="-342900"/>
            <a:r>
              <a:rPr lang="en-US" altLang="zh-CN" sz="2200" dirty="0" smtClean="0"/>
              <a:t>What </a:t>
            </a:r>
            <a:r>
              <a:rPr lang="en-US" altLang="zh-CN" sz="2200" dirty="0"/>
              <a:t>is the probability that the pleasure (sensation) will not be followed by pain (sensation of the opposite kind</a:t>
            </a:r>
            <a:r>
              <a:rPr lang="en-US" altLang="zh-CN" sz="2200" dirty="0" smtClean="0"/>
              <a:t>)?</a:t>
            </a:r>
          </a:p>
          <a:p>
            <a:pPr marL="699516" lvl="1" indent="-342900"/>
            <a:r>
              <a:rPr lang="en-US" altLang="zh-CN" sz="2200" dirty="0" smtClean="0"/>
              <a:t>Compare: Smoking, Reading a good book, Plagiarism </a:t>
            </a:r>
            <a:endParaRPr lang="en-US" altLang="zh-CN" sz="2200" dirty="0"/>
          </a:p>
          <a:p>
            <a:pPr marL="596646" indent="-514350">
              <a:buFont typeface="+mj-lt"/>
              <a:buAutoNum type="arabicPeriod" startAt="7"/>
            </a:pPr>
            <a:r>
              <a:rPr lang="en-US" altLang="zh-CN" sz="2600" dirty="0">
                <a:solidFill>
                  <a:srgbClr val="FF0000"/>
                </a:solidFill>
              </a:rPr>
              <a:t>Extent</a:t>
            </a:r>
          </a:p>
          <a:p>
            <a:pPr lvl="1"/>
            <a:r>
              <a:rPr lang="en-US" altLang="zh-CN" sz="2200" dirty="0" smtClean="0"/>
              <a:t>How </a:t>
            </a:r>
            <a:r>
              <a:rPr lang="en-US" altLang="zh-CN" sz="2200" dirty="0"/>
              <a:t>many persons are affected by the pleasure</a:t>
            </a:r>
            <a:r>
              <a:rPr lang="en-US" altLang="zh-CN" sz="2200" dirty="0" smtClean="0"/>
              <a:t>?</a:t>
            </a:r>
          </a:p>
          <a:p>
            <a:pPr lvl="1"/>
            <a:r>
              <a:rPr lang="en-US" altLang="zh-CN" sz="2200" dirty="0" smtClean="0"/>
              <a:t>Compare: Being a volunteer at an elderly home, Meditation, Playing Bridge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ounded Rectangle 4"/>
          <p:cNvSpPr/>
          <p:nvPr/>
        </p:nvSpPr>
        <p:spPr>
          <a:xfrm>
            <a:off x="5652120" y="5805264"/>
            <a:ext cx="3279572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Any problem?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John Stuart Mill (1806-1873)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9712" y="1628800"/>
            <a:ext cx="6953976" cy="4619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Distinguishes happiness from mere sensual pleasure</a:t>
            </a:r>
          </a:p>
          <a:p>
            <a:r>
              <a:rPr lang="en-US" altLang="zh-TW" dirty="0" smtClean="0"/>
              <a:t>Higher-order pleasures or satisfactions</a:t>
            </a:r>
          </a:p>
          <a:p>
            <a:pPr lvl="1"/>
            <a:r>
              <a:rPr lang="en-US" altLang="zh-TW" dirty="0" smtClean="0"/>
              <a:t>Intellectual, aesthetic and social enjoyments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High culture, friendship, scientific knowledge, creativity and spirituality</a:t>
            </a:r>
          </a:p>
          <a:p>
            <a:pPr lvl="2"/>
            <a:r>
              <a:rPr lang="en-US" altLang="zh-TW" dirty="0" smtClean="0"/>
              <a:t>More protracted, continuous and gradual</a:t>
            </a:r>
          </a:p>
          <a:p>
            <a:r>
              <a:rPr lang="en-US" altLang="zh-TW" dirty="0" smtClean="0"/>
              <a:t>Lower </a:t>
            </a:r>
          </a:p>
          <a:p>
            <a:pPr lvl="1"/>
            <a:r>
              <a:rPr lang="en-US" altLang="zh-TW" dirty="0" smtClean="0"/>
              <a:t>Eating, drinking, sexuality, resting, and sensuous excitement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9100"/>
            <a:ext cx="2095500" cy="26289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Trolley problem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08" y="2348880"/>
            <a:ext cx="6926908" cy="316835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47664" y="1484784"/>
            <a:ext cx="7386024" cy="4702656"/>
          </a:xfrm>
        </p:spPr>
        <p:txBody>
          <a:bodyPr/>
          <a:lstStyle/>
          <a:p>
            <a:r>
              <a:rPr lang="en-US" dirty="0" smtClean="0"/>
              <a:t>Would you do nothing or pull the lever?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03648" y="5517232"/>
            <a:ext cx="7128792" cy="10801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How would a utilitarian do in this situation?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Trolley problem 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19"/>
            <a:ext cx="6120680" cy="325387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59632" y="1340768"/>
            <a:ext cx="7674056" cy="4774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Would you push the fat man off the bridge to prevent the greater tragedy?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Would a utilitarian do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utilitarianism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384864" cy="522156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Act-utilitarianism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alculate the utility value (i.e. potential happiness and potential pain and suffering) </a:t>
            </a:r>
            <a:r>
              <a:rPr lang="en-US" dirty="0"/>
              <a:t>for the greatest number of </a:t>
            </a:r>
            <a:r>
              <a:rPr lang="en-US" dirty="0" smtClean="0"/>
              <a:t>people that </a:t>
            </a:r>
            <a:r>
              <a:rPr lang="en-US" dirty="0"/>
              <a:t>will be brought about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an Act</a:t>
            </a:r>
            <a:r>
              <a:rPr lang="en-US" dirty="0" smtClean="0"/>
              <a:t>.</a:t>
            </a:r>
          </a:p>
          <a:p>
            <a:pPr marL="402336" lvl="1" indent="0">
              <a:buNone/>
            </a:pPr>
            <a:endParaRPr lang="en-US" dirty="0" smtClean="0"/>
          </a:p>
          <a:p>
            <a:r>
              <a:rPr lang="en-US" u="sng" dirty="0" smtClean="0"/>
              <a:t>Rule-utilitarianism</a:t>
            </a:r>
          </a:p>
          <a:p>
            <a:pPr lvl="1"/>
            <a:r>
              <a:rPr lang="en-US" dirty="0"/>
              <a:t>Calculate the utility value (i.e. potential happiness and potential pain and suffering) for the greatest number of people </a:t>
            </a:r>
            <a:r>
              <a:rPr lang="en-US" dirty="0" smtClean="0"/>
              <a:t>that </a:t>
            </a:r>
            <a:r>
              <a:rPr lang="en-US" dirty="0"/>
              <a:t>will be brought about by  </a:t>
            </a:r>
            <a:r>
              <a:rPr lang="en-US" dirty="0" smtClean="0"/>
              <a:t>practising </a:t>
            </a:r>
            <a:r>
              <a:rPr lang="en-US" dirty="0" smtClean="0">
                <a:solidFill>
                  <a:srgbClr val="FF0000"/>
                </a:solidFill>
              </a:rPr>
              <a:t>a principle or rule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 Do not murder.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Rule-utilitarianism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act is right if and only if it is required by a rule that is itself a member of a set of rules whose acceptance would lead to greater utility for society than any available alternative.</a:t>
            </a:r>
          </a:p>
          <a:p>
            <a:pPr lvl="2"/>
            <a:r>
              <a:rPr lang="en-US" dirty="0" smtClean="0"/>
              <a:t>‘Keep your promise’ – ‘Trust others’ – ‘Be truthful’ – ‘Respect others’ – ‘Cooperate with others’ …</a:t>
            </a:r>
          </a:p>
          <a:p>
            <a:pPr lvl="2"/>
            <a:r>
              <a:rPr lang="en-US" dirty="0" smtClean="0"/>
              <a:t>Note: A legal system (human rights law included) has great utility value.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140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justice objection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are a utilitarian physician who has five patients under your care. One needs a heart transplant, one needs two lungs, one needs a liver, and the last two each need a kidney. Now into your office comes a healthy man needing an immunization. You judge that he would make a perfect sacrifice for your five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67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0" y="-13448"/>
            <a:ext cx="12392604" cy="6970839"/>
          </a:xfrm>
        </p:spPr>
      </p:pic>
    </p:spTree>
    <p:extLst>
      <p:ext uri="{BB962C8B-B14F-4D97-AF65-F5344CB8AC3E}">
        <p14:creationId xmlns:p14="http://schemas.microsoft.com/office/powerpoint/2010/main" val="6001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utilitarian would respond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value legal laws because they protect ourselves and others from </a:t>
            </a:r>
            <a:r>
              <a:rPr lang="en-US" altLang="zh-CN" dirty="0" smtClean="0"/>
              <a:t>arbitrary</a:t>
            </a:r>
            <a:r>
              <a:rPr lang="en-US" dirty="0" smtClean="0"/>
              <a:t> and biased acts (like the physician’s) that would in the long run bring about great pain and suffering.</a:t>
            </a:r>
          </a:p>
          <a:p>
            <a:pPr lvl="1"/>
            <a:r>
              <a:rPr lang="en-US" dirty="0" smtClean="0"/>
              <a:t>The legal laws are just only if they </a:t>
            </a:r>
            <a:r>
              <a:rPr lang="en-US" dirty="0" smtClean="0"/>
              <a:t>maximise </a:t>
            </a:r>
            <a:r>
              <a:rPr lang="en-US" dirty="0" smtClean="0"/>
              <a:t>happiness and minimises pain and suffering for the greatest number of people.</a:t>
            </a:r>
          </a:p>
          <a:p>
            <a:r>
              <a:rPr lang="en-US" dirty="0" smtClean="0"/>
              <a:t>But we do not worship legal rights</a:t>
            </a:r>
            <a:r>
              <a:rPr lang="en-US" dirty="0"/>
              <a:t> </a:t>
            </a:r>
            <a:r>
              <a:rPr lang="en-US" dirty="0" smtClean="0"/>
              <a:t>or laws. If they do not benefit us, we shall abandon them. </a:t>
            </a:r>
          </a:p>
          <a:p>
            <a:r>
              <a:rPr lang="en-US" dirty="0" smtClean="0"/>
              <a:t>Remember: Moral and legal rules are made for humans, not humans for moral and legal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27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0"/>
            <a:ext cx="5832648" cy="6858000"/>
          </a:xfrm>
        </p:spPr>
      </p:pic>
    </p:spTree>
    <p:extLst>
      <p:ext uri="{BB962C8B-B14F-4D97-AF65-F5344CB8AC3E}">
        <p14:creationId xmlns:p14="http://schemas.microsoft.com/office/powerpoint/2010/main" val="4474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Deontology: genuine </a:t>
            </a:r>
            <a:r>
              <a:rPr lang="en-US" altLang="zh-HK" dirty="0" smtClean="0"/>
              <a:t>happiness requires </a:t>
            </a:r>
            <a:r>
              <a:rPr lang="en-US" dirty="0" smtClean="0"/>
              <a:t>respect to moral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2"/>
            <a:ext cx="7746064" cy="4691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Immanuel </a:t>
            </a:r>
            <a:r>
              <a:rPr lang="en-US" dirty="0"/>
              <a:t>Kant (1724-1804</a:t>
            </a:r>
            <a:r>
              <a:rPr lang="en-US" dirty="0" smtClean="0"/>
              <a:t>) is the most important founder of </a:t>
            </a:r>
            <a:r>
              <a:rPr lang="en-US" dirty="0" smtClean="0">
                <a:solidFill>
                  <a:srgbClr val="00B050"/>
                </a:solidFill>
              </a:rPr>
              <a:t>deontological ethics</a:t>
            </a:r>
            <a:r>
              <a:rPr lang="en-US" dirty="0" smtClean="0"/>
              <a:t>. (It is also called </a:t>
            </a:r>
            <a:r>
              <a:rPr lang="en-US" dirty="0" smtClean="0">
                <a:solidFill>
                  <a:srgbClr val="00B050"/>
                </a:solidFill>
              </a:rPr>
              <a:t>Kantian ethics</a:t>
            </a:r>
            <a:r>
              <a:rPr lang="en-US" dirty="0" smtClean="0"/>
              <a:t>.)</a:t>
            </a:r>
          </a:p>
          <a:p>
            <a:r>
              <a:rPr lang="en-US" dirty="0" smtClean="0"/>
              <a:t>‘</a:t>
            </a:r>
            <a:r>
              <a:rPr lang="en-US" i="1" dirty="0" smtClean="0">
                <a:solidFill>
                  <a:srgbClr val="FF0000"/>
                </a:solidFill>
              </a:rPr>
              <a:t>deon</a:t>
            </a:r>
            <a:r>
              <a:rPr lang="en-US" dirty="0" smtClean="0"/>
              <a:t>’ = obligation</a:t>
            </a:r>
            <a:r>
              <a:rPr lang="en-US" dirty="0"/>
              <a:t>, </a:t>
            </a:r>
            <a:r>
              <a:rPr lang="en-US" dirty="0" smtClean="0"/>
              <a:t>duty</a:t>
            </a:r>
          </a:p>
          <a:p>
            <a:pPr lvl="1"/>
            <a:r>
              <a:rPr lang="en-US" dirty="0" smtClean="0"/>
              <a:t>That is why this ethical theory is often described as ‘</a:t>
            </a:r>
            <a:r>
              <a:rPr lang="en-US" dirty="0" smtClean="0">
                <a:solidFill>
                  <a:srgbClr val="00B050"/>
                </a:solidFill>
              </a:rPr>
              <a:t>obligation-based ethics</a:t>
            </a:r>
            <a:r>
              <a:rPr lang="en-US" dirty="0" smtClean="0"/>
              <a:t>’ or ‘</a:t>
            </a:r>
            <a:r>
              <a:rPr lang="en-US" dirty="0" smtClean="0">
                <a:solidFill>
                  <a:srgbClr val="00B050"/>
                </a:solidFill>
              </a:rPr>
              <a:t>duty-based ethics</a:t>
            </a:r>
            <a:r>
              <a:rPr lang="en-US" dirty="0" smtClean="0"/>
              <a:t>’ or ‘</a:t>
            </a:r>
            <a:r>
              <a:rPr lang="en-US" dirty="0" smtClean="0">
                <a:solidFill>
                  <a:srgbClr val="00B050"/>
                </a:solidFill>
              </a:rPr>
              <a:t>rule-based ethics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A </a:t>
            </a:r>
            <a:r>
              <a:rPr lang="en-US" dirty="0"/>
              <a:t>morally right </a:t>
            </a:r>
            <a:r>
              <a:rPr lang="en-US" dirty="0" smtClean="0"/>
              <a:t>action should be made </a:t>
            </a:r>
            <a:r>
              <a:rPr lang="en-US" b="1" dirty="0" smtClean="0">
                <a:solidFill>
                  <a:srgbClr val="FF0000"/>
                </a:solidFill>
              </a:rPr>
              <a:t>out of moral duty</a:t>
            </a:r>
            <a:r>
              <a:rPr lang="en-US" dirty="0" smtClean="0"/>
              <a:t>, rather than out of its desirable consequences.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difference from utilitarianism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 kills one person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B can save 10 people.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 does not kill one person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10 people will die.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4005064"/>
            <a:ext cx="6408712" cy="10801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Which option would a utilitarian choose?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259632" y="5517232"/>
            <a:ext cx="7272808" cy="12241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Deontological ethics will reject.  Why?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murder.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Rule-utilitarianism</a:t>
            </a:r>
          </a:p>
          <a:p>
            <a:pPr lvl="1"/>
            <a:r>
              <a:rPr lang="en-US" dirty="0" smtClean="0"/>
              <a:t>We practise this principle because </a:t>
            </a:r>
            <a:r>
              <a:rPr lang="en-US" i="1" dirty="0" smtClean="0"/>
              <a:t>it brings about the greatest happiness for the greatest number of people.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Deontology</a:t>
            </a:r>
          </a:p>
          <a:p>
            <a:pPr lvl="1"/>
            <a:r>
              <a:rPr lang="en-US" dirty="0"/>
              <a:t>We practise this principle because </a:t>
            </a:r>
            <a:r>
              <a:rPr lang="en-US" i="1" dirty="0" smtClean="0"/>
              <a:t>it is a moral law.</a:t>
            </a:r>
          </a:p>
          <a:p>
            <a:pPr lvl="1"/>
            <a:r>
              <a:rPr lang="en-US" dirty="0" smtClean="0"/>
              <a:t>We follow the moral law, not based on the utility value that is brought about by it.</a:t>
            </a:r>
          </a:p>
          <a:p>
            <a:pPr lvl="1"/>
            <a:r>
              <a:rPr lang="en-US" dirty="0" smtClean="0"/>
              <a:t>We respect the moral law itself. As a rational being, we have an obligation or duty not to kill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9361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Motivated by </a:t>
            </a:r>
            <a:r>
              <a:rPr lang="en-US" altLang="zh-TW" u="sng" dirty="0" smtClean="0"/>
              <a:t>moral duty (i.e. by moral law)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268760"/>
            <a:ext cx="7818072" cy="5472608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 moral action is </a:t>
            </a:r>
            <a:r>
              <a:rPr lang="en-US" altLang="zh-TW" sz="2800" dirty="0" smtClean="0">
                <a:solidFill>
                  <a:srgbClr val="00B050"/>
                </a:solidFill>
              </a:rPr>
              <a:t>NOT</a:t>
            </a:r>
            <a:r>
              <a:rPr lang="en-US" altLang="zh-TW" sz="2800" dirty="0" smtClean="0"/>
              <a:t> motivated by self-interests, self-preservation, sympathy and happiness, which </a:t>
            </a:r>
            <a:r>
              <a:rPr lang="en-US" altLang="zh-TW" sz="2800" dirty="0"/>
              <a:t>need not have moral </a:t>
            </a:r>
            <a:r>
              <a:rPr lang="en-US" altLang="zh-TW" sz="2800" dirty="0" smtClean="0"/>
              <a:t>worth.</a:t>
            </a:r>
          </a:p>
          <a:p>
            <a:pPr marL="813816" lvl="1" indent="-457200"/>
            <a:r>
              <a:rPr lang="en-US" altLang="zh-TW" dirty="0" smtClean="0">
                <a:solidFill>
                  <a:srgbClr val="00B050"/>
                </a:solidFill>
              </a:rPr>
              <a:t>BUT</a:t>
            </a:r>
            <a:r>
              <a:rPr lang="en-US" altLang="zh-TW" dirty="0" smtClean="0"/>
              <a:t> a </a:t>
            </a:r>
            <a:r>
              <a:rPr lang="en-US" altLang="zh-TW" dirty="0"/>
              <a:t>moral action is </a:t>
            </a:r>
            <a:r>
              <a:rPr lang="en-US" altLang="zh-TW" dirty="0" smtClean="0"/>
              <a:t>motivated </a:t>
            </a:r>
            <a:r>
              <a:rPr lang="en-US" altLang="zh-TW" dirty="0"/>
              <a:t>by </a:t>
            </a:r>
            <a:r>
              <a:rPr lang="en-US" altLang="zh-TW" dirty="0" smtClean="0"/>
              <a:t>moral duty as stipulated in the universal moral law.</a:t>
            </a:r>
          </a:p>
          <a:p>
            <a:pPr marL="1060704" lvl="2" indent="-457200"/>
            <a:r>
              <a:rPr lang="en-US" altLang="zh-TW" dirty="0" smtClean="0"/>
              <a:t>E.g. Suppose I am a boss. I hired a person because he is my relative. What moral duty or moral law does this action violate?</a:t>
            </a:r>
          </a:p>
          <a:p>
            <a:pPr marL="1060704" lvl="2" indent="-457200"/>
            <a:r>
              <a:rPr lang="en-US" altLang="zh-TW" dirty="0" smtClean="0"/>
              <a:t>E.g. Suppose I am a shopkeeper. I am very helpful to the customers because I would like my manager to praise me</a:t>
            </a:r>
            <a:r>
              <a:rPr lang="en-US" altLang="zh-TW" dirty="0"/>
              <a:t>. What moral duty or moral law does this action violate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59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Respect for moral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412776"/>
            <a:ext cx="7818072" cy="5112568"/>
          </a:xfrm>
        </p:spPr>
        <p:txBody>
          <a:bodyPr/>
          <a:lstStyle/>
          <a:p>
            <a:pPr marL="82296" indent="0">
              <a:buNone/>
            </a:pPr>
            <a:r>
              <a:rPr lang="en-GB" altLang="zh-TW" dirty="0" smtClean="0"/>
              <a:t>= Respect for practical reason</a:t>
            </a:r>
            <a:endParaRPr lang="en-US" altLang="zh-TW" dirty="0" smtClean="0"/>
          </a:p>
          <a:p>
            <a:r>
              <a:rPr lang="en-US" altLang="zh-TW" dirty="0" smtClean="0"/>
              <a:t>We respect moral rules in so far as they do not violate values, laws or principles that we cherish.</a:t>
            </a:r>
          </a:p>
          <a:p>
            <a:pPr lvl="1"/>
            <a:r>
              <a:rPr lang="en-US" altLang="zh-TW" dirty="0" smtClean="0"/>
              <a:t>E.g. I obey the regulations of FNU only if they do not violate the laws of Fiji; and I obey Fiji’s laws only if they do not violate the </a:t>
            </a:r>
            <a:r>
              <a:rPr lang="en-US" altLang="zh-TW" u="sng" dirty="0" smtClean="0"/>
              <a:t>moral laws laid down by practical reason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Note: Practical reason should have </a:t>
            </a:r>
            <a:r>
              <a:rPr lang="en-US" altLang="zh-TW" i="1" dirty="0" smtClean="0">
                <a:solidFill>
                  <a:srgbClr val="FF0000"/>
                </a:solidFill>
              </a:rPr>
              <a:t>universal</a:t>
            </a:r>
            <a:r>
              <a:rPr lang="en-US" altLang="zh-TW" dirty="0" smtClean="0">
                <a:solidFill>
                  <a:srgbClr val="FF0000"/>
                </a:solidFill>
              </a:rPr>
              <a:t>, not merely social, </a:t>
            </a:r>
            <a:r>
              <a:rPr lang="en-US" altLang="zh-TW" dirty="0" smtClean="0"/>
              <a:t>significance.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78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‘</a:t>
            </a:r>
            <a:r>
              <a:rPr lang="en-US" altLang="zh-HK" dirty="0"/>
              <a:t>M</a:t>
            </a:r>
            <a:r>
              <a:rPr lang="en-US" altLang="zh-HK" dirty="0" smtClean="0"/>
              <a:t>oral duty’ does not rest on social convention.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 smtClean="0"/>
              <a:t>‘Moral duty’ ≠ the duty prescribed by some code of conduct of a particular organization (for instance, a company)</a:t>
            </a:r>
          </a:p>
          <a:p>
            <a:r>
              <a:rPr lang="en-US" altLang="zh-HK" dirty="0"/>
              <a:t>‘Moral duty’ </a:t>
            </a:r>
            <a:r>
              <a:rPr lang="en-US" altLang="zh-HK" dirty="0" smtClean="0"/>
              <a:t>≠ </a:t>
            </a:r>
            <a:r>
              <a:rPr lang="en-US" altLang="zh-HK" dirty="0"/>
              <a:t>the duty prescribed by </a:t>
            </a:r>
            <a:r>
              <a:rPr lang="en-US" altLang="zh-HK" dirty="0" smtClean="0"/>
              <a:t>the moral system of a particular society</a:t>
            </a:r>
          </a:p>
          <a:p>
            <a:r>
              <a:rPr lang="en-US" altLang="zh-HK" dirty="0" smtClean="0"/>
              <a:t>By ‘moral duty’, deontology refers to the obligation that is </a:t>
            </a:r>
            <a:r>
              <a:rPr lang="en-US" altLang="zh-HK" dirty="0" smtClean="0">
                <a:solidFill>
                  <a:srgbClr val="FF0000"/>
                </a:solidFill>
              </a:rPr>
              <a:t>prescribed by the </a:t>
            </a:r>
            <a:r>
              <a:rPr lang="en-US" altLang="zh-HK" i="1" u="sng" dirty="0" smtClean="0">
                <a:solidFill>
                  <a:srgbClr val="FF0000"/>
                </a:solidFill>
              </a:rPr>
              <a:t>universal</a:t>
            </a:r>
            <a:r>
              <a:rPr lang="en-US" altLang="zh-HK" dirty="0" smtClean="0">
                <a:solidFill>
                  <a:srgbClr val="FF0000"/>
                </a:solidFill>
              </a:rPr>
              <a:t> moral law (i.e. by practical reason)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E.g. a bus driver and a primary school student</a:t>
            </a:r>
          </a:p>
        </p:txBody>
      </p:sp>
    </p:spTree>
    <p:extLst>
      <p:ext uri="{BB962C8B-B14F-4D97-AF65-F5344CB8AC3E}">
        <p14:creationId xmlns:p14="http://schemas.microsoft.com/office/powerpoint/2010/main" val="42685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imperative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fundamental principles of our moral duties (of what we </a:t>
            </a:r>
            <a:r>
              <a:rPr lang="en-US" i="1" dirty="0" smtClean="0"/>
              <a:t>ought </a:t>
            </a:r>
            <a:r>
              <a:rPr lang="en-US" dirty="0" smtClean="0"/>
              <a:t>to do)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Imperative</a:t>
            </a:r>
            <a:r>
              <a:rPr lang="en-US" dirty="0" smtClean="0"/>
              <a:t> – because it </a:t>
            </a:r>
            <a:r>
              <a:rPr lang="en-US" u="sng" dirty="0" smtClean="0"/>
              <a:t>commands</a:t>
            </a:r>
            <a:r>
              <a:rPr lang="en-US" dirty="0" smtClean="0"/>
              <a:t> us to do something and not to do something</a:t>
            </a:r>
          </a:p>
          <a:p>
            <a:pPr lvl="2"/>
            <a:r>
              <a:rPr lang="en-US" dirty="0" smtClean="0"/>
              <a:t>Not indicative (i.e. not making a factual statement)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Categorical </a:t>
            </a:r>
            <a:r>
              <a:rPr lang="en-US" dirty="0" smtClean="0"/>
              <a:t>– because it applies to us </a:t>
            </a:r>
            <a:r>
              <a:rPr lang="en-US" u="sng" dirty="0" smtClean="0"/>
              <a:t>unconditionally</a:t>
            </a:r>
            <a:r>
              <a:rPr lang="en-US" dirty="0" smtClean="0"/>
              <a:t>; not conditional on any goals or interests.</a:t>
            </a:r>
          </a:p>
          <a:p>
            <a:pPr lvl="2"/>
            <a:r>
              <a:rPr lang="en-US" dirty="0" smtClean="0"/>
              <a:t>Not hypothetical</a:t>
            </a:r>
          </a:p>
          <a:p>
            <a:pPr lvl="1"/>
            <a:r>
              <a:rPr lang="en-US" dirty="0" smtClean="0"/>
              <a:t>Examples: ‘Do no harm to others’ (</a:t>
            </a:r>
            <a:r>
              <a:rPr lang="en-US" u="sng" dirty="0" smtClean="0"/>
              <a:t>not</a:t>
            </a:r>
            <a:r>
              <a:rPr lang="en-US" dirty="0" smtClean="0"/>
              <a:t>: ‘Do no harm to others </a:t>
            </a:r>
            <a:r>
              <a:rPr lang="en-US" u="sng" dirty="0" smtClean="0"/>
              <a:t>if you love them</a:t>
            </a:r>
            <a:r>
              <a:rPr lang="en-US" dirty="0" smtClean="0"/>
              <a:t>’) ; ‘Don’t disregard the elderly people’ (</a:t>
            </a:r>
            <a:r>
              <a:rPr lang="en-US" u="sng" dirty="0" smtClean="0"/>
              <a:t>not</a:t>
            </a:r>
            <a:r>
              <a:rPr lang="en-US" dirty="0" smtClean="0"/>
              <a:t>: ‘Don’t disregard them </a:t>
            </a:r>
            <a:r>
              <a:rPr lang="en-US" u="sng" dirty="0" smtClean="0"/>
              <a:t>if you have time</a:t>
            </a:r>
            <a:r>
              <a:rPr lang="en-US" dirty="0" smtClean="0"/>
              <a:t>’); and so on.</a:t>
            </a:r>
          </a:p>
          <a:p>
            <a:r>
              <a:rPr lang="en-US" dirty="0" smtClean="0"/>
              <a:t>CI has this form: ‘Do x’ or ‘Don’t x.’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3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600" y="476672"/>
            <a:ext cx="4536504" cy="619268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A maxim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0070C0"/>
                </a:solidFill>
              </a:rPr>
              <a:t>personal rule</a:t>
            </a:r>
            <a:r>
              <a:rPr lang="en-US" sz="2600" dirty="0" smtClean="0"/>
              <a:t>.</a:t>
            </a:r>
          </a:p>
          <a:p>
            <a:pPr marL="973836" lvl="2" indent="-342900"/>
            <a:r>
              <a:rPr lang="en-US" sz="2400" dirty="0" smtClean="0"/>
              <a:t>E.g. ‘</a:t>
            </a:r>
            <a:r>
              <a:rPr lang="en-US" sz="2400" u="sng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am committed to help my friend whenever he is in a difficult situation </a:t>
            </a:r>
            <a:r>
              <a:rPr lang="en-US" sz="2400" u="sng" dirty="0" smtClean="0"/>
              <a:t>in order that</a:t>
            </a:r>
            <a:r>
              <a:rPr lang="en-US" sz="2400" dirty="0" smtClean="0"/>
              <a:t> he can overcome it.</a:t>
            </a:r>
          </a:p>
          <a:p>
            <a:pPr marL="973836" lvl="2" indent="-342900"/>
            <a:r>
              <a:rPr lang="en-US" sz="2400" dirty="0" smtClean="0"/>
              <a:t>E.g. ‘</a:t>
            </a:r>
            <a:r>
              <a:rPr lang="en-US" sz="2400" u="sng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always try my best to earn as much money as I can </a:t>
            </a:r>
            <a:r>
              <a:rPr lang="en-US" sz="2400" u="sng" dirty="0" smtClean="0"/>
              <a:t>in order to</a:t>
            </a:r>
            <a:r>
              <a:rPr lang="en-US" sz="2400" dirty="0" smtClean="0"/>
              <a:t> give more happiness to my family.’</a:t>
            </a:r>
          </a:p>
          <a:p>
            <a:pPr marL="973836" lvl="2" indent="-342900"/>
            <a:r>
              <a:rPr lang="en-US" sz="2400" dirty="0" smtClean="0"/>
              <a:t>E.g. ‘</a:t>
            </a:r>
            <a:r>
              <a:rPr lang="en-US" sz="2400" u="sng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shall always be honest in all circumstances </a:t>
            </a:r>
            <a:r>
              <a:rPr lang="en-US" sz="2400" u="sng" dirty="0" smtClean="0"/>
              <a:t>in order to</a:t>
            </a:r>
            <a:r>
              <a:rPr lang="en-US" sz="2400" dirty="0" smtClean="0"/>
              <a:t> be trusted and have less stress.’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48" y="476672"/>
            <a:ext cx="3657600" cy="571076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Moral law</a:t>
            </a:r>
          </a:p>
          <a:p>
            <a:pPr lvl="1"/>
            <a:r>
              <a:rPr lang="en-US" sz="2600" dirty="0" smtClean="0"/>
              <a:t>An </a:t>
            </a:r>
            <a:r>
              <a:rPr lang="en-US" sz="2600" dirty="0" smtClean="0">
                <a:solidFill>
                  <a:srgbClr val="0070C0"/>
                </a:solidFill>
              </a:rPr>
              <a:t>objective and Universal</a:t>
            </a:r>
            <a:r>
              <a:rPr lang="en-US" sz="2600" dirty="0" smtClean="0"/>
              <a:t> principle of volition</a:t>
            </a:r>
          </a:p>
          <a:p>
            <a:pPr lvl="2"/>
            <a:r>
              <a:rPr lang="en-US" sz="2600" u="sng" dirty="0" smtClean="0"/>
              <a:t>Note: not only concerning me </a:t>
            </a:r>
          </a:p>
          <a:p>
            <a:pPr lvl="2"/>
            <a:r>
              <a:rPr lang="en-GB" sz="2600" dirty="0" smtClean="0"/>
              <a:t>E.g.</a:t>
            </a:r>
            <a:endParaRPr lang="en-US" sz="2600" dirty="0" smtClean="0"/>
          </a:p>
          <a:p>
            <a:pPr lvl="3"/>
            <a:r>
              <a:rPr lang="en-GB" sz="2600" dirty="0" smtClean="0"/>
              <a:t>‘Everyone should not cheat others.’</a:t>
            </a:r>
          </a:p>
          <a:p>
            <a:pPr lvl="3"/>
            <a:r>
              <a:rPr lang="en-GB" sz="2600" dirty="0" smtClean="0"/>
              <a:t>‘Work hard.’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135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29"/>
            <a:ext cx="10490961" cy="6955963"/>
          </a:xfrm>
        </p:spPr>
      </p:pic>
    </p:spTree>
    <p:extLst>
      <p:ext uri="{BB962C8B-B14F-4D97-AF65-F5344CB8AC3E}">
        <p14:creationId xmlns:p14="http://schemas.microsoft.com/office/powerpoint/2010/main" val="30810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first formulation of CI:</a:t>
            </a:r>
            <a:br>
              <a:rPr lang="en-US" dirty="0" smtClean="0"/>
            </a:br>
            <a:r>
              <a:rPr lang="en-US" dirty="0" smtClean="0"/>
              <a:t>Universal law of nature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412776"/>
            <a:ext cx="7725544" cy="5445224"/>
          </a:xfrm>
        </p:spPr>
        <p:txBody>
          <a:bodyPr>
            <a:normAutofit fontScale="92500" lnSpcReduction="10000"/>
          </a:bodyPr>
          <a:lstStyle/>
          <a:p>
            <a:r>
              <a:rPr lang="en-US" sz="3800" b="1" dirty="0" smtClean="0">
                <a:solidFill>
                  <a:srgbClr val="FF0000"/>
                </a:solidFill>
              </a:rPr>
              <a:t>‘</a:t>
            </a:r>
            <a:r>
              <a:rPr lang="en-US" sz="3800" b="1" u="sng" dirty="0" smtClean="0">
                <a:solidFill>
                  <a:srgbClr val="FF0000"/>
                </a:solidFill>
              </a:rPr>
              <a:t>Act only in accordance with the maxim through which you can at the same time will that it become a universal law</a:t>
            </a:r>
            <a:r>
              <a:rPr lang="en-US" sz="3800" b="1" dirty="0" smtClean="0">
                <a:solidFill>
                  <a:srgbClr val="FF0000"/>
                </a:solidFill>
              </a:rPr>
              <a:t>.’</a:t>
            </a:r>
          </a:p>
          <a:p>
            <a:r>
              <a:rPr lang="en-US" sz="3800" dirty="0" smtClean="0"/>
              <a:t>Test these maxims:</a:t>
            </a:r>
            <a:endParaRPr lang="en-US" dirty="0" smtClean="0"/>
          </a:p>
          <a:p>
            <a:pPr marL="925830" lvl="1" indent="-514350">
              <a:buClr>
                <a:srgbClr val="00B0F0"/>
              </a:buClr>
            </a:pPr>
            <a:r>
              <a:rPr lang="en-US" dirty="0" smtClean="0"/>
              <a:t>Maxim</a:t>
            </a:r>
            <a:r>
              <a:rPr lang="en-US" baseline="30000" dirty="0" smtClean="0"/>
              <a:t>1 </a:t>
            </a:r>
            <a:r>
              <a:rPr lang="en-US" dirty="0" smtClean="0"/>
              <a:t>: I will make a promise that I have no intention to fulfill in order to obtain promotion in my job.</a:t>
            </a:r>
          </a:p>
          <a:p>
            <a:pPr marL="925830" lvl="1" indent="-514350">
              <a:buClr>
                <a:srgbClr val="00B0F0"/>
              </a:buClr>
            </a:pPr>
            <a:r>
              <a:rPr lang="en-US" dirty="0" smtClean="0"/>
              <a:t>Maxim</a:t>
            </a:r>
            <a:r>
              <a:rPr lang="en-US" baseline="30000" dirty="0" smtClean="0"/>
              <a:t>2 </a:t>
            </a:r>
            <a:r>
              <a:rPr lang="en-US" dirty="0" smtClean="0"/>
              <a:t>: I will never tell others my real intention.</a:t>
            </a:r>
          </a:p>
          <a:p>
            <a:pPr marL="925830" lvl="1" indent="-514350">
              <a:buClr>
                <a:srgbClr val="00B0F0"/>
              </a:buClr>
            </a:pPr>
            <a:r>
              <a:rPr lang="en-US" dirty="0" smtClean="0"/>
              <a:t>Maxim</a:t>
            </a:r>
            <a:r>
              <a:rPr lang="en-US" baseline="30000" dirty="0" smtClean="0"/>
              <a:t>3 </a:t>
            </a:r>
            <a:r>
              <a:rPr lang="en-US" dirty="0" smtClean="0"/>
              <a:t>: I will help my friend when s/he is in danger.</a:t>
            </a:r>
          </a:p>
          <a:p>
            <a:pPr marL="925830" lvl="1" indent="-514350">
              <a:buClr>
                <a:srgbClr val="00B0F0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02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dirty="0"/>
              <a:t>formulation of CI:</a:t>
            </a:r>
            <a:br>
              <a:rPr lang="en-US" dirty="0"/>
            </a:br>
            <a:r>
              <a:rPr lang="en-US" dirty="0" smtClean="0"/>
              <a:t>The Humanity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46236"/>
            <a:ext cx="8136904" cy="502312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‘</a:t>
            </a:r>
            <a:r>
              <a:rPr lang="en-US" sz="2800" u="sng" dirty="0">
                <a:solidFill>
                  <a:srgbClr val="FF0000"/>
                </a:solidFill>
              </a:rPr>
              <a:t>Act in such a way that you treat humanity, whether in your own person or in the person of another, always at the same time as an end and never simply as a </a:t>
            </a:r>
            <a:r>
              <a:rPr lang="en-US" sz="2800" u="sng" dirty="0" smtClean="0">
                <a:solidFill>
                  <a:srgbClr val="FF0000"/>
                </a:solidFill>
              </a:rPr>
              <a:t>means.’</a:t>
            </a:r>
          </a:p>
          <a:p>
            <a:pPr lvl="1"/>
            <a:r>
              <a:rPr lang="en-GB" sz="2400" b="1" dirty="0" smtClean="0">
                <a:solidFill>
                  <a:srgbClr val="00B050"/>
                </a:solidFill>
              </a:rPr>
              <a:t>A simple version: Treat people as an end, not merely as a means.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400" dirty="0" smtClean="0"/>
              <a:t>The idea of </a:t>
            </a:r>
            <a:r>
              <a:rPr lang="en-US" sz="2400" dirty="0" smtClean="0">
                <a:solidFill>
                  <a:srgbClr val="0070C0"/>
                </a:solidFill>
              </a:rPr>
              <a:t>respect </a:t>
            </a:r>
            <a:r>
              <a:rPr lang="en-US" sz="2400" dirty="0" smtClean="0"/>
              <a:t>for </a:t>
            </a:r>
            <a:r>
              <a:rPr lang="en-US" sz="2400" u="sng" dirty="0" smtClean="0"/>
              <a:t>persons</a:t>
            </a:r>
            <a:r>
              <a:rPr lang="en-US" sz="2400" dirty="0" smtClean="0"/>
              <a:t> – not human beings in a biological sense but the ‘Humanity’ in human beings.</a:t>
            </a:r>
          </a:p>
          <a:p>
            <a:pPr lvl="1"/>
            <a:r>
              <a:rPr lang="en-US" sz="2400" u="sng" dirty="0" smtClean="0"/>
              <a:t>Humanity</a:t>
            </a:r>
            <a:r>
              <a:rPr lang="en-US" sz="2400" dirty="0" smtClean="0"/>
              <a:t> = the quality of being a person who has (</a:t>
            </a:r>
            <a:r>
              <a:rPr lang="en-US" altLang="zh-CN" sz="2400" dirty="0"/>
              <a:t>at </a:t>
            </a:r>
            <a:r>
              <a:rPr lang="en-US" altLang="zh-CN" sz="2400" dirty="0" smtClean="0"/>
              <a:t>least </a:t>
            </a:r>
            <a:r>
              <a:rPr lang="en-US" sz="2400" dirty="0" smtClean="0"/>
              <a:t>potential) capacities to engage in self-directed rational behaviour; to adopt and pursue her own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9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We should not take </a:t>
            </a:r>
            <a:r>
              <a:rPr lang="en-US" sz="2900" u="sng" dirty="0" smtClean="0"/>
              <a:t>other people</a:t>
            </a:r>
            <a:r>
              <a:rPr lang="en-US" sz="2900" dirty="0" smtClean="0"/>
              <a:t> as tools for our own purposes. </a:t>
            </a:r>
          </a:p>
          <a:p>
            <a:pPr lvl="1"/>
            <a:r>
              <a:rPr lang="en-US" sz="2500" dirty="0" smtClean="0"/>
              <a:t>We should not use others as if they are an object.</a:t>
            </a:r>
          </a:p>
          <a:p>
            <a:r>
              <a:rPr lang="en-US" sz="2900" dirty="0" smtClean="0"/>
              <a:t>We should not take </a:t>
            </a:r>
            <a:r>
              <a:rPr lang="en-US" sz="2900" u="sng" dirty="0" smtClean="0"/>
              <a:t>ourselves</a:t>
            </a:r>
            <a:r>
              <a:rPr lang="en-US" sz="2900" dirty="0" smtClean="0"/>
              <a:t> as tools for happiness or less pain. (Accordingly, should suicide or euthanasia be allowed?)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We should respect others since they are persons.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600888" cy="5221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Deontology is too rigid: solely following moral principles and disregarding consequences.</a:t>
            </a:r>
          </a:p>
          <a:p>
            <a:pPr lvl="1"/>
            <a:r>
              <a:rPr lang="en-US" dirty="0" smtClean="0"/>
              <a:t>Reply: A medical doctor has to consider the consequences of using certain kinds of therapy. But in making a moral judgment whether to do, say, plastic surgery, for a woman, s/he should </a:t>
            </a:r>
            <a:r>
              <a:rPr lang="en-US" u="sng" dirty="0" smtClean="0"/>
              <a:t>treat the woman as an end, not merely as a means for earning money or other purposes</a:t>
            </a:r>
            <a:r>
              <a:rPr lang="en-US" dirty="0" smtClean="0"/>
              <a:t>. That means, the doctor should follow the categorical imperative.</a:t>
            </a:r>
          </a:p>
          <a:p>
            <a:r>
              <a:rPr lang="en-US" dirty="0" smtClean="0"/>
              <a:t>Deontology has its emphasis on reason. Moral sentiment and feelings are not given enough attention.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 smtClean="0"/>
              <a:t>Deontology </a:t>
            </a:r>
            <a:r>
              <a:rPr lang="en-US" altLang="zh-CN" dirty="0" smtClean="0"/>
              <a:t>or Utilitarianism?</a:t>
            </a:r>
            <a:r>
              <a:rPr lang="en-GB" altLang="zh-CN" dirty="0"/>
              <a:t/>
            </a:r>
            <a:br>
              <a:rPr lang="en-GB" altLang="zh-CN" dirty="0"/>
            </a:b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CN" dirty="0" smtClean="0"/>
              <a:t>‘</a:t>
            </a:r>
            <a:r>
              <a:rPr lang="en-US" altLang="zh-CN" dirty="0"/>
              <a:t>Internet conducts like unauthorized computer entry, bullying, copying software, are wrong, and must be prevented, </a:t>
            </a:r>
            <a:r>
              <a:rPr lang="en-US" altLang="zh-CN" dirty="0" smtClean="0"/>
              <a:t>because </a:t>
            </a:r>
            <a:r>
              <a:rPr lang="en-US" altLang="zh-CN" dirty="0"/>
              <a:t>these conducts will hinder the healthy development of the world wide web and bring </a:t>
            </a:r>
            <a:r>
              <a:rPr lang="en-US" altLang="zh-CN" dirty="0" smtClean="0"/>
              <a:t>about </a:t>
            </a:r>
            <a:r>
              <a:rPr lang="en-US" altLang="zh-CN" dirty="0"/>
              <a:t>insecurity and other kinds of harms for web </a:t>
            </a:r>
            <a:r>
              <a:rPr lang="en-US" altLang="zh-CN" dirty="0" smtClean="0"/>
              <a:t>users.’</a:t>
            </a:r>
            <a:endParaRPr lang="en-US" altLang="zh-CN" dirty="0"/>
          </a:p>
          <a:p>
            <a:pPr marL="82296" indent="0">
              <a:buNone/>
            </a:pPr>
            <a:r>
              <a:rPr lang="en-US" altLang="zh-CN" dirty="0"/>
              <a:t>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Deontology or Utilitarianism?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zh-CN" dirty="0"/>
              <a:t>‘As the CEO of our </a:t>
            </a:r>
            <a:r>
              <a:rPr lang="en-US" altLang="zh-CN" dirty="0" smtClean="0"/>
              <a:t>corporation</a:t>
            </a:r>
            <a:r>
              <a:rPr lang="en-US" altLang="zh-CN" dirty="0"/>
              <a:t>, I wouldn’t bribe the government officials in order to get any advantages for our </a:t>
            </a:r>
            <a:r>
              <a:rPr lang="en-US" altLang="zh-CN" dirty="0" smtClean="0"/>
              <a:t>projects</a:t>
            </a:r>
            <a:r>
              <a:rPr lang="en-US" altLang="zh-CN" dirty="0"/>
              <a:t>, even though the success or failure of these projects would involve billions of dollars. </a:t>
            </a:r>
          </a:p>
          <a:p>
            <a:pPr marL="82296" indent="0">
              <a:buNone/>
            </a:pPr>
            <a:r>
              <a:rPr lang="en-US" altLang="zh-CN" dirty="0" smtClean="0"/>
              <a:t>It </a:t>
            </a:r>
            <a:r>
              <a:rPr lang="en-US" altLang="zh-CN" dirty="0"/>
              <a:t>is our moral obligation to compete in the market in a fair way.’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4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dying millionaire’s wish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4800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Suppose you’re on a remote mountain with a dying millionaire. He asks you for one final favour:</a:t>
            </a:r>
          </a:p>
          <a:p>
            <a:r>
              <a:rPr lang="en-US" altLang="zh-TW" dirty="0" smtClean="0"/>
              <a:t>‘Throughout my life, rugby games have been giving me lots of pleasure.  Could you help me give all my assets, F$4 million, to the Fiji Rugby Union so that this sport can be further developed in our country?’</a:t>
            </a:r>
          </a:p>
          <a:p>
            <a:r>
              <a:rPr lang="en-US" altLang="zh-TW" dirty="0" smtClean="0"/>
              <a:t>You promise him to do so, but when you get back to Fiji, you notice a newspaper advertisement placed by your favourite charity organization </a:t>
            </a:r>
            <a:r>
              <a:rPr lang="en-US" altLang="zh-TW" i="1" dirty="0" smtClean="0"/>
              <a:t>World Hunger Relief</a:t>
            </a:r>
            <a:r>
              <a:rPr lang="en-US" altLang="zh-TW" dirty="0" smtClean="0"/>
              <a:t> pleading for F$4 million to save 100,000 people in Africa.</a:t>
            </a:r>
          </a:p>
          <a:p>
            <a:r>
              <a:rPr lang="en-US" altLang="zh-TW" dirty="0" smtClean="0"/>
              <a:t>What should you do with the money?</a:t>
            </a:r>
            <a:endParaRPr lang="zh-TW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Which principle can help?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‘You </a:t>
            </a:r>
            <a:r>
              <a:rPr lang="en-US" altLang="zh-TW" dirty="0" smtClean="0"/>
              <a:t>should </a:t>
            </a:r>
            <a:r>
              <a:rPr lang="en-US" altLang="zh-TW" dirty="0"/>
              <a:t>always keep your promise.’</a:t>
            </a:r>
          </a:p>
          <a:p>
            <a:r>
              <a:rPr lang="en-US" altLang="zh-TW" dirty="0" smtClean="0"/>
              <a:t>‘Let your conscience be your guide.’</a:t>
            </a:r>
          </a:p>
          <a:p>
            <a:r>
              <a:rPr lang="en-US" altLang="zh-TW" dirty="0" smtClean="0"/>
              <a:t>‘Do whatever is most loving.’</a:t>
            </a:r>
          </a:p>
          <a:p>
            <a:r>
              <a:rPr lang="en-US" altLang="zh-TW" dirty="0" smtClean="0"/>
              <a:t>‘Do unto others as you would have them do unto you (if you were in their shoes).’</a:t>
            </a:r>
          </a:p>
          <a:p>
            <a:pPr lvl="1"/>
            <a:r>
              <a:rPr lang="en-GB" altLang="zh-TW" dirty="0" smtClean="0"/>
              <a:t>Golden rule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‘Always maximize happiness and minimize pain (and suffering) for the greatest number of people, i.e., for the whole society (the whole world).’ -- </a:t>
            </a:r>
            <a:r>
              <a:rPr lang="en-US" altLang="zh-TW" b="1" u="sng" dirty="0" smtClean="0">
                <a:solidFill>
                  <a:srgbClr val="7030A0"/>
                </a:solidFill>
              </a:rPr>
              <a:t>utilitarianism</a:t>
            </a:r>
            <a:endParaRPr lang="zh-TW" altLang="en-US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Which option maximises happiness and minimises pain and suffering?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672408" cy="46634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1</a:t>
            </a:r>
          </a:p>
          <a:p>
            <a:pPr lvl="1"/>
            <a:r>
              <a:rPr lang="en-US" dirty="0" smtClean="0"/>
              <a:t>Donating F$4 million to Fiji Rugby Union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Consequences</a:t>
            </a:r>
          </a:p>
          <a:p>
            <a:pPr lvl="2"/>
            <a:r>
              <a:rPr lang="en-US" dirty="0" smtClean="0"/>
              <a:t>Developing Rugby in Fiji further     +100</a:t>
            </a:r>
          </a:p>
          <a:p>
            <a:pPr lvl="2"/>
            <a:r>
              <a:rPr lang="en-US" dirty="0" smtClean="0"/>
              <a:t>Unable to benefit the African people    - 300</a:t>
            </a:r>
          </a:p>
          <a:p>
            <a:pPr lvl="2"/>
            <a:r>
              <a:rPr lang="en-US" dirty="0" smtClean="0"/>
              <a:t>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674" y="1524000"/>
            <a:ext cx="3921013" cy="46634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 2</a:t>
            </a:r>
          </a:p>
          <a:p>
            <a:pPr lvl="1"/>
            <a:r>
              <a:rPr lang="en-US" dirty="0"/>
              <a:t>Donating F$4 million to World Hunger Relief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Consequences</a:t>
            </a:r>
          </a:p>
          <a:p>
            <a:pPr lvl="2"/>
            <a:r>
              <a:rPr lang="en-US" dirty="0"/>
              <a:t>100,000 people in Africa will be saved     +500</a:t>
            </a:r>
          </a:p>
          <a:p>
            <a:pPr lvl="2"/>
            <a:r>
              <a:rPr lang="en-US" dirty="0"/>
              <a:t>Unable to keep a promise and benefit the Rugby lovers in Fiji </a:t>
            </a:r>
            <a:r>
              <a:rPr lang="en-US" dirty="0" smtClean="0"/>
              <a:t>   -</a:t>
            </a:r>
            <a:r>
              <a:rPr lang="en-US" dirty="0"/>
              <a:t>300</a:t>
            </a:r>
          </a:p>
          <a:p>
            <a:pPr lvl="2"/>
            <a:r>
              <a:rPr lang="en-US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idea of utilitarianism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an action is correct (e.g. just, fair, and caring), it must bring about </a:t>
            </a:r>
            <a:r>
              <a:rPr lang="en-US" altLang="zh-TW" i="1" dirty="0" smtClean="0">
                <a:solidFill>
                  <a:srgbClr val="FF0000"/>
                </a:solidFill>
              </a:rPr>
              <a:t>the greatest happiness and the least pain (and suffering) for the greatest number of people.</a:t>
            </a:r>
          </a:p>
          <a:p>
            <a:pPr lvl="1"/>
            <a:r>
              <a:rPr lang="en-US" altLang="zh-TW" dirty="0" smtClean="0"/>
              <a:t>Best option in terms of </a:t>
            </a:r>
            <a:r>
              <a:rPr lang="en-US" altLang="zh-TW" u="sng" dirty="0" smtClean="0">
                <a:solidFill>
                  <a:srgbClr val="0070C0"/>
                </a:solidFill>
              </a:rPr>
              <a:t>consequences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Comparison</a:t>
            </a:r>
            <a:r>
              <a:rPr lang="en-US" altLang="zh-TW" dirty="0" smtClean="0"/>
              <a:t> among different options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Utilitarian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365576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Do whatever will promote the greatest happiness, welfare or utility value and minimize the pain and suffering as far as possible to the greatest number of people.</a:t>
            </a:r>
          </a:p>
          <a:p>
            <a:pPr lvl="2"/>
            <a:r>
              <a:rPr lang="en-US" dirty="0" smtClean="0"/>
              <a:t>In short, maximize the </a:t>
            </a:r>
            <a:r>
              <a:rPr lang="en-US" u="sng" dirty="0" smtClean="0"/>
              <a:t>net</a:t>
            </a:r>
            <a:r>
              <a:rPr lang="en-US" dirty="0" smtClean="0"/>
              <a:t> utility value (summing up the positive and negative values of pros and cons).</a:t>
            </a:r>
          </a:p>
          <a:p>
            <a:pPr lvl="2"/>
            <a:r>
              <a:rPr lang="en-US" dirty="0" smtClean="0"/>
              <a:t>E.g. you have 3 options: </a:t>
            </a:r>
          </a:p>
          <a:p>
            <a:pPr lvl="3"/>
            <a:r>
              <a:rPr lang="en-US" dirty="0" smtClean="0"/>
              <a:t>Option 1 (Pros: +300 hedons, cons: -200 hedons </a:t>
            </a:r>
          </a:p>
          <a:p>
            <a:pPr lvl="4"/>
            <a:r>
              <a:rPr lang="en-US" dirty="0" smtClean="0"/>
              <a:t>net UV 100 hedons)</a:t>
            </a:r>
          </a:p>
          <a:p>
            <a:pPr lvl="3"/>
            <a:r>
              <a:rPr lang="en-US" dirty="0" smtClean="0"/>
              <a:t>Option 2 (Pros: +100 hedons, cons: -200 hedons</a:t>
            </a:r>
          </a:p>
          <a:p>
            <a:pPr lvl="4"/>
            <a:r>
              <a:rPr lang="en-US" dirty="0" smtClean="0"/>
              <a:t>net UV -100 hedons),</a:t>
            </a:r>
          </a:p>
          <a:p>
            <a:pPr lvl="3"/>
            <a:r>
              <a:rPr lang="en-US" u="sng" dirty="0" smtClean="0">
                <a:solidFill>
                  <a:srgbClr val="7030A0"/>
                </a:solidFill>
              </a:rPr>
              <a:t>Option 3</a:t>
            </a:r>
            <a:r>
              <a:rPr lang="en-US" dirty="0" smtClean="0"/>
              <a:t> (Pros: +400 hedons, cons: -100 hedons</a:t>
            </a:r>
          </a:p>
          <a:p>
            <a:pPr lvl="4"/>
            <a:r>
              <a:rPr lang="en-US" dirty="0" smtClean="0"/>
              <a:t>net UV 300 hedons). </a:t>
            </a:r>
          </a:p>
          <a:p>
            <a:pPr lvl="2"/>
            <a:r>
              <a:rPr lang="en-US" dirty="0" smtClean="0"/>
              <a:t>According to this principle, you should take Option 3.</a:t>
            </a:r>
          </a:p>
        </p:txBody>
      </p:sp>
    </p:spTree>
    <p:extLst>
      <p:ext uri="{BB962C8B-B14F-4D97-AF65-F5344CB8AC3E}">
        <p14:creationId xmlns:p14="http://schemas.microsoft.com/office/powerpoint/2010/main" val="1863631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602048" cy="792088"/>
          </a:xfrm>
        </p:spPr>
        <p:txBody>
          <a:bodyPr/>
          <a:lstStyle/>
          <a:p>
            <a:r>
              <a:rPr lang="en-US" altLang="zh-TW" dirty="0" smtClean="0"/>
              <a:t>Three features of utilitarianism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908720"/>
            <a:ext cx="7704856" cy="594928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altLang="zh-TW" sz="2800" b="1" dirty="0">
                <a:solidFill>
                  <a:srgbClr val="FF0000"/>
                </a:solidFill>
              </a:rPr>
              <a:t>C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onsequentialist</a:t>
            </a:r>
            <a:r>
              <a:rPr lang="en-US" altLang="zh-TW" sz="2800" dirty="0" smtClean="0"/>
              <a:t> </a:t>
            </a:r>
          </a:p>
          <a:p>
            <a:pPr marL="870966" lvl="1" indent="-514350"/>
            <a:r>
              <a:rPr lang="en-US" altLang="zh-TW" sz="2400" dirty="0" smtClean="0"/>
              <a:t>The rightness or wrongness of an act is determined by the goodness and/or badness of the </a:t>
            </a:r>
            <a:r>
              <a:rPr lang="en-US" altLang="zh-TW" sz="2400" u="sng" dirty="0" smtClean="0">
                <a:solidFill>
                  <a:srgbClr val="00B050"/>
                </a:solidFill>
              </a:rPr>
              <a:t>results</a:t>
            </a:r>
            <a:r>
              <a:rPr lang="en-US" altLang="zh-TW" sz="2400" dirty="0" smtClean="0"/>
              <a:t> that flow from it.</a:t>
            </a:r>
          </a:p>
          <a:p>
            <a:pPr marL="946404" lvl="2" indent="-342900"/>
            <a:r>
              <a:rPr lang="en-US" altLang="zh-TW" sz="2000" dirty="0" smtClean="0"/>
              <a:t>Note: not determined by the action itself.</a:t>
            </a:r>
            <a:endParaRPr lang="en-US" altLang="zh-TW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TW" sz="2800" b="1" dirty="0" smtClean="0">
                <a:solidFill>
                  <a:srgbClr val="FF0000"/>
                </a:solidFill>
              </a:rPr>
              <a:t>Utility value</a:t>
            </a:r>
          </a:p>
          <a:p>
            <a:pPr marL="870966" lvl="1" indent="-514350"/>
            <a:r>
              <a:rPr lang="en-US" altLang="zh-TW" sz="2400" dirty="0" smtClean="0"/>
              <a:t>The only thing that is good in itself: pleasure, happiness and welfare</a:t>
            </a:r>
          </a:p>
          <a:p>
            <a:pPr marL="1117854" lvl="2" indent="-514350"/>
            <a:r>
              <a:rPr lang="en-US" altLang="zh-TW" sz="2000" dirty="0" smtClean="0"/>
              <a:t>(What is bad is displeasure, pain, suffering, etc.)</a:t>
            </a:r>
          </a:p>
          <a:p>
            <a:pPr marL="1117854" lvl="2" indent="-514350"/>
            <a:r>
              <a:rPr lang="en-AU" altLang="zh-HK" sz="2000" dirty="0" smtClean="0"/>
              <a:t>Note: the </a:t>
            </a:r>
            <a:r>
              <a:rPr lang="en-AU" altLang="zh-HK" sz="2000" dirty="0"/>
              <a:t>concerns are </a:t>
            </a:r>
            <a:r>
              <a:rPr lang="en-AU" altLang="zh-HK" sz="2000" u="sng" dirty="0"/>
              <a:t>not merely individuals’ </a:t>
            </a:r>
            <a:r>
              <a:rPr lang="en-AU" altLang="zh-HK" sz="2000" u="sng" dirty="0" smtClean="0"/>
              <a:t>but the society’s benefits</a:t>
            </a:r>
            <a:r>
              <a:rPr lang="en-AU" altLang="zh-HK" sz="2000" dirty="0" smtClean="0"/>
              <a:t>.</a:t>
            </a:r>
            <a:endParaRPr lang="en-US" altLang="zh-TW" sz="2000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TW" sz="2800" b="1" dirty="0" smtClean="0">
                <a:solidFill>
                  <a:srgbClr val="FF0000"/>
                </a:solidFill>
              </a:rPr>
              <a:t>Egalitarian</a:t>
            </a:r>
          </a:p>
          <a:p>
            <a:pPr marL="870966" lvl="1" indent="-514350"/>
            <a:r>
              <a:rPr lang="en-US" altLang="zh-HK" sz="2400" dirty="0" smtClean="0">
                <a:ea typeface="ＭＳ Ｐゴシック" panose="020B0600070205080204" pitchFamily="34" charset="-128"/>
              </a:rPr>
              <a:t>Everyone’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s </a:t>
            </a:r>
            <a:r>
              <a:rPr lang="en-US" altLang="ja-JP" sz="2400" dirty="0">
                <a:ea typeface="ＭＳ Ｐゴシック" panose="020B0600070205080204" pitchFamily="34" charset="-128"/>
              </a:rPr>
              <a:t>happiness is to be weighed equally</a:t>
            </a:r>
            <a:r>
              <a:rPr lang="en-US" altLang="ja-JP" sz="2400" dirty="0" smtClean="0">
                <a:ea typeface="ＭＳ Ｐゴシック" panose="020B0600070205080204" pitchFamily="34" charset="-128"/>
              </a:rPr>
              <a:t>.</a:t>
            </a:r>
          </a:p>
          <a:p>
            <a:pPr marL="870966" lvl="1" indent="-514350"/>
            <a:r>
              <a:rPr lang="en-US" altLang="ja-JP" sz="2400" dirty="0" smtClean="0">
                <a:ea typeface="ＭＳ Ｐゴシック" panose="020B0600070205080204" pitchFamily="34" charset="-128"/>
              </a:rPr>
              <a:t>Not giving self-interests a higher rank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marL="870966" lvl="1" indent="-514350"/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2874</TotalTime>
  <Words>2500</Words>
  <Application>Microsoft Office PowerPoint</Application>
  <PresentationFormat>On-screen Show (4:3)</PresentationFormat>
  <Paragraphs>215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微軟正黑體</vt:lpstr>
      <vt:lpstr>ＭＳ Ｐゴシック</vt:lpstr>
      <vt:lpstr>新細明體</vt:lpstr>
      <vt:lpstr>华文中宋</vt:lpstr>
      <vt:lpstr>Calibri</vt:lpstr>
      <vt:lpstr>Cambria</vt:lpstr>
      <vt:lpstr>Gill Sans MT</vt:lpstr>
      <vt:lpstr>Verdana</vt:lpstr>
      <vt:lpstr>Wingdings</vt:lpstr>
      <vt:lpstr>Wingdings 2</vt:lpstr>
      <vt:lpstr>夏至</vt:lpstr>
      <vt:lpstr>Ethical Theories (1)</vt:lpstr>
      <vt:lpstr>PowerPoint Presentation</vt:lpstr>
      <vt:lpstr>PowerPoint Presentation</vt:lpstr>
      <vt:lpstr>A dying millionaire’s wish</vt:lpstr>
      <vt:lpstr>Which principle can help?</vt:lpstr>
      <vt:lpstr>Which option maximises happiness and minimises pain and suffering?</vt:lpstr>
      <vt:lpstr>Main idea of utilitarianism</vt:lpstr>
      <vt:lpstr>Utilitarian principle</vt:lpstr>
      <vt:lpstr>Three features of utilitarianism</vt:lpstr>
      <vt:lpstr>The human goods</vt:lpstr>
      <vt:lpstr>PowerPoint Presentation</vt:lpstr>
      <vt:lpstr>Jeremy Bentham (1748-1832)’s hedonic calculus</vt:lpstr>
      <vt:lpstr>PowerPoint Presentation</vt:lpstr>
      <vt:lpstr>John Stuart Mill (1806-1873)</vt:lpstr>
      <vt:lpstr>Trolley problem (1)</vt:lpstr>
      <vt:lpstr>Trolley problem (2)</vt:lpstr>
      <vt:lpstr>Two types of utilitarianism</vt:lpstr>
      <vt:lpstr>Rule-utilitarianism</vt:lpstr>
      <vt:lpstr>The justice objection</vt:lpstr>
      <vt:lpstr>A utilitarian would respond …</vt:lpstr>
      <vt:lpstr>PowerPoint Presentation</vt:lpstr>
      <vt:lpstr>Deontology: genuine happiness requires respect to moral laws</vt:lpstr>
      <vt:lpstr>A difference from utilitarianism</vt:lpstr>
      <vt:lpstr>Do not murder.</vt:lpstr>
      <vt:lpstr>Motivated by moral duty (i.e. by moral law)</vt:lpstr>
      <vt:lpstr>Respect for moral law</vt:lpstr>
      <vt:lpstr>‘Moral duty’ does not rest on social convention. </vt:lpstr>
      <vt:lpstr>Categorical imperative (CI)</vt:lpstr>
      <vt:lpstr>PowerPoint Presentation</vt:lpstr>
      <vt:lpstr>The first formulation of CI: Universal law of nature</vt:lpstr>
      <vt:lpstr>The second formulation of CI: The Humanity Formula</vt:lpstr>
      <vt:lpstr>The main points</vt:lpstr>
      <vt:lpstr>Some objections</vt:lpstr>
      <vt:lpstr>Deontology or Utilitarianism? </vt:lpstr>
      <vt:lpstr>Deontology or Utilitarianism?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KH</dc:creator>
  <cp:lastModifiedBy>Siu Sing Huen</cp:lastModifiedBy>
  <cp:revision>179</cp:revision>
  <cp:lastPrinted>2014-09-27T04:51:58Z</cp:lastPrinted>
  <dcterms:created xsi:type="dcterms:W3CDTF">2012-07-06T07:41:26Z</dcterms:created>
  <dcterms:modified xsi:type="dcterms:W3CDTF">2019-02-17T22:28:29Z</dcterms:modified>
</cp:coreProperties>
</file>