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37"/>
  </p:notesMasterIdLst>
  <p:handoutMasterIdLst>
    <p:handoutMasterId r:id="rId38"/>
  </p:handoutMasterIdLst>
  <p:sldIdLst>
    <p:sldId id="286" r:id="rId3"/>
    <p:sldId id="341" r:id="rId4"/>
    <p:sldId id="342" r:id="rId5"/>
    <p:sldId id="349" r:id="rId6"/>
    <p:sldId id="345" r:id="rId7"/>
    <p:sldId id="335" r:id="rId8"/>
    <p:sldId id="344" r:id="rId9"/>
    <p:sldId id="343" r:id="rId10"/>
    <p:sldId id="346" r:id="rId11"/>
    <p:sldId id="339" r:id="rId12"/>
    <p:sldId id="340" r:id="rId13"/>
    <p:sldId id="338" r:id="rId14"/>
    <p:sldId id="313" r:id="rId15"/>
    <p:sldId id="312" r:id="rId16"/>
    <p:sldId id="314" r:id="rId17"/>
    <p:sldId id="347" r:id="rId18"/>
    <p:sldId id="334" r:id="rId19"/>
    <p:sldId id="296" r:id="rId20"/>
    <p:sldId id="297" r:id="rId21"/>
    <p:sldId id="299" r:id="rId22"/>
    <p:sldId id="298" r:id="rId23"/>
    <p:sldId id="301" r:id="rId24"/>
    <p:sldId id="300" r:id="rId25"/>
    <p:sldId id="302" r:id="rId26"/>
    <p:sldId id="303" r:id="rId27"/>
    <p:sldId id="316" r:id="rId28"/>
    <p:sldId id="309" r:id="rId29"/>
    <p:sldId id="310" r:id="rId30"/>
    <p:sldId id="348" r:id="rId31"/>
    <p:sldId id="315" r:id="rId32"/>
    <p:sldId id="308" r:id="rId33"/>
    <p:sldId id="317" r:id="rId34"/>
    <p:sldId id="350" r:id="rId35"/>
    <p:sldId id="351" r:id="rId36"/>
  </p:sldIdLst>
  <p:sldSz cx="9144000" cy="6858000" type="screen4x3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514" autoAdjust="0"/>
  </p:normalViewPr>
  <p:slideViewPr>
    <p:cSldViewPr>
      <p:cViewPr varScale="1">
        <p:scale>
          <a:sx n="91" d="100"/>
          <a:sy n="91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378F1-5636-4AB3-BD11-9D49690AD18E}" type="datetimeFigureOut">
              <a:rPr lang="en-SG" smtClean="0"/>
              <a:t>25/2/2019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6D2E1-BB52-4A31-9DF8-8A78822A69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925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3051F-866F-4CB4-9214-4FC0CD7291B9}" type="datetimeFigureOut">
              <a:rPr lang="en-SG" smtClean="0"/>
              <a:t>25/2/2019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EE5D4-2CA2-4A29-BA40-304E9ACB11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3576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EE5D4-2CA2-4A29-BA40-304E9ACB119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31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76C2-6BD9-4743-BD87-7C735C0C7E5E}" type="datetimeFigureOut">
              <a:rPr lang="zh-TW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2019/2/25</a:t>
            </a:fld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4B1C-142B-4066-A72F-77E16A484AE0}" type="slidenum">
              <a:rPr lang="zh-TW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6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76C2-6BD9-4743-BD87-7C735C0C7E5E}" type="datetimeFigureOut">
              <a:rPr lang="zh-TW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2019/2/25</a:t>
            </a:fld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4B1C-142B-4066-A72F-77E16A484AE0}" type="slidenum">
              <a:rPr lang="zh-TW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82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76C2-6BD9-4743-BD87-7C735C0C7E5E}" type="datetimeFigureOut">
              <a:rPr lang="zh-TW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2019/2/25</a:t>
            </a:fld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4B1C-142B-4066-A72F-77E16A484AE0}" type="slidenum">
              <a:rPr lang="zh-TW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173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497F-FCC7-4952-A992-8981F1AE2F0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3071-3142-400E-A60F-4CCB26CBFB3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497F-FCC7-4952-A992-8981F1AE2F0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3071-3142-400E-A60F-4CCB26CBF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497F-FCC7-4952-A992-8981F1AE2F0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3071-3142-400E-A60F-4CCB26CBFB3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497F-FCC7-4952-A992-8981F1AE2F0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3071-3142-400E-A60F-4CCB26CBF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497F-FCC7-4952-A992-8981F1AE2F0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3071-3142-400E-A60F-4CCB26CBFB3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497F-FCC7-4952-A992-8981F1AE2F0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3071-3142-400E-A60F-4CCB26CBF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497F-FCC7-4952-A992-8981F1AE2F0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3071-3142-400E-A60F-4CCB26CBF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497F-FCC7-4952-A992-8981F1AE2F0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3071-3142-400E-A60F-4CCB26CBFB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ambria" panose="02040503050406030204" pitchFamily="18" charset="0"/>
              </a:defRPr>
            </a:lvl1pPr>
            <a:extLst/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76C2-6BD9-4743-BD87-7C735C0C7E5E}" type="datetimeFigureOut">
              <a:rPr lang="zh-TW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2019/2/25</a:t>
            </a:fld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4B1C-142B-4066-A72F-77E16A484AE0}" type="slidenum">
              <a:rPr lang="zh-TW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53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497F-FCC7-4952-A992-8981F1AE2F0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3071-3142-400E-A60F-4CCB26CBF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497F-FCC7-4952-A992-8981F1AE2F0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3071-3142-400E-A60F-4CCB26CBF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497F-FCC7-4952-A992-8981F1AE2F0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3071-3142-400E-A60F-4CCB26CBF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76C2-6BD9-4743-BD87-7C735C0C7E5E}" type="datetimeFigureOut">
              <a:rPr lang="zh-TW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2019/2/25</a:t>
            </a:fld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4B1C-142B-4066-A72F-77E16A484AE0}" type="slidenum">
              <a:rPr lang="zh-TW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368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extLst/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  <a:extLst/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  <a:extLst/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76C2-6BD9-4743-BD87-7C735C0C7E5E}" type="datetimeFigureOut">
              <a:rPr lang="zh-TW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2019/2/25</a:t>
            </a:fld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4B1C-142B-4066-A72F-77E16A484AE0}" type="slidenum">
              <a:rPr lang="zh-TW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0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76C2-6BD9-4743-BD87-7C735C0C7E5E}" type="datetimeFigureOut">
              <a:rPr lang="zh-TW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2019/2/25</a:t>
            </a:fld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4B1C-142B-4066-A72F-77E16A484AE0}" type="slidenum">
              <a:rPr lang="zh-TW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4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76C2-6BD9-4743-BD87-7C735C0C7E5E}" type="datetimeFigureOut">
              <a:rPr lang="zh-TW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2019/2/25</a:t>
            </a:fld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4B1C-142B-4066-A72F-77E16A484AE0}" type="slidenum">
              <a:rPr lang="zh-TW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5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76C2-6BD9-4743-BD87-7C735C0C7E5E}" type="datetimeFigureOut">
              <a:rPr lang="zh-TW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2019/2/25</a:t>
            </a:fld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4B1C-142B-4066-A72F-77E16A484AE0}" type="slidenum">
              <a:rPr lang="zh-TW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3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76C2-6BD9-4743-BD87-7C735C0C7E5E}" type="datetimeFigureOut">
              <a:rPr lang="zh-TW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2019/2/25</a:t>
            </a:fld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4B1C-142B-4066-A72F-77E16A484AE0}" type="slidenum">
              <a:rPr lang="zh-TW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7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76C2-6BD9-4743-BD87-7C735C0C7E5E}" type="datetimeFigureOut">
              <a:rPr lang="zh-TW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2019/2/25</a:t>
            </a:fld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4B1C-142B-4066-A72F-77E16A484AE0}" type="slidenum">
              <a:rPr lang="zh-TW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852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50376C2-6BD9-4743-BD87-7C735C0C7E5E}" type="datetimeFigureOut">
              <a:rPr lang="zh-TW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2019/2/25</a:t>
            </a:fld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EF44B1C-142B-4066-A72F-77E16A484AE0}" type="slidenum">
              <a:rPr lang="zh-TW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95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rgbClr val="0070C0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98E497F-FCC7-4952-A992-8981F1AE2F0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7AC3071-3142-400E-A60F-4CCB26CBFB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answers.yahoo.com/question/index?qid=20120618164140AAop3uM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ages.uidaho.edu/ngier/gandhiVN.ht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jme.bmj.com/content/29/5/297.full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jme.bmj.com/content/29/5/297.full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bc.com.fj/fiji/60405/aerial-search-for-missing-aircraft-resumes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jitimes.com/story.aspx?id=436130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b="1" dirty="0" smtClean="0">
                <a:solidFill>
                  <a:srgbClr val="FFFF00"/>
                </a:solidFill>
              </a:rPr>
              <a:t>Virtue ethics</a:t>
            </a:r>
            <a:endParaRPr lang="en-US" sz="4900" b="1" dirty="0">
              <a:solidFill>
                <a:srgbClr val="FFFF00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6582" y="1700808"/>
            <a:ext cx="6629400" cy="1584176"/>
          </a:xfrm>
        </p:spPr>
        <p:txBody>
          <a:bodyPr>
            <a:normAutofit/>
          </a:bodyPr>
          <a:lstStyle/>
          <a:p>
            <a:r>
              <a:rPr lang="en-US" altLang="zh-HK" sz="4800" dirty="0"/>
              <a:t>Lesson </a:t>
            </a:r>
            <a:r>
              <a:rPr lang="en-US" altLang="zh-HK" sz="4800" dirty="0" smtClean="0"/>
              <a:t>4</a:t>
            </a:r>
            <a:r>
              <a:rPr lang="en-US" altLang="zh-HK" sz="5200" dirty="0" smtClean="0"/>
              <a:t>    </a:t>
            </a:r>
            <a:r>
              <a:rPr lang="en-US" altLang="zh-HK" sz="4300" dirty="0"/>
              <a:t/>
            </a:r>
            <a:br>
              <a:rPr lang="en-US" altLang="zh-HK" sz="4300" dirty="0"/>
            </a:b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685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Bill Gates 1955 -</a:t>
            </a:r>
            <a:endParaRPr lang="en-GB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3714056" y="1524000"/>
            <a:ext cx="4972744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Intelligence, </a:t>
            </a:r>
            <a:r>
              <a:rPr lang="en-GB" dirty="0" smtClean="0"/>
              <a:t>Vision</a:t>
            </a:r>
            <a:r>
              <a:rPr lang="en-GB" dirty="0"/>
              <a:t>, Passion, Innovation, </a:t>
            </a:r>
            <a:r>
              <a:rPr lang="en-GB" dirty="0" smtClean="0"/>
              <a:t>Confidence, Entrepreneurship </a:t>
            </a:r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A risk </a:t>
            </a:r>
            <a:r>
              <a:rPr lang="en-GB" dirty="0"/>
              <a:t>taker, </a:t>
            </a:r>
            <a:r>
              <a:rPr lang="en-GB" dirty="0" smtClean="0"/>
              <a:t>continuous </a:t>
            </a:r>
            <a:r>
              <a:rPr lang="en-GB" dirty="0"/>
              <a:t>learner, accepts criticisms, learns from failure, </a:t>
            </a:r>
            <a:r>
              <a:rPr lang="en-GB" dirty="0" smtClean="0"/>
              <a:t>never stops </a:t>
            </a:r>
            <a:r>
              <a:rPr lang="en-GB" dirty="0"/>
              <a:t>asking questions and he has expert power </a:t>
            </a:r>
            <a:endParaRPr lang="en-GB" dirty="0" smtClean="0"/>
          </a:p>
          <a:p>
            <a:r>
              <a:rPr lang="en-GB" sz="2000" dirty="0">
                <a:hlinkClick r:id="rId2"/>
              </a:rPr>
              <a:t>https://</a:t>
            </a:r>
            <a:r>
              <a:rPr lang="en-GB" sz="2000" dirty="0" smtClean="0">
                <a:hlinkClick r:id="rId2"/>
              </a:rPr>
              <a:t>answers.yahoo.com/question/index?qid=20120618164140AAop3uM</a:t>
            </a:r>
            <a:r>
              <a:rPr lang="en-GB" sz="2000" dirty="0" smtClean="0"/>
              <a:t> </a:t>
            </a:r>
            <a:endParaRPr lang="en-GB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336" y="1700808"/>
            <a:ext cx="4038600" cy="2646567"/>
          </a:xfrm>
        </p:spPr>
      </p:pic>
    </p:spTree>
    <p:extLst>
      <p:ext uri="{BB962C8B-B14F-4D97-AF65-F5344CB8AC3E}">
        <p14:creationId xmlns:p14="http://schemas.microsoft.com/office/powerpoint/2010/main" val="129883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Mahatma </a:t>
            </a:r>
            <a:r>
              <a:rPr lang="en-GB" dirty="0" smtClean="0"/>
              <a:t>Gandhi 1869</a:t>
            </a:r>
            <a:r>
              <a:rPr lang="en-GB" dirty="0"/>
              <a:t> – </a:t>
            </a:r>
            <a:r>
              <a:rPr lang="en-GB" dirty="0" smtClean="0"/>
              <a:t>1948</a:t>
            </a:r>
            <a:endParaRPr lang="en-GB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48880"/>
            <a:ext cx="2605933" cy="3600400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851920" y="2060848"/>
            <a:ext cx="4824536" cy="460851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GB" dirty="0" smtClean="0"/>
              <a:t>‘The </a:t>
            </a:r>
            <a:r>
              <a:rPr lang="en-GB" dirty="0"/>
              <a:t>virtues of patience, self-control, and courage </a:t>
            </a:r>
            <a:r>
              <a:rPr lang="en-GB" dirty="0" smtClean="0"/>
              <a:t>… were </a:t>
            </a:r>
            <a:r>
              <a:rPr lang="en-GB" dirty="0"/>
              <a:t>absolutely essential to defeat the temptation to retaliate and respond with violence</a:t>
            </a:r>
            <a:r>
              <a:rPr lang="en-GB" dirty="0" smtClean="0"/>
              <a:t>.’</a:t>
            </a:r>
          </a:p>
          <a:p>
            <a:pPr marL="45720" indent="0">
              <a:buNone/>
            </a:pPr>
            <a:endParaRPr lang="en-GB" dirty="0" smtClean="0"/>
          </a:p>
          <a:p>
            <a:pPr marL="45720" indent="0">
              <a:buNone/>
            </a:pPr>
            <a:r>
              <a:rPr lang="en-GB" sz="2200" dirty="0" smtClean="0"/>
              <a:t>Nicholas </a:t>
            </a:r>
            <a:r>
              <a:rPr lang="en-GB" sz="2200" dirty="0"/>
              <a:t>F. </a:t>
            </a:r>
            <a:r>
              <a:rPr lang="en-GB" sz="2200" dirty="0" smtClean="0"/>
              <a:t>Gier, ‘Gandhi and the virtue of nonviolence’</a:t>
            </a:r>
          </a:p>
          <a:p>
            <a:pPr marL="45720" indent="0">
              <a:buNone/>
            </a:pPr>
            <a:r>
              <a:rPr lang="en-GB" sz="2200" dirty="0">
                <a:hlinkClick r:id="rId3"/>
              </a:rPr>
              <a:t>http://</a:t>
            </a:r>
            <a:r>
              <a:rPr lang="en-GB" sz="2200" dirty="0" smtClean="0">
                <a:hlinkClick r:id="rId3"/>
              </a:rPr>
              <a:t>www.webpages.uidaho.edu/ngier/gandhiVN.htm</a:t>
            </a:r>
            <a:r>
              <a:rPr lang="en-GB" sz="2200" dirty="0" smtClean="0"/>
              <a:t>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8961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-243408"/>
            <a:ext cx="4680520" cy="7101408"/>
          </a:xfrm>
        </p:spPr>
      </p:pic>
      <p:sp>
        <p:nvSpPr>
          <p:cNvPr id="5" name="Rectangle 4"/>
          <p:cNvSpPr/>
          <p:nvPr/>
        </p:nvSpPr>
        <p:spPr>
          <a:xfrm rot="10800000" flipH="1" flipV="1">
            <a:off x="6300192" y="3475166"/>
            <a:ext cx="2664296" cy="1200329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Waisale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Tikoisolomoni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Serevi</a:t>
            </a:r>
            <a:r>
              <a:rPr lang="en-US" sz="2400" b="1" dirty="0" smtClean="0">
                <a:solidFill>
                  <a:schemeClr val="bg1"/>
                </a:solidFill>
              </a:rPr>
              <a:t>  1968-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</a:t>
            </a:r>
            <a:r>
              <a:rPr lang="en-US" dirty="0" smtClean="0">
                <a:latin typeface="+mn-lt"/>
              </a:rPr>
              <a:t>xamples of virtues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673352"/>
            <a:ext cx="4172272" cy="492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Prudence*</a:t>
            </a:r>
          </a:p>
          <a:p>
            <a:pPr lvl="1"/>
            <a:r>
              <a:rPr lang="en-US" altLang="zh-CN" dirty="0" smtClean="0"/>
              <a:t>Cautious, caring </a:t>
            </a:r>
            <a:r>
              <a:rPr lang="en-US" altLang="zh-CN" dirty="0"/>
              <a:t>and </a:t>
            </a:r>
            <a:r>
              <a:rPr lang="en-US" altLang="zh-CN" dirty="0" smtClean="0"/>
              <a:t>being thoughtful for </a:t>
            </a:r>
            <a:r>
              <a:rPr lang="en-US" altLang="zh-CN" dirty="0"/>
              <a:t>the </a:t>
            </a:r>
            <a:r>
              <a:rPr lang="en-US" altLang="zh-CN" dirty="0" smtClean="0"/>
              <a:t>consequences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/>
              <a:t>Justice</a:t>
            </a:r>
          </a:p>
          <a:p>
            <a:r>
              <a:rPr lang="en-US" dirty="0" smtClean="0"/>
              <a:t>Fortitude</a:t>
            </a:r>
          </a:p>
          <a:p>
            <a:r>
              <a:rPr lang="en-US" dirty="0" smtClean="0"/>
              <a:t>Temperance</a:t>
            </a:r>
          </a:p>
          <a:p>
            <a:r>
              <a:rPr lang="en-US" dirty="0" smtClean="0"/>
              <a:t>Patience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Diligence*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Hardworking + direction (vision)</a:t>
            </a:r>
          </a:p>
          <a:p>
            <a:r>
              <a:rPr lang="en-US" dirty="0" smtClean="0"/>
              <a:t>Humility</a:t>
            </a:r>
          </a:p>
          <a:p>
            <a:r>
              <a:rPr lang="en-US" dirty="0" smtClean="0"/>
              <a:t>Kindness</a:t>
            </a:r>
          </a:p>
          <a:p>
            <a:r>
              <a:rPr lang="en-US" dirty="0" smtClean="0"/>
              <a:t>Chastity</a:t>
            </a:r>
          </a:p>
          <a:p>
            <a:r>
              <a:rPr lang="en-US" dirty="0" smtClean="0"/>
              <a:t>Generosity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16288" cy="48531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Compassion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Perseverance*</a:t>
            </a:r>
          </a:p>
          <a:p>
            <a:r>
              <a:rPr lang="en-US" dirty="0" smtClean="0"/>
              <a:t>Honesty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Integrity*</a:t>
            </a:r>
          </a:p>
          <a:p>
            <a:r>
              <a:rPr lang="en-US" dirty="0" smtClean="0"/>
              <a:t>Fidelity (loyalty, trustworthiness)</a:t>
            </a:r>
          </a:p>
          <a:p>
            <a:r>
              <a:rPr lang="en-US" dirty="0" smtClean="0"/>
              <a:t>Filial piety</a:t>
            </a:r>
          </a:p>
          <a:p>
            <a:pPr lvl="1"/>
            <a:r>
              <a:rPr lang="en-US" altLang="zh-CN" dirty="0" smtClean="0"/>
              <a:t>Respect owed to one’s parents, senior family members and ancestors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Truthfulness*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Reasonableness*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*Both moral and intellectual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9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457200" y="4797153"/>
            <a:ext cx="4040188" cy="1527447"/>
          </a:xfrm>
          <a:solidFill>
            <a:schemeClr val="bg2">
              <a:lumMod val="25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altLang="zh-HK" sz="4600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MORAL VIRTUES</a:t>
            </a:r>
          </a:p>
          <a:p>
            <a:r>
              <a:rPr lang="en-US" altLang="zh-HK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(involving good character and conduct)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57200" y="620689"/>
            <a:ext cx="4040188" cy="4176464"/>
          </a:xfrm>
        </p:spPr>
        <p:txBody>
          <a:bodyPr>
            <a:normAutofit/>
          </a:bodyPr>
          <a:lstStyle/>
          <a:p>
            <a:r>
              <a:rPr lang="en-GB" altLang="zh-HK" dirty="0" smtClean="0"/>
              <a:t>Generosity</a:t>
            </a:r>
          </a:p>
          <a:p>
            <a:r>
              <a:rPr lang="en-GB" altLang="zh-HK" dirty="0" smtClean="0"/>
              <a:t>Justice </a:t>
            </a:r>
          </a:p>
          <a:p>
            <a:r>
              <a:rPr lang="en-GB" altLang="zh-HK" dirty="0" smtClean="0"/>
              <a:t>Kindness</a:t>
            </a:r>
          </a:p>
          <a:p>
            <a:r>
              <a:rPr lang="en-GB" altLang="zh-HK" dirty="0" smtClean="0"/>
              <a:t>Honesty</a:t>
            </a:r>
          </a:p>
          <a:p>
            <a:r>
              <a:rPr lang="en-GB" altLang="zh-HK" dirty="0" smtClean="0"/>
              <a:t>Compassion</a:t>
            </a:r>
          </a:p>
          <a:p>
            <a:r>
              <a:rPr lang="en-GB" altLang="zh-HK" dirty="0" smtClean="0"/>
              <a:t>Understanding</a:t>
            </a:r>
          </a:p>
          <a:p>
            <a:r>
              <a:rPr lang="en-GB" altLang="zh-HK" dirty="0" smtClean="0"/>
              <a:t>Caring</a:t>
            </a:r>
          </a:p>
          <a:p>
            <a:r>
              <a:rPr lang="en-GB" altLang="zh-HK" dirty="0" smtClean="0"/>
              <a:t>Courage</a:t>
            </a:r>
          </a:p>
          <a:p>
            <a:r>
              <a:rPr lang="en-GB" altLang="zh-HK" dirty="0" smtClean="0"/>
              <a:t>…</a:t>
            </a:r>
          </a:p>
          <a:p>
            <a:endParaRPr lang="en-GB" altLang="zh-HK" dirty="0" smtClean="0"/>
          </a:p>
          <a:p>
            <a:endParaRPr lang="en-GB" altLang="zh-HK" dirty="0" smtClean="0">
              <a:solidFill>
                <a:schemeClr val="tx1"/>
              </a:solidFill>
            </a:endParaRPr>
          </a:p>
          <a:p>
            <a:pPr marL="36576" indent="0">
              <a:buNone/>
            </a:pPr>
            <a:endParaRPr lang="zh-HK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>
          <a:xfrm>
            <a:off x="4645025" y="4797152"/>
            <a:ext cx="4319463" cy="1527448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altLang="zh-HK" sz="3600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INTELLECTUAL VIRTUES</a:t>
            </a:r>
            <a:endParaRPr lang="zh-HK" altLang="en-US" sz="3600" u="sn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>
          <a:xfrm>
            <a:off x="4754880" y="692696"/>
            <a:ext cx="3931920" cy="5696992"/>
          </a:xfrm>
        </p:spPr>
        <p:txBody>
          <a:bodyPr>
            <a:normAutofit/>
          </a:bodyPr>
          <a:lstStyle/>
          <a:p>
            <a:r>
              <a:rPr lang="en-GB" altLang="zh-HK" dirty="0" smtClean="0">
                <a:solidFill>
                  <a:srgbClr val="0070C0"/>
                </a:solidFill>
              </a:rPr>
              <a:t>Scientific, artistic, technical, philosophical wisdom</a:t>
            </a:r>
          </a:p>
          <a:p>
            <a:r>
              <a:rPr lang="en-GB" altLang="zh-HK" dirty="0" smtClean="0">
                <a:solidFill>
                  <a:srgbClr val="0070C0"/>
                </a:solidFill>
              </a:rPr>
              <a:t>Intellectual responsibility</a:t>
            </a:r>
          </a:p>
          <a:p>
            <a:r>
              <a:rPr lang="en-GB" altLang="zh-HK" dirty="0" smtClean="0">
                <a:solidFill>
                  <a:srgbClr val="0070C0"/>
                </a:solidFill>
              </a:rPr>
              <a:t>Love of truth</a:t>
            </a:r>
          </a:p>
          <a:p>
            <a:r>
              <a:rPr lang="en-GB" altLang="zh-HK" dirty="0" smtClean="0">
                <a:solidFill>
                  <a:srgbClr val="0070C0"/>
                </a:solidFill>
              </a:rPr>
              <a:t>Imaginativeness</a:t>
            </a:r>
          </a:p>
          <a:p>
            <a:r>
              <a:rPr lang="en-GB" altLang="zh-HK" dirty="0" smtClean="0">
                <a:solidFill>
                  <a:srgbClr val="0070C0"/>
                </a:solidFill>
              </a:rPr>
              <a:t>Curiosity</a:t>
            </a:r>
          </a:p>
          <a:p>
            <a:r>
              <a:rPr lang="en-GB" altLang="zh-HK" dirty="0" smtClean="0">
                <a:solidFill>
                  <a:srgbClr val="0070C0"/>
                </a:solidFill>
              </a:rPr>
              <a:t>Open-mindedness</a:t>
            </a:r>
          </a:p>
          <a:p>
            <a:r>
              <a:rPr lang="en-GB" altLang="zh-HK" dirty="0" smtClean="0">
                <a:solidFill>
                  <a:srgbClr val="0070C0"/>
                </a:solidFill>
              </a:rPr>
              <a:t>…</a:t>
            </a:r>
            <a:endParaRPr lang="zh-HK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1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Characteristics of virtues</a:t>
            </a:r>
            <a:endParaRPr lang="zh-HK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57200" y="1417638"/>
            <a:ext cx="8435280" cy="5251722"/>
          </a:xfrm>
        </p:spPr>
        <p:txBody>
          <a:bodyPr>
            <a:normAutofit lnSpcReduction="10000"/>
          </a:bodyPr>
          <a:lstStyle/>
          <a:p>
            <a:r>
              <a:rPr lang="en-US" altLang="zh-HK" sz="3200" dirty="0" smtClean="0"/>
              <a:t>Excellence </a:t>
            </a:r>
          </a:p>
          <a:p>
            <a:pPr lvl="1"/>
            <a:r>
              <a:rPr lang="en-US" altLang="zh-HK" sz="2800" dirty="0" smtClean="0">
                <a:solidFill>
                  <a:srgbClr val="0070C0"/>
                </a:solidFill>
              </a:rPr>
              <a:t>Virtues are good. In contrast, vices are bad.</a:t>
            </a:r>
          </a:p>
          <a:p>
            <a:r>
              <a:rPr lang="en-US" altLang="zh-HK" sz="3200" dirty="0" smtClean="0"/>
              <a:t>A </a:t>
            </a:r>
            <a:r>
              <a:rPr lang="en-US" altLang="zh-HK" sz="3200" dirty="0"/>
              <a:t>settled disposition </a:t>
            </a:r>
            <a:endParaRPr lang="en-US" altLang="zh-HK" sz="3200" dirty="0" smtClean="0"/>
          </a:p>
          <a:p>
            <a:pPr lvl="1"/>
            <a:r>
              <a:rPr lang="en-US" altLang="zh-HK" sz="2800" dirty="0" smtClean="0">
                <a:solidFill>
                  <a:srgbClr val="0070C0"/>
                </a:solidFill>
              </a:rPr>
              <a:t>(roughly: </a:t>
            </a:r>
            <a:r>
              <a:rPr lang="en-US" altLang="zh-HK" sz="2800" dirty="0">
                <a:solidFill>
                  <a:srgbClr val="0070C0"/>
                </a:solidFill>
              </a:rPr>
              <a:t>habit or tendency) to behave in a certain </a:t>
            </a:r>
            <a:r>
              <a:rPr lang="en-US" altLang="zh-HK" sz="2800" dirty="0" smtClean="0">
                <a:solidFill>
                  <a:srgbClr val="0070C0"/>
                </a:solidFill>
              </a:rPr>
              <a:t>way</a:t>
            </a:r>
          </a:p>
          <a:p>
            <a:r>
              <a:rPr lang="en-US" altLang="zh-HK" sz="3200" dirty="0" smtClean="0"/>
              <a:t>Attitudes</a:t>
            </a:r>
          </a:p>
          <a:p>
            <a:r>
              <a:rPr lang="en-US" altLang="zh-HK" sz="3200" dirty="0" smtClean="0"/>
              <a:t>Sentiments</a:t>
            </a:r>
          </a:p>
          <a:p>
            <a:r>
              <a:rPr lang="en-US" altLang="zh-HK" sz="3200" dirty="0" smtClean="0"/>
              <a:t>Spontaneity</a:t>
            </a:r>
          </a:p>
          <a:p>
            <a:r>
              <a:rPr lang="en-US" altLang="zh-HK" sz="3200" dirty="0" smtClean="0"/>
              <a:t>Either intellectual or moral or both</a:t>
            </a:r>
          </a:p>
          <a:p>
            <a:r>
              <a:rPr lang="en-US" altLang="zh-HK" sz="3200" dirty="0" smtClean="0"/>
              <a:t>Holistic – forming a </a:t>
            </a:r>
            <a:r>
              <a:rPr lang="en-US" altLang="zh-HK" sz="3200" u="sng" dirty="0" smtClean="0"/>
              <a:t>(moral) character</a:t>
            </a:r>
          </a:p>
          <a:p>
            <a:endParaRPr lang="en-US" altLang="zh-HK" sz="3200" dirty="0" smtClean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0282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Selfishness</a:t>
            </a:r>
          </a:p>
          <a:p>
            <a:r>
              <a:rPr lang="en-US" sz="2800" dirty="0"/>
              <a:t>Imprudence (n</a:t>
            </a:r>
            <a:r>
              <a:rPr lang="en-US" altLang="zh-CN" sz="2800" dirty="0"/>
              <a:t>ot showing care for the likely results of an action; rash</a:t>
            </a:r>
            <a:r>
              <a:rPr lang="en-US" sz="2800" dirty="0"/>
              <a:t>)</a:t>
            </a:r>
          </a:p>
          <a:p>
            <a:r>
              <a:rPr lang="en-US" sz="2800" dirty="0">
                <a:sym typeface="Wingdings" pitchFamily="2" charset="2"/>
              </a:rPr>
              <a:t>Weak sense of responsibility</a:t>
            </a:r>
          </a:p>
          <a:p>
            <a:r>
              <a:rPr lang="en-US" sz="2800" dirty="0">
                <a:sym typeface="Wingdings" pitchFamily="2" charset="2"/>
              </a:rPr>
              <a:t>Lack of moderation </a:t>
            </a:r>
            <a:r>
              <a:rPr lang="en-US" sz="2800" dirty="0" smtClean="0">
                <a:sym typeface="Wingdings" pitchFamily="2" charset="2"/>
              </a:rPr>
              <a:t>(excess, no self-restraint)</a:t>
            </a:r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Lack of integrity</a:t>
            </a:r>
          </a:p>
          <a:p>
            <a:r>
              <a:rPr lang="en-US" sz="2800" dirty="0">
                <a:sym typeface="Wingdings" pitchFamily="2" charset="2"/>
              </a:rPr>
              <a:t>Lack of caring</a:t>
            </a:r>
          </a:p>
          <a:p>
            <a:r>
              <a:rPr lang="en-US" sz="2800" dirty="0">
                <a:sym typeface="Wingdings" pitchFamily="2" charset="2"/>
              </a:rPr>
              <a:t>Lack of sincerity</a:t>
            </a:r>
          </a:p>
          <a:p>
            <a:r>
              <a:rPr lang="en-US" sz="2800" dirty="0">
                <a:sym typeface="Wingdings" pitchFamily="2" charset="2"/>
              </a:rPr>
              <a:t>Lack of trustworthiness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 of vices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Stupidity</a:t>
            </a:r>
          </a:p>
          <a:p>
            <a:r>
              <a:rPr lang="en-US" sz="3200" dirty="0" smtClean="0"/>
              <a:t>Cowardice</a:t>
            </a:r>
          </a:p>
          <a:p>
            <a:pPr lvl="1"/>
            <a:r>
              <a:rPr lang="en-US" sz="2800" dirty="0" smtClean="0"/>
              <a:t>lacking in </a:t>
            </a:r>
            <a:r>
              <a:rPr lang="en-US" sz="2800" dirty="0" smtClean="0"/>
              <a:t>courage, no self-confidence</a:t>
            </a:r>
            <a:endParaRPr lang="en-US" sz="2800" dirty="0" smtClean="0"/>
          </a:p>
          <a:p>
            <a:r>
              <a:rPr lang="en-US" sz="3200" dirty="0" smtClean="0"/>
              <a:t>Lethargy 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lack of energy and </a:t>
            </a:r>
            <a:r>
              <a:rPr lang="en-US" sz="2800" dirty="0" smtClean="0"/>
              <a:t>enthusiasm</a:t>
            </a:r>
          </a:p>
          <a:p>
            <a:r>
              <a:rPr lang="en-US" sz="3200" dirty="0" smtClean="0"/>
              <a:t>Submissiveness </a:t>
            </a:r>
          </a:p>
          <a:p>
            <a:pPr lvl="1"/>
            <a:r>
              <a:rPr lang="en-US" sz="2800" dirty="0" smtClean="0"/>
              <a:t>accepting oppression by others</a:t>
            </a:r>
          </a:p>
          <a:p>
            <a:r>
              <a:rPr lang="en-US" sz="3200" dirty="0" smtClean="0"/>
              <a:t>Foolhardiness </a:t>
            </a:r>
          </a:p>
          <a:p>
            <a:pPr lvl="1"/>
            <a:r>
              <a:rPr lang="en-US" sz="2800" dirty="0"/>
              <a:t>foolishly brave</a:t>
            </a:r>
          </a:p>
          <a:p>
            <a:pPr lvl="1"/>
            <a:r>
              <a:rPr lang="en-US" sz="2800" dirty="0" smtClean="0"/>
              <a:t>reckless </a:t>
            </a:r>
            <a:r>
              <a:rPr lang="en-US" sz="2800" dirty="0"/>
              <a:t>action in cases where it is </a:t>
            </a:r>
            <a:r>
              <a:rPr lang="en-US" sz="2800" dirty="0" smtClean="0"/>
              <a:t>inappropriate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1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Deontological ethics: problem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Deontology</a:t>
            </a:r>
            <a:r>
              <a:rPr lang="en-US" sz="2800" dirty="0" smtClean="0"/>
              <a:t>: Emotions, desires or inclinations should not influence our reason when we make moral judgments or decisions.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Virtue ethics</a:t>
            </a:r>
            <a:r>
              <a:rPr lang="en-US" sz="2800" dirty="0" smtClean="0"/>
              <a:t>: </a:t>
            </a:r>
            <a:r>
              <a:rPr lang="en-US" sz="2800" u="sng" dirty="0" smtClean="0"/>
              <a:t>moral emotions, </a:t>
            </a:r>
            <a:r>
              <a:rPr lang="en-US" sz="2800" u="sng" dirty="0" smtClean="0"/>
              <a:t>feelings (e.g. </a:t>
            </a:r>
            <a:r>
              <a:rPr lang="en-US" sz="2800" dirty="0"/>
              <a:t>feelings of righteous </a:t>
            </a:r>
            <a:r>
              <a:rPr lang="en-US" sz="2800" dirty="0" smtClean="0"/>
              <a:t>indignation)</a:t>
            </a:r>
            <a:r>
              <a:rPr lang="en-US" sz="2800" u="sng" dirty="0" smtClean="0"/>
              <a:t>, </a:t>
            </a:r>
            <a:r>
              <a:rPr lang="en-US" sz="2800" u="sng" dirty="0" smtClean="0"/>
              <a:t>dispositions, attitudes, or sentiments</a:t>
            </a:r>
            <a:r>
              <a:rPr lang="en-US" sz="2800" dirty="0" smtClean="0"/>
              <a:t> should not be neglected.</a:t>
            </a:r>
          </a:p>
          <a:p>
            <a:pPr lvl="1"/>
            <a:r>
              <a:rPr lang="en-US" sz="2800" dirty="0" smtClean="0"/>
              <a:t>They do not simply reflect our subjective responses, but inform </a:t>
            </a:r>
          </a:p>
          <a:p>
            <a:pPr marL="1207008" lvl="2" indent="-457200">
              <a:buClr>
                <a:schemeClr val="bg2">
                  <a:lumMod val="25000"/>
                </a:schemeClr>
              </a:buClr>
              <a:buFont typeface="+mj-lt"/>
              <a:buAutoNum type="arabicPeriod"/>
            </a:pPr>
            <a:r>
              <a:rPr lang="en-US" sz="2400" dirty="0" smtClean="0"/>
              <a:t>our (the agent’s) moral character </a:t>
            </a:r>
          </a:p>
          <a:p>
            <a:pPr marL="1207008" lvl="2" indent="-457200">
              <a:buClr>
                <a:schemeClr val="bg2">
                  <a:lumMod val="25000"/>
                </a:schemeClr>
              </a:buClr>
              <a:buFont typeface="+mj-lt"/>
              <a:buAutoNum type="arabicPeriod"/>
            </a:pPr>
            <a:r>
              <a:rPr lang="en-US" sz="2400" dirty="0" smtClean="0"/>
              <a:t>the moral implication of a situation.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883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Deontological ethics: problem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856984" cy="530120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Deontology</a:t>
            </a:r>
            <a:r>
              <a:rPr lang="en-US" sz="2800" dirty="0" smtClean="0"/>
              <a:t>: We should obey the categorical imperative, which is an </a:t>
            </a:r>
            <a:r>
              <a:rPr lang="en-US" sz="2800" i="1" u="sng" dirty="0" smtClean="0">
                <a:solidFill>
                  <a:srgbClr val="0070C0"/>
                </a:solidFill>
              </a:rPr>
              <a:t>unconditional and universal</a:t>
            </a:r>
            <a:r>
              <a:rPr lang="en-US" sz="2800" i="1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moral law.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Virtue ethics</a:t>
            </a:r>
            <a:r>
              <a:rPr lang="en-US" sz="2800" dirty="0" smtClean="0">
                <a:solidFill>
                  <a:srgbClr val="FFC000"/>
                </a:solidFill>
              </a:rPr>
              <a:t>: </a:t>
            </a:r>
            <a:r>
              <a:rPr lang="en-US" sz="2800" dirty="0"/>
              <a:t>H</a:t>
            </a:r>
            <a:r>
              <a:rPr lang="en-US" sz="2800" dirty="0" smtClean="0"/>
              <a:t>uman lives are very complex. In moral dilemmas, we cannot fulfil some moral principles. Which moral principle should be given priority is dependent on </a:t>
            </a:r>
            <a:r>
              <a:rPr lang="en-US" sz="2800" i="1" u="sng" dirty="0" smtClean="0">
                <a:solidFill>
                  <a:srgbClr val="0070C0"/>
                </a:solidFill>
              </a:rPr>
              <a:t>contexts</a:t>
            </a:r>
            <a:r>
              <a:rPr lang="en-US" sz="2800" dirty="0" smtClean="0"/>
              <a:t> (situations or circumstances).</a:t>
            </a:r>
          </a:p>
          <a:p>
            <a:pPr lvl="1"/>
            <a:r>
              <a:rPr lang="en-US" sz="2400" dirty="0" smtClean="0"/>
              <a:t>Some examples:</a:t>
            </a:r>
          </a:p>
          <a:p>
            <a:pPr lvl="2"/>
            <a:r>
              <a:rPr lang="en-US" sz="2000" dirty="0" smtClean="0"/>
              <a:t>The taxi driver exceeded the speed limit in order to take a pregnant woman who was in labour to her hospital.</a:t>
            </a:r>
          </a:p>
          <a:p>
            <a:pPr lvl="2"/>
            <a:r>
              <a:rPr lang="en-US" sz="2000" dirty="0" smtClean="0"/>
              <a:t>Jane did not inform her mother that her mother had a cancer.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644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 </a:t>
            </a:r>
            <a:r>
              <a:rPr lang="en-US" dirty="0"/>
              <a:t>for the missing Cessna 172 aircraft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7704856" cy="5177665"/>
          </a:xfrm>
        </p:spPr>
      </p:pic>
    </p:spTree>
    <p:extLst>
      <p:ext uri="{BB962C8B-B14F-4D97-AF65-F5344CB8AC3E}">
        <p14:creationId xmlns:p14="http://schemas.microsoft.com/office/powerpoint/2010/main" val="8011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640" y="-243408"/>
            <a:ext cx="12368697" cy="6957392"/>
          </a:xfrm>
        </p:spPr>
      </p:pic>
    </p:spTree>
    <p:extLst>
      <p:ext uri="{BB962C8B-B14F-4D97-AF65-F5344CB8AC3E}">
        <p14:creationId xmlns:p14="http://schemas.microsoft.com/office/powerpoint/2010/main" val="5767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Is selling one’s kidney acceptable?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859216" cy="542348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Deontology</a:t>
            </a:r>
            <a:r>
              <a:rPr lang="en-US" dirty="0" smtClean="0">
                <a:solidFill>
                  <a:srgbClr val="FFC000"/>
                </a:solidFill>
              </a:rPr>
              <a:t>:</a:t>
            </a:r>
            <a:r>
              <a:rPr lang="en-US" dirty="0" smtClean="0"/>
              <a:t> It is against moral law. We should treat our self and others as an end.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Virtue ethics</a:t>
            </a:r>
            <a:r>
              <a:rPr lang="en-US" dirty="0" smtClean="0"/>
              <a:t>: Basically, it is not merely a matter of fulfilling obligation. We need to ask the following questions:</a:t>
            </a:r>
          </a:p>
          <a:p>
            <a:pPr lvl="1"/>
            <a:r>
              <a:rPr lang="en-US" dirty="0" smtClean="0"/>
              <a:t>‘What </a:t>
            </a:r>
            <a:r>
              <a:rPr lang="en-US" dirty="0"/>
              <a:t>is likely to be the </a:t>
            </a:r>
            <a:r>
              <a:rPr lang="en-US" u="sng" dirty="0">
                <a:solidFill>
                  <a:srgbClr val="0070C0"/>
                </a:solidFill>
              </a:rPr>
              <a:t>situation</a:t>
            </a:r>
            <a:r>
              <a:rPr lang="en-US" dirty="0"/>
              <a:t> of a person who would want to sell their kidney? </a:t>
            </a:r>
            <a:endParaRPr lang="en-US" dirty="0" smtClean="0"/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To </a:t>
            </a:r>
            <a:r>
              <a:rPr lang="en-US" b="1" dirty="0">
                <a:solidFill>
                  <a:srgbClr val="7030A0"/>
                </a:solidFill>
              </a:rPr>
              <a:t>whom </a:t>
            </a:r>
            <a:r>
              <a:rPr lang="en-US" dirty="0">
                <a:solidFill>
                  <a:srgbClr val="7030A0"/>
                </a:solidFill>
              </a:rPr>
              <a:t>might they wish to sell? 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How </a:t>
            </a:r>
            <a:r>
              <a:rPr lang="en-US" b="1" dirty="0">
                <a:solidFill>
                  <a:srgbClr val="7030A0"/>
                </a:solidFill>
              </a:rPr>
              <a:t>much </a:t>
            </a:r>
            <a:r>
              <a:rPr lang="en-US" dirty="0">
                <a:solidFill>
                  <a:srgbClr val="7030A0"/>
                </a:solidFill>
              </a:rPr>
              <a:t>will they be paid? 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What </a:t>
            </a:r>
            <a:r>
              <a:rPr lang="en-US" b="1" dirty="0">
                <a:solidFill>
                  <a:srgbClr val="7030A0"/>
                </a:solidFill>
              </a:rPr>
              <a:t>safeguards </a:t>
            </a:r>
            <a:r>
              <a:rPr lang="en-US" dirty="0">
                <a:solidFill>
                  <a:srgbClr val="7030A0"/>
                </a:solidFill>
              </a:rPr>
              <a:t>are in place to protect the health of the donor and the recipient? 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What </a:t>
            </a:r>
            <a:r>
              <a:rPr lang="en-US" dirty="0">
                <a:solidFill>
                  <a:srgbClr val="7030A0"/>
                </a:solidFill>
              </a:rPr>
              <a:t>are the </a:t>
            </a:r>
            <a:r>
              <a:rPr lang="en-US" b="1" dirty="0">
                <a:solidFill>
                  <a:srgbClr val="7030A0"/>
                </a:solidFill>
              </a:rPr>
              <a:t>circumstances of donors </a:t>
            </a:r>
            <a:r>
              <a:rPr lang="en-US" dirty="0">
                <a:solidFill>
                  <a:srgbClr val="7030A0"/>
                </a:solidFill>
              </a:rPr>
              <a:t>and what </a:t>
            </a:r>
            <a:r>
              <a:rPr lang="en-US" b="1" dirty="0" smtClean="0">
                <a:solidFill>
                  <a:srgbClr val="7030A0"/>
                </a:solidFill>
              </a:rPr>
              <a:t>dependents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have they? 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Are </a:t>
            </a:r>
            <a:r>
              <a:rPr lang="en-US" dirty="0">
                <a:solidFill>
                  <a:srgbClr val="7030A0"/>
                </a:solidFill>
              </a:rPr>
              <a:t>donors </a:t>
            </a:r>
            <a:r>
              <a:rPr lang="en-US" b="1" dirty="0">
                <a:solidFill>
                  <a:srgbClr val="7030A0"/>
                </a:solidFill>
              </a:rPr>
              <a:t>psychologically and emotionally stable</a:t>
            </a:r>
            <a:r>
              <a:rPr lang="en-US" dirty="0">
                <a:solidFill>
                  <a:srgbClr val="7030A0"/>
                </a:solidFill>
              </a:rPr>
              <a:t>? 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Have </a:t>
            </a:r>
            <a:r>
              <a:rPr lang="en-US" dirty="0">
                <a:solidFill>
                  <a:srgbClr val="7030A0"/>
                </a:solidFill>
              </a:rPr>
              <a:t>they been subject to </a:t>
            </a:r>
            <a:r>
              <a:rPr lang="en-US" b="1" dirty="0">
                <a:solidFill>
                  <a:srgbClr val="7030A0"/>
                </a:solidFill>
              </a:rPr>
              <a:t>any duress</a:t>
            </a:r>
            <a:r>
              <a:rPr lang="en-US" dirty="0" smtClean="0">
                <a:solidFill>
                  <a:srgbClr val="7030A0"/>
                </a:solidFill>
              </a:rPr>
              <a:t>?’</a:t>
            </a:r>
          </a:p>
          <a:p>
            <a:pPr marL="448056" lvl="1" indent="0">
              <a:buNone/>
            </a:pP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jme.bmj.com/content/29/5/297.full</a:t>
            </a:r>
            <a:r>
              <a:rPr lang="en-US" sz="1800" dirty="0" smtClean="0"/>
              <a:t> </a:t>
            </a:r>
          </a:p>
          <a:p>
            <a:pPr marL="448056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05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en-US" dirty="0" smtClean="0"/>
              <a:t>The organ donors who are in poor and desperate condition want to survive.</a:t>
            </a: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en-US" dirty="0" smtClean="0"/>
              <a:t>Some donors sold their kidney in order to buy an </a:t>
            </a:r>
            <a:r>
              <a:rPr lang="en-US" dirty="0" err="1" smtClean="0"/>
              <a:t>i</a:t>
            </a:r>
            <a:r>
              <a:rPr lang="en-US" dirty="0" err="1"/>
              <a:t>P</a:t>
            </a:r>
            <a:r>
              <a:rPr lang="en-US" dirty="0" err="1" smtClean="0"/>
              <a:t>ad</a:t>
            </a:r>
            <a:r>
              <a:rPr lang="en-US" dirty="0" smtClean="0"/>
              <a:t>.  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The above </a:t>
            </a:r>
            <a:r>
              <a:rPr lang="en-US" u="sng" dirty="0" smtClean="0"/>
              <a:t>contexts</a:t>
            </a:r>
            <a:r>
              <a:rPr lang="en-US" dirty="0" smtClean="0"/>
              <a:t> of organ trade are very different. Should we consider the contexts or strictly stick to certain (universal and unconditional) moral principles or rules in moral evaluation?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6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147248" cy="936104"/>
          </a:xfrm>
        </p:spPr>
        <p:txBody>
          <a:bodyPr>
            <a:noAutofit/>
          </a:bodyPr>
          <a:lstStyle/>
          <a:p>
            <a:r>
              <a:rPr lang="en-US" sz="4000" dirty="0" smtClean="0"/>
              <a:t>Our affect (sensitivity) contributes </a:t>
            </a:r>
            <a:r>
              <a:rPr lang="en-US" sz="4000" dirty="0"/>
              <a:t>to our moral perception.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7715200" cy="41373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general, we have </a:t>
            </a:r>
            <a:r>
              <a:rPr lang="en-US" sz="2800" u="sng" dirty="0" smtClean="0">
                <a:solidFill>
                  <a:srgbClr val="0070C0"/>
                </a:solidFill>
              </a:rPr>
              <a:t>distaste</a:t>
            </a:r>
            <a:r>
              <a:rPr lang="en-US" sz="2800" dirty="0" smtClean="0"/>
              <a:t> on organ trade – exchanging an irreplaceable part of our body for money. </a:t>
            </a:r>
          </a:p>
          <a:p>
            <a:r>
              <a:rPr lang="en-US" sz="2800" dirty="0" smtClean="0"/>
              <a:t>We feel </a:t>
            </a:r>
            <a:r>
              <a:rPr lang="en-US" sz="2800" u="sng" dirty="0" smtClean="0">
                <a:solidFill>
                  <a:srgbClr val="0070C0"/>
                </a:solidFill>
              </a:rPr>
              <a:t>sad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and </a:t>
            </a:r>
            <a:r>
              <a:rPr lang="en-US" sz="2800" u="sng" dirty="0" smtClean="0">
                <a:solidFill>
                  <a:srgbClr val="0070C0"/>
                </a:solidFill>
              </a:rPr>
              <a:t>pity</a:t>
            </a:r>
            <a:r>
              <a:rPr lang="en-US" sz="2800" dirty="0" smtClean="0"/>
              <a:t> because those who sell their organs are very poor and deprived people.</a:t>
            </a:r>
          </a:p>
          <a:p>
            <a:r>
              <a:rPr lang="en-US" sz="2800" dirty="0" smtClean="0"/>
              <a:t>We are </a:t>
            </a:r>
            <a:r>
              <a:rPr lang="en-US" sz="2800" u="sng" dirty="0" smtClean="0">
                <a:solidFill>
                  <a:srgbClr val="0070C0"/>
                </a:solidFill>
              </a:rPr>
              <a:t>angry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with those businessmen who profit from the organs of the underprivileged and oppressed.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200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u="sng" dirty="0"/>
              <a:t>compassionate</a:t>
            </a:r>
            <a:r>
              <a:rPr lang="en-US" dirty="0"/>
              <a:t> </a:t>
            </a:r>
            <a:r>
              <a:rPr lang="en-US" dirty="0" smtClean="0"/>
              <a:t>person’s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S/he would feel the suffering and misery of </a:t>
            </a:r>
            <a:r>
              <a:rPr lang="en-US" sz="2800" u="sng" dirty="0" smtClean="0"/>
              <a:t>the desperate kidney donors</a:t>
            </a:r>
            <a:r>
              <a:rPr lang="en-US" sz="2800" dirty="0" smtClean="0"/>
              <a:t>. Their social and medical condition, and the social justice in their country, will be taken into consideration.</a:t>
            </a:r>
          </a:p>
          <a:p>
            <a:r>
              <a:rPr lang="en-US" sz="2800" dirty="0" smtClean="0"/>
              <a:t>S/he would also feel the pain and despair for </a:t>
            </a:r>
            <a:r>
              <a:rPr lang="en-US" sz="2800" u="sng" dirty="0" smtClean="0"/>
              <a:t>those who suffer from renal failure</a:t>
            </a:r>
            <a:r>
              <a:rPr lang="en-US" sz="2800" dirty="0" smtClean="0"/>
              <a:t> and desperately want to buy a kidney (and for these patients’ family).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03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a balanced and sensible judgment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‘[S/he] </a:t>
            </a:r>
            <a:r>
              <a:rPr lang="en-US" dirty="0"/>
              <a:t>would </a:t>
            </a:r>
            <a:r>
              <a:rPr lang="en-US" dirty="0" smtClean="0"/>
              <a:t>[try to </a:t>
            </a:r>
            <a:r>
              <a:rPr lang="en-US" dirty="0" smtClean="0">
                <a:solidFill>
                  <a:srgbClr val="0070C0"/>
                </a:solidFill>
              </a:rPr>
              <a:t>feel and understand</a:t>
            </a:r>
            <a:r>
              <a:rPr lang="en-US" dirty="0" smtClean="0"/>
              <a:t>]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those </a:t>
            </a:r>
            <a:r>
              <a:rPr lang="en-US" dirty="0"/>
              <a:t>needs and using </a:t>
            </a:r>
            <a:r>
              <a:rPr lang="en-US" dirty="0">
                <a:solidFill>
                  <a:srgbClr val="0070C0"/>
                </a:solidFill>
              </a:rPr>
              <a:t>wise judgment </a:t>
            </a:r>
            <a:r>
              <a:rPr lang="en-US" dirty="0"/>
              <a:t>to </a:t>
            </a:r>
            <a:r>
              <a:rPr lang="en-US" u="sng" dirty="0"/>
              <a:t>balance</a:t>
            </a:r>
            <a:r>
              <a:rPr lang="en-US" dirty="0"/>
              <a:t> her compassion for those in renal failure and the deprived who may be enticed into selling organs. </a:t>
            </a:r>
            <a:endParaRPr lang="en-US" dirty="0" smtClean="0"/>
          </a:p>
          <a:p>
            <a:r>
              <a:rPr lang="en-US" dirty="0" smtClean="0"/>
              <a:t>Having </a:t>
            </a:r>
            <a:r>
              <a:rPr lang="en-US" dirty="0"/>
              <a:t>considered the facts, the emotional response, and the motivations of all concerned, she would look for </a:t>
            </a:r>
            <a:r>
              <a:rPr lang="en-US" u="sng" dirty="0"/>
              <a:t>creative solutions</a:t>
            </a:r>
            <a:r>
              <a:rPr lang="en-US" dirty="0"/>
              <a:t> that might address the needs of both groups</a:t>
            </a:r>
            <a:r>
              <a:rPr lang="en-US" dirty="0" smtClean="0"/>
              <a:t>.’</a:t>
            </a:r>
          </a:p>
          <a:p>
            <a:pPr lvl="1"/>
            <a:r>
              <a:rPr lang="en-US" altLang="zh-HK" dirty="0" smtClean="0"/>
              <a:t>Gardiner, P. </a:t>
            </a:r>
            <a:r>
              <a:rPr lang="en-GB" altLang="zh-HK" dirty="0" smtClean="0"/>
              <a:t>2003. </a:t>
            </a:r>
            <a:r>
              <a:rPr lang="en-US" altLang="zh-HK" dirty="0" smtClean="0"/>
              <a:t>‘A </a:t>
            </a:r>
            <a:r>
              <a:rPr lang="en-US" altLang="zh-HK" dirty="0"/>
              <a:t>virtue ethics approach to moral dilemmas in </a:t>
            </a:r>
            <a:r>
              <a:rPr lang="en-US" altLang="zh-HK" dirty="0" smtClean="0"/>
              <a:t>medicine’ in </a:t>
            </a:r>
            <a:r>
              <a:rPr lang="en-GB" altLang="zh-HK" i="1" dirty="0" smtClean="0"/>
              <a:t>Journal of Medical Ethics</a:t>
            </a:r>
            <a:r>
              <a:rPr lang="en-GB" altLang="zh-HK" dirty="0" smtClean="0"/>
              <a:t>, 29: 297–302.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jme.bmj.com/content/29/5/297.full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895474"/>
            <a:ext cx="3874169" cy="4557861"/>
          </a:xfrm>
        </p:spPr>
      </p:pic>
      <p:sp>
        <p:nvSpPr>
          <p:cNvPr id="4" name="矩形 3"/>
          <p:cNvSpPr/>
          <p:nvPr/>
        </p:nvSpPr>
        <p:spPr>
          <a:xfrm>
            <a:off x="611560" y="764704"/>
            <a:ext cx="26642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HK" sz="4400" b="1" dirty="0">
                <a:solidFill>
                  <a:srgbClr val="FF0000"/>
                </a:solidFill>
              </a:rPr>
              <a:t>Aristotle</a:t>
            </a:r>
            <a:endParaRPr lang="zh-HK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6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Aristotle’s account of (moral) virtues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064896" cy="5301208"/>
          </a:xfrm>
          <a:noFill/>
        </p:spPr>
        <p:txBody>
          <a:bodyPr>
            <a:normAutofit/>
          </a:bodyPr>
          <a:lstStyle/>
          <a:p>
            <a:r>
              <a:rPr lang="en-US" sz="3200" u="sng" dirty="0" smtClean="0"/>
              <a:t>Appropriate</a:t>
            </a:r>
            <a:r>
              <a:rPr lang="en-US" sz="3200" dirty="0" smtClean="0"/>
              <a:t> feelings and dispositions bring about </a:t>
            </a:r>
            <a:r>
              <a:rPr lang="en-US" sz="3200" u="sng" dirty="0" smtClean="0"/>
              <a:t>appropriate</a:t>
            </a:r>
            <a:r>
              <a:rPr lang="en-US" sz="3200" dirty="0" smtClean="0"/>
              <a:t> action.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‘Virtue … is </a:t>
            </a:r>
            <a:r>
              <a:rPr lang="en-US" sz="2400" dirty="0">
                <a:solidFill>
                  <a:srgbClr val="0070C0"/>
                </a:solidFill>
              </a:rPr>
              <a:t>a reliable disposition whereby one reacts in relevant situations with the appropriate feeling — neither excessive nor deficient — and acts in the appropriate way — </a:t>
            </a:r>
            <a:r>
              <a:rPr lang="en-US" sz="2400" u="sng" dirty="0">
                <a:solidFill>
                  <a:srgbClr val="0070C0"/>
                </a:solidFill>
              </a:rPr>
              <a:t>neither excessively nor </a:t>
            </a:r>
            <a:r>
              <a:rPr lang="en-US" sz="2400" u="sng" dirty="0" smtClean="0">
                <a:solidFill>
                  <a:srgbClr val="0070C0"/>
                </a:solidFill>
              </a:rPr>
              <a:t>deficiently</a:t>
            </a:r>
            <a:r>
              <a:rPr lang="en-US" sz="2400" dirty="0" smtClean="0">
                <a:solidFill>
                  <a:srgbClr val="0070C0"/>
                </a:solidFill>
              </a:rPr>
              <a:t>’ (ibid.)</a:t>
            </a:r>
          </a:p>
          <a:p>
            <a:pPr lvl="2"/>
            <a:r>
              <a:rPr lang="en-US" sz="2400" dirty="0" smtClean="0">
                <a:solidFill>
                  <a:srgbClr val="0070C0"/>
                </a:solidFill>
              </a:rPr>
              <a:t>E.g. When listening to the news about a rape case, a person is very angry. We think that the feeling is appropriate. But if another person has the same intense anger when his friend forgot his name, such a feeling is inappropriate.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1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352928" cy="5400600"/>
          </a:xfrm>
        </p:spPr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dirty="0" smtClean="0"/>
              <a:t>irtues </a:t>
            </a:r>
            <a:r>
              <a:rPr lang="en-US" dirty="0"/>
              <a:t>are a point of moderation between two opposite </a:t>
            </a:r>
            <a:r>
              <a:rPr lang="en-US" dirty="0" smtClean="0"/>
              <a:t>vices (extremes).</a:t>
            </a:r>
          </a:p>
          <a:p>
            <a:r>
              <a:rPr lang="en-US" dirty="0"/>
              <a:t> </a:t>
            </a:r>
            <a:r>
              <a:rPr lang="en-US" dirty="0" smtClean="0"/>
              <a:t>Examples: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07999"/>
              </p:ext>
            </p:extLst>
          </p:nvPr>
        </p:nvGraphicFramePr>
        <p:xfrm>
          <a:off x="395538" y="2708919"/>
          <a:ext cx="8352925" cy="3888432"/>
        </p:xfrm>
        <a:graphic>
          <a:graphicData uri="http://schemas.openxmlformats.org/drawingml/2006/table">
            <a:tbl>
              <a:tblPr firstRow="1" firstCol="1" bandRow="1"/>
              <a:tblGrid>
                <a:gridCol w="2637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300" b="1" kern="1200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VICES (defect)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251" marR="65251" marT="90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3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VIRTUES (mean)</a:t>
                      </a:r>
                      <a:endParaRPr lang="zh-TW" sz="11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251" marR="65251" marT="90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300" b="1" kern="1200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VICES (excess)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251" marR="65251" marT="90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9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cowardice 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251" marR="65251" marT="90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b="1" i="1" u="none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courage or confidence</a:t>
                      </a:r>
                      <a:endParaRPr lang="zh-TW" sz="1100" b="1" i="1" u="none" kern="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251" marR="65251" marT="90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rashness or recklessness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251" marR="65251" marT="90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21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23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lack of sensitivity to </a:t>
                      </a:r>
                      <a:r>
                        <a:rPr lang="en-US" sz="23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one’s own </a:t>
                      </a:r>
                      <a:r>
                        <a:rPr lang="en-US" sz="23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needs 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251" marR="65251" marT="90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b="1" i="1" u="none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temperance (or self-control) </a:t>
                      </a:r>
                      <a:endParaRPr lang="zh-TW" sz="1100" b="1" i="1" u="none" kern="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251" marR="65251" marT="90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self-indulgence 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251" marR="65251" marT="90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9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bashfulness </a:t>
                      </a:r>
                      <a:r>
                        <a:rPr lang="en-US" sz="23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(shyness) 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251" marR="65251" marT="90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b="1" i="1" u="none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modesty</a:t>
                      </a:r>
                      <a:endParaRPr lang="zh-TW" sz="1100" b="1" i="1" u="none" kern="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251" marR="65251" marT="90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vanity</a:t>
                      </a:r>
                      <a:endParaRPr lang="zh-TW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251" marR="65251" marT="90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4572000" y="2060848"/>
            <a:ext cx="477767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599144"/>
              </p:ext>
            </p:extLst>
          </p:nvPr>
        </p:nvGraphicFramePr>
        <p:xfrm>
          <a:off x="539552" y="764704"/>
          <a:ext cx="8208912" cy="5990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3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2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800" b="1" kern="1200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VICES (defect)</a:t>
                      </a:r>
                      <a:endParaRPr lang="zh-TW" sz="1400" kern="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251" marR="65251" marT="9063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36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VIRTUES (mean)</a:t>
                      </a:r>
                      <a:endParaRPr lang="zh-TW" sz="18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251" marR="65251" marT="9063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800" b="1" kern="1200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VICES (excess)</a:t>
                      </a:r>
                      <a:endParaRPr lang="zh-TW" sz="1400" kern="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251" marR="65251" marT="9063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62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Mean, miserly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Generosity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wastefulness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62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Diffidence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Confidence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Arrogance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262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Unfriendliness, unpleasantness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Friendliness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Flattery 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4312096" y="404664"/>
            <a:ext cx="6638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7467600" cy="5145435"/>
          </a:xfrm>
        </p:spPr>
        <p:txBody>
          <a:bodyPr>
            <a:normAutofit/>
          </a:bodyPr>
          <a:lstStyle/>
          <a:p>
            <a:r>
              <a:rPr lang="en-US" sz="2800" dirty="0"/>
              <a:t>Pacific Flying School Cessna 172 crewed by trainee pilot </a:t>
            </a:r>
            <a:r>
              <a:rPr lang="en-US" sz="2800" dirty="0" err="1"/>
              <a:t>Merelesita</a:t>
            </a:r>
            <a:r>
              <a:rPr lang="en-US" sz="2800" dirty="0"/>
              <a:t> </a:t>
            </a:r>
            <a:r>
              <a:rPr lang="en-US" sz="2800" dirty="0" err="1"/>
              <a:t>Lutu</a:t>
            </a:r>
            <a:r>
              <a:rPr lang="en-US" sz="2800" dirty="0"/>
              <a:t>, 21 and flying instructor Iliesa </a:t>
            </a:r>
            <a:r>
              <a:rPr lang="en-US" sz="2800" dirty="0" err="1"/>
              <a:t>Tawalo</a:t>
            </a:r>
            <a:r>
              <a:rPr lang="en-US" sz="2800" dirty="0"/>
              <a:t> were last heard from at noon on </a:t>
            </a:r>
            <a:r>
              <a:rPr lang="en-US" sz="2800" dirty="0" smtClean="0"/>
              <a:t>Monday (26 Feb., 2018).</a:t>
            </a:r>
          </a:p>
          <a:p>
            <a:pPr marL="36576" indent="0">
              <a:buNone/>
            </a:pPr>
            <a:endParaRPr lang="it-IT" sz="2800" dirty="0" smtClean="0"/>
          </a:p>
          <a:p>
            <a:r>
              <a:rPr lang="it-IT" sz="2800" dirty="0" smtClean="0"/>
              <a:t>Divisional </a:t>
            </a:r>
            <a:r>
              <a:rPr lang="it-IT" sz="2800" dirty="0"/>
              <a:t>Police Commander North SSP Verani </a:t>
            </a:r>
            <a:r>
              <a:rPr lang="it-IT" sz="2800" dirty="0" smtClean="0"/>
              <a:t>Nakauyaca said that </a:t>
            </a:r>
            <a:r>
              <a:rPr lang="en-US" sz="2800" dirty="0"/>
              <a:t>the search </a:t>
            </a:r>
            <a:r>
              <a:rPr lang="en-US" sz="2800" dirty="0" smtClean="0"/>
              <a:t>had no result, but that they would </a:t>
            </a:r>
            <a:r>
              <a:rPr lang="en-US" sz="2800" dirty="0"/>
              <a:t>resume early tomorrow morning.</a:t>
            </a:r>
          </a:p>
        </p:txBody>
      </p:sp>
    </p:spTree>
    <p:extLst>
      <p:ext uri="{BB962C8B-B14F-4D97-AF65-F5344CB8AC3E}">
        <p14:creationId xmlns:p14="http://schemas.microsoft.com/office/powerpoint/2010/main" val="270720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The concerns of virtue ethics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3200" dirty="0" smtClean="0"/>
              <a:t>Not simply:</a:t>
            </a:r>
          </a:p>
          <a:p>
            <a:pPr lvl="1"/>
            <a:r>
              <a:rPr lang="en-US" altLang="zh-HK" sz="2800" dirty="0" smtClean="0"/>
              <a:t>What is the right/wrong action?</a:t>
            </a:r>
          </a:p>
          <a:p>
            <a:r>
              <a:rPr lang="en-US" altLang="zh-HK" sz="3200" dirty="0" smtClean="0"/>
              <a:t>But:</a:t>
            </a:r>
          </a:p>
          <a:p>
            <a:pPr lvl="1"/>
            <a:r>
              <a:rPr lang="en-US" altLang="zh-HK" sz="2800" dirty="0" smtClean="0"/>
              <a:t>What is a good life? What does living well mean?</a:t>
            </a:r>
          </a:p>
          <a:p>
            <a:pPr lvl="1"/>
            <a:r>
              <a:rPr lang="en-US" altLang="zh-HK" sz="2800" dirty="0" smtClean="0"/>
              <a:t>What is a good person?</a:t>
            </a:r>
          </a:p>
          <a:p>
            <a:pPr lvl="1"/>
            <a:endParaRPr lang="zh-HK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39552" y="4869160"/>
            <a:ext cx="7776864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800" dirty="0" smtClean="0">
                <a:solidFill>
                  <a:srgbClr val="FF0000"/>
                </a:solidFill>
              </a:rPr>
              <a:t>For Aristotle, the answers should be in terms of ‘</a:t>
            </a:r>
            <a:r>
              <a:rPr lang="en-US" altLang="zh-HK" sz="2800" b="1" dirty="0" smtClean="0">
                <a:solidFill>
                  <a:srgbClr val="FF0000"/>
                </a:solidFill>
              </a:rPr>
              <a:t>eudaimonia</a:t>
            </a:r>
            <a:r>
              <a:rPr lang="en-US" altLang="zh-HK" sz="2800" dirty="0" smtClean="0">
                <a:solidFill>
                  <a:srgbClr val="FF0000"/>
                </a:solidFill>
              </a:rPr>
              <a:t>’.</a:t>
            </a:r>
            <a:endParaRPr lang="zh-HK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Eudaimonia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= </a:t>
            </a:r>
            <a:r>
              <a:rPr lang="en-US" sz="3600" dirty="0" smtClean="0"/>
              <a:t>happiness, well-being, doing well</a:t>
            </a:r>
            <a:r>
              <a:rPr lang="en-US" sz="3600" dirty="0" smtClean="0"/>
              <a:t>,</a:t>
            </a:r>
          </a:p>
          <a:p>
            <a:pPr marL="45720" indent="0">
              <a:buNone/>
            </a:pPr>
            <a:r>
              <a:rPr lang="en-US" sz="3600" dirty="0" smtClean="0"/>
              <a:t>  living well</a:t>
            </a:r>
          </a:p>
          <a:p>
            <a:pPr marL="45720" indent="0">
              <a:buNone/>
            </a:pPr>
            <a:r>
              <a:rPr lang="en-US" sz="3600" dirty="0" smtClean="0"/>
              <a:t>≠ pleasure, fun, utility value</a:t>
            </a:r>
          </a:p>
          <a:p>
            <a:pPr marL="45720" indent="0">
              <a:buNone/>
            </a:pPr>
            <a:r>
              <a:rPr lang="en-US" sz="3600" dirty="0" smtClean="0"/>
              <a:t>= </a:t>
            </a:r>
            <a:r>
              <a:rPr lang="en-US" sz="3200" u="sng" dirty="0" smtClean="0">
                <a:solidFill>
                  <a:srgbClr val="FF0000"/>
                </a:solidFill>
              </a:rPr>
              <a:t>flourishing</a:t>
            </a:r>
            <a:r>
              <a:rPr lang="en-US" sz="3200" u="sng" dirty="0" smtClean="0"/>
              <a:t> </a:t>
            </a:r>
            <a:r>
              <a:rPr lang="en-US" sz="3200" u="sng" dirty="0" smtClean="0"/>
              <a:t>(which involves activities, </a:t>
            </a:r>
            <a:endParaRPr lang="en-US" sz="3200" u="sng" dirty="0" smtClean="0"/>
          </a:p>
          <a:p>
            <a:pPr marL="320040" lvl="1" indent="0">
              <a:buNone/>
            </a:pPr>
            <a:r>
              <a:rPr lang="en-US" sz="3200" u="sng" dirty="0" smtClean="0"/>
              <a:t>efforts</a:t>
            </a:r>
            <a:r>
              <a:rPr lang="en-US" sz="3200" u="sng" dirty="0" smtClean="0"/>
              <a:t>, thinking, etc.)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328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Take one more example: abortion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3200" dirty="0" smtClean="0"/>
              <a:t>Even though some societies grant women the right to abortion, in exercising this right, in some cases, abortion could be a </a:t>
            </a:r>
            <a:r>
              <a:rPr lang="en-US" altLang="zh-HK" sz="3200" dirty="0" smtClean="0">
                <a:solidFill>
                  <a:srgbClr val="FF0000"/>
                </a:solidFill>
              </a:rPr>
              <a:t>selfish, childish, stupid, cruel, callous (insensitive, not caring), dishonest, or shallow (not exhibiting serious thought) </a:t>
            </a:r>
            <a:r>
              <a:rPr lang="en-US" altLang="zh-HK" sz="3200" dirty="0" smtClean="0"/>
              <a:t>event.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3418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case: Caring and courage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Betty </a:t>
            </a:r>
            <a:r>
              <a:rPr lang="en-US" dirty="0" err="1"/>
              <a:t>Makoni</a:t>
            </a:r>
            <a:r>
              <a:rPr lang="en-US" dirty="0"/>
              <a:t>, a Zimbabwe native, founded the Girl Child Network to provide a haven for young victims of sexual abuse. Since 2001, the organization has rescued more than 35,000 girls.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673352"/>
            <a:ext cx="3838330" cy="4718050"/>
          </a:xfrm>
        </p:spPr>
      </p:pic>
    </p:spTree>
    <p:extLst>
      <p:ext uri="{BB962C8B-B14F-4D97-AF65-F5344CB8AC3E}">
        <p14:creationId xmlns:p14="http://schemas.microsoft.com/office/powerpoint/2010/main" val="21918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moral views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Deontology</a:t>
            </a:r>
          </a:p>
          <a:p>
            <a:pPr lvl="1"/>
            <a:r>
              <a:rPr lang="en-US" dirty="0"/>
              <a:t>Betty </a:t>
            </a:r>
            <a:r>
              <a:rPr lang="en-US" dirty="0" err="1" smtClean="0"/>
              <a:t>Makoni’s</a:t>
            </a:r>
            <a:r>
              <a:rPr lang="en-US" dirty="0" smtClean="0"/>
              <a:t> moral action: </a:t>
            </a:r>
          </a:p>
          <a:p>
            <a:pPr lvl="2"/>
            <a:r>
              <a:rPr lang="en-US" dirty="0" smtClean="0"/>
              <a:t>she provided a home for the girls who were sexually abused. </a:t>
            </a:r>
          </a:p>
          <a:p>
            <a:pPr lvl="1"/>
            <a:r>
              <a:rPr lang="en-US" dirty="0" smtClean="0"/>
              <a:t>She fulfilled the moral principle: ‘Care for those people in need’.</a:t>
            </a:r>
          </a:p>
          <a:p>
            <a:pPr lvl="2"/>
            <a:r>
              <a:rPr lang="en-US" dirty="0" smtClean="0"/>
              <a:t>Moral principles are categorical imperative (unconditional moral command).</a:t>
            </a:r>
          </a:p>
          <a:p>
            <a:pPr lvl="1"/>
            <a:r>
              <a:rPr lang="en-US" dirty="0" smtClean="0"/>
              <a:t>She treated those girls as an end. </a:t>
            </a:r>
          </a:p>
          <a:p>
            <a:pPr lvl="1"/>
            <a:r>
              <a:rPr lang="en-US" dirty="0" smtClean="0"/>
              <a:t>She fulfilled her obligation (duty, responsibility) as a person.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Utilitarianism</a:t>
            </a:r>
          </a:p>
          <a:p>
            <a:pPr lvl="1"/>
            <a:r>
              <a:rPr lang="en-US" dirty="0" smtClean="0"/>
              <a:t>Betty </a:t>
            </a:r>
            <a:r>
              <a:rPr lang="en-US" dirty="0" err="1" smtClean="0"/>
              <a:t>Makoni’s</a:t>
            </a:r>
            <a:r>
              <a:rPr lang="en-US" dirty="0" smtClean="0"/>
              <a:t> caring action is praiseworthy because it brought about the greatest happiness for the greatest number of people (the 35,000 girls benefitted)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Virtue ethics</a:t>
            </a:r>
          </a:p>
          <a:p>
            <a:pPr lvl="1"/>
            <a:r>
              <a:rPr lang="en-US" dirty="0"/>
              <a:t>Betty </a:t>
            </a:r>
            <a:r>
              <a:rPr lang="en-US" dirty="0" err="1" smtClean="0"/>
              <a:t>Makoni</a:t>
            </a:r>
            <a:r>
              <a:rPr lang="en-US" dirty="0" smtClean="0"/>
              <a:t> is a caring person; she has a caring moral character.</a:t>
            </a:r>
          </a:p>
          <a:p>
            <a:pPr lvl="1"/>
            <a:r>
              <a:rPr lang="en-US" dirty="0" smtClean="0"/>
              <a:t>(She is a wise person as well since she founded the </a:t>
            </a:r>
            <a:r>
              <a:rPr lang="en-US" dirty="0"/>
              <a:t>Girl Child </a:t>
            </a:r>
            <a:r>
              <a:rPr lang="en-US" dirty="0" smtClean="0"/>
              <a:t>Network. It is a very good solution to the sexual-abuse problem.)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search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Twenty-nine </a:t>
            </a:r>
            <a:r>
              <a:rPr lang="en-US" sz="3200" dirty="0">
                <a:solidFill>
                  <a:srgbClr val="0070C0"/>
                </a:solidFill>
              </a:rPr>
              <a:t>military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0070C0"/>
                </a:solidFill>
              </a:rPr>
              <a:t>police</a:t>
            </a:r>
            <a:r>
              <a:rPr lang="en-US" sz="3200" dirty="0"/>
              <a:t> </a:t>
            </a:r>
            <a:r>
              <a:rPr lang="en-US" sz="3200" dirty="0" smtClean="0"/>
              <a:t>personnel </a:t>
            </a:r>
            <a:r>
              <a:rPr lang="en-US" sz="3200" dirty="0"/>
              <a:t>together with ten </a:t>
            </a:r>
            <a:r>
              <a:rPr lang="en-US" sz="3200" dirty="0">
                <a:solidFill>
                  <a:srgbClr val="00B050"/>
                </a:solidFill>
              </a:rPr>
              <a:t>villagers</a:t>
            </a:r>
            <a:r>
              <a:rPr lang="en-US" sz="3200" dirty="0"/>
              <a:t> from </a:t>
            </a:r>
            <a:r>
              <a:rPr lang="en-US" sz="3200" dirty="0" err="1"/>
              <a:t>Doguru</a:t>
            </a:r>
            <a:r>
              <a:rPr lang="en-US" sz="3200" dirty="0"/>
              <a:t> comprise the three teams leading the ground search in the area</a:t>
            </a:r>
            <a:r>
              <a:rPr lang="en-US" sz="3200" dirty="0" smtClean="0"/>
              <a:t>.</a:t>
            </a:r>
          </a:p>
          <a:p>
            <a:r>
              <a:rPr lang="en-US" sz="3200" dirty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www.fbc.com.fj/fiji/60405/aerial-search-for-missing-aircraft-resumes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92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Rescuing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did the 3 rescue teams take part in the rescue? </a:t>
            </a:r>
          </a:p>
          <a:p>
            <a:endParaRPr lang="en-US" sz="3200" dirty="0"/>
          </a:p>
          <a:p>
            <a:r>
              <a:rPr lang="en-US" sz="3200" dirty="0" smtClean="0"/>
              <a:t>How does a </a:t>
            </a:r>
            <a:r>
              <a:rPr lang="en-US" sz="3200" b="1" dirty="0" smtClean="0"/>
              <a:t>deontologist</a:t>
            </a:r>
            <a:r>
              <a:rPr lang="en-US" sz="3200" dirty="0" smtClean="0"/>
              <a:t> justify this moral action?</a:t>
            </a:r>
          </a:p>
          <a:p>
            <a:endParaRPr lang="en-US" sz="3200" dirty="0"/>
          </a:p>
          <a:p>
            <a:r>
              <a:rPr lang="en-US" sz="3200" dirty="0" smtClean="0"/>
              <a:t>How does a </a:t>
            </a:r>
            <a:r>
              <a:rPr lang="en-US" sz="3200" b="1" dirty="0" smtClean="0"/>
              <a:t>utilitarian</a:t>
            </a:r>
            <a:r>
              <a:rPr lang="en-US" sz="3200" dirty="0" smtClean="0"/>
              <a:t> justify this moral action?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089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2800" b="1" dirty="0" smtClean="0"/>
              <a:t>Utilitarianism</a:t>
            </a:r>
            <a:endParaRPr lang="en-US" sz="28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2800" b="1" dirty="0" smtClean="0"/>
              <a:t>Deontology</a:t>
            </a:r>
            <a:endParaRPr lang="en-US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052736"/>
            <a:ext cx="4023360" cy="5616624"/>
          </a:xfrm>
          <a:solidFill>
            <a:schemeClr val="bg1"/>
          </a:solidFill>
          <a:ln w="19050">
            <a:solidFill>
              <a:srgbClr val="002060"/>
            </a:solidFill>
            <a:prstDash val="solid"/>
          </a:ln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Focused on moral actions</a:t>
            </a:r>
          </a:p>
          <a:p>
            <a:r>
              <a:rPr lang="en-US" dirty="0" smtClean="0"/>
              <a:t>Moral </a:t>
            </a:r>
            <a:r>
              <a:rPr lang="en-US" dirty="0" smtClean="0">
                <a:solidFill>
                  <a:srgbClr val="0070C0"/>
                </a:solidFill>
              </a:rPr>
              <a:t>principle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Universal</a:t>
            </a:r>
          </a:p>
          <a:p>
            <a:pPr lvl="1"/>
            <a:r>
              <a:rPr lang="en-US" dirty="0" smtClean="0"/>
              <a:t>‘Maximize the happiness and minimize the pain and suffering for the greatest number of people.’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Rational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Consequentialist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Whether an act or moral principle (or rule) is justified depends on whether it brings the best possible outcome (most happiness, least pain) to the greatest number of people.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63440" y="1052736"/>
            <a:ext cx="4023360" cy="5616624"/>
          </a:xfrm>
          <a:solidFill>
            <a:schemeClr val="bg1"/>
          </a:solidFill>
          <a:ln w="19050">
            <a:solidFill>
              <a:srgbClr val="002060"/>
            </a:solidFill>
            <a:prstDash val="solid"/>
          </a:ln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Focused on moral actions</a:t>
            </a:r>
          </a:p>
          <a:p>
            <a:r>
              <a:rPr lang="en-US" dirty="0" smtClean="0"/>
              <a:t>Moral </a:t>
            </a:r>
            <a:r>
              <a:rPr lang="en-US" dirty="0" smtClean="0">
                <a:solidFill>
                  <a:srgbClr val="0070C0"/>
                </a:solidFill>
              </a:rPr>
              <a:t>principle</a:t>
            </a:r>
            <a:r>
              <a:rPr lang="en-US" dirty="0" smtClean="0"/>
              <a:t> (categorical imperative)</a:t>
            </a:r>
            <a:endParaRPr lang="en-US" dirty="0"/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U</a:t>
            </a:r>
            <a:r>
              <a:rPr lang="en-US" sz="1800" dirty="0" smtClean="0">
                <a:solidFill>
                  <a:srgbClr val="0070C0"/>
                </a:solidFill>
              </a:rPr>
              <a:t>niversal </a:t>
            </a:r>
          </a:p>
          <a:p>
            <a:pPr lvl="1"/>
            <a:r>
              <a:rPr lang="en-US" sz="1800" dirty="0"/>
              <a:t>‘Act only in accordance with the maxim through which you can at the same time will that it become a universal law</a:t>
            </a:r>
            <a:r>
              <a:rPr lang="en-US" sz="1800" dirty="0" smtClean="0"/>
              <a:t>.’</a:t>
            </a:r>
          </a:p>
          <a:p>
            <a:pPr lvl="1"/>
            <a:r>
              <a:rPr lang="en-US" sz="1800" dirty="0" smtClean="0"/>
              <a:t>‘Treat people as an end, not merely as a means.’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Rational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Non-consequentialist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Any correct moral action should fulfil a moral principle (that specifies our moral duties, informing us what we ought to do).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9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-29746"/>
            <a:ext cx="4223656" cy="6858000"/>
          </a:xfrm>
        </p:spPr>
      </p:pic>
      <p:sp>
        <p:nvSpPr>
          <p:cNvPr id="5" name="Rectangle 4"/>
          <p:cNvSpPr/>
          <p:nvPr/>
        </p:nvSpPr>
        <p:spPr>
          <a:xfrm>
            <a:off x="5724128" y="5445224"/>
            <a:ext cx="2232248" cy="52322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Iliesa </a:t>
            </a:r>
            <a:r>
              <a:rPr lang="en-US" sz="2800" dirty="0" err="1">
                <a:solidFill>
                  <a:schemeClr val="bg1"/>
                </a:solidFill>
              </a:rPr>
              <a:t>Tawalo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21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784976" cy="6453336"/>
          </a:xfrm>
        </p:spPr>
        <p:txBody>
          <a:bodyPr>
            <a:noAutofit/>
          </a:bodyPr>
          <a:lstStyle/>
          <a:p>
            <a:r>
              <a:rPr lang="en-US" dirty="0"/>
              <a:t>PFS managing director and owner Tim Joyce said </a:t>
            </a:r>
            <a:r>
              <a:rPr lang="en-US" dirty="0" err="1"/>
              <a:t>Mr</a:t>
            </a:r>
            <a:r>
              <a:rPr lang="en-US" dirty="0"/>
              <a:t> </a:t>
            </a:r>
            <a:r>
              <a:rPr lang="en-US" dirty="0" err="1"/>
              <a:t>Tawalo</a:t>
            </a:r>
            <a:r>
              <a:rPr lang="en-US" dirty="0"/>
              <a:t> volunteered to sit in while a trainee conducted the flight</a:t>
            </a:r>
            <a:r>
              <a:rPr lang="en-US" dirty="0" smtClean="0"/>
              <a:t>.</a:t>
            </a:r>
          </a:p>
          <a:p>
            <a:endParaRPr lang="en-US" sz="1100" dirty="0" smtClean="0"/>
          </a:p>
          <a:p>
            <a:r>
              <a:rPr lang="en-US" dirty="0"/>
              <a:t>"Iliesa wasn't even supposed to be on that flight, he was only sitting in as a safety pilot," said </a:t>
            </a:r>
            <a:r>
              <a:rPr lang="en-US" dirty="0" err="1"/>
              <a:t>Mr</a:t>
            </a:r>
            <a:r>
              <a:rPr lang="en-US" dirty="0"/>
              <a:t> Joyce</a:t>
            </a:r>
            <a:r>
              <a:rPr lang="en-US" dirty="0" smtClean="0"/>
              <a:t>.</a:t>
            </a:r>
          </a:p>
          <a:p>
            <a:endParaRPr lang="en-US" sz="1100" dirty="0"/>
          </a:p>
          <a:p>
            <a:r>
              <a:rPr lang="en-US" dirty="0"/>
              <a:t>"That's just the kind of person he is</a:t>
            </a:r>
            <a:r>
              <a:rPr lang="en-US" dirty="0" smtClean="0"/>
              <a:t>.</a:t>
            </a:r>
          </a:p>
          <a:p>
            <a:endParaRPr lang="en-US" sz="1100" dirty="0"/>
          </a:p>
          <a:p>
            <a:r>
              <a:rPr lang="en-US" dirty="0"/>
              <a:t>"Iliesa is not only an employee, he is a very valued member of our team</a:t>
            </a:r>
            <a:r>
              <a:rPr lang="en-US" dirty="0" smtClean="0"/>
              <a:t>.</a:t>
            </a:r>
          </a:p>
          <a:p>
            <a:endParaRPr lang="en-US" sz="1100" dirty="0"/>
          </a:p>
          <a:p>
            <a:r>
              <a:rPr lang="en-US" dirty="0"/>
              <a:t>"He is one of the ones we sponsored and apart from our professional relationship, he is also a very close friend</a:t>
            </a:r>
            <a:r>
              <a:rPr lang="en-US" dirty="0" smtClean="0"/>
              <a:t>.</a:t>
            </a:r>
          </a:p>
          <a:p>
            <a:endParaRPr lang="en-US" sz="1100" dirty="0"/>
          </a:p>
          <a:p>
            <a:r>
              <a:rPr lang="en-US" dirty="0"/>
              <a:t>"Iliesa always went above and beyond the call of duty in terms of assisting our trainees. He is extremely professional and very experienced as an instructor.</a:t>
            </a:r>
          </a:p>
          <a:p>
            <a:pPr marL="36576" indent="0">
              <a:buNone/>
            </a:pPr>
            <a:endParaRPr lang="en-US" sz="600" dirty="0" smtClean="0"/>
          </a:p>
          <a:p>
            <a:pPr marL="36576" indent="0">
              <a:buNone/>
            </a:pPr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www.fijitimes.com/story.aspx?id=436130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819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Virtues (= good qualities) of Iliesa </a:t>
            </a:r>
            <a:r>
              <a:rPr lang="en-US" dirty="0" err="1"/>
              <a:t>Tawalo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Enthusiasm </a:t>
            </a:r>
          </a:p>
          <a:p>
            <a:r>
              <a:rPr lang="en-US" sz="3200" dirty="0" smtClean="0"/>
              <a:t>Caring</a:t>
            </a:r>
          </a:p>
          <a:p>
            <a:r>
              <a:rPr lang="en-US" sz="3200" dirty="0" smtClean="0"/>
              <a:t>Helpfulness</a:t>
            </a:r>
          </a:p>
          <a:p>
            <a:r>
              <a:rPr lang="en-US" sz="3200" dirty="0" smtClean="0"/>
              <a:t>Commitment</a:t>
            </a:r>
          </a:p>
          <a:p>
            <a:r>
              <a:rPr lang="en-US" sz="3200" dirty="0" smtClean="0"/>
              <a:t>Devotion</a:t>
            </a:r>
          </a:p>
          <a:p>
            <a:r>
              <a:rPr lang="en-US" sz="3200" dirty="0" smtClean="0"/>
              <a:t>Diligence</a:t>
            </a:r>
          </a:p>
          <a:p>
            <a:r>
              <a:rPr lang="en-US" sz="3200" dirty="0" smtClean="0"/>
              <a:t>Professionalism</a:t>
            </a:r>
          </a:p>
          <a:p>
            <a:pPr marL="36576" indent="0">
              <a:buNone/>
            </a:pPr>
            <a:r>
              <a:rPr lang="en-US" sz="3200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3823</TotalTime>
  <Words>1804</Words>
  <Application>Microsoft Office PowerPoint</Application>
  <PresentationFormat>On-screen Show (4:3)</PresentationFormat>
  <Paragraphs>245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方正舒体</vt:lpstr>
      <vt:lpstr>微軟正黑體</vt:lpstr>
      <vt:lpstr>新細明體</vt:lpstr>
      <vt:lpstr>Arial</vt:lpstr>
      <vt:lpstr>Calibri</vt:lpstr>
      <vt:lpstr>Cambria</vt:lpstr>
      <vt:lpstr>Gill Sans MT</vt:lpstr>
      <vt:lpstr>Times New Roman</vt:lpstr>
      <vt:lpstr>Verdana</vt:lpstr>
      <vt:lpstr>Wingdings</vt:lpstr>
      <vt:lpstr>Wingdings 2</vt:lpstr>
      <vt:lpstr>夏至</vt:lpstr>
      <vt:lpstr>Clarity</vt:lpstr>
      <vt:lpstr>Virtue ethics</vt:lpstr>
      <vt:lpstr>Search for the missing Cessna 172 aircraft</vt:lpstr>
      <vt:lpstr>PowerPoint Presentation</vt:lpstr>
      <vt:lpstr>3 search teams</vt:lpstr>
      <vt:lpstr>Rescuing</vt:lpstr>
      <vt:lpstr>PowerPoint Presentation</vt:lpstr>
      <vt:lpstr>PowerPoint Presentation</vt:lpstr>
      <vt:lpstr>PowerPoint Presentation</vt:lpstr>
      <vt:lpstr>Virtues (= good qualities) of Iliesa Tawalo </vt:lpstr>
      <vt:lpstr>Bill Gates 1955 -</vt:lpstr>
      <vt:lpstr>Mahatma Gandhi 1869 – 1948</vt:lpstr>
      <vt:lpstr>PowerPoint Presentation</vt:lpstr>
      <vt:lpstr>Examples of virtues</vt:lpstr>
      <vt:lpstr>PowerPoint Presentation</vt:lpstr>
      <vt:lpstr>Characteristics of virtues</vt:lpstr>
      <vt:lpstr>Examples of vices</vt:lpstr>
      <vt:lpstr>More examples of vices</vt:lpstr>
      <vt:lpstr>Deontological ethics: problem 1</vt:lpstr>
      <vt:lpstr>Deontological ethics: problem 2</vt:lpstr>
      <vt:lpstr>PowerPoint Presentation</vt:lpstr>
      <vt:lpstr>Is selling one’s kidney acceptable?</vt:lpstr>
      <vt:lpstr>Various contexts</vt:lpstr>
      <vt:lpstr>Our affect (sensitivity) contributes to our moral perception.</vt:lpstr>
      <vt:lpstr>The compassionate person’s response</vt:lpstr>
      <vt:lpstr>Making a balanced and sensible judgment</vt:lpstr>
      <vt:lpstr>PowerPoint Presentation</vt:lpstr>
      <vt:lpstr>Aristotle’s account of (moral) virtues</vt:lpstr>
      <vt:lpstr>Golden Mean</vt:lpstr>
      <vt:lpstr>PowerPoint Presentation</vt:lpstr>
      <vt:lpstr>The concerns of virtue ethics</vt:lpstr>
      <vt:lpstr>Eudaimonia</vt:lpstr>
      <vt:lpstr>Take one more example: abortion</vt:lpstr>
      <vt:lpstr>A case: Caring and courage</vt:lpstr>
      <vt:lpstr>Different moral 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Hypothetical and statistical reasoning</dc:title>
  <dc:creator>Kenny Huen</dc:creator>
  <cp:lastModifiedBy>Siu Sing Huen</cp:lastModifiedBy>
  <cp:revision>227</cp:revision>
  <cp:lastPrinted>2015-02-12T03:42:57Z</cp:lastPrinted>
  <dcterms:created xsi:type="dcterms:W3CDTF">2013-02-06T05:33:09Z</dcterms:created>
  <dcterms:modified xsi:type="dcterms:W3CDTF">2019-02-25T02:31:46Z</dcterms:modified>
</cp:coreProperties>
</file>