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71" r:id="rId3"/>
    <p:sldId id="256" r:id="rId5"/>
    <p:sldId id="258" r:id="rId6"/>
    <p:sldId id="262" r:id="rId7"/>
    <p:sldId id="260" r:id="rId8"/>
    <p:sldId id="259" r:id="rId9"/>
    <p:sldId id="268" r:id="rId10"/>
    <p:sldId id="27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C3057"/>
    <a:srgbClr val="1A2E6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205"/>
        <p:guide pos="368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Test set BELU score</a:t>
            </a:r>
            <a:endParaRPr lang="en-US" altLang="zh-CN"/>
          </a:p>
        </c:rich>
      </c:tx>
      <c:layout>
        <c:manualLayout>
          <c:xMode val="edge"/>
          <c:yMode val="edge"/>
          <c:x val="0.217729083665339"/>
          <c:y val="0.094879518072289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27490039840637"/>
          <c:y val="0.324743970928312"/>
          <c:w val="0.863426294820717"/>
          <c:h val="0.555335315493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BLSTM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BELU score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BELU score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seq2seq(RNN)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BELU score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7.91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636772462"/>
        <c:axId val="241450387"/>
      </c:barChart>
      <c:catAx>
        <c:axId val="636772462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450387"/>
        <c:crosses val="autoZero"/>
        <c:auto val="1"/>
        <c:lblAlgn val="ctr"/>
        <c:lblOffset val="100"/>
        <c:noMultiLvlLbl val="0"/>
      </c:catAx>
      <c:valAx>
        <c:axId val="24145038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677246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82470119521912"/>
          <c:y val="0.874584514602707"/>
          <c:w val="0.870119521912351"/>
          <c:h val="0.115504682622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8" Type="http://schemas.openxmlformats.org/officeDocument/2006/relationships/image" Target="../media/image51.wmf"/><Relationship Id="rId47" Type="http://schemas.openxmlformats.org/officeDocument/2006/relationships/image" Target="../media/image50.wmf"/><Relationship Id="rId46" Type="http://schemas.openxmlformats.org/officeDocument/2006/relationships/image" Target="../media/image49.wmf"/><Relationship Id="rId45" Type="http://schemas.openxmlformats.org/officeDocument/2006/relationships/image" Target="../media/image48.wmf"/><Relationship Id="rId44" Type="http://schemas.openxmlformats.org/officeDocument/2006/relationships/image" Target="../media/image47.wmf"/><Relationship Id="rId43" Type="http://schemas.openxmlformats.org/officeDocument/2006/relationships/image" Target="../media/image46.wmf"/><Relationship Id="rId42" Type="http://schemas.openxmlformats.org/officeDocument/2006/relationships/image" Target="../media/image45.wmf"/><Relationship Id="rId41" Type="http://schemas.openxmlformats.org/officeDocument/2006/relationships/image" Target="../media/image44.wmf"/><Relationship Id="rId40" Type="http://schemas.openxmlformats.org/officeDocument/2006/relationships/image" Target="../media/image43.wmf"/><Relationship Id="rId4" Type="http://schemas.openxmlformats.org/officeDocument/2006/relationships/image" Target="../media/image7.wmf"/><Relationship Id="rId39" Type="http://schemas.openxmlformats.org/officeDocument/2006/relationships/image" Target="../media/image42.wmf"/><Relationship Id="rId38" Type="http://schemas.openxmlformats.org/officeDocument/2006/relationships/image" Target="../media/image41.wmf"/><Relationship Id="rId37" Type="http://schemas.openxmlformats.org/officeDocument/2006/relationships/image" Target="../media/image40.wmf"/><Relationship Id="rId36" Type="http://schemas.openxmlformats.org/officeDocument/2006/relationships/image" Target="../media/image39.wmf"/><Relationship Id="rId35" Type="http://schemas.openxmlformats.org/officeDocument/2006/relationships/image" Target="../media/image38.wmf"/><Relationship Id="rId34" Type="http://schemas.openxmlformats.org/officeDocument/2006/relationships/image" Target="../media/image37.wmf"/><Relationship Id="rId33" Type="http://schemas.openxmlformats.org/officeDocument/2006/relationships/image" Target="../media/image36.wmf"/><Relationship Id="rId32" Type="http://schemas.openxmlformats.org/officeDocument/2006/relationships/image" Target="../media/image35.wmf"/><Relationship Id="rId31" Type="http://schemas.openxmlformats.org/officeDocument/2006/relationships/image" Target="../media/image34.wmf"/><Relationship Id="rId30" Type="http://schemas.openxmlformats.org/officeDocument/2006/relationships/image" Target="../media/image33.wmf"/><Relationship Id="rId3" Type="http://schemas.openxmlformats.org/officeDocument/2006/relationships/image" Target="../media/image6.wmf"/><Relationship Id="rId29" Type="http://schemas.openxmlformats.org/officeDocument/2006/relationships/image" Target="../media/image32.wmf"/><Relationship Id="rId28" Type="http://schemas.openxmlformats.org/officeDocument/2006/relationships/image" Target="../media/image31.wmf"/><Relationship Id="rId27" Type="http://schemas.openxmlformats.org/officeDocument/2006/relationships/image" Target="../media/image30.wmf"/><Relationship Id="rId26" Type="http://schemas.openxmlformats.org/officeDocument/2006/relationships/image" Target="../media/image29.wmf"/><Relationship Id="rId25" Type="http://schemas.openxmlformats.org/officeDocument/2006/relationships/image" Target="../media/image28.wmf"/><Relationship Id="rId24" Type="http://schemas.openxmlformats.org/officeDocument/2006/relationships/image" Target="../media/image27.wmf"/><Relationship Id="rId23" Type="http://schemas.openxmlformats.org/officeDocument/2006/relationships/image" Target="../media/image26.wmf"/><Relationship Id="rId22" Type="http://schemas.openxmlformats.org/officeDocument/2006/relationships/image" Target="../media/image25.wmf"/><Relationship Id="rId21" Type="http://schemas.openxmlformats.org/officeDocument/2006/relationships/image" Target="../media/image24.wmf"/><Relationship Id="rId20" Type="http://schemas.openxmlformats.org/officeDocument/2006/relationships/image" Target="../media/image23.wmf"/><Relationship Id="rId2" Type="http://schemas.openxmlformats.org/officeDocument/2006/relationships/image" Target="../media/image5.wmf"/><Relationship Id="rId19" Type="http://schemas.openxmlformats.org/officeDocument/2006/relationships/image" Target="../media/image22.wmf"/><Relationship Id="rId18" Type="http://schemas.openxmlformats.org/officeDocument/2006/relationships/image" Target="../media/image21.wmf"/><Relationship Id="rId17" Type="http://schemas.openxmlformats.org/officeDocument/2006/relationships/image" Target="../media/image20.wmf"/><Relationship Id="rId16" Type="http://schemas.openxmlformats.org/officeDocument/2006/relationships/image" Target="../media/image19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6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19.wmf"/><Relationship Id="rId5" Type="http://schemas.openxmlformats.org/officeDocument/2006/relationships/image" Target="../media/image11.wmf"/><Relationship Id="rId4" Type="http://schemas.openxmlformats.org/officeDocument/2006/relationships/image" Target="../media/image7.wmf"/><Relationship Id="rId3" Type="http://schemas.openxmlformats.org/officeDocument/2006/relationships/image" Target="../media/image39.wmf"/><Relationship Id="rId29" Type="http://schemas.openxmlformats.org/officeDocument/2006/relationships/image" Target="../media/image68.wmf"/><Relationship Id="rId28" Type="http://schemas.openxmlformats.org/officeDocument/2006/relationships/image" Target="../media/image12.wmf"/><Relationship Id="rId27" Type="http://schemas.openxmlformats.org/officeDocument/2006/relationships/image" Target="../media/image8.wmf"/><Relationship Id="rId26" Type="http://schemas.openxmlformats.org/officeDocument/2006/relationships/image" Target="../media/image67.wmf"/><Relationship Id="rId25" Type="http://schemas.openxmlformats.org/officeDocument/2006/relationships/image" Target="../media/image66.wmf"/><Relationship Id="rId24" Type="http://schemas.openxmlformats.org/officeDocument/2006/relationships/image" Target="../media/image65.wmf"/><Relationship Id="rId23" Type="http://schemas.openxmlformats.org/officeDocument/2006/relationships/image" Target="../media/image64.wmf"/><Relationship Id="rId22" Type="http://schemas.openxmlformats.org/officeDocument/2006/relationships/image" Target="../media/image63.wmf"/><Relationship Id="rId21" Type="http://schemas.openxmlformats.org/officeDocument/2006/relationships/image" Target="../media/image62.wmf"/><Relationship Id="rId20" Type="http://schemas.openxmlformats.org/officeDocument/2006/relationships/image" Target="../media/image61.wmf"/><Relationship Id="rId2" Type="http://schemas.openxmlformats.org/officeDocument/2006/relationships/image" Target="../media/image38.wmf"/><Relationship Id="rId19" Type="http://schemas.openxmlformats.org/officeDocument/2006/relationships/image" Target="../media/image60.wmf"/><Relationship Id="rId18" Type="http://schemas.openxmlformats.org/officeDocument/2006/relationships/image" Target="../media/image50.wmf"/><Relationship Id="rId17" Type="http://schemas.openxmlformats.org/officeDocument/2006/relationships/image" Target="../media/image49.wmf"/><Relationship Id="rId16" Type="http://schemas.openxmlformats.org/officeDocument/2006/relationships/image" Target="../media/image48.wmf"/><Relationship Id="rId15" Type="http://schemas.openxmlformats.org/officeDocument/2006/relationships/image" Target="../media/image59.wmf"/><Relationship Id="rId14" Type="http://schemas.openxmlformats.org/officeDocument/2006/relationships/image" Target="../media/image58.wmf"/><Relationship Id="rId13" Type="http://schemas.openxmlformats.org/officeDocument/2006/relationships/image" Target="../media/image57.wmf"/><Relationship Id="rId12" Type="http://schemas.openxmlformats.org/officeDocument/2006/relationships/image" Target="../media/image56.wmf"/><Relationship Id="rId11" Type="http://schemas.openxmlformats.org/officeDocument/2006/relationships/image" Target="../media/image55.wmf"/><Relationship Id="rId10" Type="http://schemas.openxmlformats.org/officeDocument/2006/relationships/image" Target="../media/image1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53.bin"/><Relationship Id="rId98" Type="http://schemas.openxmlformats.org/officeDocument/2006/relationships/oleObject" Target="../embeddings/oleObject52.bin"/><Relationship Id="rId97" Type="http://schemas.openxmlformats.org/officeDocument/2006/relationships/oleObject" Target="../embeddings/oleObject51.bin"/><Relationship Id="rId96" Type="http://schemas.openxmlformats.org/officeDocument/2006/relationships/oleObject" Target="../embeddings/oleObject50.bin"/><Relationship Id="rId95" Type="http://schemas.openxmlformats.org/officeDocument/2006/relationships/oleObject" Target="../embeddings/oleObject49.bin"/><Relationship Id="rId94" Type="http://schemas.openxmlformats.org/officeDocument/2006/relationships/oleObject" Target="../embeddings/oleObject48.bin"/><Relationship Id="rId93" Type="http://schemas.openxmlformats.org/officeDocument/2006/relationships/oleObject" Target="../embeddings/oleObject47.bin"/><Relationship Id="rId92" Type="http://schemas.openxmlformats.org/officeDocument/2006/relationships/image" Target="../media/image46.wmf"/><Relationship Id="rId91" Type="http://schemas.openxmlformats.org/officeDocument/2006/relationships/oleObject" Target="../embeddings/oleObject46.bin"/><Relationship Id="rId90" Type="http://schemas.openxmlformats.org/officeDocument/2006/relationships/image" Target="../media/image45.wmf"/><Relationship Id="rId9" Type="http://schemas.openxmlformats.org/officeDocument/2006/relationships/image" Target="../media/image6.wmf"/><Relationship Id="rId89" Type="http://schemas.openxmlformats.org/officeDocument/2006/relationships/oleObject" Target="../embeddings/oleObject45.bin"/><Relationship Id="rId88" Type="http://schemas.openxmlformats.org/officeDocument/2006/relationships/image" Target="../media/image44.wmf"/><Relationship Id="rId87" Type="http://schemas.openxmlformats.org/officeDocument/2006/relationships/oleObject" Target="../embeddings/oleObject44.bin"/><Relationship Id="rId86" Type="http://schemas.openxmlformats.org/officeDocument/2006/relationships/image" Target="../media/image43.wmf"/><Relationship Id="rId85" Type="http://schemas.openxmlformats.org/officeDocument/2006/relationships/oleObject" Target="../embeddings/oleObject43.bin"/><Relationship Id="rId84" Type="http://schemas.openxmlformats.org/officeDocument/2006/relationships/image" Target="../media/image42.wmf"/><Relationship Id="rId83" Type="http://schemas.openxmlformats.org/officeDocument/2006/relationships/oleObject" Target="../embeddings/oleObject42.bin"/><Relationship Id="rId82" Type="http://schemas.openxmlformats.org/officeDocument/2006/relationships/image" Target="../media/image41.wmf"/><Relationship Id="rId81" Type="http://schemas.openxmlformats.org/officeDocument/2006/relationships/oleObject" Target="../embeddings/oleObject41.bin"/><Relationship Id="rId80" Type="http://schemas.openxmlformats.org/officeDocument/2006/relationships/image" Target="../media/image40.wmf"/><Relationship Id="rId8" Type="http://schemas.openxmlformats.org/officeDocument/2006/relationships/oleObject" Target="../embeddings/oleObject3.bin"/><Relationship Id="rId79" Type="http://schemas.openxmlformats.org/officeDocument/2006/relationships/oleObject" Target="../embeddings/oleObject40.bin"/><Relationship Id="rId78" Type="http://schemas.openxmlformats.org/officeDocument/2006/relationships/image" Target="../media/image39.wmf"/><Relationship Id="rId77" Type="http://schemas.openxmlformats.org/officeDocument/2006/relationships/oleObject" Target="../embeddings/oleObject39.bin"/><Relationship Id="rId76" Type="http://schemas.openxmlformats.org/officeDocument/2006/relationships/image" Target="../media/image38.wmf"/><Relationship Id="rId75" Type="http://schemas.openxmlformats.org/officeDocument/2006/relationships/oleObject" Target="../embeddings/oleObject38.bin"/><Relationship Id="rId74" Type="http://schemas.openxmlformats.org/officeDocument/2006/relationships/image" Target="../media/image37.wmf"/><Relationship Id="rId73" Type="http://schemas.openxmlformats.org/officeDocument/2006/relationships/oleObject" Target="../embeddings/oleObject37.bin"/><Relationship Id="rId72" Type="http://schemas.openxmlformats.org/officeDocument/2006/relationships/image" Target="../media/image36.wmf"/><Relationship Id="rId71" Type="http://schemas.openxmlformats.org/officeDocument/2006/relationships/oleObject" Target="../embeddings/oleObject36.bin"/><Relationship Id="rId70" Type="http://schemas.openxmlformats.org/officeDocument/2006/relationships/image" Target="../media/image35.wmf"/><Relationship Id="rId7" Type="http://schemas.openxmlformats.org/officeDocument/2006/relationships/image" Target="../media/image5.wmf"/><Relationship Id="rId69" Type="http://schemas.openxmlformats.org/officeDocument/2006/relationships/oleObject" Target="../embeddings/oleObject35.bin"/><Relationship Id="rId68" Type="http://schemas.openxmlformats.org/officeDocument/2006/relationships/image" Target="../media/image34.wmf"/><Relationship Id="rId67" Type="http://schemas.openxmlformats.org/officeDocument/2006/relationships/oleObject" Target="../embeddings/oleObject34.bin"/><Relationship Id="rId66" Type="http://schemas.openxmlformats.org/officeDocument/2006/relationships/image" Target="../media/image33.wmf"/><Relationship Id="rId65" Type="http://schemas.openxmlformats.org/officeDocument/2006/relationships/oleObject" Target="../embeddings/oleObject33.bin"/><Relationship Id="rId64" Type="http://schemas.openxmlformats.org/officeDocument/2006/relationships/image" Target="../media/image32.wmf"/><Relationship Id="rId63" Type="http://schemas.openxmlformats.org/officeDocument/2006/relationships/oleObject" Target="../embeddings/oleObject32.bin"/><Relationship Id="rId62" Type="http://schemas.openxmlformats.org/officeDocument/2006/relationships/image" Target="../media/image31.wmf"/><Relationship Id="rId61" Type="http://schemas.openxmlformats.org/officeDocument/2006/relationships/oleObject" Target="../embeddings/oleObject31.bin"/><Relationship Id="rId60" Type="http://schemas.openxmlformats.org/officeDocument/2006/relationships/image" Target="../media/image30.wmf"/><Relationship Id="rId6" Type="http://schemas.openxmlformats.org/officeDocument/2006/relationships/oleObject" Target="../embeddings/oleObject2.bin"/><Relationship Id="rId59" Type="http://schemas.openxmlformats.org/officeDocument/2006/relationships/oleObject" Target="../embeddings/oleObject30.bin"/><Relationship Id="rId58" Type="http://schemas.openxmlformats.org/officeDocument/2006/relationships/image" Target="../media/image29.wmf"/><Relationship Id="rId57" Type="http://schemas.openxmlformats.org/officeDocument/2006/relationships/oleObject" Target="../embeddings/oleObject29.bin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image" Target="../media/image4.wmf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oleObject" Target="../embeddings/oleObject1.bin"/><Relationship Id="rId39" Type="http://schemas.openxmlformats.org/officeDocument/2006/relationships/oleObject" Target="../embeddings/oleObject20.bin"/><Relationship Id="rId38" Type="http://schemas.openxmlformats.org/officeDocument/2006/relationships/oleObject" Target="../embeddings/oleObject19.bin"/><Relationship Id="rId37" Type="http://schemas.openxmlformats.org/officeDocument/2006/relationships/oleObject" Target="../embeddings/oleObject18.bin"/><Relationship Id="rId36" Type="http://schemas.openxmlformats.org/officeDocument/2006/relationships/oleObject" Target="../embeddings/oleObject17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16.bin"/><Relationship Id="rId33" Type="http://schemas.openxmlformats.org/officeDocument/2006/relationships/image" Target="../media/image18.wmf"/><Relationship Id="rId32" Type="http://schemas.openxmlformats.org/officeDocument/2006/relationships/oleObject" Target="../embeddings/oleObject15.bin"/><Relationship Id="rId31" Type="http://schemas.openxmlformats.org/officeDocument/2006/relationships/image" Target="../media/image17.wmf"/><Relationship Id="rId30" Type="http://schemas.openxmlformats.org/officeDocument/2006/relationships/oleObject" Target="../embeddings/oleObject14.bin"/><Relationship Id="rId3" Type="http://schemas.openxmlformats.org/officeDocument/2006/relationships/image" Target="../media/image3.jpeg"/><Relationship Id="rId29" Type="http://schemas.openxmlformats.org/officeDocument/2006/relationships/image" Target="../media/image16.wmf"/><Relationship Id="rId28" Type="http://schemas.openxmlformats.org/officeDocument/2006/relationships/oleObject" Target="../embeddings/oleObject13.bin"/><Relationship Id="rId27" Type="http://schemas.openxmlformats.org/officeDocument/2006/relationships/image" Target="../media/image15.wmf"/><Relationship Id="rId26" Type="http://schemas.openxmlformats.org/officeDocument/2006/relationships/oleObject" Target="../embeddings/oleObject12.bin"/><Relationship Id="rId25" Type="http://schemas.openxmlformats.org/officeDocument/2006/relationships/image" Target="../media/image14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0.bin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9.bin"/><Relationship Id="rId2" Type="http://schemas.openxmlformats.org/officeDocument/2006/relationships/image" Target="../media/image2.png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15" Type="http://schemas.openxmlformats.org/officeDocument/2006/relationships/vmlDrawing" Target="../drawings/vmlDrawing1.vml"/><Relationship Id="rId114" Type="http://schemas.openxmlformats.org/officeDocument/2006/relationships/slideLayout" Target="../slideLayouts/slideLayout2.xml"/><Relationship Id="rId113" Type="http://schemas.openxmlformats.org/officeDocument/2006/relationships/tags" Target="../tags/tag69.xml"/><Relationship Id="rId112" Type="http://schemas.openxmlformats.org/officeDocument/2006/relationships/image" Target="../media/image52.png"/><Relationship Id="rId111" Type="http://schemas.openxmlformats.org/officeDocument/2006/relationships/image" Target="../media/image51.wmf"/><Relationship Id="rId110" Type="http://schemas.openxmlformats.org/officeDocument/2006/relationships/oleObject" Target="../embeddings/oleObject60.bin"/><Relationship Id="rId11" Type="http://schemas.openxmlformats.org/officeDocument/2006/relationships/image" Target="../media/image7.wmf"/><Relationship Id="rId109" Type="http://schemas.openxmlformats.org/officeDocument/2006/relationships/image" Target="../media/image50.wmf"/><Relationship Id="rId108" Type="http://schemas.openxmlformats.org/officeDocument/2006/relationships/oleObject" Target="../embeddings/oleObject59.bin"/><Relationship Id="rId107" Type="http://schemas.openxmlformats.org/officeDocument/2006/relationships/oleObject" Target="../embeddings/oleObject58.bin"/><Relationship Id="rId106" Type="http://schemas.openxmlformats.org/officeDocument/2006/relationships/image" Target="../media/image49.wmf"/><Relationship Id="rId105" Type="http://schemas.openxmlformats.org/officeDocument/2006/relationships/oleObject" Target="../embeddings/oleObject57.bin"/><Relationship Id="rId104" Type="http://schemas.openxmlformats.org/officeDocument/2006/relationships/image" Target="../media/image48.wmf"/><Relationship Id="rId103" Type="http://schemas.openxmlformats.org/officeDocument/2006/relationships/oleObject" Target="../embeddings/oleObject56.bin"/><Relationship Id="rId102" Type="http://schemas.openxmlformats.org/officeDocument/2006/relationships/oleObject" Target="../embeddings/oleObject55.bin"/><Relationship Id="rId101" Type="http://schemas.openxmlformats.org/officeDocument/2006/relationships/image" Target="../media/image47.wmf"/><Relationship Id="rId100" Type="http://schemas.openxmlformats.org/officeDocument/2006/relationships/oleObject" Target="../embeddings/oleObject54.bin"/><Relationship Id="rId10" Type="http://schemas.openxmlformats.org/officeDocument/2006/relationships/oleObject" Target="../embeddings/oleObject4.bin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38.wmf"/><Relationship Id="rId68" Type="http://schemas.openxmlformats.org/officeDocument/2006/relationships/vmlDrawing" Target="../drawings/vmlDrawing2.vml"/><Relationship Id="rId67" Type="http://schemas.openxmlformats.org/officeDocument/2006/relationships/slideLayout" Target="../slideLayouts/slideLayout2.xml"/><Relationship Id="rId66" Type="http://schemas.openxmlformats.org/officeDocument/2006/relationships/tags" Target="../tags/tag71.xml"/><Relationship Id="rId65" Type="http://schemas.openxmlformats.org/officeDocument/2006/relationships/tags" Target="../tags/tag70.xml"/><Relationship Id="rId64" Type="http://schemas.openxmlformats.org/officeDocument/2006/relationships/image" Target="../media/image70.png"/><Relationship Id="rId63" Type="http://schemas.openxmlformats.org/officeDocument/2006/relationships/image" Target="../media/image3.jpeg"/><Relationship Id="rId62" Type="http://schemas.openxmlformats.org/officeDocument/2006/relationships/image" Target="../media/image69.png"/><Relationship Id="rId61" Type="http://schemas.openxmlformats.org/officeDocument/2006/relationships/image" Target="../media/image68.wmf"/><Relationship Id="rId60" Type="http://schemas.openxmlformats.org/officeDocument/2006/relationships/oleObject" Target="../embeddings/oleObject89.bin"/><Relationship Id="rId6" Type="http://schemas.openxmlformats.org/officeDocument/2006/relationships/oleObject" Target="../embeddings/oleObject62.bin"/><Relationship Id="rId59" Type="http://schemas.openxmlformats.org/officeDocument/2006/relationships/image" Target="../media/image12.wmf"/><Relationship Id="rId58" Type="http://schemas.openxmlformats.org/officeDocument/2006/relationships/oleObject" Target="../embeddings/oleObject88.bin"/><Relationship Id="rId57" Type="http://schemas.openxmlformats.org/officeDocument/2006/relationships/image" Target="../media/image8.wmf"/><Relationship Id="rId56" Type="http://schemas.openxmlformats.org/officeDocument/2006/relationships/oleObject" Target="../embeddings/oleObject87.bin"/><Relationship Id="rId55" Type="http://schemas.openxmlformats.org/officeDocument/2006/relationships/image" Target="../media/image67.wmf"/><Relationship Id="rId54" Type="http://schemas.openxmlformats.org/officeDocument/2006/relationships/oleObject" Target="../embeddings/oleObject86.bin"/><Relationship Id="rId53" Type="http://schemas.openxmlformats.org/officeDocument/2006/relationships/image" Target="../media/image66.wmf"/><Relationship Id="rId52" Type="http://schemas.openxmlformats.org/officeDocument/2006/relationships/oleObject" Target="../embeddings/oleObject85.bin"/><Relationship Id="rId51" Type="http://schemas.openxmlformats.org/officeDocument/2006/relationships/image" Target="../media/image65.wmf"/><Relationship Id="rId50" Type="http://schemas.openxmlformats.org/officeDocument/2006/relationships/oleObject" Target="../embeddings/oleObject84.bin"/><Relationship Id="rId5" Type="http://schemas.openxmlformats.org/officeDocument/2006/relationships/image" Target="../media/image37.wmf"/><Relationship Id="rId49" Type="http://schemas.openxmlformats.org/officeDocument/2006/relationships/image" Target="../media/image64.wmf"/><Relationship Id="rId48" Type="http://schemas.openxmlformats.org/officeDocument/2006/relationships/oleObject" Target="../embeddings/oleObject83.bin"/><Relationship Id="rId47" Type="http://schemas.openxmlformats.org/officeDocument/2006/relationships/image" Target="../media/image63.wmf"/><Relationship Id="rId46" Type="http://schemas.openxmlformats.org/officeDocument/2006/relationships/oleObject" Target="../embeddings/oleObject82.bin"/><Relationship Id="rId45" Type="http://schemas.openxmlformats.org/officeDocument/2006/relationships/image" Target="../media/image62.wmf"/><Relationship Id="rId44" Type="http://schemas.openxmlformats.org/officeDocument/2006/relationships/oleObject" Target="../embeddings/oleObject81.bin"/><Relationship Id="rId43" Type="http://schemas.openxmlformats.org/officeDocument/2006/relationships/image" Target="../media/image61.wmf"/><Relationship Id="rId42" Type="http://schemas.openxmlformats.org/officeDocument/2006/relationships/oleObject" Target="../embeddings/oleObject80.bin"/><Relationship Id="rId41" Type="http://schemas.openxmlformats.org/officeDocument/2006/relationships/image" Target="../media/image60.wmf"/><Relationship Id="rId40" Type="http://schemas.openxmlformats.org/officeDocument/2006/relationships/oleObject" Target="../embeddings/oleObject79.bin"/><Relationship Id="rId4" Type="http://schemas.openxmlformats.org/officeDocument/2006/relationships/oleObject" Target="../embeddings/oleObject61.bin"/><Relationship Id="rId39" Type="http://schemas.openxmlformats.org/officeDocument/2006/relationships/image" Target="../media/image50.wmf"/><Relationship Id="rId38" Type="http://schemas.openxmlformats.org/officeDocument/2006/relationships/oleObject" Target="../embeddings/oleObject78.bin"/><Relationship Id="rId37" Type="http://schemas.openxmlformats.org/officeDocument/2006/relationships/image" Target="../media/image49.wmf"/><Relationship Id="rId36" Type="http://schemas.openxmlformats.org/officeDocument/2006/relationships/oleObject" Target="../embeddings/oleObject77.bin"/><Relationship Id="rId35" Type="http://schemas.openxmlformats.org/officeDocument/2006/relationships/image" Target="../media/image48.wmf"/><Relationship Id="rId34" Type="http://schemas.openxmlformats.org/officeDocument/2006/relationships/oleObject" Target="../embeddings/oleObject76.bin"/><Relationship Id="rId33" Type="http://schemas.openxmlformats.org/officeDocument/2006/relationships/image" Target="../media/image59.wmf"/><Relationship Id="rId32" Type="http://schemas.openxmlformats.org/officeDocument/2006/relationships/oleObject" Target="../embeddings/oleObject75.bin"/><Relationship Id="rId31" Type="http://schemas.openxmlformats.org/officeDocument/2006/relationships/image" Target="../media/image58.wmf"/><Relationship Id="rId30" Type="http://schemas.openxmlformats.org/officeDocument/2006/relationships/oleObject" Target="../embeddings/oleObject74.bin"/><Relationship Id="rId3" Type="http://schemas.openxmlformats.org/officeDocument/2006/relationships/image" Target="../media/image54.png"/><Relationship Id="rId29" Type="http://schemas.openxmlformats.org/officeDocument/2006/relationships/image" Target="../media/image57.wmf"/><Relationship Id="rId28" Type="http://schemas.openxmlformats.org/officeDocument/2006/relationships/oleObject" Target="../embeddings/oleObject73.bin"/><Relationship Id="rId27" Type="http://schemas.openxmlformats.org/officeDocument/2006/relationships/image" Target="../media/image56.wmf"/><Relationship Id="rId26" Type="http://schemas.openxmlformats.org/officeDocument/2006/relationships/oleObject" Target="../embeddings/oleObject72.bin"/><Relationship Id="rId25" Type="http://schemas.openxmlformats.org/officeDocument/2006/relationships/image" Target="../media/image55.wmf"/><Relationship Id="rId24" Type="http://schemas.openxmlformats.org/officeDocument/2006/relationships/oleObject" Target="../embeddings/oleObject71.bin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70.bin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69.bin"/><Relationship Id="rId2" Type="http://schemas.openxmlformats.org/officeDocument/2006/relationships/image" Target="../media/image53.png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68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67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64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51560"/>
            <a:ext cx="12200890" cy="705485"/>
          </a:xfrm>
        </p:spPr>
        <p:txBody>
          <a:bodyPr>
            <a:noAutofit/>
          </a:bodyPr>
          <a:p>
            <a:pPr algn="ctr"/>
            <a:r>
              <a:rPr lang="en-US" altLang="zh-CN" sz="6000" i="1"/>
              <a:t>Welcome</a:t>
            </a:r>
            <a:endParaRPr lang="en-US" altLang="zh-CN" sz="6000" i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5730" y="3500755"/>
            <a:ext cx="4390390" cy="2402840"/>
          </a:xfrm>
        </p:spPr>
        <p:txBody>
          <a:bodyPr/>
          <a:p>
            <a:pPr marL="0" indent="0" algn="ctr">
              <a:buNone/>
            </a:pPr>
            <a:r>
              <a:rPr lang="en-US" altLang="zh-CN" b="1"/>
              <a:t>Agenda</a:t>
            </a:r>
            <a:endParaRPr lang="en-US" altLang="zh-CN" b="1"/>
          </a:p>
          <a:p>
            <a:pPr marL="0" indent="0" algn="l">
              <a:buNone/>
            </a:pPr>
            <a:r>
              <a:rPr lang="en-US" altLang="zh-CN"/>
              <a:t>1. Personal </a:t>
            </a:r>
            <a:r>
              <a:rPr lang="en-US" altLang="zh-CN"/>
              <a:t>introduction</a:t>
            </a:r>
            <a:endParaRPr lang="en-US" altLang="zh-CN"/>
          </a:p>
          <a:p>
            <a:pPr marL="0" indent="0" algn="l">
              <a:buNone/>
            </a:pPr>
            <a:r>
              <a:rPr lang="en-US" altLang="zh-CN"/>
              <a:t>2. A project of research experience</a:t>
            </a:r>
            <a:endParaRPr lang="en-US" altLang="zh-CN"/>
          </a:p>
          <a:p>
            <a:pPr marL="0" indent="0" algn="l">
              <a:buNone/>
            </a:pPr>
            <a:r>
              <a:rPr lang="en-US" altLang="zh-CN"/>
              <a:t>3. Takeaways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rot="16200000" flipV="1">
            <a:off x="6095365" y="-3272705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-635" y="1987550"/>
            <a:ext cx="1220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Interviewer: </a:t>
            </a: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</a:rPr>
              <a:t>Zhaomin Sun</a:t>
            </a:r>
            <a:endParaRPr lang="en-US" altLang="zh-CN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720725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5428" b="7875"/>
          <a:stretch>
            <a:fillRect/>
          </a:stretch>
        </p:blipFill>
        <p:spPr>
          <a:xfrm>
            <a:off x="4899660" y="0"/>
            <a:ext cx="2392680" cy="720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37327" y="6373862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3044" y="6211669"/>
            <a:ext cx="237001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9236810" y="6378315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5" y="635"/>
            <a:ext cx="12192000" cy="2795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r>
              <a:rPr lang="en-US" altLang="zh-CN" sz="3110">
                <a:latin typeface="Times New Roman" panose="02020603050405020304" pitchFamily="18" charset="0"/>
                <a:cs typeface="Times New Roman" panose="02020603050405020304" pitchFamily="18" charset="0"/>
              </a:rPr>
              <a:t>Academica background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CN" sz="31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The University of Edinburgh Edinburgh, UK</a:t>
            </a:r>
            <a:b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Master of Science in Computer Science 			   Graduation Date: Nov. 2022</a:t>
            </a:r>
            <a:b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Master of Science in Advanced Technology for Financial Computing 		Obtained offer</a:t>
            </a:r>
            <a:b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Dalian Maritime University Dalian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CN</a:t>
            </a:r>
            <a:b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Bachelor of Science in Electronic Information Engineering </a:t>
            </a: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</a:t>
            </a:r>
            <a:r>
              <a:rPr lang="zh-CN" altLang="en-US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Graduation Date: Jun. 2017</a:t>
            </a:r>
            <a:br>
              <a:rPr lang="zh-CN" altLang="en-US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GPA: 83/100 (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top 20%</a:t>
            </a: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 General Test: 311/340 (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Quantitative Reasoning: 170/170</a:t>
            </a:r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1600" b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2736215"/>
            <a:ext cx="12184380" cy="1919605"/>
          </a:xfrm>
        </p:spPr>
        <p:txBody>
          <a:bodyPr/>
          <a:p>
            <a:pPr algn="l">
              <a:lnSpc>
                <a:spcPct val="80000"/>
              </a:lnSpc>
            </a:pPr>
            <a:r>
              <a:rPr lang="en-US" altLang="zh-CN" sz="3110" b="1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Awards</a:t>
            </a:r>
            <a:r>
              <a:rPr lang="en-US" altLang="zh-CN" sz="1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1000" b="1" spc="3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1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1000" b="1" spc="3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9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ACM International Collegiate Programming Contest (Third Prize)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90000"/>
              </a:lnSpc>
            </a:pPr>
            <a:r>
              <a:rPr lang="en-US" altLang="zh-CN" sz="1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Mathematical Contest in Modeling (Second Prize)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90000"/>
              </a:lnSpc>
            </a:pPr>
            <a:r>
              <a:rPr lang="en-US" altLang="zh-CN" sz="1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Annual College Student Innovation Competition (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Price in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Provincial Level)</a:t>
            </a:r>
            <a:endParaRPr lang="zh-CN" altLang="en-US" sz="1600" b="1" spc="3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6200000" flipV="1">
            <a:off x="6095365" y="-5138335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07670" y="90868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7670" y="172800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7670" y="253800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35915" y="3311525"/>
            <a:ext cx="11520170" cy="1116330"/>
            <a:chOff x="529" y="5215"/>
            <a:chExt cx="18142" cy="1758"/>
          </a:xfrm>
        </p:grpSpPr>
        <p:cxnSp>
          <p:nvCxnSpPr>
            <p:cNvPr id="16" name="直接连接符 15"/>
            <p:cNvCxnSpPr/>
            <p:nvPr/>
          </p:nvCxnSpPr>
          <p:spPr>
            <a:xfrm rot="16200000" flipV="1">
              <a:off x="9599" y="-3855"/>
              <a:ext cx="2" cy="18142"/>
            </a:xfrm>
            <a:prstGeom prst="line">
              <a:avLst/>
            </a:prstGeom>
            <a:ln w="22225" cmpd="sng">
              <a:solidFill>
                <a:srgbClr val="0C3057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42" y="5669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1" y="6236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41" y="6803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20" y="4630420"/>
            <a:ext cx="12184380" cy="1725930"/>
            <a:chOff x="12" y="7292"/>
            <a:chExt cx="19188" cy="2718"/>
          </a:xfrm>
        </p:grpSpPr>
        <p:sp>
          <p:nvSpPr>
            <p:cNvPr id="20" name="副标题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12" y="7292"/>
              <a:ext cx="19188" cy="2719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 lnSpcReduction="20000"/>
            </a:bodyPr>
            <a:lstStyle>
              <a:lvl1pPr mar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2400" u="none" strike="noStrike" kern="1200" cap="none" spc="20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tabLst>
                  <a:tab pos="1609725" algn="l"/>
                  <a:tab pos="1609725" algn="l"/>
                  <a:tab pos="1609725" algn="l"/>
                  <a:tab pos="1609725" algn="l"/>
                </a:tabLst>
                <a:defRPr sz="20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8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None/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zh-CN" sz="311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Work experience</a:t>
              </a:r>
              <a:r>
                <a:rPr lang="en-US" altLang="zh-CN" sz="1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  </a:t>
              </a:r>
              <a:endParaRPr lang="en-US" altLang="zh-CN" sz="1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 </a:t>
              </a:r>
              <a:endParaRPr lang="en-US" altLang="zh-CN"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Intel Corporation </a:t>
              </a: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(2 years as Param Engineer)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              </a:t>
              </a: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Apr. 2017-Nov.2018 </a:t>
              </a: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Dalian</a:t>
              </a:r>
              <a:endParaRPr lang="en-US" altLang="zh-CN"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endParaRPr>
            </a:p>
            <a:p>
              <a:pPr indent="457200" algn="l">
                <a:lnSpc>
                  <a:spcPct val="90000"/>
                </a:lnSpc>
              </a:pPr>
              <a:r>
                <a:rPr lang="en-US" altLang="zh-CN" sz="16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Huawei Haisi Semiconductor</a:t>
              </a: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(Internship)                                              Jun. 2022 Remote</a:t>
              </a:r>
              <a:endParaRPr lang="en-US" altLang="zh-CN"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endParaRPr>
            </a:p>
            <a:p>
              <a:pPr indent="457200" algn="l">
                <a:lnSpc>
                  <a:spcPct val="90000"/>
                </a:lnSpc>
              </a:pP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BroadSilver Investment Management Company</a:t>
              </a:r>
              <a:r>
                <a:rPr lang="en-US" altLang="zh-CN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 (Internship)                     Jul. 2023 Beijing</a:t>
              </a:r>
              <a:endParaRPr lang="en-US" altLang="zh-CN" sz="16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V="1">
              <a:off x="9598" y="-1056"/>
              <a:ext cx="2" cy="18142"/>
            </a:xfrm>
            <a:prstGeom prst="line">
              <a:avLst/>
            </a:prstGeom>
            <a:ln w="22225" cmpd="sng">
              <a:solidFill>
                <a:srgbClr val="0C3057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41" y="8391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41" y="9326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41" y="8844"/>
              <a:ext cx="170" cy="17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-26600"/>
            <a:ext cx="10969200" cy="705600"/>
          </a:xfrm>
        </p:spPr>
        <p:txBody>
          <a:bodyPr/>
          <a:p>
            <a:r>
              <a:rPr lang="zh-CN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  <a:endParaRPr lang="zh-CN" alt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669290"/>
            <a:ext cx="6704965" cy="670560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1400" b="1"/>
              <a:t>Introduction:</a:t>
            </a:r>
            <a:endParaRPr lang="en-US" altLang="zh-CN" sz="1400" b="1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/>
              <a:t>Build a NMT model for German to English, and optimize its performance.</a:t>
            </a:r>
            <a:endParaRPr lang="en-US" altLang="zh-CN" sz="1200"/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6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62880" y="6210000"/>
            <a:ext cx="397637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6692" y="63756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V="1">
            <a:off x="6095365" y="-5138335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3525" y="1628775"/>
            <a:ext cx="6064250" cy="1209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Motivation:</a:t>
            </a:r>
            <a:endParaRPr lang="en-US" altLang="zh-CN" sz="1400" b="1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Understanding and implementing ML algorithms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Problem-solving skills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Teamwork and project management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525" y="3141345"/>
            <a:ext cx="6569075" cy="2193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Goal:</a:t>
            </a:r>
            <a:endParaRPr lang="en-US" altLang="zh-CN" sz="1400" b="1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Build a reliable NMT for German to English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2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endParaRPr lang="en-US" altLang="zh-CN" sz="1200" b="1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1200" b="1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Research question:</a:t>
            </a:r>
            <a:endParaRPr lang="en-US" altLang="zh-CN" sz="1400" b="1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Which model architectures are suitable for NMT work?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After selecting a model, which optimization methods can improve the performance of the NMT model?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19" name="竖卷形 18"/>
          <p:cNvSpPr/>
          <p:nvPr/>
        </p:nvSpPr>
        <p:spPr>
          <a:xfrm>
            <a:off x="7679690" y="1537970"/>
            <a:ext cx="4093845" cy="3584575"/>
          </a:xfrm>
          <a:prstGeom prst="verticalScroll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 altLang="zh-CN" sz="2400" b="1" i="1">
                <a:solidFill>
                  <a:schemeClr val="tx1"/>
                </a:solidFill>
              </a:rPr>
              <a:t>Next:</a:t>
            </a:r>
            <a:endParaRPr lang="en-US" altLang="zh-CN" sz="2400" b="1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i="1">
                <a:solidFill>
                  <a:schemeClr val="tx1"/>
                </a:solidFill>
              </a:rPr>
              <a:t>1. Compare ML models</a:t>
            </a:r>
            <a:endParaRPr lang="en-US" altLang="zh-CN" sz="1600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i="1">
                <a:solidFill>
                  <a:schemeClr val="tx1"/>
                </a:solidFill>
              </a:rPr>
              <a:t>2. Disscuss methods for optimization</a:t>
            </a:r>
            <a:endParaRPr lang="en-US" altLang="zh-CN" sz="1600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i="1">
                <a:solidFill>
                  <a:schemeClr val="tx1"/>
                </a:solidFill>
              </a:rPr>
              <a:t>3. Interesing problems we found</a:t>
            </a:r>
            <a:endParaRPr lang="en-US" altLang="zh-CN" sz="1600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i="1">
                <a:solidFill>
                  <a:schemeClr val="tx1"/>
                </a:solidFill>
              </a:rPr>
              <a:t>4. Summary</a:t>
            </a:r>
            <a:endParaRPr lang="en-US" altLang="zh-CN" sz="1600" i="1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2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6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62880" y="6210000"/>
            <a:ext cx="397637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6692" y="63756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0" y="-266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V="1">
            <a:off x="6095365" y="-535360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260" y="-26670"/>
            <a:ext cx="12120245" cy="36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i="1">
                <a:sym typeface="+mn-ea"/>
              </a:rPr>
              <a:t>Compare ML models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2. Disscuss methods for optimization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3.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Interesing problems we found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4. Summary</a:t>
            </a:r>
            <a:endParaRPr lang="zh-CN" altLang="en-US" sz="1400">
              <a:latin typeface="+mj-lt"/>
              <a:cs typeface="+mj-lt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8260" y="363220"/>
            <a:ext cx="1678940" cy="3147695"/>
            <a:chOff x="1663" y="1294"/>
            <a:chExt cx="2644" cy="4957"/>
          </a:xfrm>
        </p:grpSpPr>
        <p:grpSp>
          <p:nvGrpSpPr>
            <p:cNvPr id="81" name="组合 80"/>
            <p:cNvGrpSpPr/>
            <p:nvPr/>
          </p:nvGrpSpPr>
          <p:grpSpPr>
            <a:xfrm>
              <a:off x="1663" y="1837"/>
              <a:ext cx="2645" cy="4414"/>
              <a:chOff x="2326" y="1945"/>
              <a:chExt cx="2645" cy="4414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478" y="2906"/>
                <a:ext cx="397" cy="397"/>
              </a:xfrm>
              <a:prstGeom prst="ellipse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horz" wrap="none" rtlCol="0" anchor="ctr">
                <a:noAutofit/>
              </a:bodyPr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393" y="3983"/>
                <a:ext cx="567" cy="850"/>
              </a:xfrm>
              <a:prstGeom prst="roundRect">
                <a:avLst/>
              </a:prstGeom>
              <a:noFill/>
              <a:ln w="4445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i="1">
                    <a:solidFill>
                      <a:schemeClr val="tx1"/>
                    </a:solidFill>
                  </a:rPr>
                  <a:t>h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3676" y="3303"/>
                <a:ext cx="0" cy="6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675" y="4833"/>
                <a:ext cx="1" cy="6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3478" y="5513"/>
                <a:ext cx="397" cy="397"/>
              </a:xfrm>
              <a:prstGeom prst="ellipse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none"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</a:rPr>
                  <a:t>X</a:t>
                </a:r>
                <a:endParaRPr lang="en-US" altLang="zh-CN" sz="1000" i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图片 99"/>
              <p:cNvPicPr/>
              <p:nvPr/>
            </p:nvPicPr>
            <p:blipFill>
              <a:blip r:embed="rId3"/>
              <a:srcRect l="991" t="14289" r="733" b="1338"/>
              <a:stretch>
                <a:fillRect/>
              </a:stretch>
            </p:blipFill>
            <p:spPr>
              <a:xfrm rot="16200000">
                <a:off x="3721" y="3683"/>
                <a:ext cx="1693" cy="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78" name="直接箭头连接符 77"/>
              <p:cNvCxnSpPr>
                <a:stCxn id="15" idx="3"/>
                <a:endCxn id="100" idx="0"/>
              </p:cNvCxnSpPr>
              <p:nvPr/>
            </p:nvCxnSpPr>
            <p:spPr>
              <a:xfrm flipV="1">
                <a:off x="3960" y="3979"/>
                <a:ext cx="312" cy="429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26" y="5973"/>
                <a:ext cx="264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H</a:t>
                </a:r>
                <a:r>
                  <a:rPr lang="zh-CN" altLang="en-US" sz="1000"/>
                  <a:t>eute ist ein schöner Tag</a:t>
                </a:r>
                <a:endParaRPr lang="zh-CN" altLang="en-US" sz="100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326" y="1945"/>
                <a:ext cx="2645" cy="84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000"/>
                  <a:t>day is a beautiful Today</a:t>
                </a:r>
                <a:endParaRPr lang="en-US" altLang="zh-CN" sz="1000"/>
              </a:p>
              <a:p>
                <a:r>
                  <a:rPr lang="en-US" altLang="zh-CN" sz="1000">
                    <a:sym typeface="+mn-ea"/>
                  </a:rPr>
                  <a:t>Today is a beautiful day</a:t>
                </a:r>
                <a:endParaRPr lang="en-US" altLang="zh-CN" sz="1000"/>
              </a:p>
              <a:p>
                <a:r>
                  <a:rPr lang="en-US" altLang="zh-CN" sz="1000"/>
                  <a:t>...</a:t>
                </a:r>
                <a:endParaRPr lang="en-US" altLang="zh-CN" sz="1000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1663" y="1294"/>
              <a:ext cx="1140" cy="5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/>
                <a:t>MLP</a:t>
              </a:r>
              <a:endParaRPr lang="en-US" altLang="zh-CN" b="1" i="1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1727835" y="612140"/>
            <a:ext cx="2907665" cy="2397760"/>
            <a:chOff x="1701" y="915"/>
            <a:chExt cx="4579" cy="3776"/>
          </a:xfrm>
        </p:grpSpPr>
        <p:graphicFrame>
          <p:nvGraphicFramePr>
            <p:cNvPr id="26" name="对象 25"/>
            <p:cNvGraphicFramePr/>
            <p:nvPr/>
          </p:nvGraphicFramePr>
          <p:xfrm>
            <a:off x="1701" y="4039"/>
            <a:ext cx="4579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4" imgW="3251200" imgH="431800" progId="Equation.KSEE3">
                    <p:embed/>
                  </p:oleObj>
                </mc:Choice>
                <mc:Fallback>
                  <p:oleObj name="" r:id="rId4" imgW="3251200" imgH="4318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01" y="4039"/>
                          <a:ext cx="4579" cy="6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5" name="圆角矩形 324"/>
            <p:cNvSpPr/>
            <p:nvPr/>
          </p:nvSpPr>
          <p:spPr>
            <a:xfrm>
              <a:off x="2827" y="915"/>
              <a:ext cx="2133" cy="3029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N-gram model</a:t>
              </a:r>
              <a:endParaRPr lang="en-US" altLang="zh-CN" i="1">
                <a:solidFill>
                  <a:schemeClr val="tx1"/>
                </a:solidFill>
              </a:endParaRPr>
            </a:p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capture local dependencies between adjacent words in a sequence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582160" y="433070"/>
            <a:ext cx="4412615" cy="2996565"/>
            <a:chOff x="7216" y="682"/>
            <a:chExt cx="6949" cy="4719"/>
          </a:xfrm>
        </p:grpSpPr>
        <p:graphicFrame>
          <p:nvGraphicFramePr>
            <p:cNvPr id="31" name="对象 30"/>
            <p:cNvGraphicFramePr/>
            <p:nvPr/>
          </p:nvGraphicFramePr>
          <p:xfrm>
            <a:off x="7475" y="4595"/>
            <a:ext cx="593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6" imgW="3657600" imgH="254000" progId="Equation.KSEE3">
                    <p:embed/>
                  </p:oleObj>
                </mc:Choice>
                <mc:Fallback>
                  <p:oleObj name="" r:id="rId6" imgW="3657600" imgH="254000" progId="Equation.KSEE3">
                    <p:embed/>
                    <p:pic>
                      <p:nvPicPr>
                        <p:cNvPr id="0" name="图片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75" y="4595"/>
                          <a:ext cx="5932" cy="3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8" name="组合 317"/>
            <p:cNvGrpSpPr/>
            <p:nvPr/>
          </p:nvGrpSpPr>
          <p:grpSpPr>
            <a:xfrm rot="0">
              <a:off x="8071" y="1422"/>
              <a:ext cx="4451" cy="3007"/>
              <a:chOff x="9496" y="1552"/>
              <a:chExt cx="4451" cy="3007"/>
            </a:xfrm>
          </p:grpSpPr>
          <p:grpSp>
            <p:nvGrpSpPr>
              <p:cNvPr id="261" name="组合 260"/>
              <p:cNvGrpSpPr/>
              <p:nvPr/>
            </p:nvGrpSpPr>
            <p:grpSpPr>
              <a:xfrm>
                <a:off x="9496" y="1555"/>
                <a:ext cx="1020" cy="3004"/>
                <a:chOff x="4158" y="3275"/>
                <a:chExt cx="1020" cy="3004"/>
              </a:xfrm>
            </p:grpSpPr>
            <p:cxnSp>
              <p:nvCxnSpPr>
                <p:cNvPr id="262" name="直接箭头连接符 261"/>
                <p:cNvCxnSpPr/>
                <p:nvPr/>
              </p:nvCxnSpPr>
              <p:spPr>
                <a:xfrm rot="5400000" flipV="1">
                  <a:off x="4384" y="4551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63" name="对象 262"/>
                <p:cNvGraphicFramePr/>
                <p:nvPr/>
              </p:nvGraphicFramePr>
              <p:xfrm>
                <a:off x="4263" y="4429"/>
                <a:ext cx="242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" name="" r:id="rId8" imgW="177165" imgH="228600" progId="Equation.KSEE3">
                        <p:embed/>
                      </p:oleObj>
                    </mc:Choice>
                    <mc:Fallback>
                      <p:oleObj name="" r:id="rId8" imgW="177165" imgH="2286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63" y="4429"/>
                              <a:ext cx="242" cy="30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65" name="组合 264"/>
                <p:cNvGrpSpPr/>
                <p:nvPr/>
              </p:nvGrpSpPr>
              <p:grpSpPr>
                <a:xfrm>
                  <a:off x="4611" y="3275"/>
                  <a:ext cx="567" cy="3004"/>
                  <a:chOff x="6539" y="3520"/>
                  <a:chExt cx="567" cy="3004"/>
                </a:xfrm>
              </p:grpSpPr>
              <p:graphicFrame>
                <p:nvGraphicFramePr>
                  <p:cNvPr id="266" name="对象 265"/>
                  <p:cNvGraphicFramePr/>
                  <p:nvPr/>
                </p:nvGraphicFramePr>
                <p:xfrm>
                  <a:off x="6718" y="6173"/>
                  <a:ext cx="211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7" name="" r:id="rId10" imgW="152400" imgH="215900" progId="Equation.KSEE3">
                          <p:embed/>
                        </p:oleObj>
                      </mc:Choice>
                      <mc:Fallback>
                        <p:oleObj name="" r:id="rId10" imgW="152400" imgH="215900" progId="Equation.KSEE3">
                          <p:embed/>
                          <p:pic>
                            <p:nvPicPr>
                              <p:cNvPr id="0" name="图片 16"/>
                              <p:cNvPicPr/>
                              <p:nvPr/>
                            </p:nvPicPr>
                            <p:blipFill>
                              <a:blip r:embed="rId1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18" y="6173"/>
                                <a:ext cx="211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8" name="对象 267"/>
                  <p:cNvGraphicFramePr/>
                  <p:nvPr/>
                </p:nvGraphicFramePr>
                <p:xfrm>
                  <a:off x="6717" y="3570"/>
                  <a:ext cx="229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9" name="" r:id="rId12" imgW="165100" imgH="215900" progId="Equation.KSEE3">
                          <p:embed/>
                        </p:oleObj>
                      </mc:Choice>
                      <mc:Fallback>
                        <p:oleObj name="" r:id="rId12" imgW="165100" imgH="215900" progId="Equation.KSEE3">
                          <p:embed/>
                          <p:pic>
                            <p:nvPicPr>
                              <p:cNvPr id="0" name="图片 22"/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17" y="3570"/>
                                <a:ext cx="229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0" name="对象 269"/>
                  <p:cNvGraphicFramePr/>
                  <p:nvPr/>
                </p:nvGraphicFramePr>
                <p:xfrm>
                  <a:off x="6716" y="4888"/>
                  <a:ext cx="213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1" name="" r:id="rId14" imgW="152400" imgH="215900" progId="Equation.KSEE3">
                          <p:embed/>
                        </p:oleObj>
                      </mc:Choice>
                      <mc:Fallback>
                        <p:oleObj name="" r:id="rId14" imgW="1524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16" y="4888"/>
                                <a:ext cx="213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72" name="椭圆 271"/>
                  <p:cNvSpPr/>
                  <p:nvPr/>
                </p:nvSpPr>
                <p:spPr>
                  <a:xfrm>
                    <a:off x="6624" y="3520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="horz" wrap="none" rtlCol="0" anchor="ctr">
                    <a:noAutofit/>
                  </a:bodyPr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圆角矩形 272"/>
                  <p:cNvSpPr/>
                  <p:nvPr/>
                </p:nvSpPr>
                <p:spPr>
                  <a:xfrm>
                    <a:off x="6539" y="4597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4" name="直接箭头连接符 273"/>
                  <p:cNvCxnSpPr/>
                  <p:nvPr/>
                </p:nvCxnSpPr>
                <p:spPr>
                  <a:xfrm flipV="1">
                    <a:off x="6822" y="3917"/>
                    <a:ext cx="0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箭头连接符 274"/>
                  <p:cNvCxnSpPr/>
                  <p:nvPr/>
                </p:nvCxnSpPr>
                <p:spPr>
                  <a:xfrm flipH="1" flipV="1">
                    <a:off x="6821" y="5447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6" name="椭圆 275"/>
                  <p:cNvSpPr/>
                  <p:nvPr/>
                </p:nvSpPr>
                <p:spPr>
                  <a:xfrm>
                    <a:off x="6624" y="6127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8" name="组合 277"/>
              <p:cNvGrpSpPr/>
              <p:nvPr/>
            </p:nvGrpSpPr>
            <p:grpSpPr>
              <a:xfrm>
                <a:off x="10545" y="1553"/>
                <a:ext cx="1020" cy="3004"/>
                <a:chOff x="4158" y="3275"/>
                <a:chExt cx="1020" cy="3004"/>
              </a:xfrm>
            </p:grpSpPr>
            <p:cxnSp>
              <p:nvCxnSpPr>
                <p:cNvPr id="279" name="直接箭头连接符 278"/>
                <p:cNvCxnSpPr/>
                <p:nvPr/>
              </p:nvCxnSpPr>
              <p:spPr>
                <a:xfrm rot="5400000" flipV="1">
                  <a:off x="4384" y="4551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80" name="对象 279"/>
                <p:cNvGraphicFramePr/>
                <p:nvPr/>
              </p:nvGraphicFramePr>
              <p:xfrm>
                <a:off x="4280" y="4437"/>
                <a:ext cx="206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1" name="" r:id="rId16" imgW="152400" imgH="215900" progId="Equation.KSEE3">
                        <p:embed/>
                      </p:oleObj>
                    </mc:Choice>
                    <mc:Fallback>
                      <p:oleObj name="" r:id="rId16" imgW="1524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80" y="4437"/>
                              <a:ext cx="206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82" name="组合 281"/>
                <p:cNvGrpSpPr/>
                <p:nvPr/>
              </p:nvGrpSpPr>
              <p:grpSpPr>
                <a:xfrm>
                  <a:off x="4611" y="3275"/>
                  <a:ext cx="567" cy="3004"/>
                  <a:chOff x="6539" y="3520"/>
                  <a:chExt cx="567" cy="3004"/>
                </a:xfrm>
              </p:grpSpPr>
              <p:graphicFrame>
                <p:nvGraphicFramePr>
                  <p:cNvPr id="283" name="对象 282"/>
                  <p:cNvGraphicFramePr/>
                  <p:nvPr/>
                </p:nvGraphicFramePr>
                <p:xfrm>
                  <a:off x="6709" y="6173"/>
                  <a:ext cx="226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4" name="" r:id="rId18" imgW="165100" imgH="215900" progId="Equation.KSEE3">
                          <p:embed/>
                        </p:oleObj>
                      </mc:Choice>
                      <mc:Fallback>
                        <p:oleObj name="" r:id="rId18" imgW="165100" imgH="215900" progId="Equation.KSEE3">
                          <p:embed/>
                          <p:pic>
                            <p:nvPicPr>
                              <p:cNvPr id="0" name="图片 16"/>
                              <p:cNvPicPr/>
                              <p:nvPr/>
                            </p:nvPicPr>
                            <p:blipFill>
                              <a:blip r:embed="rId1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09" y="6173"/>
                                <a:ext cx="226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5" name="对象 284"/>
                  <p:cNvGraphicFramePr/>
                  <p:nvPr/>
                </p:nvGraphicFramePr>
                <p:xfrm>
                  <a:off x="6709" y="3570"/>
                  <a:ext cx="243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6" name="" r:id="rId20" imgW="177165" imgH="215900" progId="Equation.KSEE3">
                          <p:embed/>
                        </p:oleObj>
                      </mc:Choice>
                      <mc:Fallback>
                        <p:oleObj name="" r:id="rId20" imgW="177165" imgH="215900" progId="Equation.KSEE3">
                          <p:embed/>
                          <p:pic>
                            <p:nvPicPr>
                              <p:cNvPr id="0" name="图片 22"/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09" y="3570"/>
                                <a:ext cx="243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7" name="对象 286"/>
                  <p:cNvGraphicFramePr/>
                  <p:nvPr/>
                </p:nvGraphicFramePr>
                <p:xfrm>
                  <a:off x="6707" y="4888"/>
                  <a:ext cx="228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8" name="" r:id="rId22" imgW="165100" imgH="215900" progId="Equation.KSEE3">
                          <p:embed/>
                        </p:oleObj>
                      </mc:Choice>
                      <mc:Fallback>
                        <p:oleObj name="" r:id="rId22" imgW="1651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07" y="4888"/>
                                <a:ext cx="228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9" name="椭圆 288"/>
                  <p:cNvSpPr/>
                  <p:nvPr/>
                </p:nvSpPr>
                <p:spPr>
                  <a:xfrm>
                    <a:off x="6624" y="3520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="horz" wrap="none" rtlCol="0" anchor="ctr">
                    <a:noAutofit/>
                  </a:bodyPr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" name="圆角矩形 289"/>
                  <p:cNvSpPr/>
                  <p:nvPr/>
                </p:nvSpPr>
                <p:spPr>
                  <a:xfrm>
                    <a:off x="6539" y="4597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1" name="直接箭头连接符 290"/>
                  <p:cNvCxnSpPr/>
                  <p:nvPr/>
                </p:nvCxnSpPr>
                <p:spPr>
                  <a:xfrm flipV="1">
                    <a:off x="6822" y="3917"/>
                    <a:ext cx="0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箭头连接符 291"/>
                  <p:cNvCxnSpPr/>
                  <p:nvPr/>
                </p:nvCxnSpPr>
                <p:spPr>
                  <a:xfrm flipH="1" flipV="1">
                    <a:off x="6821" y="5447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3" name="椭圆 292"/>
                  <p:cNvSpPr/>
                  <p:nvPr/>
                </p:nvSpPr>
                <p:spPr>
                  <a:xfrm>
                    <a:off x="6624" y="6127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94" name="组合 293"/>
              <p:cNvGrpSpPr/>
              <p:nvPr/>
            </p:nvGrpSpPr>
            <p:grpSpPr>
              <a:xfrm>
                <a:off x="12927" y="1553"/>
                <a:ext cx="1020" cy="3004"/>
                <a:chOff x="4158" y="3275"/>
                <a:chExt cx="1020" cy="3004"/>
              </a:xfrm>
            </p:grpSpPr>
            <p:cxnSp>
              <p:nvCxnSpPr>
                <p:cNvPr id="295" name="直接箭头连接符 294"/>
                <p:cNvCxnSpPr/>
                <p:nvPr/>
              </p:nvCxnSpPr>
              <p:spPr>
                <a:xfrm rot="5400000" flipV="1">
                  <a:off x="4384" y="4551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96" name="对象 295"/>
                <p:cNvGraphicFramePr/>
                <p:nvPr/>
              </p:nvGraphicFramePr>
              <p:xfrm>
                <a:off x="4220" y="4437"/>
                <a:ext cx="323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" name="" r:id="rId24" imgW="241300" imgH="215900" progId="Equation.KSEE3">
                        <p:embed/>
                      </p:oleObj>
                    </mc:Choice>
                    <mc:Fallback>
                      <p:oleObj name="" r:id="rId24" imgW="2413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20" y="4437"/>
                              <a:ext cx="323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98" name="组合 297"/>
                <p:cNvGrpSpPr/>
                <p:nvPr/>
              </p:nvGrpSpPr>
              <p:grpSpPr>
                <a:xfrm>
                  <a:off x="4611" y="3275"/>
                  <a:ext cx="567" cy="3004"/>
                  <a:chOff x="6539" y="3520"/>
                  <a:chExt cx="567" cy="3004"/>
                </a:xfrm>
              </p:grpSpPr>
              <p:graphicFrame>
                <p:nvGraphicFramePr>
                  <p:cNvPr id="299" name="对象 298"/>
                  <p:cNvGraphicFramePr/>
                  <p:nvPr/>
                </p:nvGraphicFramePr>
                <p:xfrm>
                  <a:off x="6718" y="6173"/>
                  <a:ext cx="208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0" name="" r:id="rId26" imgW="152400" imgH="215900" progId="Equation.KSEE3">
                          <p:embed/>
                        </p:oleObj>
                      </mc:Choice>
                      <mc:Fallback>
                        <p:oleObj name="" r:id="rId26" imgW="152400" imgH="215900" progId="Equation.KSEE3">
                          <p:embed/>
                          <p:pic>
                            <p:nvPicPr>
                              <p:cNvPr id="0" name="图片 16"/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18" y="6173"/>
                                <a:ext cx="208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1" name="对象 300"/>
                  <p:cNvGraphicFramePr/>
                  <p:nvPr/>
                </p:nvGraphicFramePr>
                <p:xfrm>
                  <a:off x="6717" y="3570"/>
                  <a:ext cx="226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2" name="" r:id="rId28" imgW="165100" imgH="215900" progId="Equation.KSEE3">
                          <p:embed/>
                        </p:oleObj>
                      </mc:Choice>
                      <mc:Fallback>
                        <p:oleObj name="" r:id="rId28" imgW="165100" imgH="215900" progId="Equation.KSEE3">
                          <p:embed/>
                          <p:pic>
                            <p:nvPicPr>
                              <p:cNvPr id="0" name="图片 22"/>
                              <p:cNvPicPr/>
                              <p:nvPr/>
                            </p:nvPicPr>
                            <p:blipFill>
                              <a:blip r:embed="rId2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17" y="3570"/>
                                <a:ext cx="226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3" name="对象 302"/>
                  <p:cNvGraphicFramePr/>
                  <p:nvPr/>
                </p:nvGraphicFramePr>
                <p:xfrm>
                  <a:off x="6725" y="4888"/>
                  <a:ext cx="188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4" name="" r:id="rId30" imgW="139700" imgH="215900" progId="Equation.KSEE3">
                          <p:embed/>
                        </p:oleObj>
                      </mc:Choice>
                      <mc:Fallback>
                        <p:oleObj name="" r:id="rId30" imgW="1397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3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25" y="4888"/>
                                <a:ext cx="188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05" name="椭圆 304"/>
                  <p:cNvSpPr/>
                  <p:nvPr/>
                </p:nvSpPr>
                <p:spPr>
                  <a:xfrm>
                    <a:off x="6624" y="3520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="horz" wrap="none" rtlCol="0" anchor="ctr">
                    <a:noAutofit/>
                  </a:bodyPr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圆角矩形 305"/>
                  <p:cNvSpPr/>
                  <p:nvPr/>
                </p:nvSpPr>
                <p:spPr>
                  <a:xfrm>
                    <a:off x="6539" y="4597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7" name="直接箭头连接符 306"/>
                  <p:cNvCxnSpPr/>
                  <p:nvPr/>
                </p:nvCxnSpPr>
                <p:spPr>
                  <a:xfrm flipV="1">
                    <a:off x="6822" y="3917"/>
                    <a:ext cx="0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箭头连接符 307"/>
                  <p:cNvCxnSpPr/>
                  <p:nvPr/>
                </p:nvCxnSpPr>
                <p:spPr>
                  <a:xfrm flipH="1" flipV="1">
                    <a:off x="6821" y="5447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9" name="椭圆 308"/>
                  <p:cNvSpPr/>
                  <p:nvPr/>
                </p:nvSpPr>
                <p:spPr>
                  <a:xfrm>
                    <a:off x="6624" y="6127"/>
                    <a:ext cx="397" cy="397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0" name="直接箭头连接符 309"/>
              <p:cNvCxnSpPr/>
              <p:nvPr/>
            </p:nvCxnSpPr>
            <p:spPr>
              <a:xfrm rot="5400000" flipV="1">
                <a:off x="11792" y="2832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311" name="对象 310"/>
              <p:cNvGraphicFramePr/>
              <p:nvPr/>
            </p:nvGraphicFramePr>
            <p:xfrm>
              <a:off x="11673" y="2725"/>
              <a:ext cx="24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" name="" r:id="rId32" imgW="177165" imgH="215900" progId="Equation.KSEE3">
                      <p:embed/>
                    </p:oleObj>
                  </mc:Choice>
                  <mc:Fallback>
                    <p:oleObj name="" r:id="rId32" imgW="177165" imgH="2159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1673" y="2725"/>
                            <a:ext cx="240" cy="28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" name="圆角矩形 313"/>
              <p:cNvSpPr/>
              <p:nvPr/>
            </p:nvSpPr>
            <p:spPr>
              <a:xfrm>
                <a:off x="12020" y="1552"/>
                <a:ext cx="907" cy="3007"/>
              </a:xfrm>
              <a:prstGeom prst="round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...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1" name="文本框 320"/>
            <p:cNvSpPr txBox="1"/>
            <p:nvPr/>
          </p:nvSpPr>
          <p:spPr>
            <a:xfrm>
              <a:off x="8103" y="682"/>
              <a:ext cx="3260" cy="5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/>
                <a:t>Singal-layer RNN</a:t>
              </a:r>
              <a:endParaRPr lang="en-US" altLang="zh-CN" b="1" i="1"/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216" y="4876"/>
              <a:ext cx="6949" cy="525"/>
            </a:xfrm>
            <a:prstGeom prst="rect">
              <a:avLst/>
            </a:prstGeom>
            <a:noFill/>
          </p:spPr>
          <p:txBody>
            <a:bodyPr wrap="square" bIns="0" rtlCol="0">
              <a:normAutofit/>
            </a:bodyPr>
            <a:p>
              <a:r>
                <a:rPr lang="en-US" altLang="zh-CN" sz="800" i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f(), g() are sigmoid and softmax activation functions. h, y are the </a:t>
              </a:r>
              <a:r>
                <a:rPr lang="en-US" altLang="zh-CN" sz="800" i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+mn-ea"/>
                </a:rPr>
                <a:t>corresponding hidden and</a:t>
              </a:r>
              <a:r>
                <a:rPr lang="en-US" altLang="zh-CN" sz="800" i="1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ouput vectors. U, V, W are mitrax of hidden layer, input word representation and output word representation.</a:t>
              </a:r>
              <a:endParaRPr lang="en-US" altLang="zh-CN" sz="800" i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8653145" y="621030"/>
            <a:ext cx="3322320" cy="2499360"/>
            <a:chOff x="4157" y="2792"/>
            <a:chExt cx="5232" cy="3936"/>
          </a:xfrm>
        </p:grpSpPr>
        <p:grpSp>
          <p:nvGrpSpPr>
            <p:cNvPr id="173" name="组合 172"/>
            <p:cNvGrpSpPr/>
            <p:nvPr/>
          </p:nvGrpSpPr>
          <p:grpSpPr>
            <a:xfrm>
              <a:off x="4157" y="3275"/>
              <a:ext cx="1021" cy="3004"/>
              <a:chOff x="4157" y="3275"/>
              <a:chExt cx="1021" cy="3004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 rot="5400000" flipV="1">
                <a:off x="4384" y="4551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对象 23"/>
              <p:cNvGraphicFramePr/>
              <p:nvPr/>
            </p:nvGraphicFramePr>
            <p:xfrm>
              <a:off x="4263" y="4429"/>
              <a:ext cx="24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" r:id="rId34" imgW="177165" imgH="228600" progId="Equation.KSEE3">
                      <p:embed/>
                    </p:oleObj>
                  </mc:Choice>
                  <mc:Fallback>
                    <p:oleObj name="" r:id="rId34" imgW="177165" imgH="2286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4263" y="4429"/>
                            <a:ext cx="242" cy="30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6" name="组合 145"/>
              <p:cNvGrpSpPr/>
              <p:nvPr/>
            </p:nvGrpSpPr>
            <p:grpSpPr>
              <a:xfrm>
                <a:off x="4611" y="3275"/>
                <a:ext cx="567" cy="3004"/>
                <a:chOff x="6539" y="3520"/>
                <a:chExt cx="567" cy="3004"/>
              </a:xfrm>
            </p:grpSpPr>
            <p:graphicFrame>
              <p:nvGraphicFramePr>
                <p:cNvPr id="97" name="对象 96"/>
                <p:cNvGraphicFramePr/>
                <p:nvPr/>
              </p:nvGraphicFramePr>
              <p:xfrm>
                <a:off x="6718" y="6173"/>
                <a:ext cx="211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8" name="" r:id="rId36" imgW="152400" imgH="215900" progId="Equation.KSEE3">
                        <p:embed/>
                      </p:oleObj>
                    </mc:Choice>
                    <mc:Fallback>
                      <p:oleObj name="" r:id="rId36" imgW="1524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18" y="6173"/>
                              <a:ext cx="211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9" name="对象 98"/>
                <p:cNvGraphicFramePr/>
                <p:nvPr/>
              </p:nvGraphicFramePr>
              <p:xfrm>
                <a:off x="6717" y="3570"/>
                <a:ext cx="229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1" name="" r:id="rId37" imgW="165100" imgH="215900" progId="Equation.KSEE3">
                        <p:embed/>
                      </p:oleObj>
                    </mc:Choice>
                    <mc:Fallback>
                      <p:oleObj name="" r:id="rId37" imgW="165100" imgH="215900" progId="Equation.KSEE3">
                        <p:embed/>
                        <p:pic>
                          <p:nvPicPr>
                            <p:cNvPr id="0" name="图片 22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17" y="3570"/>
                              <a:ext cx="229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" name="对象 101"/>
                <p:cNvGraphicFramePr/>
                <p:nvPr/>
              </p:nvGraphicFramePr>
              <p:xfrm>
                <a:off x="6716" y="4888"/>
                <a:ext cx="213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" name="" r:id="rId38" imgW="152400" imgH="215900" progId="Equation.KSEE3">
                        <p:embed/>
                      </p:oleObj>
                    </mc:Choice>
                    <mc:Fallback>
                      <p:oleObj name="" r:id="rId38" imgW="1524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16" y="4888"/>
                              <a:ext cx="213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" name="椭圆 103"/>
                <p:cNvSpPr/>
                <p:nvPr/>
              </p:nvSpPr>
              <p:spPr>
                <a:xfrm>
                  <a:off x="6624" y="3520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="horz" wrap="none" rtlCol="0" anchor="ctr">
                  <a:noAutofit/>
                </a:bodyPr>
                <a:p>
                  <a:pPr algn="ctr"/>
                  <a:endPara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箭头连接符 105"/>
                <p:cNvCxnSpPr/>
                <p:nvPr/>
              </p:nvCxnSpPr>
              <p:spPr>
                <a:xfrm flipV="1">
                  <a:off x="6822" y="3917"/>
                  <a:ext cx="0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 flipH="1" flipV="1">
                  <a:off x="6821" y="5447"/>
                  <a:ext cx="1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08" name="椭圆 107"/>
                <p:cNvSpPr/>
                <p:nvPr/>
              </p:nvSpPr>
              <p:spPr>
                <a:xfrm>
                  <a:off x="6624" y="612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5" name="组合 174"/>
            <p:cNvGrpSpPr/>
            <p:nvPr/>
          </p:nvGrpSpPr>
          <p:grpSpPr>
            <a:xfrm>
              <a:off x="5179" y="3266"/>
              <a:ext cx="1020" cy="3004"/>
              <a:chOff x="4158" y="3275"/>
              <a:chExt cx="1020" cy="3004"/>
            </a:xfrm>
          </p:grpSpPr>
          <p:cxnSp>
            <p:nvCxnSpPr>
              <p:cNvPr id="176" name="直接箭头连接符 175"/>
              <p:cNvCxnSpPr/>
              <p:nvPr/>
            </p:nvCxnSpPr>
            <p:spPr>
              <a:xfrm rot="5400000" flipV="1">
                <a:off x="4384" y="4551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177" name="对象 176"/>
              <p:cNvGraphicFramePr/>
              <p:nvPr/>
            </p:nvGraphicFramePr>
            <p:xfrm>
              <a:off x="4270" y="4437"/>
              <a:ext cx="211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" name="" r:id="rId39" imgW="152400" imgH="215900" progId="Equation.KSEE3">
                      <p:embed/>
                    </p:oleObj>
                  </mc:Choice>
                  <mc:Fallback>
                    <p:oleObj name="" r:id="rId39" imgW="152400" imgH="2159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4270" y="4437"/>
                            <a:ext cx="211" cy="2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9" name="组合 178"/>
              <p:cNvGrpSpPr/>
              <p:nvPr/>
            </p:nvGrpSpPr>
            <p:grpSpPr>
              <a:xfrm>
                <a:off x="4611" y="3275"/>
                <a:ext cx="567" cy="3004"/>
                <a:chOff x="6539" y="3520"/>
                <a:chExt cx="567" cy="3004"/>
              </a:xfrm>
            </p:grpSpPr>
            <p:graphicFrame>
              <p:nvGraphicFramePr>
                <p:cNvPr id="180" name="对象 179"/>
                <p:cNvGraphicFramePr/>
                <p:nvPr/>
              </p:nvGraphicFramePr>
              <p:xfrm>
                <a:off x="6709" y="6173"/>
                <a:ext cx="229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1" name="" r:id="rId41" imgW="165100" imgH="215900" progId="Equation.KSEE3">
                        <p:embed/>
                      </p:oleObj>
                    </mc:Choice>
                    <mc:Fallback>
                      <p:oleObj name="" r:id="rId41" imgW="1651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6173"/>
                              <a:ext cx="229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2" name="对象 181"/>
                <p:cNvGraphicFramePr/>
                <p:nvPr/>
              </p:nvGraphicFramePr>
              <p:xfrm>
                <a:off x="6709" y="3570"/>
                <a:ext cx="246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" name="" r:id="rId43" imgW="177165" imgH="215900" progId="Equation.KSEE3">
                        <p:embed/>
                      </p:oleObj>
                    </mc:Choice>
                    <mc:Fallback>
                      <p:oleObj name="" r:id="rId43" imgW="177165" imgH="215900" progId="Equation.KSEE3">
                        <p:embed/>
                        <p:pic>
                          <p:nvPicPr>
                            <p:cNvPr id="0" name="图片 22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3570"/>
                              <a:ext cx="246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" name="对象 183"/>
                <p:cNvGraphicFramePr/>
                <p:nvPr/>
              </p:nvGraphicFramePr>
              <p:xfrm>
                <a:off x="6707" y="4888"/>
                <a:ext cx="231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5" name="" r:id="rId45" imgW="165100" imgH="215900" progId="Equation.KSEE3">
                        <p:embed/>
                      </p:oleObj>
                    </mc:Choice>
                    <mc:Fallback>
                      <p:oleObj name="" r:id="rId45" imgW="1651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7" y="4888"/>
                              <a:ext cx="231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6" name="椭圆 185"/>
                <p:cNvSpPr/>
                <p:nvPr/>
              </p:nvSpPr>
              <p:spPr>
                <a:xfrm>
                  <a:off x="6624" y="3520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="horz" wrap="none" rtlCol="0" anchor="ctr">
                  <a:noAutofit/>
                </a:bodyPr>
                <a:p>
                  <a:pPr algn="ctr"/>
                  <a:endPara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圆角矩形 186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直接箭头连接符 187"/>
                <p:cNvCxnSpPr/>
                <p:nvPr/>
              </p:nvCxnSpPr>
              <p:spPr>
                <a:xfrm flipV="1">
                  <a:off x="6822" y="3917"/>
                  <a:ext cx="0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/>
                <p:cNvCxnSpPr/>
                <p:nvPr/>
              </p:nvCxnSpPr>
              <p:spPr>
                <a:xfrm flipH="1" flipV="1">
                  <a:off x="6821" y="5447"/>
                  <a:ext cx="1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90" name="椭圆 189"/>
                <p:cNvSpPr/>
                <p:nvPr/>
              </p:nvSpPr>
              <p:spPr>
                <a:xfrm>
                  <a:off x="6624" y="612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1" name="组合 190"/>
            <p:cNvGrpSpPr/>
            <p:nvPr/>
          </p:nvGrpSpPr>
          <p:grpSpPr>
            <a:xfrm>
              <a:off x="6230" y="3266"/>
              <a:ext cx="1020" cy="3004"/>
              <a:chOff x="4158" y="3275"/>
              <a:chExt cx="1020" cy="3004"/>
            </a:xfrm>
          </p:grpSpPr>
          <p:cxnSp>
            <p:nvCxnSpPr>
              <p:cNvPr id="192" name="直接箭头连接符 191"/>
              <p:cNvCxnSpPr/>
              <p:nvPr/>
            </p:nvCxnSpPr>
            <p:spPr>
              <a:xfrm rot="5400000" flipV="1">
                <a:off x="4384" y="4551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193" name="对象 192"/>
              <p:cNvGraphicFramePr/>
              <p:nvPr/>
            </p:nvGraphicFramePr>
            <p:xfrm>
              <a:off x="4253" y="4437"/>
              <a:ext cx="246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" name="" r:id="rId47" imgW="177165" imgH="215900" progId="Equation.KSEE3">
                      <p:embed/>
                    </p:oleObj>
                  </mc:Choice>
                  <mc:Fallback>
                    <p:oleObj name="" r:id="rId47" imgW="177165" imgH="2159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4253" y="4437"/>
                            <a:ext cx="246" cy="2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" name="组合 194"/>
              <p:cNvGrpSpPr/>
              <p:nvPr/>
            </p:nvGrpSpPr>
            <p:grpSpPr>
              <a:xfrm>
                <a:off x="4611" y="3275"/>
                <a:ext cx="567" cy="3004"/>
                <a:chOff x="6539" y="3520"/>
                <a:chExt cx="567" cy="3004"/>
              </a:xfrm>
            </p:grpSpPr>
            <p:graphicFrame>
              <p:nvGraphicFramePr>
                <p:cNvPr id="196" name="对象 195"/>
                <p:cNvGraphicFramePr/>
                <p:nvPr/>
              </p:nvGraphicFramePr>
              <p:xfrm>
                <a:off x="6709" y="6165"/>
                <a:ext cx="229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7" name="" r:id="rId49" imgW="165100" imgH="228600" progId="Equation.KSEE3">
                        <p:embed/>
                      </p:oleObj>
                    </mc:Choice>
                    <mc:Fallback>
                      <p:oleObj name="" r:id="rId49" imgW="165100" imgH="2286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5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6165"/>
                              <a:ext cx="229" cy="30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8" name="对象 197"/>
                <p:cNvGraphicFramePr/>
                <p:nvPr/>
              </p:nvGraphicFramePr>
              <p:xfrm>
                <a:off x="6709" y="3562"/>
                <a:ext cx="246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" name="" r:id="rId51" imgW="177165" imgH="228600" progId="Equation.KSEE3">
                        <p:embed/>
                      </p:oleObj>
                    </mc:Choice>
                    <mc:Fallback>
                      <p:oleObj name="" r:id="rId51" imgW="177165" imgH="228600" progId="Equation.KSEE3">
                        <p:embed/>
                        <p:pic>
                          <p:nvPicPr>
                            <p:cNvPr id="0" name="图片 22"/>
                            <p:cNvPicPr/>
                            <p:nvPr/>
                          </p:nvPicPr>
                          <p:blipFill>
                            <a:blip r:embed="rId5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3562"/>
                              <a:ext cx="246" cy="30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0" name="对象 199"/>
                <p:cNvGraphicFramePr/>
                <p:nvPr/>
              </p:nvGraphicFramePr>
              <p:xfrm>
                <a:off x="6707" y="4880"/>
                <a:ext cx="231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1" name="" r:id="rId53" imgW="165100" imgH="228600" progId="Equation.KSEE3">
                        <p:embed/>
                      </p:oleObj>
                    </mc:Choice>
                    <mc:Fallback>
                      <p:oleObj name="" r:id="rId53" imgW="165100" imgH="2286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5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7" y="4880"/>
                              <a:ext cx="231" cy="30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2" name="椭圆 201"/>
                <p:cNvSpPr/>
                <p:nvPr/>
              </p:nvSpPr>
              <p:spPr>
                <a:xfrm>
                  <a:off x="6624" y="3520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="horz" wrap="none" rtlCol="0" anchor="ctr">
                  <a:noAutofit/>
                </a:bodyPr>
                <a:p>
                  <a:pPr algn="ctr"/>
                  <a:endPara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圆角矩形 202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直接箭头连接符 203"/>
                <p:cNvCxnSpPr/>
                <p:nvPr/>
              </p:nvCxnSpPr>
              <p:spPr>
                <a:xfrm flipV="1">
                  <a:off x="6822" y="3917"/>
                  <a:ext cx="0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箭头连接符 204"/>
                <p:cNvCxnSpPr/>
                <p:nvPr/>
              </p:nvCxnSpPr>
              <p:spPr>
                <a:xfrm flipH="1" flipV="1">
                  <a:off x="6821" y="5447"/>
                  <a:ext cx="1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06" name="椭圆 205"/>
                <p:cNvSpPr/>
                <p:nvPr/>
              </p:nvSpPr>
              <p:spPr>
                <a:xfrm>
                  <a:off x="6624" y="612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7" name="组合 206"/>
            <p:cNvGrpSpPr/>
            <p:nvPr/>
          </p:nvGrpSpPr>
          <p:grpSpPr>
            <a:xfrm>
              <a:off x="7257" y="3266"/>
              <a:ext cx="1020" cy="3004"/>
              <a:chOff x="4158" y="3275"/>
              <a:chExt cx="1020" cy="3004"/>
            </a:xfrm>
          </p:grpSpPr>
          <p:cxnSp>
            <p:nvCxnSpPr>
              <p:cNvPr id="208" name="直接箭头连接符 207"/>
              <p:cNvCxnSpPr/>
              <p:nvPr/>
            </p:nvCxnSpPr>
            <p:spPr>
              <a:xfrm rot="5400000" flipV="1">
                <a:off x="4384" y="4551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209" name="对象 208"/>
              <p:cNvGraphicFramePr/>
              <p:nvPr/>
            </p:nvGraphicFramePr>
            <p:xfrm>
              <a:off x="4261" y="4429"/>
              <a:ext cx="230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" name="" r:id="rId55" imgW="165100" imgH="228600" progId="Equation.KSEE3">
                      <p:embed/>
                    </p:oleObj>
                  </mc:Choice>
                  <mc:Fallback>
                    <p:oleObj name="" r:id="rId55" imgW="165100" imgH="2286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4261" y="4429"/>
                            <a:ext cx="230" cy="30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1" name="组合 210"/>
              <p:cNvGrpSpPr/>
              <p:nvPr/>
            </p:nvGrpSpPr>
            <p:grpSpPr>
              <a:xfrm>
                <a:off x="4611" y="3275"/>
                <a:ext cx="567" cy="3004"/>
                <a:chOff x="6539" y="3520"/>
                <a:chExt cx="567" cy="3004"/>
              </a:xfrm>
            </p:grpSpPr>
            <p:graphicFrame>
              <p:nvGraphicFramePr>
                <p:cNvPr id="212" name="对象 211"/>
                <p:cNvGraphicFramePr/>
                <p:nvPr/>
              </p:nvGraphicFramePr>
              <p:xfrm>
                <a:off x="6709" y="6173"/>
                <a:ext cx="229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3" name="" r:id="rId57" imgW="165100" imgH="215900" progId="Equation.KSEE3">
                        <p:embed/>
                      </p:oleObj>
                    </mc:Choice>
                    <mc:Fallback>
                      <p:oleObj name="" r:id="rId57" imgW="1651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6173"/>
                              <a:ext cx="229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4" name="对象 213"/>
                <p:cNvGraphicFramePr/>
                <p:nvPr/>
              </p:nvGraphicFramePr>
              <p:xfrm>
                <a:off x="6709" y="3570"/>
                <a:ext cx="246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5" name="" r:id="rId59" imgW="177165" imgH="215900" progId="Equation.KSEE3">
                        <p:embed/>
                      </p:oleObj>
                    </mc:Choice>
                    <mc:Fallback>
                      <p:oleObj name="" r:id="rId59" imgW="177165" imgH="215900" progId="Equation.KSEE3">
                        <p:embed/>
                        <p:pic>
                          <p:nvPicPr>
                            <p:cNvPr id="0" name="图片 22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3570"/>
                              <a:ext cx="246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6" name="对象 215"/>
                <p:cNvGraphicFramePr/>
                <p:nvPr/>
              </p:nvGraphicFramePr>
              <p:xfrm>
                <a:off x="6707" y="4888"/>
                <a:ext cx="231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" name="" r:id="rId61" imgW="165100" imgH="215900" progId="Equation.KSEE3">
                        <p:embed/>
                      </p:oleObj>
                    </mc:Choice>
                    <mc:Fallback>
                      <p:oleObj name="" r:id="rId61" imgW="1651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7" y="4888"/>
                              <a:ext cx="231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8" name="椭圆 217"/>
                <p:cNvSpPr/>
                <p:nvPr/>
              </p:nvSpPr>
              <p:spPr>
                <a:xfrm>
                  <a:off x="6624" y="3520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="horz" wrap="none" rtlCol="0" anchor="ctr">
                  <a:noAutofit/>
                </a:bodyPr>
                <a:p>
                  <a:pPr algn="ctr"/>
                  <a:endPara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圆角矩形 218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直接箭头连接符 219"/>
                <p:cNvCxnSpPr/>
                <p:nvPr/>
              </p:nvCxnSpPr>
              <p:spPr>
                <a:xfrm flipV="1">
                  <a:off x="6822" y="3917"/>
                  <a:ext cx="0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/>
                <p:nvPr/>
              </p:nvCxnSpPr>
              <p:spPr>
                <a:xfrm flipH="1" flipV="1">
                  <a:off x="6821" y="5447"/>
                  <a:ext cx="1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椭圆 221"/>
                <p:cNvSpPr/>
                <p:nvPr/>
              </p:nvSpPr>
              <p:spPr>
                <a:xfrm>
                  <a:off x="6624" y="612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3" name="组合 222"/>
            <p:cNvGrpSpPr/>
            <p:nvPr/>
          </p:nvGrpSpPr>
          <p:grpSpPr>
            <a:xfrm>
              <a:off x="8296" y="3266"/>
              <a:ext cx="1020" cy="3004"/>
              <a:chOff x="4158" y="3275"/>
              <a:chExt cx="1020" cy="3004"/>
            </a:xfrm>
          </p:grpSpPr>
          <p:cxnSp>
            <p:nvCxnSpPr>
              <p:cNvPr id="224" name="直接箭头连接符 223"/>
              <p:cNvCxnSpPr/>
              <p:nvPr/>
            </p:nvCxnSpPr>
            <p:spPr>
              <a:xfrm rot="5400000" flipV="1">
                <a:off x="4384" y="4551"/>
                <a:ext cx="1" cy="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225" name="对象 224"/>
              <p:cNvGraphicFramePr/>
              <p:nvPr/>
            </p:nvGraphicFramePr>
            <p:xfrm>
              <a:off x="4253" y="4437"/>
              <a:ext cx="247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" name="" r:id="rId63" imgW="177165" imgH="215900" progId="Equation.KSEE3">
                      <p:embed/>
                    </p:oleObj>
                  </mc:Choice>
                  <mc:Fallback>
                    <p:oleObj name="" r:id="rId63" imgW="177165" imgH="2159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4253" y="4437"/>
                            <a:ext cx="247" cy="28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7" name="组合 226"/>
              <p:cNvGrpSpPr/>
              <p:nvPr/>
            </p:nvGrpSpPr>
            <p:grpSpPr>
              <a:xfrm>
                <a:off x="4611" y="3275"/>
                <a:ext cx="567" cy="3004"/>
                <a:chOff x="6539" y="3520"/>
                <a:chExt cx="567" cy="3004"/>
              </a:xfrm>
            </p:grpSpPr>
            <p:graphicFrame>
              <p:nvGraphicFramePr>
                <p:cNvPr id="228" name="对象 227"/>
                <p:cNvGraphicFramePr/>
                <p:nvPr/>
              </p:nvGraphicFramePr>
              <p:xfrm>
                <a:off x="6709" y="6165"/>
                <a:ext cx="229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" name="" r:id="rId65" imgW="165100" imgH="228600" progId="Equation.KSEE3">
                        <p:embed/>
                      </p:oleObj>
                    </mc:Choice>
                    <mc:Fallback>
                      <p:oleObj name="" r:id="rId65" imgW="165100" imgH="2286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6165"/>
                              <a:ext cx="229" cy="3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0" name="对象 229"/>
                <p:cNvGraphicFramePr/>
                <p:nvPr/>
              </p:nvGraphicFramePr>
              <p:xfrm>
                <a:off x="6709" y="3562"/>
                <a:ext cx="246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" name="" r:id="rId67" imgW="177165" imgH="228600" progId="Equation.KSEE3">
                        <p:embed/>
                      </p:oleObj>
                    </mc:Choice>
                    <mc:Fallback>
                      <p:oleObj name="" r:id="rId67" imgW="177165" imgH="228600" progId="Equation.KSEE3">
                        <p:embed/>
                        <p:pic>
                          <p:nvPicPr>
                            <p:cNvPr id="0" name="图片 22"/>
                            <p:cNvPicPr/>
                            <p:nvPr/>
                          </p:nvPicPr>
                          <p:blipFill>
                            <a:blip r:embed="rId6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3562"/>
                              <a:ext cx="246" cy="3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2" name="对象 231"/>
                <p:cNvGraphicFramePr/>
                <p:nvPr/>
              </p:nvGraphicFramePr>
              <p:xfrm>
                <a:off x="6707" y="4880"/>
                <a:ext cx="231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" name="" r:id="rId69" imgW="165100" imgH="228600" progId="Equation.KSEE3">
                        <p:embed/>
                      </p:oleObj>
                    </mc:Choice>
                    <mc:Fallback>
                      <p:oleObj name="" r:id="rId69" imgW="165100" imgH="2286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7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7" y="4880"/>
                              <a:ext cx="231" cy="3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4" name="椭圆 233"/>
                <p:cNvSpPr/>
                <p:nvPr/>
              </p:nvSpPr>
              <p:spPr>
                <a:xfrm>
                  <a:off x="6624" y="3520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="horz" wrap="none" rtlCol="0" anchor="ctr">
                  <a:noAutofit/>
                </a:bodyPr>
                <a:p>
                  <a:pPr algn="ctr"/>
                  <a:endPara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圆角矩形 234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6" name="直接箭头连接符 235"/>
                <p:cNvCxnSpPr/>
                <p:nvPr/>
              </p:nvCxnSpPr>
              <p:spPr>
                <a:xfrm flipV="1">
                  <a:off x="6822" y="3917"/>
                  <a:ext cx="0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箭头连接符 236"/>
                <p:cNvCxnSpPr/>
                <p:nvPr/>
              </p:nvCxnSpPr>
              <p:spPr>
                <a:xfrm flipH="1" flipV="1">
                  <a:off x="6821" y="5447"/>
                  <a:ext cx="1" cy="6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38" name="椭圆 237"/>
                <p:cNvSpPr/>
                <p:nvPr/>
              </p:nvSpPr>
              <p:spPr>
                <a:xfrm>
                  <a:off x="6624" y="612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0" name="文本框 239"/>
            <p:cNvSpPr txBox="1"/>
            <p:nvPr/>
          </p:nvSpPr>
          <p:spPr>
            <a:xfrm>
              <a:off x="4505" y="6366"/>
              <a:ext cx="84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Heute</a:t>
              </a:r>
              <a:endParaRPr lang="en-US" altLang="zh-CN" sz="90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4505" y="2792"/>
              <a:ext cx="80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Today</a:t>
              </a:r>
              <a:endParaRPr lang="en-US" altLang="zh-CN" sz="9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5693" y="6366"/>
              <a:ext cx="66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ist</a:t>
              </a:r>
              <a:endParaRPr lang="en-US" altLang="zh-CN" sz="90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5693" y="2801"/>
              <a:ext cx="455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is</a:t>
              </a:r>
              <a:endParaRPr lang="en-US" altLang="zh-CN" sz="9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6693" y="6366"/>
              <a:ext cx="60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ein</a:t>
              </a:r>
              <a:endParaRPr lang="en-US" altLang="zh-CN" sz="9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765" y="2801"/>
              <a:ext cx="47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a</a:t>
              </a:r>
              <a:endParaRPr lang="en-US" altLang="zh-CN" sz="90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7559" y="6366"/>
              <a:ext cx="109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ym typeface="+mn-ea"/>
                </a:rPr>
                <a:t>schöner</a:t>
              </a:r>
              <a:endParaRPr lang="en-US" altLang="zh-CN" sz="90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7506" y="2792"/>
              <a:ext cx="105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beautiful</a:t>
              </a:r>
              <a:endParaRPr lang="en-US" altLang="zh-CN" sz="90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8749" y="6366"/>
              <a:ext cx="60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Tag</a:t>
              </a:r>
              <a:endParaRPr lang="en-US" altLang="zh-CN" sz="9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8749" y="2801"/>
              <a:ext cx="64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day</a:t>
              </a:r>
              <a:endParaRPr lang="en-US" altLang="zh-CN" sz="900"/>
            </a:p>
          </p:txBody>
        </p:sp>
      </p:grpSp>
      <p:sp>
        <p:nvSpPr>
          <p:cNvPr id="329" name="圆角矩形 328"/>
          <p:cNvSpPr/>
          <p:nvPr/>
        </p:nvSpPr>
        <p:spPr>
          <a:xfrm>
            <a:off x="120015" y="3642995"/>
            <a:ext cx="3361690" cy="12401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00000"/>
              </a:lnSpc>
            </a:pPr>
            <a:r>
              <a:rPr lang="en-US" altLang="zh-CN" sz="1200" b="1" i="1">
                <a:solidFill>
                  <a:schemeClr val="tx1"/>
                </a:solidFill>
              </a:rPr>
              <a:t>Syntax is very different between language</a:t>
            </a:r>
            <a:endParaRPr lang="en-US" altLang="zh-CN" sz="1200" b="1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i="1">
                <a:solidFill>
                  <a:schemeClr val="tx1"/>
                </a:solidFill>
              </a:rPr>
              <a:t>             SUBJECT  </a:t>
            </a:r>
            <a:r>
              <a:rPr lang="en-US" altLang="zh-CN" sz="1200" i="1">
                <a:solidFill>
                  <a:schemeClr val="accent4">
                    <a:lumMod val="75000"/>
                  </a:schemeClr>
                </a:solidFill>
              </a:rPr>
              <a:t>VERB</a:t>
            </a:r>
            <a:r>
              <a:rPr lang="en-US" altLang="zh-CN" sz="1200" i="1">
                <a:solidFill>
                  <a:schemeClr val="tx1"/>
                </a:solidFill>
              </a:rPr>
              <a:t>  </a:t>
            </a:r>
            <a:r>
              <a:rPr lang="en-US" altLang="zh-CN" sz="1200" i="1">
                <a:solidFill>
                  <a:schemeClr val="accent1">
                    <a:lumMod val="75000"/>
                  </a:schemeClr>
                </a:solidFill>
              </a:rPr>
              <a:t>OBJECT</a:t>
            </a:r>
            <a:endParaRPr lang="en-US" altLang="zh-CN" sz="1200" i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CN"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↓           </a:t>
            </a:r>
            <a:r>
              <a:rPr lang="en-US" altLang="zh-CN"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↓            ↓</a:t>
            </a:r>
            <a:endParaRPr lang="en-US" altLang="zh-CN" sz="1200" i="1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English:  "The man </a:t>
            </a:r>
            <a:r>
              <a:rPr lang="en-US" altLang="zh-CN" sz="1200">
                <a:solidFill>
                  <a:schemeClr val="accent4">
                    <a:lumMod val="75000"/>
                  </a:schemeClr>
                </a:solidFill>
                <a:sym typeface="+mn-ea"/>
              </a:rPr>
              <a:t>reads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the book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."</a:t>
            </a:r>
            <a:endParaRPr lang="en-US" altLang="zh-CN" sz="1200" i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</a:rPr>
              <a:t>German: "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Das Buch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  <a:t>liest</a:t>
            </a:r>
            <a:r>
              <a:rPr lang="en-US" altLang="zh-CN" sz="1200">
                <a:solidFill>
                  <a:schemeClr val="tx1"/>
                </a:solidFill>
              </a:rPr>
              <a:t> der Mann."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36195" y="5004000"/>
            <a:ext cx="3683000" cy="1164590"/>
            <a:chOff x="57" y="8101"/>
            <a:chExt cx="5800" cy="1834"/>
          </a:xfrm>
        </p:grpSpPr>
        <p:graphicFrame>
          <p:nvGraphicFramePr>
            <p:cNvPr id="54" name="对象 53"/>
            <p:cNvGraphicFramePr/>
            <p:nvPr/>
          </p:nvGraphicFramePr>
          <p:xfrm>
            <a:off x="1491" y="8870"/>
            <a:ext cx="269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" name="" r:id="rId71" imgW="1143000" imgH="228600" progId="Equation.KSEE3">
                    <p:embed/>
                  </p:oleObj>
                </mc:Choice>
                <mc:Fallback>
                  <p:oleObj name="" r:id="rId71" imgW="1143000" imgH="228600" progId="Equation.KSEE3">
                    <p:embed/>
                    <p:pic>
                      <p:nvPicPr>
                        <p:cNvPr id="0" name="图片 5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1491" y="8870"/>
                          <a:ext cx="2690" cy="4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" name="圆角矩形 329"/>
            <p:cNvSpPr/>
            <p:nvPr/>
          </p:nvSpPr>
          <p:spPr>
            <a:xfrm>
              <a:off x="57" y="8101"/>
              <a:ext cx="5800" cy="1834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>
                <a:lnSpc>
                  <a:spcPct val="100000"/>
                </a:lnSpc>
              </a:pPr>
              <a:r>
                <a:rPr lang="en-US" altLang="zh-CN" sz="1200" b="1" i="1">
                  <a:solidFill>
                    <a:schemeClr val="tx1"/>
                  </a:solidFill>
                </a:rPr>
                <a:t>Empirically, this model forgets first input in</a:t>
              </a:r>
              <a:endParaRPr lang="en-US" altLang="zh-CN" sz="1200" b="1" i="1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200" b="1" i="1">
                  <a:solidFill>
                    <a:schemeClr val="tx1"/>
                  </a:solidFill>
                </a:rPr>
                <a:t>the later output.</a:t>
              </a:r>
              <a:endParaRPr lang="en-US" altLang="zh-CN" sz="1200" b="1" i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The </a:t>
              </a:r>
              <a:r>
                <a:rPr lang="en-US" altLang="zh-CN" sz="1200">
                  <a:solidFill>
                    <a:schemeClr val="accent6">
                      <a:lumMod val="75000"/>
                    </a:schemeClr>
                  </a:solidFill>
                </a:rPr>
                <a:t>student</a:t>
              </a:r>
              <a:r>
                <a:rPr lang="en-US" altLang="zh-CN" sz="1200">
                  <a:solidFill>
                    <a:schemeClr val="tx1"/>
                  </a:solidFill>
                </a:rPr>
                <a:t>, who got A in the exam, </a:t>
              </a:r>
              <a:r>
                <a:rPr lang="en-US" altLang="zh-CN" sz="1200" u="sng">
                  <a:solidFill>
                    <a:schemeClr val="accent6">
                      <a:lumMod val="75000"/>
                    </a:schemeClr>
                  </a:solidFill>
                </a:rPr>
                <a:t> is </a:t>
              </a:r>
              <a:r>
                <a:rPr lang="en-US" altLang="zh-CN" sz="1200">
                  <a:solidFill>
                    <a:schemeClr val="tx1"/>
                  </a:solidFill>
                </a:rPr>
                <a:t> excellent.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The </a:t>
              </a:r>
              <a:r>
                <a:rPr lang="en-US" altLang="zh-CN" sz="1200">
                  <a:solidFill>
                    <a:schemeClr val="accent6">
                      <a:lumMod val="75000"/>
                    </a:schemeClr>
                  </a:solidFill>
                </a:rPr>
                <a:t>students</a:t>
              </a:r>
              <a:r>
                <a:rPr lang="en-US" altLang="zh-CN" sz="1200">
                  <a:solidFill>
                    <a:schemeClr val="tx1"/>
                  </a:solidFill>
                </a:rPr>
                <a:t>, who got A in the exam, </a:t>
              </a:r>
              <a:r>
                <a:rPr lang="en-US" altLang="zh-CN" sz="1200" u="sng">
                  <a:solidFill>
                    <a:schemeClr val="accent6">
                      <a:lumMod val="75000"/>
                    </a:schemeClr>
                  </a:solidFill>
                </a:rPr>
                <a:t> ? </a:t>
              </a:r>
              <a:r>
                <a:rPr lang="en-US" altLang="zh-CN" sz="1200">
                  <a:solidFill>
                    <a:schemeClr val="tx1"/>
                  </a:solidFill>
                </a:rPr>
                <a:t> excellent.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32" name="圆角矩形 331"/>
          <p:cNvSpPr/>
          <p:nvPr/>
        </p:nvSpPr>
        <p:spPr>
          <a:xfrm>
            <a:off x="8905875" y="3931285"/>
            <a:ext cx="3146425" cy="55245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The courses are taught by 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Rose</a:t>
            </a:r>
            <a:r>
              <a:rPr lang="en-US" altLang="zh-CN" sz="1200">
                <a:solidFill>
                  <a:schemeClr val="tx1"/>
                </a:solidFill>
              </a:rPr>
              <a:t> Leslie.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This course talks about 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rose</a:t>
            </a:r>
            <a:r>
              <a:rPr lang="en-US" altLang="zh-CN" sz="1200">
                <a:solidFill>
                  <a:schemeClr val="tx1"/>
                </a:solidFill>
              </a:rPr>
              <a:t> species.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 rot="0">
            <a:off x="4293235" y="3845560"/>
            <a:ext cx="2555240" cy="955040"/>
            <a:chOff x="6651" y="3066"/>
            <a:chExt cx="4024" cy="150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6651" y="3066"/>
              <a:ext cx="4024" cy="1504"/>
              <a:chOff x="6651" y="3066"/>
              <a:chExt cx="4024" cy="1504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7757" y="3066"/>
                <a:ext cx="397" cy="397"/>
              </a:xfrm>
              <a:prstGeom prst="ellipse">
                <a:avLst/>
              </a:prstGeom>
              <a:noFill/>
              <a:ln w="28575" cmpd="sng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none" rtlCol="0" anchor="ctr"/>
              <a:p>
                <a:pPr algn="ctr"/>
                <a:r>
                  <a:rPr lang="en-US" altLang="zh-CN" sz="1600" i="1">
                    <a:solidFill>
                      <a:schemeClr val="tx1"/>
                    </a:solidFill>
                  </a:rPr>
                  <a:t>+</a:t>
                </a:r>
                <a:endParaRPr lang="en-US" altLang="zh-CN" sz="1600" i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" name="直接箭头连接符 131"/>
              <p:cNvCxnSpPr>
                <a:stCxn id="37" idx="0"/>
                <a:endCxn id="131" idx="3"/>
              </p:cNvCxnSpPr>
              <p:nvPr/>
            </p:nvCxnSpPr>
            <p:spPr>
              <a:xfrm flipV="1">
                <a:off x="6651" y="3405"/>
                <a:ext cx="1164" cy="740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57" idx="0"/>
                <a:endCxn id="131" idx="5"/>
              </p:cNvCxnSpPr>
              <p:nvPr/>
            </p:nvCxnSpPr>
            <p:spPr>
              <a:xfrm flipH="1" flipV="1">
                <a:off x="8096" y="3405"/>
                <a:ext cx="1335" cy="740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49" idx="0"/>
                <a:endCxn id="131" idx="4"/>
              </p:cNvCxnSpPr>
              <p:nvPr/>
            </p:nvCxnSpPr>
            <p:spPr>
              <a:xfrm flipV="1">
                <a:off x="7956" y="3463"/>
                <a:ext cx="0" cy="682"/>
              </a:xfrm>
              <a:prstGeom prst="straightConnector1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5" name="肘形连接符 134"/>
              <p:cNvCxnSpPr/>
              <p:nvPr/>
            </p:nvCxnSpPr>
            <p:spPr>
              <a:xfrm>
                <a:off x="7956" y="3067"/>
                <a:ext cx="2719" cy="1503"/>
              </a:xfrm>
              <a:prstGeom prst="bentConnector3">
                <a:avLst>
                  <a:gd name="adj1" fmla="val 83560"/>
                </a:avLst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37" name="对象 136"/>
            <p:cNvGraphicFramePr/>
            <p:nvPr/>
          </p:nvGraphicFramePr>
          <p:xfrm>
            <a:off x="7956" y="3643"/>
            <a:ext cx="34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" name="" r:id="rId73" imgW="190500" imgH="215900" progId="Equation.KSEE3">
                    <p:embed/>
                  </p:oleObj>
                </mc:Choice>
                <mc:Fallback>
                  <p:oleObj name="" r:id="rId73" imgW="190500" imgH="21590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7956" y="3643"/>
                          <a:ext cx="345" cy="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对象 140"/>
            <p:cNvGraphicFramePr/>
            <p:nvPr/>
          </p:nvGraphicFramePr>
          <p:xfrm>
            <a:off x="7144" y="3643"/>
            <a:ext cx="32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" name="" r:id="rId75" imgW="177165" imgH="215900" progId="Equation.KSEE3">
                    <p:embed/>
                  </p:oleObj>
                </mc:Choice>
                <mc:Fallback>
                  <p:oleObj name="" r:id="rId75" imgW="177165" imgH="21590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7144" y="3643"/>
                          <a:ext cx="321" cy="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对象 142"/>
            <p:cNvGraphicFramePr/>
            <p:nvPr/>
          </p:nvGraphicFramePr>
          <p:xfrm>
            <a:off x="8870" y="3645"/>
            <a:ext cx="66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" name="" r:id="rId77" imgW="368300" imgH="241300" progId="Equation.KSEE3">
                    <p:embed/>
                  </p:oleObj>
                </mc:Choice>
                <mc:Fallback>
                  <p:oleObj name="" r:id="rId77" imgW="368300" imgH="24130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78"/>
                        <a:stretch>
                          <a:fillRect/>
                        </a:stretch>
                      </p:blipFill>
                      <p:spPr>
                        <a:xfrm>
                          <a:off x="8870" y="3645"/>
                          <a:ext cx="667" cy="4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3771265" y="4107815"/>
            <a:ext cx="3258820" cy="2092960"/>
            <a:chOff x="5939" y="6469"/>
            <a:chExt cx="5132" cy="3296"/>
          </a:xfrm>
        </p:grpSpPr>
        <p:cxnSp>
          <p:nvCxnSpPr>
            <p:cNvPr id="164" name="直接箭头连接符 163"/>
            <p:cNvCxnSpPr>
              <a:stCxn id="75" idx="1"/>
              <a:endCxn id="89" idx="3"/>
            </p:cNvCxnSpPr>
            <p:nvPr/>
          </p:nvCxnSpPr>
          <p:spPr>
            <a:xfrm flipH="1">
              <a:off x="7697" y="8367"/>
              <a:ext cx="714" cy="1"/>
            </a:xfrm>
            <a:prstGeom prst="straightConnector1">
              <a:avLst/>
            </a:prstGeom>
            <a:ln w="12700" cmpd="sng">
              <a:solidFill>
                <a:srgbClr val="92D05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 rot="0">
              <a:off x="5939" y="6469"/>
              <a:ext cx="5132" cy="3296"/>
              <a:chOff x="5829" y="5287"/>
              <a:chExt cx="5132" cy="3296"/>
            </a:xfrm>
          </p:grpSpPr>
          <p:cxnSp>
            <p:nvCxnSpPr>
              <p:cNvPr id="69" name="直接箭头连接符 68"/>
              <p:cNvCxnSpPr>
                <a:endCxn id="75" idx="3"/>
              </p:cNvCxnSpPr>
              <p:nvPr/>
            </p:nvCxnSpPr>
            <p:spPr>
              <a:xfrm flipH="1" flipV="1">
                <a:off x="8868" y="7185"/>
                <a:ext cx="1191" cy="0"/>
              </a:xfrm>
              <a:prstGeom prst="straightConnector1">
                <a:avLst/>
              </a:prstGeom>
              <a:ln w="12700" cmpd="sng">
                <a:solidFill>
                  <a:srgbClr val="92D05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0" name="组合 69"/>
              <p:cNvGrpSpPr/>
              <p:nvPr/>
            </p:nvGrpSpPr>
            <p:grpSpPr>
              <a:xfrm rot="0">
                <a:off x="8126" y="5287"/>
                <a:ext cx="742" cy="3287"/>
                <a:chOff x="6364" y="3124"/>
                <a:chExt cx="742" cy="3287"/>
              </a:xfrm>
            </p:grpSpPr>
            <p:graphicFrame>
              <p:nvGraphicFramePr>
                <p:cNvPr id="71" name="对象 70"/>
                <p:cNvGraphicFramePr/>
                <p:nvPr/>
              </p:nvGraphicFramePr>
              <p:xfrm>
                <a:off x="6709" y="6052"/>
                <a:ext cx="226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" name="" r:id="rId79" imgW="165100" imgH="228600" progId="Equation.KSEE3">
                        <p:embed/>
                      </p:oleObj>
                    </mc:Choice>
                    <mc:Fallback>
                      <p:oleObj name="" r:id="rId79" imgW="165100" imgH="2286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8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9" y="6052"/>
                              <a:ext cx="226" cy="30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对象 72"/>
                <p:cNvGraphicFramePr/>
                <p:nvPr/>
              </p:nvGraphicFramePr>
              <p:xfrm>
                <a:off x="6708" y="4880"/>
                <a:ext cx="223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" name="" r:id="rId81" imgW="165100" imgH="228600" progId="Equation.KSEE3">
                        <p:embed/>
                      </p:oleObj>
                    </mc:Choice>
                    <mc:Fallback>
                      <p:oleObj name="" r:id="rId81" imgW="165100" imgH="2286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8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08" y="4880"/>
                              <a:ext cx="223" cy="3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" name="圆角矩形 74"/>
                <p:cNvSpPr/>
                <p:nvPr/>
              </p:nvSpPr>
              <p:spPr>
                <a:xfrm>
                  <a:off x="6539" y="4597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" name="直接箭头连接符 75"/>
                <p:cNvCxnSpPr/>
                <p:nvPr/>
              </p:nvCxnSpPr>
              <p:spPr>
                <a:xfrm flipH="1" flipV="1">
                  <a:off x="6364" y="3124"/>
                  <a:ext cx="458" cy="1473"/>
                </a:xfrm>
                <a:prstGeom prst="straightConnector1">
                  <a:avLst/>
                </a:prstGeom>
                <a:ln w="12700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/>
                <p:cNvCxnSpPr/>
                <p:nvPr/>
              </p:nvCxnSpPr>
              <p:spPr>
                <a:xfrm flipH="1" flipV="1">
                  <a:off x="6821" y="5447"/>
                  <a:ext cx="1" cy="567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84" name="椭圆 83"/>
                <p:cNvSpPr/>
                <p:nvPr/>
              </p:nvSpPr>
              <p:spPr>
                <a:xfrm>
                  <a:off x="6624" y="6014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组合 173"/>
              <p:cNvGrpSpPr/>
              <p:nvPr/>
            </p:nvGrpSpPr>
            <p:grpSpPr>
              <a:xfrm>
                <a:off x="7020" y="5400"/>
                <a:ext cx="879" cy="3175"/>
                <a:chOff x="7020" y="5400"/>
                <a:chExt cx="879" cy="3175"/>
              </a:xfrm>
            </p:grpSpPr>
            <p:graphicFrame>
              <p:nvGraphicFramePr>
                <p:cNvPr id="85" name="对象 84"/>
                <p:cNvGraphicFramePr/>
                <p:nvPr/>
              </p:nvGraphicFramePr>
              <p:xfrm>
                <a:off x="7190" y="8224"/>
                <a:ext cx="226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" name="" r:id="rId83" imgW="165100" imgH="215900" progId="Equation.KSEE3">
                        <p:embed/>
                      </p:oleObj>
                    </mc:Choice>
                    <mc:Fallback>
                      <p:oleObj name="" r:id="rId83" imgW="1651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8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90" y="8224"/>
                              <a:ext cx="226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对象 86"/>
                <p:cNvGraphicFramePr/>
                <p:nvPr/>
              </p:nvGraphicFramePr>
              <p:xfrm>
                <a:off x="7189" y="7052"/>
                <a:ext cx="223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8" name="" r:id="rId85" imgW="165100" imgH="215900" progId="Equation.KSEE3">
                        <p:embed/>
                      </p:oleObj>
                    </mc:Choice>
                    <mc:Fallback>
                      <p:oleObj name="" r:id="rId85" imgW="1651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8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89" y="7052"/>
                              <a:ext cx="223" cy="2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9" name="圆角矩形 88"/>
                <p:cNvSpPr/>
                <p:nvPr/>
              </p:nvSpPr>
              <p:spPr>
                <a:xfrm>
                  <a:off x="7020" y="6761"/>
                  <a:ext cx="567" cy="850"/>
                </a:xfrm>
                <a:prstGeom prst="roundRect">
                  <a:avLst/>
                </a:prstGeom>
                <a:noFill/>
                <a:ln w="44450" cmpd="sng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直接箭头连接符 89"/>
                <p:cNvCxnSpPr/>
                <p:nvPr/>
              </p:nvCxnSpPr>
              <p:spPr>
                <a:xfrm flipV="1">
                  <a:off x="7303" y="5400"/>
                  <a:ext cx="596" cy="1361"/>
                </a:xfrm>
                <a:prstGeom prst="straightConnector1">
                  <a:avLst/>
                </a:prstGeom>
                <a:ln w="12700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/>
              </p:nvCxnSpPr>
              <p:spPr>
                <a:xfrm flipH="1" flipV="1">
                  <a:off x="7302" y="7611"/>
                  <a:ext cx="1" cy="567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94" name="椭圆 93"/>
                <p:cNvSpPr/>
                <p:nvPr/>
              </p:nvSpPr>
              <p:spPr>
                <a:xfrm>
                  <a:off x="7105" y="8178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2" name="圆角矩形 161"/>
              <p:cNvSpPr/>
              <p:nvPr/>
            </p:nvSpPr>
            <p:spPr>
              <a:xfrm>
                <a:off x="10054" y="6760"/>
                <a:ext cx="907" cy="1823"/>
              </a:xfrm>
              <a:prstGeom prst="roundRect">
                <a:avLst/>
              </a:prstGeom>
              <a:noFill/>
              <a:ln w="12700" cmpd="sng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...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>
              <a:xfrm flipH="1" flipV="1">
                <a:off x="5829" y="7185"/>
                <a:ext cx="1191" cy="0"/>
              </a:xfrm>
              <a:prstGeom prst="straightConnector1">
                <a:avLst/>
              </a:prstGeom>
              <a:ln w="12700" cmpd="sng">
                <a:solidFill>
                  <a:srgbClr val="92D05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aphicFrame>
            <p:nvGraphicFramePr>
              <p:cNvPr id="168" name="对象 167"/>
              <p:cNvGraphicFramePr/>
              <p:nvPr/>
            </p:nvGraphicFramePr>
            <p:xfrm>
              <a:off x="7956" y="7226"/>
              <a:ext cx="35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" name="" r:id="rId87" imgW="266700" imgH="228600" progId="Equation.KSEE3">
                      <p:embed/>
                    </p:oleObj>
                  </mc:Choice>
                  <mc:Fallback>
                    <p:oleObj name="" r:id="rId87" imgW="266700" imgH="2286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88"/>
                          <a:stretch>
                            <a:fillRect/>
                          </a:stretch>
                        </p:blipFill>
                        <p:spPr>
                          <a:xfrm>
                            <a:off x="7956" y="7226"/>
                            <a:ext cx="357" cy="3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对象 169"/>
              <p:cNvGraphicFramePr/>
              <p:nvPr/>
            </p:nvGraphicFramePr>
            <p:xfrm>
              <a:off x="9454" y="7214"/>
              <a:ext cx="37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" name="" r:id="rId89" imgW="279400" imgH="228600" progId="Equation.KSEE3">
                      <p:embed/>
                    </p:oleObj>
                  </mc:Choice>
                  <mc:Fallback>
                    <p:oleObj name="" r:id="rId89" imgW="279400" imgH="2286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90"/>
                          <a:stretch>
                            <a:fillRect/>
                          </a:stretch>
                        </p:blipFill>
                        <p:spPr>
                          <a:xfrm>
                            <a:off x="9454" y="7214"/>
                            <a:ext cx="374" cy="3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对象 171"/>
              <p:cNvGraphicFramePr/>
              <p:nvPr/>
            </p:nvGraphicFramePr>
            <p:xfrm>
              <a:off x="6085" y="7186"/>
              <a:ext cx="23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91" imgW="177165" imgH="228600" progId="Equation.KSEE3">
                      <p:embed/>
                    </p:oleObj>
                  </mc:Choice>
                  <mc:Fallback>
                    <p:oleObj name="" r:id="rId91" imgW="177165" imgH="228600" progId="Equation.KSEE3">
                      <p:embed/>
                      <p:pic>
                        <p:nvPicPr>
                          <p:cNvPr id="0" name="图片 24"/>
                          <p:cNvPicPr/>
                          <p:nvPr/>
                        </p:nvPicPr>
                        <p:blipFill>
                          <a:blip r:embed="rId92"/>
                          <a:stretch>
                            <a:fillRect/>
                          </a:stretch>
                        </p:blipFill>
                        <p:spPr>
                          <a:xfrm>
                            <a:off x="6085" y="7186"/>
                            <a:ext cx="238" cy="3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23" name="直接连接符 122"/>
          <p:cNvCxnSpPr/>
          <p:nvPr/>
        </p:nvCxnSpPr>
        <p:spPr>
          <a:xfrm flipV="1">
            <a:off x="53975" y="3492245"/>
            <a:ext cx="11880000" cy="0"/>
          </a:xfrm>
          <a:prstGeom prst="line">
            <a:avLst/>
          </a:prstGeom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4116000" y="3600000"/>
            <a:ext cx="4269740" cy="2416810"/>
            <a:chOff x="4453" y="4493"/>
            <a:chExt cx="6724" cy="3806"/>
          </a:xfrm>
        </p:grpSpPr>
        <p:sp>
          <p:nvSpPr>
            <p:cNvPr id="150" name="文本框 149"/>
            <p:cNvSpPr txBox="1"/>
            <p:nvPr/>
          </p:nvSpPr>
          <p:spPr>
            <a:xfrm>
              <a:off x="4453" y="7928"/>
              <a:ext cx="80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Das</a:t>
              </a:r>
              <a:endParaRPr lang="en-US" altLang="zh-CN" sz="90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5695" y="7937"/>
              <a:ext cx="80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Buch</a:t>
              </a:r>
              <a:endParaRPr lang="en-US" altLang="zh-CN" sz="90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639" y="4493"/>
              <a:ext cx="6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900"/>
                <a:t>The</a:t>
              </a:r>
              <a:endParaRPr lang="en-US" altLang="zh-CN" sz="9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8699" y="7814"/>
              <a:ext cx="6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&lt;s&gt;</a:t>
              </a:r>
              <a:endParaRPr lang="en-US" altLang="zh-CN" sz="100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9775" y="4493"/>
              <a:ext cx="80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man</a:t>
              </a:r>
              <a:endParaRPr lang="en-US" altLang="zh-CN" sz="900"/>
            </a:p>
          </p:txBody>
        </p:sp>
        <p:sp>
          <p:nvSpPr>
            <p:cNvPr id="155" name="任意多边形 154"/>
            <p:cNvSpPr/>
            <p:nvPr/>
          </p:nvSpPr>
          <p:spPr>
            <a:xfrm>
              <a:off x="9237" y="4650"/>
              <a:ext cx="836" cy="3086"/>
            </a:xfrm>
            <a:custGeom>
              <a:avLst/>
              <a:gdLst>
                <a:gd name="connisteX0" fmla="*/ 0 w 525780"/>
                <a:gd name="connsiteY0" fmla="*/ 5655 h 815543"/>
                <a:gd name="connisteX1" fmla="*/ 68580 w 525780"/>
                <a:gd name="connsiteY1" fmla="*/ 5655 h 815543"/>
                <a:gd name="connisteX2" fmla="*/ 137160 w 525780"/>
                <a:gd name="connsiteY2" fmla="*/ 66615 h 815543"/>
                <a:gd name="connisteX3" fmla="*/ 167640 w 525780"/>
                <a:gd name="connsiteY3" fmla="*/ 135195 h 815543"/>
                <a:gd name="connisteX4" fmla="*/ 182880 w 525780"/>
                <a:gd name="connsiteY4" fmla="*/ 203775 h 815543"/>
                <a:gd name="connisteX5" fmla="*/ 182880 w 525780"/>
                <a:gd name="connsiteY5" fmla="*/ 272355 h 815543"/>
                <a:gd name="connisteX6" fmla="*/ 182880 w 525780"/>
                <a:gd name="connsiteY6" fmla="*/ 340935 h 815543"/>
                <a:gd name="connisteX7" fmla="*/ 182880 w 525780"/>
                <a:gd name="connsiteY7" fmla="*/ 409515 h 815543"/>
                <a:gd name="connisteX8" fmla="*/ 182880 w 525780"/>
                <a:gd name="connsiteY8" fmla="*/ 478095 h 815543"/>
                <a:gd name="connisteX9" fmla="*/ 182880 w 525780"/>
                <a:gd name="connsiteY9" fmla="*/ 546675 h 815543"/>
                <a:gd name="connisteX10" fmla="*/ 182880 w 525780"/>
                <a:gd name="connsiteY10" fmla="*/ 615255 h 815543"/>
                <a:gd name="connisteX11" fmla="*/ 205740 w 525780"/>
                <a:gd name="connsiteY11" fmla="*/ 683835 h 815543"/>
                <a:gd name="connisteX12" fmla="*/ 236220 w 525780"/>
                <a:gd name="connsiteY12" fmla="*/ 752415 h 815543"/>
                <a:gd name="connisteX13" fmla="*/ 304800 w 525780"/>
                <a:gd name="connsiteY13" fmla="*/ 805755 h 815543"/>
                <a:gd name="connisteX14" fmla="*/ 373380 w 525780"/>
                <a:gd name="connsiteY14" fmla="*/ 813375 h 815543"/>
                <a:gd name="connisteX15" fmla="*/ 441960 w 525780"/>
                <a:gd name="connsiteY15" fmla="*/ 790515 h 815543"/>
                <a:gd name="connisteX16" fmla="*/ 495300 w 525780"/>
                <a:gd name="connsiteY16" fmla="*/ 721935 h 815543"/>
                <a:gd name="connisteX17" fmla="*/ 518160 w 525780"/>
                <a:gd name="connsiteY17" fmla="*/ 653355 h 815543"/>
                <a:gd name="connisteX18" fmla="*/ 525780 w 525780"/>
                <a:gd name="connsiteY18" fmla="*/ 584775 h 81554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</a:cxnLst>
              <a:rect l="l" t="t" r="r" b="b"/>
              <a:pathLst>
                <a:path w="525780" h="815544">
                  <a:moveTo>
                    <a:pt x="0" y="5656"/>
                  </a:moveTo>
                  <a:cubicBezTo>
                    <a:pt x="12065" y="4386"/>
                    <a:pt x="41275" y="-6409"/>
                    <a:pt x="68580" y="5656"/>
                  </a:cubicBezTo>
                  <a:cubicBezTo>
                    <a:pt x="95885" y="17721"/>
                    <a:pt x="117475" y="40581"/>
                    <a:pt x="137160" y="66616"/>
                  </a:cubicBezTo>
                  <a:cubicBezTo>
                    <a:pt x="156845" y="92651"/>
                    <a:pt x="158750" y="107891"/>
                    <a:pt x="167640" y="135196"/>
                  </a:cubicBezTo>
                  <a:cubicBezTo>
                    <a:pt x="176530" y="162501"/>
                    <a:pt x="179705" y="176471"/>
                    <a:pt x="182880" y="203776"/>
                  </a:cubicBezTo>
                  <a:cubicBezTo>
                    <a:pt x="186055" y="231081"/>
                    <a:pt x="182880" y="245051"/>
                    <a:pt x="182880" y="272356"/>
                  </a:cubicBezTo>
                  <a:cubicBezTo>
                    <a:pt x="182880" y="299661"/>
                    <a:pt x="182880" y="313631"/>
                    <a:pt x="182880" y="340936"/>
                  </a:cubicBezTo>
                  <a:cubicBezTo>
                    <a:pt x="182880" y="368241"/>
                    <a:pt x="182880" y="382211"/>
                    <a:pt x="182880" y="409516"/>
                  </a:cubicBezTo>
                  <a:cubicBezTo>
                    <a:pt x="182880" y="436821"/>
                    <a:pt x="182880" y="450791"/>
                    <a:pt x="182880" y="478096"/>
                  </a:cubicBezTo>
                  <a:cubicBezTo>
                    <a:pt x="182880" y="505401"/>
                    <a:pt x="182880" y="519371"/>
                    <a:pt x="182880" y="546676"/>
                  </a:cubicBezTo>
                  <a:cubicBezTo>
                    <a:pt x="182880" y="573981"/>
                    <a:pt x="178435" y="587951"/>
                    <a:pt x="182880" y="615256"/>
                  </a:cubicBezTo>
                  <a:cubicBezTo>
                    <a:pt x="187325" y="642561"/>
                    <a:pt x="194945" y="656531"/>
                    <a:pt x="205740" y="683836"/>
                  </a:cubicBezTo>
                  <a:cubicBezTo>
                    <a:pt x="216535" y="711141"/>
                    <a:pt x="216535" y="728286"/>
                    <a:pt x="236220" y="752416"/>
                  </a:cubicBezTo>
                  <a:cubicBezTo>
                    <a:pt x="255905" y="776546"/>
                    <a:pt x="277495" y="793691"/>
                    <a:pt x="304800" y="805756"/>
                  </a:cubicBezTo>
                  <a:cubicBezTo>
                    <a:pt x="332105" y="817821"/>
                    <a:pt x="346075" y="816551"/>
                    <a:pt x="373380" y="813376"/>
                  </a:cubicBezTo>
                  <a:cubicBezTo>
                    <a:pt x="400685" y="810201"/>
                    <a:pt x="417830" y="808931"/>
                    <a:pt x="441960" y="790516"/>
                  </a:cubicBezTo>
                  <a:cubicBezTo>
                    <a:pt x="466090" y="772101"/>
                    <a:pt x="480060" y="749241"/>
                    <a:pt x="495300" y="721936"/>
                  </a:cubicBezTo>
                  <a:cubicBezTo>
                    <a:pt x="510540" y="694631"/>
                    <a:pt x="511810" y="680661"/>
                    <a:pt x="518160" y="653356"/>
                  </a:cubicBezTo>
                  <a:cubicBezTo>
                    <a:pt x="524510" y="626051"/>
                    <a:pt x="524510" y="596841"/>
                    <a:pt x="525780" y="584776"/>
                  </a:cubicBezTo>
                </a:path>
              </a:pathLst>
            </a:custGeom>
            <a:noFill/>
            <a:ln w="9525">
              <a:prstDash val="dash"/>
              <a:tailEnd type="triangle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lIns="269875" tIns="136525" rIns="269875" bIns="136525" rtlCol="0" anchor="ctr"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10341" y="4649"/>
              <a:ext cx="836" cy="3086"/>
            </a:xfrm>
            <a:custGeom>
              <a:avLst/>
              <a:gdLst>
                <a:gd name="connisteX0" fmla="*/ 0 w 525780"/>
                <a:gd name="connsiteY0" fmla="*/ 5655 h 815543"/>
                <a:gd name="connisteX1" fmla="*/ 68580 w 525780"/>
                <a:gd name="connsiteY1" fmla="*/ 5655 h 815543"/>
                <a:gd name="connisteX2" fmla="*/ 137160 w 525780"/>
                <a:gd name="connsiteY2" fmla="*/ 66615 h 815543"/>
                <a:gd name="connisteX3" fmla="*/ 167640 w 525780"/>
                <a:gd name="connsiteY3" fmla="*/ 135195 h 815543"/>
                <a:gd name="connisteX4" fmla="*/ 182880 w 525780"/>
                <a:gd name="connsiteY4" fmla="*/ 203775 h 815543"/>
                <a:gd name="connisteX5" fmla="*/ 182880 w 525780"/>
                <a:gd name="connsiteY5" fmla="*/ 272355 h 815543"/>
                <a:gd name="connisteX6" fmla="*/ 182880 w 525780"/>
                <a:gd name="connsiteY6" fmla="*/ 340935 h 815543"/>
                <a:gd name="connisteX7" fmla="*/ 182880 w 525780"/>
                <a:gd name="connsiteY7" fmla="*/ 409515 h 815543"/>
                <a:gd name="connisteX8" fmla="*/ 182880 w 525780"/>
                <a:gd name="connsiteY8" fmla="*/ 478095 h 815543"/>
                <a:gd name="connisteX9" fmla="*/ 182880 w 525780"/>
                <a:gd name="connsiteY9" fmla="*/ 546675 h 815543"/>
                <a:gd name="connisteX10" fmla="*/ 182880 w 525780"/>
                <a:gd name="connsiteY10" fmla="*/ 615255 h 815543"/>
                <a:gd name="connisteX11" fmla="*/ 205740 w 525780"/>
                <a:gd name="connsiteY11" fmla="*/ 683835 h 815543"/>
                <a:gd name="connisteX12" fmla="*/ 236220 w 525780"/>
                <a:gd name="connsiteY12" fmla="*/ 752415 h 815543"/>
                <a:gd name="connisteX13" fmla="*/ 304800 w 525780"/>
                <a:gd name="connsiteY13" fmla="*/ 805755 h 815543"/>
                <a:gd name="connisteX14" fmla="*/ 373380 w 525780"/>
                <a:gd name="connsiteY14" fmla="*/ 813375 h 815543"/>
                <a:gd name="connisteX15" fmla="*/ 441960 w 525780"/>
                <a:gd name="connsiteY15" fmla="*/ 790515 h 815543"/>
                <a:gd name="connisteX16" fmla="*/ 495300 w 525780"/>
                <a:gd name="connsiteY16" fmla="*/ 721935 h 815543"/>
                <a:gd name="connisteX17" fmla="*/ 518160 w 525780"/>
                <a:gd name="connsiteY17" fmla="*/ 653355 h 815543"/>
                <a:gd name="connisteX18" fmla="*/ 525780 w 525780"/>
                <a:gd name="connsiteY18" fmla="*/ 584775 h 81554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</a:cxnLst>
              <a:rect l="l" t="t" r="r" b="b"/>
              <a:pathLst>
                <a:path w="525780" h="815544">
                  <a:moveTo>
                    <a:pt x="0" y="5656"/>
                  </a:moveTo>
                  <a:cubicBezTo>
                    <a:pt x="12065" y="4386"/>
                    <a:pt x="41275" y="-6409"/>
                    <a:pt x="68580" y="5656"/>
                  </a:cubicBezTo>
                  <a:cubicBezTo>
                    <a:pt x="95885" y="17721"/>
                    <a:pt x="117475" y="40581"/>
                    <a:pt x="137160" y="66616"/>
                  </a:cubicBezTo>
                  <a:cubicBezTo>
                    <a:pt x="156845" y="92651"/>
                    <a:pt x="158750" y="107891"/>
                    <a:pt x="167640" y="135196"/>
                  </a:cubicBezTo>
                  <a:cubicBezTo>
                    <a:pt x="176530" y="162501"/>
                    <a:pt x="179705" y="176471"/>
                    <a:pt x="182880" y="203776"/>
                  </a:cubicBezTo>
                  <a:cubicBezTo>
                    <a:pt x="186055" y="231081"/>
                    <a:pt x="182880" y="245051"/>
                    <a:pt x="182880" y="272356"/>
                  </a:cubicBezTo>
                  <a:cubicBezTo>
                    <a:pt x="182880" y="299661"/>
                    <a:pt x="182880" y="313631"/>
                    <a:pt x="182880" y="340936"/>
                  </a:cubicBezTo>
                  <a:cubicBezTo>
                    <a:pt x="182880" y="368241"/>
                    <a:pt x="182880" y="382211"/>
                    <a:pt x="182880" y="409516"/>
                  </a:cubicBezTo>
                  <a:cubicBezTo>
                    <a:pt x="182880" y="436821"/>
                    <a:pt x="182880" y="450791"/>
                    <a:pt x="182880" y="478096"/>
                  </a:cubicBezTo>
                  <a:cubicBezTo>
                    <a:pt x="182880" y="505401"/>
                    <a:pt x="182880" y="519371"/>
                    <a:pt x="182880" y="546676"/>
                  </a:cubicBezTo>
                  <a:cubicBezTo>
                    <a:pt x="182880" y="573981"/>
                    <a:pt x="178435" y="587951"/>
                    <a:pt x="182880" y="615256"/>
                  </a:cubicBezTo>
                  <a:cubicBezTo>
                    <a:pt x="187325" y="642561"/>
                    <a:pt x="194945" y="656531"/>
                    <a:pt x="205740" y="683836"/>
                  </a:cubicBezTo>
                  <a:cubicBezTo>
                    <a:pt x="216535" y="711141"/>
                    <a:pt x="216535" y="728286"/>
                    <a:pt x="236220" y="752416"/>
                  </a:cubicBezTo>
                  <a:cubicBezTo>
                    <a:pt x="255905" y="776546"/>
                    <a:pt x="277495" y="793691"/>
                    <a:pt x="304800" y="805756"/>
                  </a:cubicBezTo>
                  <a:cubicBezTo>
                    <a:pt x="332105" y="817821"/>
                    <a:pt x="346075" y="816551"/>
                    <a:pt x="373380" y="813376"/>
                  </a:cubicBezTo>
                  <a:cubicBezTo>
                    <a:pt x="400685" y="810201"/>
                    <a:pt x="417830" y="808931"/>
                    <a:pt x="441960" y="790516"/>
                  </a:cubicBezTo>
                  <a:cubicBezTo>
                    <a:pt x="466090" y="772101"/>
                    <a:pt x="480060" y="749241"/>
                    <a:pt x="495300" y="721936"/>
                  </a:cubicBezTo>
                  <a:cubicBezTo>
                    <a:pt x="510540" y="694631"/>
                    <a:pt x="511810" y="680661"/>
                    <a:pt x="518160" y="653356"/>
                  </a:cubicBezTo>
                  <a:cubicBezTo>
                    <a:pt x="524510" y="626051"/>
                    <a:pt x="524510" y="596841"/>
                    <a:pt x="525780" y="584776"/>
                  </a:cubicBezTo>
                </a:path>
              </a:pathLst>
            </a:custGeom>
            <a:noFill/>
            <a:ln w="9525">
              <a:prstDash val="dash"/>
              <a:tailEnd type="triangle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lIns="269875" tIns="136525" rIns="269875" bIns="136525" rtlCol="0" anchor="ctr"/>
            <a:p>
              <a:pPr algn="ctr"/>
              <a:endParaRPr lang="zh-CN" altLang="en-US"/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V="1">
              <a:off x="9011" y="6860"/>
              <a:ext cx="0" cy="846"/>
            </a:xfrm>
            <a:prstGeom prst="straightConnector1">
              <a:avLst/>
            </a:prstGeom>
            <a:ln w="9525">
              <a:solidFill>
                <a:srgbClr val="1A2E6E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458845" y="3199130"/>
            <a:ext cx="8710295" cy="2555875"/>
            <a:chOff x="5447" y="5038"/>
            <a:chExt cx="13717" cy="40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5447" y="5513"/>
              <a:ext cx="8286" cy="3550"/>
              <a:chOff x="5447" y="5513"/>
              <a:chExt cx="8286" cy="3550"/>
            </a:xfrm>
          </p:grpSpPr>
          <p:grpSp>
            <p:nvGrpSpPr>
              <p:cNvPr id="148" name="组合 147"/>
              <p:cNvGrpSpPr/>
              <p:nvPr/>
            </p:nvGrpSpPr>
            <p:grpSpPr>
              <a:xfrm rot="0">
                <a:off x="5741" y="6056"/>
                <a:ext cx="7992" cy="3007"/>
                <a:chOff x="5631" y="4874"/>
                <a:chExt cx="7992" cy="30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 rot="0">
                  <a:off x="5631" y="5953"/>
                  <a:ext cx="1303" cy="1927"/>
                  <a:chOff x="3875" y="4352"/>
                  <a:chExt cx="1303" cy="1927"/>
                </a:xfrm>
              </p:grpSpPr>
              <p:cxnSp>
                <p:nvCxnSpPr>
                  <p:cNvPr id="23" name="直接箭头连接符 22"/>
                  <p:cNvCxnSpPr/>
                  <p:nvPr/>
                </p:nvCxnSpPr>
                <p:spPr>
                  <a:xfrm rot="5400000" flipV="1">
                    <a:off x="4243" y="4410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8" name="对象 27"/>
                  <p:cNvGraphicFramePr/>
                  <p:nvPr/>
                </p:nvGraphicFramePr>
                <p:xfrm>
                  <a:off x="4263" y="4429"/>
                  <a:ext cx="242" cy="30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" name="" r:id="rId93" imgW="177165" imgH="228600" progId="Equation.KSEE3">
                          <p:embed/>
                        </p:oleObj>
                      </mc:Choice>
                      <mc:Fallback>
                        <p:oleObj name="" r:id="rId93" imgW="177165" imgH="2286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3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3" y="4429"/>
                                <a:ext cx="242" cy="30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4611" y="4352"/>
                    <a:ext cx="567" cy="1927"/>
                    <a:chOff x="6539" y="4597"/>
                    <a:chExt cx="567" cy="1927"/>
                  </a:xfrm>
                </p:grpSpPr>
                <p:graphicFrame>
                  <p:nvGraphicFramePr>
                    <p:cNvPr id="33" name="对象 32"/>
                    <p:cNvGraphicFramePr/>
                    <p:nvPr/>
                  </p:nvGraphicFramePr>
                  <p:xfrm>
                    <a:off x="6718" y="6173"/>
                    <a:ext cx="211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4" name="" r:id="rId94" imgW="152400" imgH="215900" progId="Equation.KSEE3">
                            <p:embed/>
                          </p:oleObj>
                        </mc:Choice>
                        <mc:Fallback>
                          <p:oleObj name="" r:id="rId94" imgW="152400" imgH="215900" progId="Equation.KSEE3">
                            <p:embed/>
                            <p:pic>
                              <p:nvPicPr>
                                <p:cNvPr id="0" name="图片 16"/>
                                <p:cNvPicPr/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18" y="6173"/>
                                  <a:ext cx="211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对象 34"/>
                    <p:cNvGraphicFramePr/>
                    <p:nvPr/>
                  </p:nvGraphicFramePr>
                  <p:xfrm>
                    <a:off x="6716" y="4888"/>
                    <a:ext cx="213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6" name="" r:id="rId95" imgW="152400" imgH="215900" progId="Equation.KSEE3">
                            <p:embed/>
                          </p:oleObj>
                        </mc:Choice>
                        <mc:Fallback>
                          <p:oleObj name="" r:id="rId95" imgW="152400" imgH="215900" progId="Equation.KSEE3">
                            <p:embed/>
                            <p:pic>
                              <p:nvPicPr>
                                <p:cNvPr id="0" name="图片 54"/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16" y="4888"/>
                                  <a:ext cx="213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7" name="圆角矩形 36"/>
                    <p:cNvSpPr/>
                    <p:nvPr/>
                  </p:nvSpPr>
                  <p:spPr>
                    <a:xfrm>
                      <a:off x="6539" y="4597"/>
                      <a:ext cx="567" cy="850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i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直接箭头连接符 37"/>
                    <p:cNvCxnSpPr/>
                    <p:nvPr/>
                  </p:nvCxnSpPr>
                  <p:spPr>
                    <a:xfrm flipH="1" flipV="1">
                      <a:off x="6821" y="5447"/>
                      <a:ext cx="1" cy="6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椭圆 38"/>
                    <p:cNvSpPr/>
                    <p:nvPr/>
                  </p:nvSpPr>
                  <p:spPr>
                    <a:xfrm>
                      <a:off x="6624" y="6127"/>
                      <a:ext cx="397" cy="397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p>
                      <a:pPr algn="ctr"/>
                      <a:endParaRPr lang="en-US" altLang="zh-CN" sz="1000" i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6936" y="5953"/>
                  <a:ext cx="1303" cy="1927"/>
                  <a:chOff x="3875" y="4352"/>
                  <a:chExt cx="1303" cy="1927"/>
                </a:xfrm>
              </p:grpSpPr>
              <p:cxnSp>
                <p:nvCxnSpPr>
                  <p:cNvPr id="41" name="直接箭头连接符 40"/>
                  <p:cNvCxnSpPr/>
                  <p:nvPr/>
                </p:nvCxnSpPr>
                <p:spPr>
                  <a:xfrm rot="5400000" flipV="1">
                    <a:off x="4243" y="4410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42" name="对象 41"/>
                  <p:cNvGraphicFramePr/>
                  <p:nvPr/>
                </p:nvGraphicFramePr>
                <p:xfrm>
                  <a:off x="4280" y="4437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" name="" r:id="rId96" imgW="152400" imgH="215900" progId="Equation.KSEE3">
                          <p:embed/>
                        </p:oleObj>
                      </mc:Choice>
                      <mc:Fallback>
                        <p:oleObj name="" r:id="rId96" imgW="152400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80" y="4437"/>
                                <a:ext cx="206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611" y="4352"/>
                    <a:ext cx="567" cy="1927"/>
                    <a:chOff x="6539" y="4597"/>
                    <a:chExt cx="567" cy="1927"/>
                  </a:xfrm>
                </p:grpSpPr>
                <p:graphicFrame>
                  <p:nvGraphicFramePr>
                    <p:cNvPr id="45" name="对象 44"/>
                    <p:cNvGraphicFramePr/>
                    <p:nvPr/>
                  </p:nvGraphicFramePr>
                  <p:xfrm>
                    <a:off x="6709" y="6173"/>
                    <a:ext cx="226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" name="" r:id="rId97" imgW="165100" imgH="215900" progId="Equation.KSEE3">
                            <p:embed/>
                          </p:oleObj>
                        </mc:Choice>
                        <mc:Fallback>
                          <p:oleObj name="" r:id="rId97" imgW="165100" imgH="215900" progId="Equation.KSEE3">
                            <p:embed/>
                            <p:pic>
                              <p:nvPicPr>
                                <p:cNvPr id="0" name="图片 16"/>
                                <p:cNvPicPr/>
                                <p:nvPr/>
                              </p:nvPicPr>
                              <p:blipFill>
                                <a:blip r:embed="rId1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09" y="6173"/>
                                  <a:ext cx="226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7" name="对象 46"/>
                    <p:cNvGraphicFramePr/>
                    <p:nvPr/>
                  </p:nvGraphicFramePr>
                  <p:xfrm>
                    <a:off x="6707" y="4888"/>
                    <a:ext cx="228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8" name="" r:id="rId98" imgW="165100" imgH="215900" progId="Equation.KSEE3">
                            <p:embed/>
                          </p:oleObj>
                        </mc:Choice>
                        <mc:Fallback>
                          <p:oleObj name="" r:id="rId98" imgW="165100" imgH="215900" progId="Equation.KSEE3">
                            <p:embed/>
                            <p:pic>
                              <p:nvPicPr>
                                <p:cNvPr id="0" name="图片 54"/>
                                <p:cNvPicPr/>
                                <p:nvPr/>
                              </p:nvPicPr>
                              <p:blipFill>
                                <a:blip r:embed="rId2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07" y="4888"/>
                                  <a:ext cx="228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9" name="圆角矩形 48"/>
                    <p:cNvSpPr/>
                    <p:nvPr/>
                  </p:nvSpPr>
                  <p:spPr>
                    <a:xfrm>
                      <a:off x="6539" y="4597"/>
                      <a:ext cx="567" cy="850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i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直接箭头连接符 49"/>
                    <p:cNvCxnSpPr/>
                    <p:nvPr/>
                  </p:nvCxnSpPr>
                  <p:spPr>
                    <a:xfrm flipH="1" flipV="1">
                      <a:off x="6821" y="5447"/>
                      <a:ext cx="1" cy="6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椭圆 50"/>
                    <p:cNvSpPr/>
                    <p:nvPr/>
                  </p:nvSpPr>
                  <p:spPr>
                    <a:xfrm>
                      <a:off x="6624" y="6127"/>
                      <a:ext cx="397" cy="397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p>
                      <a:pPr algn="ctr"/>
                      <a:endParaRPr lang="en-US" altLang="zh-CN" sz="1000" i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8239" y="5953"/>
                  <a:ext cx="1645" cy="1928"/>
                  <a:chOff x="14381" y="6383"/>
                  <a:chExt cx="1645" cy="1928"/>
                </a:xfrm>
              </p:grpSpPr>
              <p:cxnSp>
                <p:nvCxnSpPr>
                  <p:cNvPr id="53" name="直接箭头连接符 52"/>
                  <p:cNvCxnSpPr/>
                  <p:nvPr/>
                </p:nvCxnSpPr>
                <p:spPr>
                  <a:xfrm rot="5400000" flipV="1">
                    <a:off x="14749" y="6442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2" name="对象 51"/>
                  <p:cNvGraphicFramePr/>
                  <p:nvPr/>
                </p:nvGraphicFramePr>
                <p:xfrm>
                  <a:off x="14772" y="6477"/>
                  <a:ext cx="240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6" name="" r:id="rId99" imgW="177165" imgH="215900" progId="Equation.KSEE3">
                          <p:embed/>
                        </p:oleObj>
                      </mc:Choice>
                      <mc:Fallback>
                        <p:oleObj name="" r:id="rId99" imgW="177165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772" y="6477"/>
                                <a:ext cx="240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7" name="圆角矩形 56"/>
                  <p:cNvSpPr/>
                  <p:nvPr/>
                </p:nvSpPr>
                <p:spPr>
                  <a:xfrm>
                    <a:off x="15119" y="6383"/>
                    <a:ext cx="907" cy="1928"/>
                  </a:xfrm>
                  <a:prstGeom prst="round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...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3" name="组合 92"/>
                <p:cNvGrpSpPr/>
                <p:nvPr/>
              </p:nvGrpSpPr>
              <p:grpSpPr>
                <a:xfrm rot="0">
                  <a:off x="10335" y="4876"/>
                  <a:ext cx="907" cy="1927"/>
                  <a:chOff x="4271" y="3275"/>
                  <a:chExt cx="907" cy="1927"/>
                </a:xfrm>
              </p:grpSpPr>
              <p:graphicFrame>
                <p:nvGraphicFramePr>
                  <p:cNvPr id="95" name="对象 94"/>
                  <p:cNvGraphicFramePr/>
                  <p:nvPr/>
                </p:nvGraphicFramePr>
                <p:xfrm>
                  <a:off x="4271" y="4429"/>
                  <a:ext cx="226" cy="30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" name="" r:id="rId100" imgW="165100" imgH="228600" progId="Equation.KSEE3">
                          <p:embed/>
                        </p:oleObj>
                      </mc:Choice>
                      <mc:Fallback>
                        <p:oleObj name="" r:id="rId100" imgW="165100" imgH="2286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10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71" y="4429"/>
                                <a:ext cx="226" cy="30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4611" y="3275"/>
                    <a:ext cx="567" cy="1927"/>
                    <a:chOff x="6539" y="3520"/>
                    <a:chExt cx="567" cy="1927"/>
                  </a:xfrm>
                </p:grpSpPr>
                <p:graphicFrame>
                  <p:nvGraphicFramePr>
                    <p:cNvPr id="59" name="对象 58"/>
                    <p:cNvGraphicFramePr/>
                    <p:nvPr/>
                  </p:nvGraphicFramePr>
                  <p:xfrm>
                    <a:off x="6717" y="3570"/>
                    <a:ext cx="229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0" name="" r:id="rId102" imgW="165100" imgH="215900" progId="Equation.KSEE3">
                            <p:embed/>
                          </p:oleObj>
                        </mc:Choice>
                        <mc:Fallback>
                          <p:oleObj name="" r:id="rId102" imgW="165100" imgH="215900" progId="Equation.KSEE3">
                            <p:embed/>
                            <p:pic>
                              <p:nvPicPr>
                                <p:cNvPr id="0" name="图片 22"/>
                                <p:cNvPicPr/>
                                <p:nvPr/>
                              </p:nvPicPr>
                              <p:blipFill>
                                <a:blip r:embed="rId1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17" y="3570"/>
                                  <a:ext cx="229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1" name="对象 60"/>
                    <p:cNvGraphicFramePr/>
                    <p:nvPr/>
                  </p:nvGraphicFramePr>
                  <p:xfrm>
                    <a:off x="6725" y="4888"/>
                    <a:ext cx="196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2" name="" r:id="rId103" imgW="139700" imgH="215900" progId="Equation.KSEE3">
                            <p:embed/>
                          </p:oleObj>
                        </mc:Choice>
                        <mc:Fallback>
                          <p:oleObj name="" r:id="rId103" imgW="139700" imgH="215900" progId="Equation.KSEE3">
                            <p:embed/>
                            <p:pic>
                              <p:nvPicPr>
                                <p:cNvPr id="0" name="图片 54"/>
                                <p:cNvPicPr/>
                                <p:nvPr/>
                              </p:nvPicPr>
                              <p:blipFill>
                                <a:blip r:embed="rId10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25" y="4888"/>
                                  <a:ext cx="196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6624" y="3520"/>
                      <a:ext cx="397" cy="397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="horz" wrap="none" rtlCol="0" anchor="ctr">
                      <a:noAutofit/>
                    </a:bodyPr>
                    <a:p>
                      <a:pPr algn="ctr"/>
                      <a:endParaRPr lang="en-US" altLang="zh-CN" sz="10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圆角矩形 63"/>
                    <p:cNvSpPr/>
                    <p:nvPr/>
                  </p:nvSpPr>
                  <p:spPr>
                    <a:xfrm>
                      <a:off x="6539" y="4597"/>
                      <a:ext cx="567" cy="850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i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7" name="直接箭头连接符 66"/>
                    <p:cNvCxnSpPr/>
                    <p:nvPr/>
                  </p:nvCxnSpPr>
                  <p:spPr>
                    <a:xfrm flipV="1">
                      <a:off x="6822" y="3917"/>
                      <a:ext cx="0" cy="6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9" name="组合 108"/>
                <p:cNvGrpSpPr/>
                <p:nvPr/>
              </p:nvGrpSpPr>
              <p:grpSpPr>
                <a:xfrm rot="0">
                  <a:off x="11243" y="4876"/>
                  <a:ext cx="1019" cy="1927"/>
                  <a:chOff x="4159" y="3275"/>
                  <a:chExt cx="1019" cy="1927"/>
                </a:xfrm>
              </p:grpSpPr>
              <p:cxnSp>
                <p:nvCxnSpPr>
                  <p:cNvPr id="110" name="直接箭头连接符 109"/>
                  <p:cNvCxnSpPr/>
                  <p:nvPr/>
                </p:nvCxnSpPr>
                <p:spPr>
                  <a:xfrm rot="5400000" flipV="1">
                    <a:off x="4385" y="4552"/>
                    <a:ext cx="1" cy="45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111" name="对象 110"/>
                  <p:cNvGraphicFramePr/>
                  <p:nvPr/>
                </p:nvGraphicFramePr>
                <p:xfrm>
                  <a:off x="4280" y="4437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" name="" r:id="rId105" imgW="152400" imgH="215900" progId="Equation.KSEE3">
                          <p:embed/>
                        </p:oleObj>
                      </mc:Choice>
                      <mc:Fallback>
                        <p:oleObj name="" r:id="rId105" imgW="152400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10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80" y="4437"/>
                                <a:ext cx="206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4611" y="3275"/>
                    <a:ext cx="567" cy="1927"/>
                    <a:chOff x="6539" y="3520"/>
                    <a:chExt cx="567" cy="1927"/>
                  </a:xfrm>
                </p:grpSpPr>
                <p:graphicFrame>
                  <p:nvGraphicFramePr>
                    <p:cNvPr id="116" name="对象 115"/>
                    <p:cNvGraphicFramePr/>
                    <p:nvPr/>
                  </p:nvGraphicFramePr>
                  <p:xfrm>
                    <a:off x="6709" y="3570"/>
                    <a:ext cx="243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7" name="" r:id="rId107" imgW="177165" imgH="215900" progId="Equation.KSEE3">
                            <p:embed/>
                          </p:oleObj>
                        </mc:Choice>
                        <mc:Fallback>
                          <p:oleObj name="" r:id="rId107" imgW="177165" imgH="215900" progId="Equation.KSEE3">
                            <p:embed/>
                            <p:pic>
                              <p:nvPicPr>
                                <p:cNvPr id="0" name="图片 22"/>
                                <p:cNvPicPr/>
                                <p:nvPr/>
                              </p:nvPicPr>
                              <p:blipFill>
                                <a:blip r:embed="rId2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09" y="3570"/>
                                  <a:ext cx="243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18" name="对象 117"/>
                    <p:cNvGraphicFramePr/>
                    <p:nvPr/>
                  </p:nvGraphicFramePr>
                  <p:xfrm>
                    <a:off x="6716" y="4888"/>
                    <a:ext cx="211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9" name="" r:id="rId108" imgW="152400" imgH="215900" progId="Equation.KSEE3">
                            <p:embed/>
                          </p:oleObj>
                        </mc:Choice>
                        <mc:Fallback>
                          <p:oleObj name="" r:id="rId108" imgW="152400" imgH="215900" progId="Equation.KSEE3">
                            <p:embed/>
                            <p:pic>
                              <p:nvPicPr>
                                <p:cNvPr id="0" name="图片 54"/>
                                <p:cNvPicPr/>
                                <p:nvPr/>
                              </p:nvPicPr>
                              <p:blipFill>
                                <a:blip r:embed="rId10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716" y="4888"/>
                                  <a:ext cx="211" cy="28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20" name="椭圆 119"/>
                    <p:cNvSpPr/>
                    <p:nvPr/>
                  </p:nvSpPr>
                  <p:spPr>
                    <a:xfrm>
                      <a:off x="6624" y="3520"/>
                      <a:ext cx="397" cy="397"/>
                    </a:xfrm>
                    <a:prstGeom prst="ellipse">
                      <a:avLst/>
                    </a:prstGeom>
                    <a:noFill/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="horz" wrap="none" rtlCol="0" anchor="ctr">
                      <a:noAutofit/>
                    </a:bodyPr>
                    <a:p>
                      <a:pPr algn="ctr"/>
                      <a:endParaRPr lang="en-US" altLang="zh-CN" sz="10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圆角矩形 120"/>
                    <p:cNvSpPr/>
                    <p:nvPr/>
                  </p:nvSpPr>
                  <p:spPr>
                    <a:xfrm>
                      <a:off x="6539" y="4597"/>
                      <a:ext cx="567" cy="850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i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2" name="直接箭头连接符 121"/>
                    <p:cNvCxnSpPr/>
                    <p:nvPr/>
                  </p:nvCxnSpPr>
                  <p:spPr>
                    <a:xfrm flipV="1">
                      <a:off x="6822" y="3917"/>
                      <a:ext cx="0" cy="6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12263" y="4874"/>
                  <a:ext cx="1360" cy="1934"/>
                  <a:chOff x="14666" y="5304"/>
                  <a:chExt cx="1360" cy="1934"/>
                </a:xfrm>
              </p:grpSpPr>
              <p:cxnSp>
                <p:nvCxnSpPr>
                  <p:cNvPr id="126" name="直接箭头连接符 125"/>
                  <p:cNvCxnSpPr/>
                  <p:nvPr/>
                </p:nvCxnSpPr>
                <p:spPr>
                  <a:xfrm rot="5400000" flipV="1">
                    <a:off x="14892" y="6585"/>
                    <a:ext cx="1" cy="45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127" name="对象 126"/>
                  <p:cNvGraphicFramePr/>
                  <p:nvPr/>
                </p:nvGraphicFramePr>
                <p:xfrm>
                  <a:off x="14780" y="6477"/>
                  <a:ext cx="224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8" name="" r:id="rId110" imgW="165100" imgH="215900" progId="Equation.KSEE3">
                          <p:embed/>
                        </p:oleObj>
                      </mc:Choice>
                      <mc:Fallback>
                        <p:oleObj name="" r:id="rId110" imgW="165100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11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780" y="6477"/>
                                <a:ext cx="224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9" name="圆角矩形 128"/>
                  <p:cNvSpPr/>
                  <p:nvPr/>
                </p:nvSpPr>
                <p:spPr>
                  <a:xfrm>
                    <a:off x="15119" y="5304"/>
                    <a:ext cx="907" cy="1934"/>
                  </a:xfrm>
                  <a:prstGeom prst="round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...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" name="直接箭头连接符 146"/>
                <p:cNvCxnSpPr/>
                <p:nvPr/>
              </p:nvCxnSpPr>
              <p:spPr>
                <a:xfrm rot="5400000" flipV="1">
                  <a:off x="10277" y="5983"/>
                  <a:ext cx="1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文本框 114"/>
              <p:cNvSpPr txBox="1"/>
              <p:nvPr/>
            </p:nvSpPr>
            <p:spPr>
              <a:xfrm>
                <a:off x="5447" y="5513"/>
                <a:ext cx="6092" cy="6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b="1" i="1"/>
                  <a:t>Seq2Seq(RNN) </a:t>
                </a:r>
                <a:r>
                  <a:rPr lang="en-US" altLang="zh-CN" b="1" i="1">
                    <a:latin typeface="Arial" panose="020B0604020202020204" pitchFamily="34" charset="0"/>
                    <a:cs typeface="Arial" panose="020B0604020202020204" pitchFamily="34" charset="0"/>
                  </a:rPr>
                  <a:t>→ LSTM →BLSTM</a:t>
                </a:r>
                <a:endParaRPr lang="en-US" altLang="zh-CN" b="1" i="1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/>
                <p:cNvSpPr txBox="1"/>
                <p:nvPr/>
              </p:nvSpPr>
              <p:spPr>
                <a:xfrm>
                  <a:off x="13461" y="5038"/>
                  <a:ext cx="5703" cy="1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ctrlP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4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" y="5038"/>
                  <a:ext cx="5703" cy="1330"/>
                </a:xfrm>
                <a:prstGeom prst="rect">
                  <a:avLst/>
                </a:prstGeom>
                <a:blipFill rotWithShape="1">
                  <a:blip r:embed="rId1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3" name="内容占位符 162"/>
          <p:cNvGraphicFramePr/>
          <p:nvPr>
            <p:ph idx="1"/>
          </p:nvPr>
        </p:nvGraphicFramePr>
        <p:xfrm>
          <a:off x="8906510" y="4361180"/>
          <a:ext cx="3187700" cy="183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ldLvl="0" animBg="1"/>
      <p:bldP spid="33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6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62880" y="6210000"/>
            <a:ext cx="397637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6692" y="63756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V="1">
            <a:off x="6095365" y="-535360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260" y="-26670"/>
            <a:ext cx="12120245" cy="36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i="1">
                <a:sym typeface="+mn-ea"/>
              </a:rPr>
              <a:t> 1. Compare ML models</a:t>
            </a:r>
            <a:r>
              <a:rPr lang="en-US" altLang="zh-CN" sz="2000" b="1" i="1">
                <a:sym typeface="+mn-ea"/>
              </a:rPr>
              <a:t>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 </a:t>
            </a:r>
            <a:r>
              <a:rPr lang="en-US" altLang="zh-CN" sz="2000" b="1" i="1">
                <a:latin typeface="+mj-lt"/>
                <a:cs typeface="+mj-lt"/>
                <a:sym typeface="+mn-ea"/>
              </a:rPr>
              <a:t>Disscuss methods for optimization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 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3.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Interesing problems we found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4. Summary</a:t>
            </a:r>
            <a:endParaRPr lang="zh-CN" altLang="en-US" sz="1400">
              <a:latin typeface="+mj-lt"/>
              <a:cs typeface="+mj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247890" y="548640"/>
            <a:ext cx="4848860" cy="2684145"/>
            <a:chOff x="11414" y="864"/>
            <a:chExt cx="7636" cy="422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0" y="1407"/>
              <a:ext cx="2688" cy="368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88" y="3471"/>
              <a:ext cx="4274" cy="1331"/>
            </a:xfrm>
            <a:prstGeom prst="rect">
              <a:avLst/>
            </a:prstGeom>
          </p:spPr>
        </p:pic>
        <p:sp>
          <p:nvSpPr>
            <p:cNvPr id="321" name="文本框 320"/>
            <p:cNvSpPr txBox="1"/>
            <p:nvPr/>
          </p:nvSpPr>
          <p:spPr>
            <a:xfrm>
              <a:off x="11414" y="864"/>
              <a:ext cx="7448" cy="5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/>
                <a:t>5. Multi-Head Attention Transformer Arc.</a:t>
              </a:r>
              <a:r>
                <a:rPr lang="en-US" altLang="zh-CN" sz="1200"/>
                <a:t>[2]</a:t>
              </a:r>
              <a:endParaRPr lang="en-US" altLang="zh-CN" sz="120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4288" y="1457"/>
              <a:ext cx="4762" cy="1964"/>
              <a:chOff x="7348" y="3923"/>
              <a:chExt cx="5775" cy="2558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7348" y="3923"/>
                <a:ext cx="5775" cy="1478"/>
                <a:chOff x="7348" y="3923"/>
                <a:chExt cx="5775" cy="1478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7348" y="3923"/>
                  <a:ext cx="5339" cy="1478"/>
                  <a:chOff x="7348" y="3923"/>
                  <a:chExt cx="5339" cy="1478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7446" y="3926"/>
                    <a:ext cx="2291" cy="1060"/>
                    <a:chOff x="7446" y="3926"/>
                    <a:chExt cx="2291" cy="1060"/>
                  </a:xfrm>
                </p:grpSpPr>
                <p:sp>
                  <p:nvSpPr>
                    <p:cNvPr id="88" name="圆角矩形 87"/>
                    <p:cNvSpPr/>
                    <p:nvPr/>
                  </p:nvSpPr>
                  <p:spPr>
                    <a:xfrm>
                      <a:off x="7446" y="4040"/>
                      <a:ext cx="1102" cy="886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800" i="1">
                          <a:solidFill>
                            <a:schemeClr val="tx1"/>
                          </a:solidFill>
                        </a:rPr>
                        <a:t>multi-head attention</a:t>
                      </a:r>
                      <a:endParaRPr lang="en-US" altLang="zh-CN" sz="800" i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42" name="组合 41"/>
                    <p:cNvGrpSpPr/>
                    <p:nvPr/>
                  </p:nvGrpSpPr>
                  <p:grpSpPr>
                    <a:xfrm>
                      <a:off x="8705" y="3926"/>
                      <a:ext cx="1032" cy="1061"/>
                      <a:chOff x="12321" y="3798"/>
                      <a:chExt cx="1032" cy="1061"/>
                    </a:xfrm>
                  </p:grpSpPr>
                  <p:sp>
                    <p:nvSpPr>
                      <p:cNvPr id="43" name="圆角矩形 42"/>
                      <p:cNvSpPr/>
                      <p:nvPr/>
                    </p:nvSpPr>
                    <p:spPr>
                      <a:xfrm>
                        <a:off x="13001" y="3798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" name="圆角矩形 43"/>
                      <p:cNvSpPr/>
                      <p:nvPr/>
                    </p:nvSpPr>
                    <p:spPr>
                      <a:xfrm>
                        <a:off x="12775" y="3855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5" name="圆角矩形 44"/>
                      <p:cNvSpPr/>
                      <p:nvPr/>
                    </p:nvSpPr>
                    <p:spPr>
                      <a:xfrm>
                        <a:off x="12548" y="3912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圆角矩形 45"/>
                      <p:cNvSpPr/>
                      <p:nvPr/>
                    </p:nvSpPr>
                    <p:spPr>
                      <a:xfrm>
                        <a:off x="12321" y="3969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10280" y="3923"/>
                    <a:ext cx="2291" cy="1060"/>
                    <a:chOff x="7446" y="3926"/>
                    <a:chExt cx="2291" cy="1060"/>
                  </a:xfrm>
                </p:grpSpPr>
                <p:sp>
                  <p:nvSpPr>
                    <p:cNvPr id="49" name="圆角矩形 48"/>
                    <p:cNvSpPr/>
                    <p:nvPr/>
                  </p:nvSpPr>
                  <p:spPr>
                    <a:xfrm>
                      <a:off x="7446" y="4040"/>
                      <a:ext cx="1102" cy="886"/>
                    </a:xfrm>
                    <a:prstGeom prst="roundRect">
                      <a:avLst/>
                    </a:prstGeom>
                    <a:noFill/>
                    <a:ln w="44450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800" i="1">
                          <a:solidFill>
                            <a:schemeClr val="tx1"/>
                          </a:solidFill>
                        </a:rPr>
                        <a:t>multi-head attention</a:t>
                      </a:r>
                      <a:endParaRPr lang="en-US" altLang="zh-CN" sz="800" i="1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8705" y="3926"/>
                      <a:ext cx="1032" cy="1061"/>
                      <a:chOff x="12321" y="3798"/>
                      <a:chExt cx="1032" cy="1061"/>
                    </a:xfrm>
                  </p:grpSpPr>
                  <p:sp>
                    <p:nvSpPr>
                      <p:cNvPr id="51" name="圆角矩形 50"/>
                      <p:cNvSpPr/>
                      <p:nvPr/>
                    </p:nvSpPr>
                    <p:spPr>
                      <a:xfrm>
                        <a:off x="13001" y="3798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圆角矩形 51"/>
                      <p:cNvSpPr/>
                      <p:nvPr/>
                    </p:nvSpPr>
                    <p:spPr>
                      <a:xfrm>
                        <a:off x="12775" y="3855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3" name="圆角矩形 52"/>
                      <p:cNvSpPr/>
                      <p:nvPr/>
                    </p:nvSpPr>
                    <p:spPr>
                      <a:xfrm>
                        <a:off x="12548" y="3912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" name="圆角矩形 53"/>
                      <p:cNvSpPr/>
                      <p:nvPr/>
                    </p:nvSpPr>
                    <p:spPr>
                      <a:xfrm>
                        <a:off x="12321" y="3969"/>
                        <a:ext cx="353" cy="8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0" cmpd="sng">
                        <a:solidFill>
                          <a:schemeClr val="accent1">
                            <a:shade val="50000"/>
                            <a:alpha val="7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 sz="800" i="1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348" y="4867"/>
                    <a:ext cx="5339" cy="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r>
                      <a:rPr lang="en-US" altLang="zh-CN" sz="1400"/>
                      <a:t>encoder	            decoder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67" name="文本框 66"/>
                <p:cNvSpPr txBox="1"/>
                <p:nvPr/>
              </p:nvSpPr>
              <p:spPr>
                <a:xfrm>
                  <a:off x="8932" y="4720"/>
                  <a:ext cx="4191" cy="5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400">
                      <a:cs typeface="+mn-lt"/>
                    </a:rPr>
                    <a:t>x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                    </a:t>
                  </a:r>
                  <a:r>
                    <a:rPr lang="en-US" altLang="zh-CN" sz="1400">
                      <a:cs typeface="+mn-lt"/>
                      <a:sym typeface="+mn-ea"/>
                    </a:rPr>
                    <a:t>x</a:t>
                  </a:r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n</a:t>
                  </a:r>
                  <a:endParaRPr lang="en-US" altLang="zh-CN" sz="20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8180" y="5287"/>
                <a:ext cx="1248" cy="1191"/>
                <a:chOff x="6255" y="5907"/>
                <a:chExt cx="1248" cy="1191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6879" y="6304"/>
                  <a:ext cx="0" cy="794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6255" y="5910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6255" y="6307"/>
                  <a:ext cx="1247" cy="0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7503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7332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7161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6879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组合 77"/>
              <p:cNvGrpSpPr/>
              <p:nvPr/>
            </p:nvGrpSpPr>
            <p:grpSpPr>
              <a:xfrm>
                <a:off x="11016" y="5290"/>
                <a:ext cx="1248" cy="1191"/>
                <a:chOff x="6255" y="5907"/>
                <a:chExt cx="1248" cy="1191"/>
              </a:xfrm>
            </p:grpSpPr>
            <p:cxnSp>
              <p:nvCxnSpPr>
                <p:cNvPr id="79" name="直接连接符 78"/>
                <p:cNvCxnSpPr/>
                <p:nvPr/>
              </p:nvCxnSpPr>
              <p:spPr>
                <a:xfrm>
                  <a:off x="6879" y="6304"/>
                  <a:ext cx="0" cy="794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6255" y="5910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6255" y="6307"/>
                  <a:ext cx="1247" cy="0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7503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7332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7161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6879" y="5907"/>
                  <a:ext cx="0" cy="397"/>
                </a:xfrm>
                <a:prstGeom prst="line">
                  <a:avLst/>
                </a:prstGeom>
                <a:ln w="25400">
                  <a:head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3" name="直接连接符 122"/>
          <p:cNvCxnSpPr/>
          <p:nvPr/>
        </p:nvCxnSpPr>
        <p:spPr>
          <a:xfrm flipV="1">
            <a:off x="53975" y="3492245"/>
            <a:ext cx="11880000" cy="0"/>
          </a:xfrm>
          <a:prstGeom prst="line">
            <a:avLst/>
          </a:prstGeom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31115" y="406400"/>
            <a:ext cx="3882390" cy="3014980"/>
            <a:chOff x="49" y="640"/>
            <a:chExt cx="6114" cy="4748"/>
          </a:xfrm>
        </p:grpSpPr>
        <p:grpSp>
          <p:nvGrpSpPr>
            <p:cNvPr id="62" name="组合 61"/>
            <p:cNvGrpSpPr/>
            <p:nvPr/>
          </p:nvGrpSpPr>
          <p:grpSpPr>
            <a:xfrm>
              <a:off x="49" y="640"/>
              <a:ext cx="6114" cy="4748"/>
              <a:chOff x="49" y="640"/>
              <a:chExt cx="6114" cy="4748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84" y="640"/>
                <a:ext cx="6079" cy="152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b="1" i="1"/>
                  <a:t>1. </a:t>
                </a:r>
                <a:r>
                  <a:rPr lang="en-US" altLang="zh-CN" sz="1400" b="1" i="1">
                    <a:sym typeface="+mn-ea"/>
                  </a:rPr>
                  <a:t>Greedy decoder, BLSTM (baseline)</a:t>
                </a:r>
                <a:endParaRPr lang="en-US" altLang="zh-CN" b="1" i="1"/>
              </a:p>
              <a:p>
                <a:r>
                  <a:rPr lang="en-US" altLang="zh-CN" b="1" i="1"/>
                  <a:t>2. </a:t>
                </a:r>
                <a:r>
                  <a:rPr lang="en-US" altLang="zh-CN" b="1" i="1">
                    <a:sym typeface="+mn-ea"/>
                  </a:rPr>
                  <a:t>Beam search (width=5)</a:t>
                </a:r>
                <a:endParaRPr lang="en-US" altLang="zh-CN" b="1" i="1"/>
              </a:p>
              <a:p>
                <a:r>
                  <a:rPr lang="en-US" altLang="zh-CN" b="1" i="1"/>
                  <a:t>3. </a:t>
                </a:r>
                <a:r>
                  <a:rPr lang="en-US" altLang="zh-CN" b="1" i="1">
                    <a:sym typeface="+mn-ea"/>
                  </a:rPr>
                  <a:t>Add layers</a:t>
                </a:r>
                <a:r>
                  <a:rPr lang="en-US" altLang="zh-CN" sz="1600" b="1" i="1">
                    <a:sym typeface="+mn-ea"/>
                  </a:rPr>
                  <a:t> (encoder=2,decoder=3)</a:t>
                </a:r>
                <a:endParaRPr lang="en-US" altLang="zh-CN" sz="1600" b="1" i="1">
                  <a:sym typeface="+mn-ea"/>
                </a:endParaRPr>
              </a:p>
            </p:txBody>
          </p:sp>
          <p:grpSp>
            <p:nvGrpSpPr>
              <p:cNvPr id="344" name="组合 343"/>
              <p:cNvGrpSpPr/>
              <p:nvPr/>
            </p:nvGrpSpPr>
            <p:grpSpPr>
              <a:xfrm rot="0">
                <a:off x="49" y="2112"/>
                <a:ext cx="6088" cy="3276"/>
                <a:chOff x="6311" y="3925"/>
                <a:chExt cx="6918" cy="3728"/>
              </a:xfrm>
            </p:grpSpPr>
            <p:sp>
              <p:nvSpPr>
                <p:cNvPr id="131" name="椭圆 130"/>
                <p:cNvSpPr/>
                <p:nvPr/>
              </p:nvSpPr>
              <p:spPr>
                <a:xfrm>
                  <a:off x="8209" y="4083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r>
                    <a:rPr lang="en-US" altLang="zh-CN" sz="1600" i="1">
                      <a:solidFill>
                        <a:schemeClr val="tx1"/>
                      </a:solidFill>
                    </a:rPr>
                    <a:t>+</a:t>
                  </a:r>
                  <a:endParaRPr lang="en-US" altLang="zh-CN" sz="1600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直接箭头连接符 131"/>
                <p:cNvCxnSpPr>
                  <a:stCxn id="210" idx="0"/>
                  <a:endCxn id="131" idx="3"/>
                </p:cNvCxnSpPr>
                <p:nvPr/>
              </p:nvCxnSpPr>
              <p:spPr>
                <a:xfrm flipV="1">
                  <a:off x="7105" y="4422"/>
                  <a:ext cx="1162" cy="927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58" idx="0"/>
                  <a:endCxn id="131" idx="5"/>
                </p:cNvCxnSpPr>
                <p:nvPr/>
              </p:nvCxnSpPr>
              <p:spPr>
                <a:xfrm flipH="1" flipV="1">
                  <a:off x="8548" y="4422"/>
                  <a:ext cx="1183" cy="927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/>
                <p:cNvCxnSpPr>
                  <a:stCxn id="215" idx="0"/>
                  <a:endCxn id="131" idx="4"/>
                </p:cNvCxnSpPr>
                <p:nvPr/>
              </p:nvCxnSpPr>
              <p:spPr>
                <a:xfrm flipV="1">
                  <a:off x="8408" y="4480"/>
                  <a:ext cx="0" cy="869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肘形连接符 134"/>
                <p:cNvCxnSpPr>
                  <a:endCxn id="105" idx="1"/>
                </p:cNvCxnSpPr>
                <p:nvPr/>
              </p:nvCxnSpPr>
              <p:spPr>
                <a:xfrm rot="5400000" flipV="1">
                  <a:off x="9038" y="5056"/>
                  <a:ext cx="2654" cy="393"/>
                </a:xfrm>
                <a:prstGeom prst="bentConnector2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7" name="对象 136"/>
                <p:cNvGraphicFramePr/>
                <p:nvPr/>
              </p:nvGraphicFramePr>
              <p:xfrm>
                <a:off x="8069" y="4773"/>
                <a:ext cx="345" cy="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8" name="" r:id="rId4" imgW="190500" imgH="215900" progId="Equation.KSEE3">
                        <p:embed/>
                      </p:oleObj>
                    </mc:Choice>
                    <mc:Fallback>
                      <p:oleObj name="" r:id="rId4" imgW="1905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69" y="4773"/>
                              <a:ext cx="345" cy="3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1" name="对象 140"/>
                <p:cNvGraphicFramePr/>
                <p:nvPr/>
              </p:nvGraphicFramePr>
              <p:xfrm>
                <a:off x="7257" y="4773"/>
                <a:ext cx="321" cy="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" name="" r:id="rId6" imgW="177165" imgH="215900" progId="Equation.KSEE3">
                        <p:embed/>
                      </p:oleObj>
                    </mc:Choice>
                    <mc:Fallback>
                      <p:oleObj name="" r:id="rId6" imgW="177165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57" y="4773"/>
                              <a:ext cx="321" cy="3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" name="对象 142"/>
                <p:cNvGraphicFramePr/>
                <p:nvPr/>
              </p:nvGraphicFramePr>
              <p:xfrm>
                <a:off x="8983" y="4775"/>
                <a:ext cx="667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" name="" r:id="rId8" imgW="368300" imgH="241300" progId="Equation.KSEE3">
                        <p:embed/>
                      </p:oleObj>
                    </mc:Choice>
                    <mc:Fallback>
                      <p:oleObj name="" r:id="rId8" imgW="368300" imgH="2413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983" y="4775"/>
                              <a:ext cx="667" cy="43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对象 18"/>
                <p:cNvGraphicFramePr/>
                <p:nvPr/>
              </p:nvGraphicFramePr>
              <p:xfrm>
                <a:off x="6998" y="7303"/>
                <a:ext cx="211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" name="" r:id="rId10" imgW="152400" imgH="215900" progId="Equation.KSEE3">
                        <p:embed/>
                      </p:oleObj>
                    </mc:Choice>
                    <mc:Fallback>
                      <p:oleObj name="" r:id="rId10" imgW="1524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98" y="7303"/>
                              <a:ext cx="211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椭圆 20"/>
                <p:cNvSpPr/>
                <p:nvPr/>
              </p:nvSpPr>
              <p:spPr>
                <a:xfrm>
                  <a:off x="6904" y="725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24" name="对象 23"/>
                <p:cNvGraphicFramePr/>
                <p:nvPr/>
              </p:nvGraphicFramePr>
              <p:xfrm>
                <a:off x="8294" y="7303"/>
                <a:ext cx="226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" name="" r:id="rId12" imgW="165100" imgH="215900" progId="Equation.KSEE3">
                        <p:embed/>
                      </p:oleObj>
                    </mc:Choice>
                    <mc:Fallback>
                      <p:oleObj name="" r:id="rId12" imgW="165100" imgH="215900" progId="Equation.KSEE3">
                        <p:embed/>
                        <p:pic>
                          <p:nvPicPr>
                            <p:cNvPr id="0" name="图片 16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94" y="7303"/>
                              <a:ext cx="226" cy="28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" name="椭圆 35"/>
                <p:cNvSpPr/>
                <p:nvPr/>
              </p:nvSpPr>
              <p:spPr>
                <a:xfrm>
                  <a:off x="8209" y="7257"/>
                  <a:ext cx="397" cy="39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p>
                  <a:pPr algn="ctr"/>
                  <a:endParaRPr lang="en-US" altLang="zh-CN" sz="1000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圆角矩形 128"/>
                <p:cNvSpPr/>
                <p:nvPr/>
              </p:nvSpPr>
              <p:spPr>
                <a:xfrm>
                  <a:off x="12603" y="3989"/>
                  <a:ext cx="626" cy="2819"/>
                </a:xfrm>
                <a:prstGeom prst="round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...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4" name="组合 233"/>
                <p:cNvGrpSpPr/>
                <p:nvPr/>
              </p:nvGrpSpPr>
              <p:grpSpPr>
                <a:xfrm>
                  <a:off x="6311" y="5349"/>
                  <a:ext cx="3722" cy="2179"/>
                  <a:chOff x="5859" y="4423"/>
                  <a:chExt cx="3722" cy="3458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5859" y="6030"/>
                    <a:ext cx="510" cy="351"/>
                    <a:chOff x="5859" y="6030"/>
                    <a:chExt cx="510" cy="351"/>
                  </a:xfrm>
                </p:grpSpPr>
                <p:cxnSp>
                  <p:nvCxnSpPr>
                    <p:cNvPr id="22" name="直接箭头连接符 21"/>
                    <p:cNvCxnSpPr/>
                    <p:nvPr/>
                  </p:nvCxnSpPr>
                  <p:spPr>
                    <a:xfrm rot="5400000" flipV="1">
                      <a:off x="6113" y="6125"/>
                      <a:ext cx="1" cy="51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23" name="对象 22"/>
                    <p:cNvGraphicFramePr/>
                    <p:nvPr/>
                  </p:nvGraphicFramePr>
                  <p:xfrm>
                    <a:off x="6019" y="6030"/>
                    <a:ext cx="242" cy="3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6" name="" r:id="rId14" imgW="177165" imgH="228600" progId="Equation.KSEE3">
                            <p:embed/>
                          </p:oleObj>
                        </mc:Choice>
                        <mc:Fallback>
                          <p:oleObj name="" r:id="rId14" imgW="177165" imgH="228600" progId="Equation.KSEE3">
                            <p:embed/>
                            <p:pic>
                              <p:nvPicPr>
                                <p:cNvPr id="0" name="图片 24"/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019" y="6030"/>
                                  <a:ext cx="242" cy="3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7" name="对象 26"/>
                  <p:cNvGraphicFramePr/>
                  <p:nvPr/>
                </p:nvGraphicFramePr>
                <p:xfrm>
                  <a:off x="6544" y="6244"/>
                  <a:ext cx="213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" name="" r:id="rId16" imgW="152400" imgH="215900" progId="Equation.KSEE3">
                          <p:embed/>
                        </p:oleObj>
                      </mc:Choice>
                      <mc:Fallback>
                        <p:oleObj name="" r:id="rId16" imgW="1524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544" y="6244"/>
                                <a:ext cx="213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9" name="圆角矩形 28"/>
                  <p:cNvSpPr/>
                  <p:nvPr/>
                </p:nvSpPr>
                <p:spPr>
                  <a:xfrm>
                    <a:off x="6367" y="5953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" name="直接箭头连接符 29"/>
                  <p:cNvCxnSpPr/>
                  <p:nvPr/>
                </p:nvCxnSpPr>
                <p:spPr>
                  <a:xfrm flipH="1" flipV="1">
                    <a:off x="6649" y="6803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/>
                  <p:nvPr/>
                </p:nvCxnSpPr>
                <p:spPr>
                  <a:xfrm rot="5400000" flipV="1">
                    <a:off x="7304" y="6011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2" name="对象 31"/>
                  <p:cNvGraphicFramePr/>
                  <p:nvPr/>
                </p:nvGraphicFramePr>
                <p:xfrm>
                  <a:off x="7341" y="6038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" name="" r:id="rId18" imgW="152400" imgH="215900" progId="Equation.KSEE3">
                          <p:embed/>
                        </p:oleObj>
                      </mc:Choice>
                      <mc:Fallback>
                        <p:oleObj name="" r:id="rId18" imgW="152400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1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341" y="6038"/>
                                <a:ext cx="206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" name="对象 33"/>
                  <p:cNvGraphicFramePr/>
                  <p:nvPr/>
                </p:nvGraphicFramePr>
                <p:xfrm>
                  <a:off x="7840" y="6244"/>
                  <a:ext cx="228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" name="" r:id="rId20" imgW="165100" imgH="215900" progId="Equation.KSEE3">
                          <p:embed/>
                        </p:oleObj>
                      </mc:Choice>
                      <mc:Fallback>
                        <p:oleObj name="" r:id="rId20" imgW="1651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840" y="6244"/>
                                <a:ext cx="228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7" name="圆角矩形 36"/>
                  <p:cNvSpPr/>
                  <p:nvPr/>
                </p:nvSpPr>
                <p:spPr>
                  <a:xfrm>
                    <a:off x="7672" y="5953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直接箭头连接符 37"/>
                  <p:cNvCxnSpPr/>
                  <p:nvPr/>
                </p:nvCxnSpPr>
                <p:spPr>
                  <a:xfrm flipH="1" flipV="1">
                    <a:off x="7954" y="6803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/>
                  <p:cNvCxnSpPr/>
                  <p:nvPr/>
                </p:nvCxnSpPr>
                <p:spPr>
                  <a:xfrm rot="5400000" flipV="1">
                    <a:off x="8607" y="6012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40" name="对象 39"/>
                  <p:cNvGraphicFramePr/>
                  <p:nvPr/>
                </p:nvGraphicFramePr>
                <p:xfrm>
                  <a:off x="8630" y="6047"/>
                  <a:ext cx="240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" name="" r:id="rId22" imgW="177165" imgH="215900" progId="Equation.KSEE3">
                          <p:embed/>
                        </p:oleObj>
                      </mc:Choice>
                      <mc:Fallback>
                        <p:oleObj name="" r:id="rId22" imgW="177165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630" y="6047"/>
                                <a:ext cx="240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8" name="圆角矩形 57"/>
                  <p:cNvSpPr/>
                  <p:nvPr/>
                </p:nvSpPr>
                <p:spPr>
                  <a:xfrm>
                    <a:off x="8977" y="4423"/>
                    <a:ext cx="604" cy="3458"/>
                  </a:xfrm>
                  <a:prstGeom prst="round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...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graphicFrame>
                <p:nvGraphicFramePr>
                  <p:cNvPr id="208" name="对象 207"/>
                  <p:cNvGraphicFramePr/>
                  <p:nvPr/>
                </p:nvGraphicFramePr>
                <p:xfrm>
                  <a:off x="6537" y="4714"/>
                  <a:ext cx="231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9" name="" r:id="rId24" imgW="165100" imgH="215900" progId="Equation.KSEE3">
                          <p:embed/>
                        </p:oleObj>
                      </mc:Choice>
                      <mc:Fallback>
                        <p:oleObj name="" r:id="rId24" imgW="1651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2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537" y="4714"/>
                                <a:ext cx="231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10" name="圆角矩形 209"/>
                  <p:cNvSpPr/>
                  <p:nvPr/>
                </p:nvSpPr>
                <p:spPr>
                  <a:xfrm>
                    <a:off x="6369" y="4423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1" name="直接箭头连接符 210"/>
                  <p:cNvCxnSpPr/>
                  <p:nvPr/>
                </p:nvCxnSpPr>
                <p:spPr>
                  <a:xfrm flipH="1" flipV="1">
                    <a:off x="6651" y="5273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13" name="对象 212"/>
                  <p:cNvGraphicFramePr/>
                  <p:nvPr/>
                </p:nvGraphicFramePr>
                <p:xfrm>
                  <a:off x="7840" y="4714"/>
                  <a:ext cx="231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4" name="" r:id="rId26" imgW="165100" imgH="215900" progId="Equation.KSEE3">
                          <p:embed/>
                        </p:oleObj>
                      </mc:Choice>
                      <mc:Fallback>
                        <p:oleObj name="" r:id="rId26" imgW="165100" imgH="215900" progId="Equation.KSEE3">
                          <p:embed/>
                          <p:pic>
                            <p:nvPicPr>
                              <p:cNvPr id="0" name="图片 54"/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840" y="4714"/>
                                <a:ext cx="231" cy="28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15" name="圆角矩形 214"/>
                  <p:cNvSpPr/>
                  <p:nvPr/>
                </p:nvSpPr>
                <p:spPr>
                  <a:xfrm>
                    <a:off x="7672" y="4423"/>
                    <a:ext cx="567" cy="850"/>
                  </a:xfrm>
                  <a:prstGeom prst="roundRect">
                    <a:avLst/>
                  </a:prstGeom>
                  <a:noFill/>
                  <a:ln w="444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6" name="直接箭头连接符 215"/>
                  <p:cNvCxnSpPr/>
                  <p:nvPr/>
                </p:nvCxnSpPr>
                <p:spPr>
                  <a:xfrm flipH="1" flipV="1">
                    <a:off x="7954" y="5273"/>
                    <a:ext cx="1" cy="6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859" y="4447"/>
                    <a:ext cx="510" cy="350"/>
                    <a:chOff x="5858" y="6030"/>
                    <a:chExt cx="510" cy="350"/>
                  </a:xfrm>
                </p:grpSpPr>
                <p:cxnSp>
                  <p:nvCxnSpPr>
                    <p:cNvPr id="223" name="直接箭头连接符 222"/>
                    <p:cNvCxnSpPr/>
                    <p:nvPr/>
                  </p:nvCxnSpPr>
                  <p:spPr>
                    <a:xfrm rot="5400000" flipV="1">
                      <a:off x="6112" y="6124"/>
                      <a:ext cx="1" cy="51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224" name="对象 223"/>
                    <p:cNvGraphicFramePr/>
                    <p:nvPr/>
                  </p:nvGraphicFramePr>
                  <p:xfrm>
                    <a:off x="6019" y="6030"/>
                    <a:ext cx="242" cy="3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5" name="" r:id="rId28" imgW="177165" imgH="228600" progId="Equation.KSEE3">
                            <p:embed/>
                          </p:oleObj>
                        </mc:Choice>
                        <mc:Fallback>
                          <p:oleObj name="" r:id="rId28" imgW="177165" imgH="228600" progId="Equation.KSEE3">
                            <p:embed/>
                            <p:pic>
                              <p:nvPicPr>
                                <p:cNvPr id="0" name="图片 24"/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019" y="6030"/>
                                  <a:ext cx="242" cy="3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226" name="直接箭头连接符 225"/>
                  <p:cNvCxnSpPr/>
                  <p:nvPr/>
                </p:nvCxnSpPr>
                <p:spPr>
                  <a:xfrm rot="5400000" flipV="1">
                    <a:off x="7302" y="4429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箭头连接符 226"/>
                  <p:cNvCxnSpPr/>
                  <p:nvPr/>
                </p:nvCxnSpPr>
                <p:spPr>
                  <a:xfrm rot="5400000" flipV="1">
                    <a:off x="8608" y="4429"/>
                    <a:ext cx="1" cy="73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28" name="对象 227"/>
                  <p:cNvGraphicFramePr/>
                  <p:nvPr/>
                </p:nvGraphicFramePr>
                <p:xfrm>
                  <a:off x="8604" y="4439"/>
                  <a:ext cx="240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9" name="" r:id="rId30" imgW="177165" imgH="215900" progId="Equation.KSEE3">
                          <p:embed/>
                        </p:oleObj>
                      </mc:Choice>
                      <mc:Fallback>
                        <p:oleObj name="" r:id="rId30" imgW="177165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3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604" y="4439"/>
                                <a:ext cx="240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0" name="对象 229"/>
                  <p:cNvGraphicFramePr/>
                  <p:nvPr/>
                </p:nvGraphicFramePr>
                <p:xfrm>
                  <a:off x="7315" y="4430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1" name="" r:id="rId32" imgW="152400" imgH="215900" progId="Equation.KSEE3">
                          <p:embed/>
                        </p:oleObj>
                      </mc:Choice>
                      <mc:Fallback>
                        <p:oleObj name="" r:id="rId32" imgW="152400" imgH="215900" progId="Equation.KSEE3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315" y="4430"/>
                                <a:ext cx="206" cy="28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02" name="对象 101"/>
                <p:cNvGraphicFramePr/>
                <p:nvPr/>
              </p:nvGraphicFramePr>
              <p:xfrm>
                <a:off x="10748" y="6509"/>
                <a:ext cx="19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" name="" r:id="rId34" imgW="139700" imgH="215900" progId="Equation.KSEE3">
                        <p:embed/>
                      </p:oleObj>
                    </mc:Choice>
                    <mc:Fallback>
                      <p:oleObj name="" r:id="rId34" imgW="1397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748" y="6509"/>
                              <a:ext cx="196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" name="圆角矩形 104"/>
                <p:cNvSpPr/>
                <p:nvPr/>
              </p:nvSpPr>
              <p:spPr>
                <a:xfrm>
                  <a:off x="10562" y="6356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箭头连接符 105"/>
                <p:cNvCxnSpPr/>
                <p:nvPr/>
              </p:nvCxnSpPr>
              <p:spPr>
                <a:xfrm flipV="1">
                  <a:off x="10845" y="5999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rot="5400000" flipV="1">
                  <a:off x="11356" y="6354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" name="对象 110"/>
                <p:cNvGraphicFramePr/>
                <p:nvPr/>
              </p:nvGraphicFramePr>
              <p:xfrm>
                <a:off x="11251" y="6401"/>
                <a:ext cx="20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" name="" r:id="rId36" imgW="152400" imgH="215900" progId="Equation.KSEE3">
                        <p:embed/>
                      </p:oleObj>
                    </mc:Choice>
                    <mc:Fallback>
                      <p:oleObj name="" r:id="rId36" imgW="1524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251" y="6401"/>
                              <a:ext cx="206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8" name="对象 117"/>
                <p:cNvGraphicFramePr/>
                <p:nvPr/>
              </p:nvGraphicFramePr>
              <p:xfrm>
                <a:off x="11759" y="6509"/>
                <a:ext cx="211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" name="" r:id="rId38" imgW="152400" imgH="215900" progId="Equation.KSEE3">
                        <p:embed/>
                      </p:oleObj>
                    </mc:Choice>
                    <mc:Fallback>
                      <p:oleObj name="" r:id="rId38" imgW="1524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59" y="6509"/>
                              <a:ext cx="211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1" name="圆角矩形 120"/>
                <p:cNvSpPr/>
                <p:nvPr/>
              </p:nvSpPr>
              <p:spPr>
                <a:xfrm>
                  <a:off x="11582" y="6356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直接箭头连接符 121"/>
                <p:cNvCxnSpPr/>
                <p:nvPr/>
              </p:nvCxnSpPr>
              <p:spPr>
                <a:xfrm flipV="1">
                  <a:off x="11865" y="5999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/>
                <p:nvPr/>
              </p:nvCxnSpPr>
              <p:spPr>
                <a:xfrm rot="5400000" flipV="1">
                  <a:off x="12376" y="6355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27" name="对象 126"/>
                <p:cNvGraphicFramePr/>
                <p:nvPr/>
              </p:nvGraphicFramePr>
              <p:xfrm>
                <a:off x="12264" y="6406"/>
                <a:ext cx="22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40" imgW="165100" imgH="215900" progId="Equation.KSEE3">
                        <p:embed/>
                      </p:oleObj>
                    </mc:Choice>
                    <mc:Fallback>
                      <p:oleObj name="" r:id="rId40" imgW="1651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64" y="6406"/>
                              <a:ext cx="224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9" name="对象 238"/>
                <p:cNvGraphicFramePr/>
                <p:nvPr/>
              </p:nvGraphicFramePr>
              <p:xfrm>
                <a:off x="10739" y="5680"/>
                <a:ext cx="21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0" name="" r:id="rId42" imgW="152400" imgH="215900" progId="Equation.KSEE3">
                        <p:embed/>
                      </p:oleObj>
                    </mc:Choice>
                    <mc:Fallback>
                      <p:oleObj name="" r:id="rId42" imgW="1524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739" y="5680"/>
                              <a:ext cx="214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3" name="圆角矩形 242"/>
                <p:cNvSpPr/>
                <p:nvPr/>
              </p:nvSpPr>
              <p:spPr>
                <a:xfrm>
                  <a:off x="10562" y="5527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4" name="直接箭头连接符 243"/>
                <p:cNvCxnSpPr/>
                <p:nvPr/>
              </p:nvCxnSpPr>
              <p:spPr>
                <a:xfrm flipV="1">
                  <a:off x="10845" y="5170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rot="5400000" flipV="1">
                  <a:off x="11356" y="5525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46" name="对象 245"/>
                <p:cNvGraphicFramePr/>
                <p:nvPr/>
              </p:nvGraphicFramePr>
              <p:xfrm>
                <a:off x="11251" y="5572"/>
                <a:ext cx="20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" name="" r:id="rId44" imgW="152400" imgH="215900" progId="Equation.KSEE3">
                        <p:embed/>
                      </p:oleObj>
                    </mc:Choice>
                    <mc:Fallback>
                      <p:oleObj name="" r:id="rId44" imgW="1524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4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251" y="5572"/>
                              <a:ext cx="206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0" name="对象 249"/>
                <p:cNvGraphicFramePr/>
                <p:nvPr/>
              </p:nvGraphicFramePr>
              <p:xfrm>
                <a:off x="11759" y="5680"/>
                <a:ext cx="211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1" name="" r:id="rId46" imgW="152400" imgH="215900" progId="Equation.KSEE3">
                        <p:embed/>
                      </p:oleObj>
                    </mc:Choice>
                    <mc:Fallback>
                      <p:oleObj name="" r:id="rId46" imgW="152400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4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59" y="5680"/>
                              <a:ext cx="211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3" name="圆角矩形 252"/>
                <p:cNvSpPr/>
                <p:nvPr/>
              </p:nvSpPr>
              <p:spPr>
                <a:xfrm>
                  <a:off x="11582" y="5527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4" name="直接箭头连接符 253"/>
                <p:cNvCxnSpPr/>
                <p:nvPr/>
              </p:nvCxnSpPr>
              <p:spPr>
                <a:xfrm flipV="1">
                  <a:off x="11865" y="5170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/>
                <p:cNvCxnSpPr/>
                <p:nvPr/>
              </p:nvCxnSpPr>
              <p:spPr>
                <a:xfrm rot="5400000" flipV="1">
                  <a:off x="12376" y="5526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56" name="对象 255"/>
                <p:cNvGraphicFramePr/>
                <p:nvPr/>
              </p:nvGraphicFramePr>
              <p:xfrm>
                <a:off x="12264" y="5576"/>
                <a:ext cx="22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" name="" r:id="rId48" imgW="165100" imgH="215900" progId="Equation.KSEE3">
                        <p:embed/>
                      </p:oleObj>
                    </mc:Choice>
                    <mc:Fallback>
                      <p:oleObj name="" r:id="rId48" imgW="165100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64" y="5576"/>
                              <a:ext cx="224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7" name="对象 276"/>
                <p:cNvGraphicFramePr/>
                <p:nvPr/>
              </p:nvGraphicFramePr>
              <p:xfrm>
                <a:off x="10723" y="4847"/>
                <a:ext cx="249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" name="" r:id="rId50" imgW="177165" imgH="215900" progId="Equation.KSEE3">
                        <p:embed/>
                      </p:oleObj>
                    </mc:Choice>
                    <mc:Fallback>
                      <p:oleObj name="" r:id="rId50" imgW="177165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723" y="4847"/>
                              <a:ext cx="249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6" name="圆角矩形 315"/>
                <p:cNvSpPr/>
                <p:nvPr/>
              </p:nvSpPr>
              <p:spPr>
                <a:xfrm>
                  <a:off x="10563" y="4694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7" name="直接箭头连接符 316"/>
                <p:cNvCxnSpPr/>
                <p:nvPr/>
              </p:nvCxnSpPr>
              <p:spPr>
                <a:xfrm flipV="1">
                  <a:off x="10846" y="4337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箭头连接符 318"/>
                <p:cNvCxnSpPr/>
                <p:nvPr/>
              </p:nvCxnSpPr>
              <p:spPr>
                <a:xfrm rot="5400000" flipV="1">
                  <a:off x="11357" y="4692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20" name="对象 319"/>
                <p:cNvGraphicFramePr/>
                <p:nvPr/>
              </p:nvGraphicFramePr>
              <p:xfrm>
                <a:off x="11235" y="4739"/>
                <a:ext cx="240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5" name="" r:id="rId52" imgW="177165" imgH="215900" progId="Equation.KSEE3">
                        <p:embed/>
                      </p:oleObj>
                    </mc:Choice>
                    <mc:Fallback>
                      <p:oleObj name="" r:id="rId52" imgW="177165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235" y="4739"/>
                              <a:ext cx="240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" name="对象 327"/>
                <p:cNvGraphicFramePr/>
                <p:nvPr/>
              </p:nvGraphicFramePr>
              <p:xfrm>
                <a:off x="11743" y="4847"/>
                <a:ext cx="24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" name="" r:id="rId54" imgW="177165" imgH="215900" progId="Equation.KSEE3">
                        <p:embed/>
                      </p:oleObj>
                    </mc:Choice>
                    <mc:Fallback>
                      <p:oleObj name="" r:id="rId54" imgW="177165" imgH="215900" progId="Equation.KSEE3">
                        <p:embed/>
                        <p:pic>
                          <p:nvPicPr>
                            <p:cNvPr id="0" name="图片 54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43" y="4847"/>
                              <a:ext cx="246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43" name="组合 342"/>
                <p:cNvGrpSpPr/>
                <p:nvPr/>
              </p:nvGrpSpPr>
              <p:grpSpPr>
                <a:xfrm>
                  <a:off x="10648" y="3940"/>
                  <a:ext cx="1416" cy="397"/>
                  <a:chOff x="11100" y="4128"/>
                  <a:chExt cx="1416" cy="208"/>
                </a:xfrm>
              </p:grpSpPr>
              <p:graphicFrame>
                <p:nvGraphicFramePr>
                  <p:cNvPr id="259" name="对象 258"/>
                  <p:cNvGraphicFramePr/>
                  <p:nvPr/>
                </p:nvGraphicFramePr>
                <p:xfrm>
                  <a:off x="11193" y="4154"/>
                  <a:ext cx="229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0" name="" r:id="rId56" imgW="165100" imgH="215900" progId="Equation.KSEE3">
                          <p:embed/>
                        </p:oleObj>
                      </mc:Choice>
                      <mc:Fallback>
                        <p:oleObj name="" r:id="rId56" imgW="165100" imgH="215900" progId="Equation.KSEE3">
                          <p:embed/>
                          <p:pic>
                            <p:nvPicPr>
                              <p:cNvPr id="0" name="图片 22"/>
                              <p:cNvPicPr/>
                              <p:nvPr/>
                            </p:nvPicPr>
                            <p:blipFill>
                              <a:blip r:embed="rId5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193" y="4154"/>
                                <a:ext cx="229" cy="1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15" name="椭圆 314"/>
                  <p:cNvSpPr/>
                  <p:nvPr/>
                </p:nvSpPr>
                <p:spPr>
                  <a:xfrm>
                    <a:off x="11100" y="4128"/>
                    <a:ext cx="397" cy="209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="horz" wrap="none" rtlCol="0" anchor="ctr">
                    <a:noAutofit/>
                  </a:bodyPr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326" name="对象 325"/>
                  <p:cNvGraphicFramePr/>
                  <p:nvPr/>
                </p:nvGraphicFramePr>
                <p:xfrm>
                  <a:off x="12205" y="4154"/>
                  <a:ext cx="243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7" name="" r:id="rId58" imgW="177165" imgH="215900" progId="Equation.KSEE3">
                          <p:embed/>
                        </p:oleObj>
                      </mc:Choice>
                      <mc:Fallback>
                        <p:oleObj name="" r:id="rId58" imgW="177165" imgH="215900" progId="Equation.KSEE3">
                          <p:embed/>
                          <p:pic>
                            <p:nvPicPr>
                              <p:cNvPr id="0" name="图片 22"/>
                              <p:cNvPicPr/>
                              <p:nvPr/>
                            </p:nvPicPr>
                            <p:blipFill>
                              <a:blip r:embed="rId5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205" y="4154"/>
                                <a:ext cx="243" cy="1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30" name="椭圆 329"/>
                  <p:cNvSpPr/>
                  <p:nvPr/>
                </p:nvSpPr>
                <p:spPr>
                  <a:xfrm>
                    <a:off x="12120" y="4128"/>
                    <a:ext cx="397" cy="209"/>
                  </a:xfrm>
                  <a:prstGeom prst="ellipse">
                    <a:avLst/>
                  </a:prstGeom>
                  <a:noFill/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="horz" wrap="none" rtlCol="0" anchor="ctr">
                    <a:noAutofit/>
                  </a:bodyPr>
                  <a:p>
                    <a:pPr algn="ctr"/>
                    <a:endParaRPr lang="en-US" altLang="zh-CN" sz="10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1" name="圆角矩形 330"/>
                <p:cNvSpPr/>
                <p:nvPr/>
              </p:nvSpPr>
              <p:spPr>
                <a:xfrm>
                  <a:off x="11583" y="4694"/>
                  <a:ext cx="567" cy="447"/>
                </a:xfrm>
                <a:prstGeom prst="roundRect">
                  <a:avLst/>
                </a:prstGeom>
                <a:noFill/>
                <a:ln w="444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i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2" name="直接箭头连接符 331"/>
                <p:cNvCxnSpPr/>
                <p:nvPr/>
              </p:nvCxnSpPr>
              <p:spPr>
                <a:xfrm flipV="1">
                  <a:off x="11866" y="4337"/>
                  <a:ext cx="0" cy="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箭头连接符 332"/>
                <p:cNvCxnSpPr/>
                <p:nvPr/>
              </p:nvCxnSpPr>
              <p:spPr>
                <a:xfrm rot="5400000" flipV="1">
                  <a:off x="12377" y="4693"/>
                  <a:ext cx="1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34" name="对象 333"/>
                <p:cNvGraphicFramePr/>
                <p:nvPr/>
              </p:nvGraphicFramePr>
              <p:xfrm>
                <a:off x="12257" y="4744"/>
                <a:ext cx="240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" name="" r:id="rId60" imgW="177165" imgH="215900" progId="Equation.KSEE3">
                        <p:embed/>
                      </p:oleObj>
                    </mc:Choice>
                    <mc:Fallback>
                      <p:oleObj name="" r:id="rId60" imgW="177165" imgH="215900" progId="Equation.KSEE3">
                        <p:embed/>
                        <p:pic>
                          <p:nvPicPr>
                            <p:cNvPr id="0" name="图片 24"/>
                            <p:cNvPicPr/>
                            <p:nvPr/>
                          </p:nvPicPr>
                          <p:blipFill>
                            <a:blip r:embed="rId6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57" y="4744"/>
                              <a:ext cx="240" cy="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42" name="肘形连接符 341"/>
                <p:cNvCxnSpPr>
                  <a:stCxn id="131" idx="0"/>
                </p:cNvCxnSpPr>
                <p:nvPr/>
              </p:nvCxnSpPr>
              <p:spPr>
                <a:xfrm rot="16200000">
                  <a:off x="9208" y="3125"/>
                  <a:ext cx="157" cy="1759"/>
                </a:xfrm>
                <a:prstGeom prst="bentConnector2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虚尾箭头 58"/>
            <p:cNvSpPr/>
            <p:nvPr/>
          </p:nvSpPr>
          <p:spPr>
            <a:xfrm>
              <a:off x="1133" y="4681"/>
              <a:ext cx="439" cy="271"/>
            </a:xfrm>
            <a:prstGeom prst="stripedRight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虚尾箭头 59"/>
            <p:cNvSpPr/>
            <p:nvPr/>
          </p:nvSpPr>
          <p:spPr>
            <a:xfrm rot="10800000">
              <a:off x="1133" y="5007"/>
              <a:ext cx="439" cy="271"/>
            </a:xfrm>
            <a:prstGeom prst="stripedRightArrow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719830" y="548640"/>
            <a:ext cx="4091305" cy="2801620"/>
            <a:chOff x="5858" y="864"/>
            <a:chExt cx="6443" cy="44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858" y="4488"/>
                  <a:ext cx="6443" cy="78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ℎ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acc>
                              <m:accPr>
                                <m:chr m:val="́"/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𝑊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altLang="zh-CN" sz="16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" y="4488"/>
                  <a:ext cx="6443" cy="788"/>
                </a:xfrm>
                <a:prstGeom prst="rect">
                  <a:avLst/>
                </a:prstGeom>
                <a:blipFill rotWithShape="1">
                  <a:blip r:embed="rId6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组合 70"/>
            <p:cNvGrpSpPr/>
            <p:nvPr/>
          </p:nvGrpSpPr>
          <p:grpSpPr>
            <a:xfrm rot="0">
              <a:off x="6528" y="1917"/>
              <a:ext cx="1138" cy="2541"/>
              <a:chOff x="3393" y="2906"/>
              <a:chExt cx="1471" cy="3004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3478" y="2906"/>
                <a:ext cx="397" cy="397"/>
              </a:xfrm>
              <a:prstGeom prst="ellipse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horz" wrap="none" rtlCol="0" anchor="ctr">
                <a:noAutofit/>
              </a:bodyPr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3393" y="3983"/>
                <a:ext cx="567" cy="850"/>
              </a:xfrm>
              <a:prstGeom prst="roundRect">
                <a:avLst/>
              </a:prstGeom>
              <a:noFill/>
              <a:ln w="4445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i="1">
                    <a:solidFill>
                      <a:schemeClr val="tx1"/>
                    </a:solidFill>
                  </a:rPr>
                  <a:t>h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直接箭头连接符 90"/>
              <p:cNvCxnSpPr/>
              <p:nvPr/>
            </p:nvCxnSpPr>
            <p:spPr>
              <a:xfrm flipV="1">
                <a:off x="3676" y="3303"/>
                <a:ext cx="0" cy="6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 flipH="1" flipV="1">
                <a:off x="3675" y="4833"/>
                <a:ext cx="1" cy="6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3478" y="5513"/>
                <a:ext cx="397" cy="397"/>
              </a:xfrm>
              <a:prstGeom prst="ellipse">
                <a:avLst/>
              </a:prstGeom>
              <a:noFill/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wrap="none"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</a:rPr>
                  <a:t>X</a:t>
                </a:r>
                <a:endParaRPr lang="en-US" altLang="zh-CN" sz="1000" i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图片 99"/>
              <p:cNvPicPr/>
              <p:nvPr/>
            </p:nvPicPr>
            <p:blipFill>
              <a:blip r:embed="rId63"/>
              <a:srcRect l="991" t="14289" r="733" b="1338"/>
              <a:stretch>
                <a:fillRect/>
              </a:stretch>
            </p:blipFill>
            <p:spPr>
              <a:xfrm rot="16200000">
                <a:off x="3721" y="3683"/>
                <a:ext cx="1693" cy="5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94" name="直接箭头连接符 93"/>
              <p:cNvCxnSpPr>
                <a:stCxn id="90" idx="3"/>
                <a:endCxn id="100" idx="0"/>
              </p:cNvCxnSpPr>
              <p:nvPr/>
            </p:nvCxnSpPr>
            <p:spPr>
              <a:xfrm flipV="1">
                <a:off x="3960" y="3979"/>
                <a:ext cx="312" cy="429"/>
              </a:xfrm>
              <a:prstGeom prst="straightConnector1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/>
            <p:cNvSpPr txBox="1"/>
            <p:nvPr/>
          </p:nvSpPr>
          <p:spPr>
            <a:xfrm>
              <a:off x="6537" y="864"/>
              <a:ext cx="4267" cy="5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/>
                <a:t>4. Add Lexical Model </a:t>
              </a:r>
              <a:r>
                <a:rPr lang="en-US" altLang="zh-CN" sz="1200"/>
                <a:t>[1]</a:t>
              </a:r>
              <a:endParaRPr lang="en-US" altLang="zh-CN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7786" y="1640"/>
                  <a:ext cx="4007" cy="2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400">
                      <a:cs typeface="+mn-lt"/>
                    </a:rPr>
                    <a:t>Attention:</a:t>
                  </a:r>
                  <a:r>
                    <a:rPr lang="en-US" altLang="zh-CN"/>
                    <a:t> </a:t>
                  </a:r>
                  <a:endParaRPr lang="en-US" altLang="zh-CN"/>
                </a:p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𝑤𝑜𝑟𝑑𝑖</m:t>
                          </m:r>
                        </m:sub>
                      </m:sSub>
                    </m:oMath>
                  </a14:m>
                  <a:r>
                    <a:rPr lang="en-US" altLang="zh-CN" sz="1400" i="1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200" i="1">
                      <a:latin typeface="Arial" panose="020B0604020202020204" pitchFamily="34" charset="0"/>
                      <a:cs typeface="Arial" panose="020B0604020202020204" pitchFamily="34" charset="0"/>
                    </a:rPr>
                    <a:t>= scoure word + its context</a:t>
                  </a:r>
                  <a:endParaRPr lang="en-US" altLang="zh-CN" sz="1200" i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400">
                      <a:cs typeface="+mn-lt"/>
                    </a:rPr>
                    <a:t>Add Lexical model</a:t>
                  </a:r>
                  <a:endParaRPr lang="en-US" altLang="zh-CN" sz="1400">
                    <a:cs typeface="+mn-lt"/>
                  </a:endParaRPr>
                </a:p>
                <a:p>
                  <a:r>
                    <a:rPr lang="en-US" altLang="zh-CN" sz="1600" i="1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                 </a:t>
                  </a:r>
                  <a:r>
                    <a:rPr lang="en-US" altLang="zh-CN" sz="2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altLang="zh-CN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𝑤𝑜𝑟𝑑𝑖</m:t>
                          </m:r>
                        </m:sub>
                      </m:sSub>
                    </m:oMath>
                  </a14:m>
                  <a:r>
                    <a:rPr lang="en-US" altLang="zh-CN" i="1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 </a:t>
                  </a:r>
                  <a:r>
                    <a:rPr lang="en-US" altLang="zh-CN" sz="1200" i="1"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= exact scoure word</a:t>
                  </a:r>
                  <a:endParaRPr lang="en-US" altLang="zh-CN" sz="1200" i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" y="1640"/>
                  <a:ext cx="4007" cy="2521"/>
                </a:xfrm>
                <a:prstGeom prst="rect">
                  <a:avLst/>
                </a:prstGeom>
                <a:blipFill rotWithShape="1">
                  <a:blip r:embed="rId6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1" name="表格 100"/>
          <p:cNvGraphicFramePr/>
          <p:nvPr>
            <p:custDataLst>
              <p:tags r:id="rId65"/>
            </p:custDataLst>
          </p:nvPr>
        </p:nvGraphicFramePr>
        <p:xfrm>
          <a:off x="263525" y="3644900"/>
          <a:ext cx="116128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215"/>
                <a:gridCol w="2816225"/>
                <a:gridCol w="3447415"/>
                <a:gridCol w="23590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Training Loss </a:t>
                      </a:r>
                      <a:r>
                        <a:rPr lang="en-US" altLang="zh-CN" sz="1400"/>
                        <a:t>(L</a:t>
                      </a:r>
                      <a:r>
                        <a:rPr lang="zh-CN" altLang="en-US" sz="1400"/>
                        <a:t>ast Epoch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Validation Perplexity</a:t>
                      </a:r>
                      <a:r>
                        <a:rPr lang="en-US" altLang="zh-CN" sz="1400">
                          <a:sym typeface="+mn-ea"/>
                        </a:rPr>
                        <a:t>(L</a:t>
                      </a:r>
                      <a:r>
                        <a:rPr lang="zh-CN" altLang="en-US" sz="1400">
                          <a:sym typeface="+mn-ea"/>
                        </a:rPr>
                        <a:t>ast Epoch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Test Set BLEU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 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2.126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27.3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10.78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 Beam search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11.97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 Add layers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29.1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9.66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 Add Lexical model</a:t>
                      </a:r>
                      <a:endParaRPr lang="en-US" altLang="zh-CN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1.811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24.3</a:t>
                      </a:r>
                      <a:endParaRPr lang="zh-CN" altLang="en-US" sz="18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13.68</a:t>
                      </a:r>
                      <a:endParaRPr lang="zh-CN" altLang="en-US" sz="18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 Transformer architecture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1.476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38.9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10.59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6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62880" y="6210000"/>
            <a:ext cx="397637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6692" y="63756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V="1">
            <a:off x="6095365" y="-535360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260" y="-26670"/>
            <a:ext cx="12120245" cy="36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i="1">
                <a:sym typeface="+mn-ea"/>
              </a:rPr>
              <a:t> 1. Compare ML models 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 2. Disscuss methods for optimization  →   </a:t>
            </a:r>
            <a:r>
              <a:rPr lang="en-US" altLang="zh-CN" sz="2000" b="1" i="1">
                <a:sym typeface="+mn-ea"/>
              </a:rPr>
              <a:t>Interesing problems we found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 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 4. Summary</a:t>
            </a:r>
            <a:endParaRPr lang="en-US" altLang="zh-CN" sz="1400" i="1">
              <a:solidFill>
                <a:schemeClr val="tx1"/>
              </a:solidFill>
              <a:latin typeface="+mj-lt"/>
              <a:cs typeface="+mj-lt"/>
            </a:endParaRPr>
          </a:p>
          <a:p>
            <a:endParaRPr lang="zh-CN" altLang="en-US" sz="1400">
              <a:latin typeface="+mj-lt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圆角矩形 328"/>
              <p:cNvSpPr/>
              <p:nvPr/>
            </p:nvSpPr>
            <p:spPr>
              <a:xfrm>
                <a:off x="318135" y="549910"/>
                <a:ext cx="5130165" cy="1994535"/>
              </a:xfrm>
              <a:prstGeom prst="round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l">
                  <a:lnSpc>
                    <a:spcPct val="110000"/>
                  </a:lnSpc>
                </a:pPr>
                <a:r>
                  <a:rPr lang="en-US" altLang="zh-CN" sz="1200" b="1" i="1">
                    <a:solidFill>
                      <a:schemeClr val="tx1"/>
                    </a:solidFill>
                  </a:rPr>
                  <a:t>P1. Greedy decoder always output the same answer, and not optimal one.</a:t>
                </a:r>
                <a:endParaRPr lang="en-US" altLang="zh-CN" sz="1200" b="1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900" i="1">
                    <a:solidFill>
                      <a:schemeClr val="tx1"/>
                    </a:solidFill>
                  </a:rPr>
                  <a:t> </a:t>
                </a:r>
                <a:endParaRPr lang="en-US" altLang="zh-CN" sz="900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1200" i="1">
                    <a:solidFill>
                      <a:schemeClr val="accent6">
                        <a:lumMod val="75000"/>
                      </a:schemeClr>
                    </a:solidFill>
                  </a:rPr>
                  <a:t>I am visiting</a:t>
                </a:r>
                <a:r>
                  <a:rPr lang="en-US" altLang="zh-CN" sz="1200" i="1">
                    <a:solidFill>
                      <a:schemeClr val="tx1"/>
                    </a:solidFill>
                  </a:rPr>
                  <a:t> my grandmother tomorrow. (optimal)</a:t>
                </a:r>
                <a:endParaRPr lang="en-US" altLang="zh-CN" sz="1200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1200" i="1">
                    <a:solidFill>
                      <a:schemeClr val="accent6">
                        <a:lumMod val="75000"/>
                      </a:schemeClr>
                    </a:solidFill>
                  </a:rPr>
                  <a:t>I am going to be visiting</a:t>
                </a:r>
                <a:r>
                  <a:rPr lang="en-US" altLang="zh-CN" sz="1200" i="1">
                    <a:solidFill>
                      <a:schemeClr val="tx1"/>
                    </a:solidFill>
                  </a:rPr>
                  <a:t> my grandmother tomorrow. (sub-optimal)</a:t>
                </a:r>
                <a:endParaRPr lang="en-US" altLang="zh-CN" sz="1200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𝑔𝑜𝑖𝑛𝑔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𝑎𝑚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𝑣𝑖𝑠𝑖𝑡𝑖𝑛𝑔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| 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𝑎𝑚</m:t>
                          </m:r>
                        </m:e>
                      </m:d>
                    </m:oMath>
                  </m:oMathPara>
                </a14:m>
                <a:endParaRPr lang="en-US" altLang="zh-CN" sz="1400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Solution: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Beam search, Random sampling function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9" name="圆角矩形 3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" y="549910"/>
                <a:ext cx="5130165" cy="1994535"/>
              </a:xfrm>
              <a:prstGeom prst="roundRect">
                <a:avLst/>
              </a:prstGeom>
              <a:blipFill rotWithShape="1">
                <a:blip r:embed="rId2"/>
                <a:stretch>
                  <a:fillRect l="-124" t="-318" r="-124" b="-318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/>
              <p:cNvSpPr/>
              <p:nvPr/>
            </p:nvSpPr>
            <p:spPr>
              <a:xfrm>
                <a:off x="336550" y="2781935"/>
                <a:ext cx="5111115" cy="1016635"/>
              </a:xfrm>
              <a:prstGeom prst="round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l">
                  <a:lnSpc>
                    <a:spcPct val="100000"/>
                  </a:lnSpc>
                </a:pPr>
                <a:r>
                  <a:rPr lang="en-US" altLang="zh-CN" sz="1200" b="1" i="1">
                    <a:solidFill>
                      <a:schemeClr val="tx1"/>
                    </a:solidFill>
                  </a:rPr>
                  <a:t>P2. Decoder favours short sentences.</a:t>
                </a:r>
                <a:endParaRPr lang="en-US" altLang="zh-CN" sz="1200" b="1" i="1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" y="2781935"/>
                <a:ext cx="5111115" cy="1016635"/>
              </a:xfrm>
              <a:prstGeom prst="roundRect">
                <a:avLst/>
              </a:prstGeom>
              <a:blipFill rotWithShape="1">
                <a:blip r:embed="rId3"/>
                <a:stretch>
                  <a:fillRect l="-124" t="-625" r="-124" b="-625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623570" y="4652645"/>
          <a:ext cx="432752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075055"/>
                <a:gridCol w="1066165"/>
                <a:gridCol w="11353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Language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Total word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Word type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Token ratio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English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+mj-lt"/>
                          <a:cs typeface="+mj-lt"/>
                        </a:rPr>
                        <a:t>124,031 </a:t>
                      </a:r>
                      <a:endParaRPr lang="zh-CN" altLang="en-US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+mj-lt"/>
                          <a:cs typeface="+mj-lt"/>
                          <a:sym typeface="+mn-ea"/>
                        </a:rPr>
                        <a:t>8,326</a:t>
                      </a:r>
                      <a:endParaRPr lang="zh-CN" altLang="en-US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+mj-lt"/>
                          <a:cs typeface="+mj-lt"/>
                        </a:rPr>
                        <a:t>0.0671</a:t>
                      </a:r>
                      <a:endParaRPr lang="zh-CN" altLang="en-US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German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+mj-lt"/>
                          <a:cs typeface="+mj-lt"/>
                        </a:rPr>
                        <a:t>112,572 </a:t>
                      </a:r>
                      <a:endParaRPr lang="zh-CN" altLang="en-US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+mj-lt"/>
                          <a:cs typeface="+mj-lt"/>
                          <a:sym typeface="+mn-ea"/>
                        </a:rPr>
                        <a:t>12,504</a:t>
                      </a:r>
                      <a:endParaRPr lang="zh-CN" altLang="en-US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j-lt"/>
                          <a:cs typeface="+mj-lt"/>
                        </a:rPr>
                        <a:t>0.1111</a:t>
                      </a:r>
                      <a:endParaRPr lang="en-US" altLang="zh-CN" sz="1400">
                        <a:latin typeface="+mj-lt"/>
                        <a:cs typeface="+mj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18770" y="4045585"/>
            <a:ext cx="5129530" cy="19754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00000"/>
              </a:lnSpc>
            </a:pPr>
            <a:r>
              <a:rPr lang="en-US" altLang="zh-CN" sz="1200" b="1" i="1">
                <a:solidFill>
                  <a:schemeClr val="tx1"/>
                </a:solidFill>
              </a:rPr>
              <a:t>P3. From a language with a </a:t>
            </a:r>
            <a:r>
              <a:rPr lang="en-US" altLang="zh-CN" sz="1200" b="1" i="1">
                <a:solidFill>
                  <a:schemeClr val="accent6">
                    <a:lumMod val="75000"/>
                  </a:schemeClr>
                </a:solidFill>
              </a:rPr>
              <a:t>lower</a:t>
            </a:r>
            <a:r>
              <a:rPr lang="en-US" altLang="zh-CN" sz="1200" b="1" i="1">
                <a:solidFill>
                  <a:schemeClr val="tx1"/>
                </a:solidFill>
              </a:rPr>
              <a:t> token ratio </a:t>
            </a:r>
            <a:r>
              <a:rPr lang="en-US" altLang="zh-CN" sz="1200" b="1" i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altLang="zh-CN" sz="1200" b="1" i="1">
                <a:solidFill>
                  <a:schemeClr val="tx1"/>
                </a:solidFill>
              </a:rPr>
              <a:t> another language with a </a:t>
            </a:r>
            <a:r>
              <a:rPr lang="en-US" altLang="zh-CN" sz="1200" b="1" i="1">
                <a:solidFill>
                  <a:schemeClr val="accent6">
                    <a:lumMod val="75000"/>
                  </a:schemeClr>
                </a:solidFill>
              </a:rPr>
              <a:t>higher</a:t>
            </a:r>
            <a:r>
              <a:rPr lang="en-US" altLang="zh-CN" sz="1200" b="1" i="1">
                <a:solidFill>
                  <a:schemeClr val="tx1"/>
                </a:solidFill>
              </a:rPr>
              <a:t> token ratio, </a:t>
            </a:r>
            <a:r>
              <a:rPr lang="en-US" altLang="zh-CN" sz="1200" b="1" i="1">
                <a:solidFill>
                  <a:schemeClr val="accent6">
                    <a:lumMod val="75000"/>
                  </a:schemeClr>
                </a:solidFill>
              </a:rPr>
              <a:t>performance of NMT will be lower</a:t>
            </a:r>
            <a:r>
              <a:rPr lang="en-US" altLang="zh-CN" sz="1200" b="1" i="1">
                <a:solidFill>
                  <a:schemeClr val="tx1"/>
                </a:solidFill>
              </a:rPr>
              <a:t>.</a:t>
            </a:r>
            <a:endParaRPr lang="en-US" altLang="zh-CN" sz="1200" b="1" i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32500" y="549275"/>
            <a:ext cx="5823585" cy="280733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English: “The”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German: “die”, “der”, “den”, “das”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Translation from English to German need more context information to determine which word corresponding to “The”.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</p:txBody>
      </p:sp>
      <p:graphicFrame>
        <p:nvGraphicFramePr>
          <p:cNvPr id="19" name="表格 18"/>
          <p:cNvGraphicFramePr/>
          <p:nvPr>
            <p:custDataLst>
              <p:tags r:id="rId5"/>
            </p:custDataLst>
          </p:nvPr>
        </p:nvGraphicFramePr>
        <p:xfrm>
          <a:off x="6743700" y="765175"/>
          <a:ext cx="44665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295"/>
                <a:gridCol w="22332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Translation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Test Set BLEU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German to English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10.78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English to German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9.37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5941060" y="3498850"/>
            <a:ext cx="5979160" cy="26123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00000"/>
              </a:lnSpc>
            </a:pPr>
            <a:r>
              <a:rPr lang="en-US" altLang="zh-CN" sz="1200" b="1" i="1">
                <a:solidFill>
                  <a:schemeClr val="tx1"/>
                </a:solidFill>
              </a:rPr>
              <a:t>P4. Lexical model perform better on a specific type of word.</a:t>
            </a:r>
            <a:endParaRPr lang="en-US" altLang="zh-CN" sz="1200" b="1" i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NLTK POS tagger</a:t>
            </a:r>
            <a:r>
              <a:rPr lang="en-US" altLang="zh-CN" sz="1200">
                <a:solidFill>
                  <a:schemeClr val="tx1"/>
                </a:solidFill>
                <a:cs typeface="+mn-lt"/>
              </a:rPr>
              <a:t> connot tag lots of numbers: 4.8(En) 11.40(Ge) 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&lt;UNK&gt;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(German): die zulässige obergrenze für den eu-haushalt beträgt 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1,27 %</a:t>
            </a:r>
            <a:r>
              <a:rPr lang="en-US" altLang="zh-CN" sz="1200">
                <a:solidFill>
                  <a:schemeClr val="tx1"/>
                </a:solidFill>
                <a:cs typeface="+mn-lt"/>
              </a:rPr>
              <a:t> des bsp der mitgliedstaaten .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(True English): the permitted ceiling in the eu budget is 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1.27 %</a:t>
            </a:r>
            <a:r>
              <a:rPr lang="en-US" altLang="zh-CN" sz="1200">
                <a:solidFill>
                  <a:schemeClr val="tx1"/>
                </a:solidFill>
                <a:cs typeface="+mn-lt"/>
              </a:rPr>
              <a:t> of the combined gnp for the member states .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</a:rPr>
              <a:t>(Baseline): the chinese 2020 is for the eu 's increase 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%</a:t>
            </a:r>
            <a:r>
              <a:rPr lang="en-US" altLang="zh-CN" sz="1200">
                <a:solidFill>
                  <a:schemeClr val="tx1"/>
                </a:solidFill>
                <a:cs typeface="+mn-lt"/>
              </a:rPr>
              <a:t> of member states.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cs typeface="+mn-lt"/>
                <a:sym typeface="+mn-ea"/>
              </a:rPr>
              <a:t>(Lexical): the chinese cost in the eu money is</a:t>
            </a:r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 1.27 %</a:t>
            </a:r>
            <a:r>
              <a:rPr lang="en-US" altLang="zh-CN" sz="1200">
                <a:solidFill>
                  <a:schemeClr val="tx1"/>
                </a:solidFill>
                <a:cs typeface="+mn-lt"/>
                <a:sym typeface="+mn-ea"/>
              </a:rPr>
              <a:t> combination of member states.</a:t>
            </a:r>
            <a:endParaRPr lang="en-US" altLang="zh-CN" sz="1200">
              <a:solidFill>
                <a:schemeClr val="tx1"/>
              </a:solidFill>
              <a:cs typeface="+mn-lt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 rot="16200000" flipV="1">
            <a:off x="6095365" y="-535360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260" y="-26670"/>
            <a:ext cx="12120245" cy="36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i="1">
                <a:latin typeface="+mj-lt"/>
                <a:cs typeface="+mj-lt"/>
                <a:sym typeface="+mn-ea"/>
              </a:rPr>
              <a:t> 1. Compare ML models</a:t>
            </a:r>
            <a:r>
              <a:rPr lang="en-US" altLang="zh-CN" sz="2000" b="1" i="1">
                <a:sym typeface="+mn-ea"/>
              </a:rPr>
              <a:t>  </a:t>
            </a:r>
            <a:r>
              <a:rPr lang="en-US" altLang="zh-CN" sz="1400" i="1">
                <a:latin typeface="+mj-lt"/>
                <a:cs typeface="+mj-lt"/>
                <a:sym typeface="+mn-ea"/>
              </a:rPr>
              <a:t>→   2. Disscuss methods for optimization  →   3. Interesing questions we found →  </a:t>
            </a:r>
            <a:r>
              <a:rPr lang="en-US" altLang="zh-CN" sz="2000" b="1" i="1">
                <a:sym typeface="+mn-ea"/>
              </a:rPr>
              <a:t>Summary</a:t>
            </a:r>
            <a:endParaRPr lang="en-US" altLang="zh-CN" sz="2000" b="1" i="1">
              <a:solidFill>
                <a:schemeClr val="tx1"/>
              </a:solidFill>
            </a:endParaRPr>
          </a:p>
          <a:p>
            <a:endParaRPr lang="zh-CN" altLang="en-US" sz="1400">
              <a:latin typeface="+mj-lt"/>
              <a:cs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1079" y="6373862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7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262880" y="6210000"/>
            <a:ext cx="397637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36692" y="63756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25" name="圆角矩形 324"/>
          <p:cNvSpPr/>
          <p:nvPr/>
        </p:nvSpPr>
        <p:spPr>
          <a:xfrm>
            <a:off x="318135" y="621030"/>
            <a:ext cx="6278245" cy="3691255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indent="0" algn="l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b="1">
                <a:solidFill>
                  <a:schemeClr val="tx1"/>
                </a:solidFill>
              </a:rPr>
              <a:t>What we did: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Creation of seq2seq NMT with RNN, LSTM,</a:t>
            </a:r>
            <a:r>
              <a:rPr lang="en-US" altLang="zh-CN" sz="1600">
                <a:solidFill>
                  <a:schemeClr val="tx1"/>
                </a:solidFill>
              </a:rPr>
              <a:t> BLSTM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Data preprocessing,</a:t>
            </a:r>
            <a:r>
              <a:rPr lang="en-US" altLang="zh-CN" sz="1600">
                <a:solidFill>
                  <a:schemeClr val="tx1"/>
                </a:solidFill>
              </a:rPr>
              <a:t> model training, model evaluation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Implementation of greedy decoder, beam search, adding lexical model, multi-head attention Transformer architecture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Iteration of training and evaluation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Problem-solving</a:t>
            </a:r>
            <a:endParaRPr lang="en-US" altLang="zh-CN" sz="1600">
              <a:solidFill>
                <a:schemeClr val="accent6">
                  <a:lumMod val="75000"/>
                </a:schemeClr>
              </a:solidFill>
            </a:endParaRPr>
          </a:p>
          <a:p>
            <a:pPr indent="0" algn="l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(My contribution)</a:t>
            </a:r>
            <a:endParaRPr lang="en-US" altLang="zh-CN" sz="16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</a:rPr>
              <a:t>Teamwork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Time management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</a:rPr>
              <a:t>Self-driven learning to new thing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33260" y="620395"/>
            <a:ext cx="4758690" cy="266192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Future Plan: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RNN for China stock price trend prediction</a:t>
            </a:r>
            <a:endParaRPr lang="en-US" altLang="zh-CN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chemeClr val="tx1"/>
                </a:solidFill>
              </a:rPr>
              <a:t>Next: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</a:rPr>
              <a:t>RNN for sentiment extraction from financial media, LSTM and RL for price trend prediction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8135" y="4634865"/>
            <a:ext cx="11473180" cy="131191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</a:rPr>
              <a:t>Reference:</a:t>
            </a:r>
            <a:endParaRPr lang="en-US" altLang="zh-CN" b="1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</a:rPr>
              <a:t>[1] Toan Q Nguyen and David Chiang. Improving lexical choice in neural machine trans_x0002_lation. arXiv preprint arXiv:1710.01329, 2017.</a:t>
            </a:r>
            <a:endParaRPr lang="en-US" altLang="zh-CN" sz="12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solidFill>
                  <a:schemeClr val="tx1"/>
                </a:solidFill>
              </a:rPr>
              <a:t>[2] Ashish Vaswani, Noam Shazeer, Niki Parmar, Jakob Uszkoreit, Llion Jones, Aidan N.Gomez, Lukasz Kaiser, and Illia Polosukhin. Attention is all you need. In NIPS, 2017.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42545"/>
            <a:ext cx="11323955" cy="1885315"/>
          </a:xfrm>
        </p:spPr>
        <p:txBody>
          <a:bodyPr>
            <a:normAutofit/>
          </a:bodyPr>
          <a:p>
            <a:pPr marL="0" indent="0" algn="l">
              <a:lnSpc>
                <a:spcPct val="140000"/>
              </a:lnSpc>
              <a:buFont typeface="Wingdings" panose="05000000000000000000" charset="0"/>
            </a:pPr>
            <a:r>
              <a:rPr lang="en-US" altLang="zh-CN" sz="1800" i="1"/>
              <a:t>Takeaways:</a:t>
            </a:r>
            <a:br>
              <a:rPr lang="en-US" altLang="zh-CN" sz="1800" i="1"/>
            </a:br>
            <a:r>
              <a:rPr lang="en-US" altLang="zh-CN" sz="1800"/>
              <a:t>My interest in ML &amp; quantitive finance.</a:t>
            </a:r>
            <a:br>
              <a:rPr lang="en-US" altLang="zh-CN" sz="1800"/>
            </a:br>
            <a:r>
              <a:rPr lang="en-US" altLang="zh-CN" sz="1800"/>
              <a:t>My fundation of ML, programming and methmatics.</a:t>
            </a:r>
            <a:br>
              <a:rPr lang="en-US" altLang="zh-CN" sz="1800"/>
            </a:br>
            <a:r>
              <a:rPr lang="en-US" altLang="zh-CN" sz="1800"/>
              <a:t>A good teamworker, diligent learner </a:t>
            </a:r>
            <a:r>
              <a:rPr lang="en-US" altLang="zh-CN" sz="1800" b="0"/>
              <a:t>and maybe a good speaker</a:t>
            </a:r>
            <a:r>
              <a:rPr lang="en-US" altLang="zh-CN" sz="1800"/>
              <a:t>.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0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36555" y="6373252"/>
            <a:ext cx="20829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Personal Introduction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logol"/>
          <p:cNvPicPr preferRelativeResize="0">
            <a:picLocks noChangeAspect="1"/>
          </p:cNvPicPr>
          <p:nvPr/>
        </p:nvPicPr>
        <p:blipFill>
          <a:blip r:embed="rId1">
            <a:clrChange>
              <a:clrFrom>
                <a:srgbClr val="0C3057">
                  <a:alpha val="100000"/>
                </a:srgbClr>
              </a:clrFrom>
              <a:clrTo>
                <a:srgbClr val="0C3057">
                  <a:alpha val="100000"/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18135" y="6208762"/>
            <a:ext cx="2262505" cy="645795"/>
          </a:xfrm>
          <a:prstGeom prst="rect">
            <a:avLst/>
          </a:prstGeom>
          <a:noFill/>
          <a:ln w="12700" cmpd="sng">
            <a:noFill/>
            <a:prstDash val="dashDot"/>
          </a:ln>
        </p:spPr>
      </p:pic>
      <p:cxnSp>
        <p:nvCxnSpPr>
          <p:cNvPr id="6" name="直线连接符 13"/>
          <p:cNvCxnSpPr/>
          <p:nvPr/>
        </p:nvCxnSpPr>
        <p:spPr>
          <a:xfrm flipV="1">
            <a:off x="289316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36692" y="6372000"/>
            <a:ext cx="30252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 Project of </a:t>
            </a:r>
            <a:r>
              <a:rPr kumimoji="1" lang="en-GB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Research Experience</a:t>
            </a:r>
            <a:endParaRPr kumimoji="1" lang="en-GB" altLang="zh-CN" sz="15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13"/>
          <p:cNvCxnSpPr/>
          <p:nvPr/>
        </p:nvCxnSpPr>
        <p:spPr>
          <a:xfrm flipV="1">
            <a:off x="5268000" y="6379200"/>
            <a:ext cx="0" cy="313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239885" y="6216015"/>
            <a:ext cx="2951480" cy="64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582174" y="6372000"/>
            <a:ext cx="219389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en-GB" sz="1500" b="1" dirty="0">
                <a:solidFill>
                  <a:srgbClr val="0C3057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Takeaways</a:t>
            </a:r>
            <a:endParaRPr kumimoji="1" lang="en-US" altLang="en-GB" sz="1500" b="1" dirty="0">
              <a:solidFill>
                <a:srgbClr val="0C3057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264795" y="2142490"/>
            <a:ext cx="11323955" cy="146367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40000"/>
              </a:lnSpc>
              <a:buFont typeface="Wingdings" panose="05000000000000000000" charset="0"/>
            </a:pPr>
            <a:r>
              <a:rPr lang="en-US" altLang="zh-CN" sz="1800" i="1"/>
              <a:t>Why I believe I am a good fit for this position?</a:t>
            </a:r>
            <a:br>
              <a:rPr lang="en-US" altLang="zh-CN" sz="1800"/>
            </a:br>
            <a:r>
              <a:rPr lang="en-US" altLang="zh-CN" sz="1800"/>
              <a:t>  My interest: Derivatives pricing, such as equity.</a:t>
            </a:r>
            <a:br>
              <a:rPr lang="en-US" altLang="zh-CN" sz="1800"/>
            </a:br>
            <a:r>
              <a:rPr lang="en-US" altLang="zh-CN" sz="1800"/>
              <a:t>  Main chanllege: lack of robustness &amp; interpretability in models</a:t>
            </a:r>
            <a:endParaRPr lang="en-US" altLang="zh-CN" sz="1800"/>
          </a:p>
        </p:txBody>
      </p:sp>
      <p:cxnSp>
        <p:nvCxnSpPr>
          <p:cNvPr id="15" name="直接连接符 14"/>
          <p:cNvCxnSpPr/>
          <p:nvPr/>
        </p:nvCxnSpPr>
        <p:spPr>
          <a:xfrm rot="16200000" flipV="1">
            <a:off x="6095365" y="-377499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6095365" y="-2069380"/>
            <a:ext cx="1270" cy="11520000"/>
          </a:xfrm>
          <a:prstGeom prst="line">
            <a:avLst/>
          </a:prstGeom>
          <a:ln w="22225" cmpd="sng">
            <a:solidFill>
              <a:srgbClr val="0C3057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95960" y="4130040"/>
            <a:ext cx="9884410" cy="1482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 i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listenning</a:t>
            </a:r>
            <a:endParaRPr lang="en-US" altLang="zh-CN" sz="54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914*171"/>
  <p:tag name="TABLE_ENDDRAG_RECT" val="38*321*914*17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TABLE_ENDDRAG_ORIGIN_RECT" val="340*98"/>
  <p:tag name="TABLE_ENDDRAG_RECT" val="434*224*340*98"/>
</p:tagLst>
</file>

<file path=ppt/tags/tag73.xml><?xml version="1.0" encoding="utf-8"?>
<p:tagLst xmlns:p="http://schemas.openxmlformats.org/presentationml/2006/main">
  <p:tag name="TABLE_ENDDRAG_ORIGIN_RECT" val="351*86"/>
  <p:tag name="TABLE_ENDDRAG_RECT" val="514*241*351*8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NmUzY2MwYmRjMDQ3M2E0NTg2MDEyMWYxNDlkM2FkZj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6642</Words>
  <Application>WPS 演示</Application>
  <PresentationFormat>宽屏</PresentationFormat>
  <Paragraphs>355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89</vt:i4>
      </vt:variant>
      <vt:variant>
        <vt:lpstr>幻灯片标题</vt:lpstr>
      </vt:variant>
      <vt:variant>
        <vt:i4>8</vt:i4>
      </vt:variant>
    </vt:vector>
  </HeadingPairs>
  <TitlesOfParts>
    <vt:vector size="107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Welcome</vt:lpstr>
      <vt:lpstr>Academica background           The University of Edinburgh Edinburgh, UK 	Master of Science in Computer Science 			   Graduation Date: Nov. 2022 	Master of Science in Advanced Technology for Financial Computing 		Obtained offer       Dalian Maritime University Dalian, CN 	Bachelor of Science in Electronic Information Engineering 	   Graduation Date: Jun. 2017 	GPA: 83/100 (top 20%)       GRE General Test: 311/340 (Quantitative Reasoning: 170/170)</vt:lpstr>
      <vt:lpstr>Neural Machine Translation</vt:lpstr>
      <vt:lpstr>PowerPoint 演示文稿</vt:lpstr>
      <vt:lpstr>PowerPoint 演示文稿</vt:lpstr>
      <vt:lpstr>PowerPoint 演示文稿</vt:lpstr>
      <vt:lpstr>PowerPoint 演示文稿</vt:lpstr>
      <vt:lpstr>Takeaways: My interest in ML &amp; quantitive finance. My fundation of ML, programming and methmatics. A good teamworker, diligent learner and maybe a good speaker.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这一切都有意义</cp:lastModifiedBy>
  <cp:revision>170</cp:revision>
  <dcterms:created xsi:type="dcterms:W3CDTF">2019-06-19T02:08:00Z</dcterms:created>
  <dcterms:modified xsi:type="dcterms:W3CDTF">2024-03-07T20:14:10Z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B5B52E70BE60435AA1B0812B804E4DA1_11</vt:lpwstr>
  </property>
</Properties>
</file>