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48" d="100"/>
          <a:sy n="48" d="100"/>
        </p:scale>
        <p:origin x="49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6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mi-2016.github.io/FtB" TargetMode="External"/><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freetobre..jpg"/>
          <p:cNvPicPr>
            <a:picLocks noChangeAspect="1"/>
          </p:cNvPicPr>
          <p:nvPr/>
        </p:nvPicPr>
        <p:blipFill>
          <a:blip r:embed="rId2">
            <a:extLst/>
          </a:blip>
          <a:stretch>
            <a:fillRect/>
          </a:stretch>
        </p:blipFill>
        <p:spPr>
          <a:xfrm>
            <a:off x="-1" y="-71854"/>
            <a:ext cx="13004801" cy="8128001"/>
          </a:xfrm>
          <a:prstGeom prst="rect">
            <a:avLst/>
          </a:prstGeom>
          <a:ln w="12700">
            <a:miter lim="400000"/>
          </a:ln>
        </p:spPr>
      </p:pic>
      <p:sp>
        <p:nvSpPr>
          <p:cNvPr id="2" name="Segnaposto testo 1"/>
          <p:cNvSpPr>
            <a:spLocks noGrp="1"/>
          </p:cNvSpPr>
          <p:nvPr>
            <p:ph type="body" idx="1"/>
          </p:nvPr>
        </p:nvSpPr>
        <p:spPr/>
        <p:txBody>
          <a:bodyPr/>
          <a:lstStyle/>
          <a:p>
            <a:endParaRPr lang="it-IT" dirty="0" smtClean="0"/>
          </a:p>
          <a:p>
            <a:r>
              <a:rPr lang="it-IT" dirty="0" smtClean="0">
                <a:solidFill>
                  <a:schemeClr val="bg1"/>
                </a:solidFill>
              </a:rPr>
              <a:t>none</a:t>
            </a:r>
            <a:endParaRPr lang="en-GB" dirty="0">
              <a:solidFill>
                <a:schemeClr val="bg1"/>
              </a:solidFill>
            </a:endParaRPr>
          </a:p>
        </p:txBody>
      </p:sp>
      <p:sp>
        <p:nvSpPr>
          <p:cNvPr id="122" name="Shape 122"/>
          <p:cNvSpPr/>
          <p:nvPr/>
        </p:nvSpPr>
        <p:spPr>
          <a:xfrm>
            <a:off x="982826" y="6205058"/>
            <a:ext cx="3961842" cy="457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2300" u="sng">
                <a:hlinkClick r:id="rId3"/>
              </a:defRPr>
            </a:lvl1pPr>
          </a:lstStyle>
          <a:p>
            <a:pPr>
              <a:defRPr u="none"/>
            </a:pPr>
            <a:r>
              <a:rPr u="sng">
                <a:hlinkClick r:id="rId3"/>
              </a:rPr>
              <a:t>https://ami-2016.github.io/FtB</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2" name="Segnaposto testo 1"/>
          <p:cNvSpPr>
            <a:spLocks noGrp="1"/>
          </p:cNvSpPr>
          <p:nvPr>
            <p:ph type="body" idx="1"/>
          </p:nvPr>
        </p:nvSpPr>
        <p:spPr/>
        <p:txBody>
          <a:bodyPr/>
          <a:lstStyle/>
          <a:p>
            <a:r>
              <a:rPr lang="it-IT" dirty="0" smtClean="0">
                <a:solidFill>
                  <a:schemeClr val="bg1"/>
                </a:solidFill>
              </a:rPr>
              <a:t>none</a:t>
            </a:r>
            <a:endParaRPr lang="en-GB" dirty="0">
              <a:solidFill>
                <a:schemeClr val="bg1"/>
              </a:solidFill>
            </a:endParaRPr>
          </a:p>
        </p:txBody>
      </p:sp>
      <p:sp>
        <p:nvSpPr>
          <p:cNvPr id="125" name="Shape 125"/>
          <p:cNvSpPr>
            <a:spLocks noGrp="1"/>
          </p:cNvSpPr>
          <p:nvPr>
            <p:ph type="title" idx="4294967295"/>
          </p:nvPr>
        </p:nvSpPr>
        <p:spPr>
          <a:xfrm>
            <a:off x="0" y="444500"/>
            <a:ext cx="11099800" cy="2159000"/>
          </a:xfrm>
          <a:prstGeom prst="rect">
            <a:avLst/>
          </a:prstGeom>
        </p:spPr>
        <p:txBody>
          <a:bodyPr/>
          <a:lstStyle>
            <a:lvl1pPr>
              <a:defRPr sz="7000" b="1">
                <a:latin typeface="Helvetica"/>
                <a:ea typeface="Helvetica"/>
                <a:cs typeface="Helvetica"/>
                <a:sym typeface="Helvetica"/>
              </a:defRPr>
            </a:lvl1pPr>
          </a:lstStyle>
          <a:p>
            <a:r>
              <a:t>1.THE PROBLEM</a:t>
            </a:r>
          </a:p>
        </p:txBody>
      </p:sp>
      <p:sp>
        <p:nvSpPr>
          <p:cNvPr id="127" name="Shape 127"/>
          <p:cNvSpPr/>
          <p:nvPr/>
        </p:nvSpPr>
        <p:spPr>
          <a:xfrm>
            <a:off x="6038570" y="4552950"/>
            <a:ext cx="927660" cy="647700"/>
          </a:xfrm>
          <a:prstGeom prst="rect">
            <a:avLst/>
          </a:prstGeom>
          <a:ln w="12700">
            <a:miter lim="400000"/>
          </a:ln>
        </p:spPr>
        <p:txBody>
          <a:bodyPr wrap="none" lIns="50800" tIns="50800" rIns="50800" bIns="50800" anchor="ctr">
            <a:spAutoFit/>
          </a:bodyPr>
          <a:lstStyle/>
          <a:p>
            <a:endParaRPr/>
          </a:p>
        </p:txBody>
      </p:sp>
      <p:sp>
        <p:nvSpPr>
          <p:cNvPr id="128" name="Shape 128"/>
          <p:cNvSpPr/>
          <p:nvPr/>
        </p:nvSpPr>
        <p:spPr>
          <a:xfrm>
            <a:off x="6165570" y="4679950"/>
            <a:ext cx="927660" cy="647700"/>
          </a:xfrm>
          <a:prstGeom prst="rect">
            <a:avLst/>
          </a:prstGeom>
          <a:ln w="12700">
            <a:miter lim="400000"/>
          </a:ln>
        </p:spPr>
        <p:txBody>
          <a:bodyPr wrap="none" lIns="50800" tIns="50800" rIns="50800" bIns="50800" anchor="ctr">
            <a:spAutoFit/>
          </a:bodyPr>
          <a:lstStyle/>
          <a:p>
            <a:endParaRPr/>
          </a:p>
        </p:txBody>
      </p:sp>
      <p:sp>
        <p:nvSpPr>
          <p:cNvPr id="129" name="Shape 129"/>
          <p:cNvSpPr/>
          <p:nvPr/>
        </p:nvSpPr>
        <p:spPr>
          <a:xfrm>
            <a:off x="1274618" y="2711321"/>
            <a:ext cx="10328103" cy="4401205"/>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457200" indent="-457200" algn="just" defTabSz="914400">
              <a:buSzPct val="100000"/>
              <a:buFont typeface="Arial"/>
              <a:buChar char="•"/>
              <a:defRPr sz="2800" u="sng">
                <a:latin typeface="Calibri"/>
                <a:ea typeface="Calibri"/>
                <a:cs typeface="Calibri"/>
                <a:sym typeface="Calibri"/>
              </a:defRPr>
            </a:pPr>
            <a:r>
              <a:rPr dirty="0"/>
              <a:t>FREE TO BREATHE</a:t>
            </a:r>
            <a:r>
              <a:rPr u="none" dirty="0"/>
              <a:t>: interacting monitoring system thought for people affected by allergies, with the aim of supporting them in their daily life by making a safe area out of their home.</a:t>
            </a:r>
          </a:p>
          <a:p>
            <a:pPr marL="457200" indent="-457200" algn="just" defTabSz="914400">
              <a:buSzPct val="100000"/>
              <a:buFont typeface="Arial"/>
              <a:buChar char="•"/>
              <a:defRPr sz="2800" u="sng">
                <a:latin typeface="Calibri"/>
                <a:ea typeface="Calibri"/>
                <a:cs typeface="Calibri"/>
                <a:sym typeface="Calibri"/>
              </a:defRPr>
            </a:pPr>
            <a:r>
              <a:rPr dirty="0"/>
              <a:t>WHY? </a:t>
            </a:r>
            <a:r>
              <a:rPr u="none" dirty="0"/>
              <a:t>It is studied that one of the main causes of allergic attacks is the presence in the air of allergenic substances (such as mites, </a:t>
            </a:r>
            <a:r>
              <a:rPr u="none" dirty="0" smtClean="0"/>
              <a:t>pollen </a:t>
            </a:r>
            <a:r>
              <a:rPr u="none" dirty="0"/>
              <a:t>and mold), but also of chemical substances (contained for example in cigarette smoke or perfumes).</a:t>
            </a:r>
          </a:p>
          <a:p>
            <a:pPr marL="457200" indent="-457200" algn="just" defTabSz="914400">
              <a:buSzPct val="100000"/>
              <a:buFont typeface="Arial"/>
              <a:buChar char="•"/>
              <a:defRPr sz="2800">
                <a:solidFill>
                  <a:srgbClr val="1F4E79"/>
                </a:solidFill>
                <a:latin typeface="Calibri"/>
                <a:ea typeface="Calibri"/>
                <a:cs typeface="Calibri"/>
                <a:sym typeface="Calibri"/>
              </a:defRPr>
            </a:pPr>
            <a:endParaRPr u="none" dirty="0"/>
          </a:p>
          <a:p>
            <a:pPr defTabSz="914400">
              <a:defRPr sz="2800">
                <a:solidFill>
                  <a:srgbClr val="1F4E79"/>
                </a:solidFill>
                <a:latin typeface="Calibri"/>
                <a:ea typeface="Calibri"/>
                <a:cs typeface="Calibri"/>
                <a:sym typeface="Calibri"/>
              </a:defRPr>
            </a:pPr>
            <a:r>
              <a:rPr dirty="0"/>
              <a:t>Wouldn’t it be better if there was a system capable of reducing the amount of these substances in a room?</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132" name="Shape 132"/>
          <p:cNvSpPr>
            <a:spLocks noGrp="1"/>
          </p:cNvSpPr>
          <p:nvPr>
            <p:ph type="title"/>
          </p:nvPr>
        </p:nvSpPr>
        <p:spPr>
          <a:prstGeom prst="rect">
            <a:avLst/>
          </a:prstGeom>
        </p:spPr>
        <p:txBody>
          <a:bodyPr/>
          <a:lstStyle>
            <a:lvl1pPr>
              <a:defRPr sz="7000" b="1">
                <a:latin typeface="Helvetica"/>
                <a:ea typeface="Helvetica"/>
                <a:cs typeface="Helvetica"/>
                <a:sym typeface="Helvetica"/>
              </a:defRPr>
            </a:lvl1pPr>
          </a:lstStyle>
          <a:p>
            <a:r>
              <a:t>2.PROJECT IDEA</a:t>
            </a:r>
          </a:p>
        </p:txBody>
      </p:sp>
      <p:sp>
        <p:nvSpPr>
          <p:cNvPr id="133" name="Shape 133"/>
          <p:cNvSpPr>
            <a:spLocks noGrp="1"/>
          </p:cNvSpPr>
          <p:nvPr>
            <p:ph type="body" idx="1"/>
          </p:nvPr>
        </p:nvSpPr>
        <p:spPr>
          <a:prstGeom prst="rect">
            <a:avLst/>
          </a:prstGeom>
        </p:spPr>
        <p:txBody>
          <a:bodyPr/>
          <a:lstStyle/>
          <a:p>
            <a:r>
              <a:rPr lang="it-IT" dirty="0" smtClean="0">
                <a:solidFill>
                  <a:schemeClr val="bg1"/>
                </a:solidFill>
              </a:rPr>
              <a:t>none</a:t>
            </a:r>
            <a:endParaRPr dirty="0">
              <a:solidFill>
                <a:schemeClr val="bg1"/>
              </a:solidFill>
            </a:endParaRPr>
          </a:p>
        </p:txBody>
      </p:sp>
      <p:sp>
        <p:nvSpPr>
          <p:cNvPr id="134" name="Shape 134"/>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35" name="Shape 135"/>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36" name="Shape 136"/>
          <p:cNvSpPr/>
          <p:nvPr/>
        </p:nvSpPr>
        <p:spPr>
          <a:xfrm>
            <a:off x="1569720" y="2731115"/>
            <a:ext cx="9865360" cy="572647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just" defTabSz="914400">
              <a:defRPr sz="2900">
                <a:latin typeface="Calibri"/>
                <a:ea typeface="Calibri"/>
                <a:cs typeface="Calibri"/>
                <a:sym typeface="Calibri"/>
              </a:defRPr>
            </a:pPr>
            <a:r>
              <a:rPr dirty="0"/>
              <a:t>How does </a:t>
            </a:r>
            <a:r>
              <a:rPr dirty="0" err="1"/>
              <a:t>FtB</a:t>
            </a:r>
            <a:r>
              <a:rPr dirty="0"/>
              <a:t> will be able to free the room from the microscopic substances which can cause allergy?</a:t>
            </a:r>
          </a:p>
          <a:p>
            <a:pPr algn="just" defTabSz="914400">
              <a:defRPr sz="2900">
                <a:latin typeface="Calibri"/>
                <a:ea typeface="Calibri"/>
                <a:cs typeface="Calibri"/>
                <a:sym typeface="Calibri"/>
              </a:defRPr>
            </a:pPr>
            <a:endParaRPr dirty="0"/>
          </a:p>
          <a:p>
            <a:pPr algn="just" defTabSz="914400">
              <a:defRPr sz="2900">
                <a:latin typeface="Calibri"/>
                <a:ea typeface="Calibri"/>
                <a:cs typeface="Calibri"/>
                <a:sym typeface="Calibri"/>
              </a:defRPr>
            </a:pPr>
            <a:r>
              <a:rPr dirty="0"/>
              <a:t>The steps are quite simple:</a:t>
            </a:r>
          </a:p>
          <a:p>
            <a:pPr algn="just" defTabSz="914400">
              <a:defRPr sz="2900">
                <a:latin typeface="Calibri"/>
                <a:ea typeface="Calibri"/>
                <a:cs typeface="Calibri"/>
                <a:sym typeface="Calibri"/>
              </a:defRPr>
            </a:pPr>
            <a:endParaRPr dirty="0"/>
          </a:p>
          <a:p>
            <a:pPr marL="285750" indent="-285750" algn="just" defTabSz="914400">
              <a:buSzPct val="100000"/>
              <a:buFont typeface="Arial"/>
              <a:buChar char="•"/>
              <a:defRPr sz="2900">
                <a:latin typeface="Calibri"/>
                <a:ea typeface="Calibri"/>
                <a:cs typeface="Calibri"/>
                <a:sym typeface="Calibri"/>
              </a:defRPr>
            </a:pPr>
            <a:r>
              <a:rPr dirty="0"/>
              <a:t>Sensors analyze the conditions of the room</a:t>
            </a:r>
          </a:p>
          <a:p>
            <a:pPr marL="285750" indent="-285750" algn="just" defTabSz="914400">
              <a:buSzPct val="100000"/>
              <a:buFont typeface="Arial"/>
              <a:buChar char="•"/>
              <a:defRPr sz="2900">
                <a:latin typeface="Calibri"/>
                <a:ea typeface="Calibri"/>
                <a:cs typeface="Calibri"/>
                <a:sym typeface="Calibri"/>
              </a:defRPr>
            </a:pPr>
            <a:r>
              <a:rPr dirty="0"/>
              <a:t>Through the data provided by the sensors a suitable program will provide the actuators with the information they need to do their job</a:t>
            </a:r>
          </a:p>
          <a:p>
            <a:pPr marL="285750" indent="-285750" algn="just" defTabSz="914400">
              <a:buSzPct val="100000"/>
              <a:buFont typeface="Arial"/>
              <a:buChar char="•"/>
              <a:defRPr sz="2900">
                <a:latin typeface="Calibri"/>
                <a:ea typeface="Calibri"/>
                <a:cs typeface="Calibri"/>
                <a:sym typeface="Calibri"/>
              </a:defRPr>
            </a:pPr>
            <a:r>
              <a:rPr dirty="0"/>
              <a:t>The actuators will clean the air if the data flow coming from the program running on the system will highlight the need to intervene</a:t>
            </a:r>
            <a:endParaRPr sz="24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Untitled-1.jpg"/>
          <p:cNvPicPr>
            <a:picLocks noChangeAspect="1"/>
          </p:cNvPicPr>
          <p:nvPr/>
        </p:nvPicPr>
        <p:blipFill>
          <a:blip r:embed="rId2">
            <a:extLst/>
          </a:blip>
          <a:stretch>
            <a:fillRect/>
          </a:stretch>
        </p:blipFill>
        <p:spPr>
          <a:xfrm>
            <a:off x="0" y="1497585"/>
            <a:ext cx="13004801" cy="8128001"/>
          </a:xfrm>
          <a:prstGeom prst="rect">
            <a:avLst/>
          </a:prstGeom>
          <a:ln w="25400">
            <a:miter lim="400000"/>
          </a:ln>
          <a:effectLst>
            <a:reflection stA="50000" endPos="40000" dir="5400000" sy="-100000" algn="bl" rotWithShape="0"/>
          </a:effectLst>
        </p:spPr>
      </p:pic>
      <p:sp>
        <p:nvSpPr>
          <p:cNvPr id="139" name="Shape 139"/>
          <p:cNvSpPr>
            <a:spLocks noGrp="1"/>
          </p:cNvSpPr>
          <p:nvPr>
            <p:ph type="title"/>
          </p:nvPr>
        </p:nvSpPr>
        <p:spPr>
          <a:prstGeom prst="rect">
            <a:avLst/>
          </a:prstGeom>
        </p:spPr>
        <p:txBody>
          <a:bodyPr/>
          <a:lstStyle/>
          <a:p>
            <a:r>
              <a:t>1.THE PROBLEM</a:t>
            </a:r>
          </a:p>
        </p:txBody>
      </p:sp>
      <p:sp>
        <p:nvSpPr>
          <p:cNvPr id="140" name="Shape 140"/>
          <p:cNvSpPr>
            <a:spLocks noGrp="1"/>
          </p:cNvSpPr>
          <p:nvPr>
            <p:ph type="body" idx="1"/>
          </p:nvPr>
        </p:nvSpPr>
        <p:spPr>
          <a:prstGeom prst="rect">
            <a:avLst/>
          </a:prstGeom>
        </p:spPr>
        <p:txBody>
          <a:bodyPr/>
          <a:lstStyle/>
          <a:p>
            <a:endParaRPr/>
          </a:p>
        </p:txBody>
      </p:sp>
      <p:sp>
        <p:nvSpPr>
          <p:cNvPr id="141" name="Shape 141"/>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42" name="Shape 142"/>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43" name="Shape 143"/>
          <p:cNvSpPr/>
          <p:nvPr/>
        </p:nvSpPr>
        <p:spPr>
          <a:xfrm>
            <a:off x="1402079" y="2838320"/>
            <a:ext cx="10200642" cy="48333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57199" indent="-457199" algn="just" defTabSz="914400">
              <a:buSzPct val="100000"/>
              <a:buFont typeface="Arial"/>
              <a:buChar char="•"/>
              <a:defRPr sz="3000" u="sng">
                <a:latin typeface="Calibri"/>
                <a:ea typeface="Calibri"/>
                <a:cs typeface="Calibri"/>
                <a:sym typeface="Calibri"/>
              </a:defRPr>
            </a:pPr>
            <a:r>
              <a:t>FREE TO BREATHE</a:t>
            </a:r>
            <a:r>
              <a:rPr u="none"/>
              <a:t>: interacting monitoring system thought for people affected by allergies, with the aim of supporting them in their daily life by making a safe area out of their home.</a:t>
            </a:r>
          </a:p>
          <a:p>
            <a:pPr marL="457199" indent="-457199" algn="just" defTabSz="914400">
              <a:buSzPct val="100000"/>
              <a:buFont typeface="Arial"/>
              <a:buChar char="•"/>
              <a:defRPr sz="3000" u="sng">
                <a:latin typeface="Calibri"/>
                <a:ea typeface="Calibri"/>
                <a:cs typeface="Calibri"/>
                <a:sym typeface="Calibri"/>
              </a:defRPr>
            </a:pPr>
            <a:r>
              <a:t>WHY? </a:t>
            </a:r>
            <a:r>
              <a:rPr u="none"/>
              <a:t>It is studied that one of the main causes of allergic attacks is the presence in the air of allergenic substances (such as mites, pollen and mold), but also of chemical substances (contained for example in cigarette smoke or perfumes).</a:t>
            </a:r>
          </a:p>
          <a:p>
            <a:pPr marL="457199" indent="-457199" algn="just" defTabSz="914400">
              <a:buSzPct val="100000"/>
              <a:buFont typeface="Arial"/>
              <a:buChar char="•"/>
              <a:defRPr sz="3000">
                <a:solidFill>
                  <a:srgbClr val="1F4E79"/>
                </a:solidFill>
                <a:latin typeface="Calibri"/>
                <a:ea typeface="Calibri"/>
                <a:cs typeface="Calibri"/>
                <a:sym typeface="Calibri"/>
              </a:defRPr>
            </a:pPr>
            <a:endParaRPr u="none"/>
          </a:p>
          <a:p>
            <a:pPr defTabSz="914400">
              <a:defRPr sz="3000">
                <a:solidFill>
                  <a:srgbClr val="1F4E79"/>
                </a:solidFill>
                <a:latin typeface="Calibri"/>
                <a:ea typeface="Calibri"/>
                <a:cs typeface="Calibri"/>
                <a:sym typeface="Calibri"/>
              </a:defRPr>
            </a:pPr>
            <a:r>
              <a:t>Wouldn’t it be better if there was a system capable of reducing the amount of these substances in a room?</a:t>
            </a:r>
          </a:p>
        </p:txBody>
      </p:sp>
      <p:sp>
        <p:nvSpPr>
          <p:cNvPr id="144" name="Shape 144"/>
          <p:cNvSpPr/>
          <p:nvPr/>
        </p:nvSpPr>
        <p:spPr>
          <a:xfrm>
            <a:off x="6292570" y="4806950"/>
            <a:ext cx="927660" cy="647701"/>
          </a:xfrm>
          <a:prstGeom prst="rect">
            <a:avLst/>
          </a:prstGeom>
          <a:ln w="12700">
            <a:miter lim="400000"/>
          </a:ln>
        </p:spPr>
        <p:txBody>
          <a:bodyPr wrap="none" lIns="50800" tIns="50800" rIns="50800" bIns="50800" anchor="ctr">
            <a:spAutoFit/>
          </a:bodyPr>
          <a:lstStyle/>
          <a:p>
            <a:endParaRPr/>
          </a:p>
        </p:txBody>
      </p:sp>
      <p:pic>
        <p:nvPicPr>
          <p:cNvPr id="145" name="SUNUM.jpg"/>
          <p:cNvPicPr>
            <a:picLocks noChangeAspect="1"/>
          </p:cNvPicPr>
          <p:nvPr/>
        </p:nvPicPr>
        <p:blipFill>
          <a:blip r:embed="rId3">
            <a:extLst/>
          </a:blip>
          <a:stretch>
            <a:fillRect/>
          </a:stretch>
        </p:blipFill>
        <p:spPr>
          <a:xfrm>
            <a:off x="0" y="322660"/>
            <a:ext cx="13004801" cy="8128001"/>
          </a:xfrm>
          <a:prstGeom prst="rect">
            <a:avLst/>
          </a:prstGeom>
          <a:ln w="12700">
            <a:miter lim="400000"/>
          </a:ln>
        </p:spPr>
      </p:pic>
      <p:pic>
        <p:nvPicPr>
          <p:cNvPr id="2" name="Immagin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004800" cy="8450661"/>
          </a:xfrm>
          <a:prstGeom prst="rect">
            <a:avLst/>
          </a:prstGeom>
        </p:spPr>
      </p:pic>
      <p:cxnSp>
        <p:nvCxnSpPr>
          <p:cNvPr id="6" name="Connettore 2 5"/>
          <p:cNvCxnSpPr/>
          <p:nvPr/>
        </p:nvCxnSpPr>
        <p:spPr>
          <a:xfrm flipV="1">
            <a:off x="4322618" y="3900963"/>
            <a:ext cx="2994594" cy="41564"/>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 name="Rettangolo 2"/>
          <p:cNvSpPr/>
          <p:nvPr/>
        </p:nvSpPr>
        <p:spPr>
          <a:xfrm>
            <a:off x="8382000" y="5454651"/>
            <a:ext cx="346364" cy="544367"/>
          </a:xfrm>
          <a:prstGeom prst="rect">
            <a:avLst/>
          </a:prstGeom>
          <a:solidFill>
            <a:schemeClr val="bg1"/>
          </a:solidFill>
          <a:ln w="12700" cap="flat">
            <a:noFill/>
            <a:miter lim="400000"/>
          </a:ln>
          <a:effectLst>
            <a:outerShdw blurRad="38100" dist="25400" dir="5400000" rotWithShape="0">
              <a:schemeClr val="bg1">
                <a:alpha val="50000"/>
              </a:scheme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GB" sz="2400" b="0" i="0" u="none" strike="noStrike" cap="none" spc="0" normalizeH="0" baseline="0">
              <a:ln>
                <a:noFill/>
              </a:ln>
              <a:solidFill>
                <a:srgbClr val="FFFFFF"/>
              </a:solidFill>
              <a:effectLst/>
              <a:uFillTx/>
              <a:latin typeface="+mn-lt"/>
              <a:ea typeface="+mn-ea"/>
              <a:cs typeface="+mn-cs"/>
              <a:sym typeface="Helvetica Light"/>
            </a:endParaRPr>
          </a:p>
        </p:txBody>
      </p:sp>
      <p:sp>
        <p:nvSpPr>
          <p:cNvPr id="4" name="Rettangolo 3"/>
          <p:cNvSpPr/>
          <p:nvPr/>
        </p:nvSpPr>
        <p:spPr>
          <a:xfrm>
            <a:off x="5526157" y="3315620"/>
            <a:ext cx="639413" cy="471924"/>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2400" b="0" i="0" u="none" strike="noStrike" cap="none" spc="0" normalizeH="0" baseline="0" dirty="0" smtClean="0">
                <a:ln>
                  <a:noFill/>
                </a:ln>
                <a:solidFill>
                  <a:srgbClr val="FFFFFF"/>
                </a:solidFill>
                <a:effectLst/>
                <a:uFillTx/>
                <a:latin typeface="+mn-lt"/>
                <a:ea typeface="+mn-ea"/>
                <a:cs typeface="+mn-cs"/>
                <a:sym typeface="Helvetica Light"/>
              </a:rPr>
              <a:t>W</a:t>
            </a:r>
            <a:endParaRPr kumimoji="0" lang="en-GB"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CasellaDiTesto 4"/>
          <p:cNvSpPr txBox="1"/>
          <p:nvPr/>
        </p:nvSpPr>
        <p:spPr>
          <a:xfrm>
            <a:off x="6966230" y="6748995"/>
            <a:ext cx="559683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it-IT" sz="1800" dirty="0" err="1"/>
              <a:t>stands</a:t>
            </a:r>
            <a:r>
              <a:rPr lang="it-IT" sz="1800" dirty="0"/>
              <a:t> for «web» and </a:t>
            </a:r>
            <a:r>
              <a:rPr lang="it-IT" sz="1800" dirty="0" err="1"/>
              <a:t>indicates</a:t>
            </a:r>
            <a:r>
              <a:rPr lang="it-IT" sz="1800" dirty="0"/>
              <a:t> </a:t>
            </a:r>
            <a:r>
              <a:rPr lang="it-IT" sz="1800" dirty="0" err="1"/>
              <a:t>that</a:t>
            </a:r>
            <a:r>
              <a:rPr lang="it-IT" sz="1800" dirty="0"/>
              <a:t> an internet connection </a:t>
            </a:r>
            <a:r>
              <a:rPr lang="it-IT" sz="1800" dirty="0" err="1"/>
              <a:t>is</a:t>
            </a:r>
            <a:r>
              <a:rPr lang="it-IT" sz="1800" dirty="0"/>
              <a:t> </a:t>
            </a:r>
            <a:r>
              <a:rPr lang="it-IT" sz="1800" dirty="0" err="1"/>
              <a:t>required</a:t>
            </a:r>
            <a:endParaRPr lang="en-GB" sz="1800" dirty="0"/>
          </a:p>
          <a:p>
            <a:pPr marL="0" marR="0" indent="0" algn="ctr" defTabSz="5842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dirty="0">
              <a:ln>
                <a:noFill/>
              </a:ln>
              <a:solidFill>
                <a:srgbClr val="000000"/>
              </a:solidFill>
              <a:effectLst/>
              <a:uFillTx/>
              <a:latin typeface="+mn-lt"/>
              <a:ea typeface="+mn-ea"/>
              <a:cs typeface="+mn-cs"/>
              <a:sym typeface="Helvetica Light"/>
            </a:endParaRPr>
          </a:p>
        </p:txBody>
      </p:sp>
      <p:sp>
        <p:nvSpPr>
          <p:cNvPr id="8" name="Rettangolo 7"/>
          <p:cNvSpPr/>
          <p:nvPr/>
        </p:nvSpPr>
        <p:spPr>
          <a:xfrm>
            <a:off x="6520070" y="6782883"/>
            <a:ext cx="573160" cy="471924"/>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2400" b="0" i="0" u="none" strike="noStrike" cap="none" spc="0" normalizeH="0" baseline="0" dirty="0" smtClean="0">
                <a:ln>
                  <a:noFill/>
                </a:ln>
                <a:solidFill>
                  <a:srgbClr val="FFFFFF"/>
                </a:solidFill>
                <a:effectLst/>
                <a:uFillTx/>
                <a:latin typeface="+mn-lt"/>
                <a:ea typeface="+mn-ea"/>
                <a:cs typeface="+mn-cs"/>
                <a:sym typeface="Helvetica Light"/>
              </a:rPr>
              <a:t>W</a:t>
            </a:r>
            <a:endParaRPr kumimoji="0" lang="en-GB" sz="2400" b="0" i="0" u="none" strike="noStrike" cap="none" spc="0" normalizeH="0" baseline="0" dirty="0">
              <a:ln>
                <a:noFill/>
              </a:ln>
              <a:solidFill>
                <a:srgbClr val="FFFFFF"/>
              </a:solidFill>
              <a:effectLst/>
              <a:uFillTx/>
              <a:latin typeface="+mn-lt"/>
              <a:ea typeface="+mn-ea"/>
              <a:cs typeface="+mn-cs"/>
              <a:sym typeface="Helvetica Light"/>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Untitled-1.jpg"/>
          <p:cNvPicPr>
            <a:picLocks noChangeAspect="1"/>
          </p:cNvPicPr>
          <p:nvPr/>
        </p:nvPicPr>
        <p:blipFill>
          <a:blip r:embed="rId2">
            <a:extLst/>
          </a:blip>
          <a:stretch>
            <a:fillRect/>
          </a:stretch>
        </p:blipFill>
        <p:spPr>
          <a:xfrm>
            <a:off x="0" y="1497585"/>
            <a:ext cx="13004801" cy="8128001"/>
          </a:xfrm>
          <a:prstGeom prst="rect">
            <a:avLst/>
          </a:prstGeom>
          <a:ln w="25400">
            <a:miter lim="400000"/>
          </a:ln>
          <a:effectLst>
            <a:reflection stA="50000" endPos="40000" dir="5400000" sy="-100000" algn="bl" rotWithShape="0"/>
          </a:effectLst>
        </p:spPr>
      </p:pic>
      <p:sp>
        <p:nvSpPr>
          <p:cNvPr id="148" name="Shape 148"/>
          <p:cNvSpPr>
            <a:spLocks noGrp="1"/>
          </p:cNvSpPr>
          <p:nvPr>
            <p:ph type="title"/>
          </p:nvPr>
        </p:nvSpPr>
        <p:spPr>
          <a:prstGeom prst="rect">
            <a:avLst/>
          </a:prstGeom>
        </p:spPr>
        <p:txBody>
          <a:bodyPr/>
          <a:lstStyle/>
          <a:p>
            <a:r>
              <a:t>1.THE PROBLEM</a:t>
            </a:r>
          </a:p>
        </p:txBody>
      </p:sp>
      <p:sp>
        <p:nvSpPr>
          <p:cNvPr id="149" name="Shape 149"/>
          <p:cNvSpPr>
            <a:spLocks noGrp="1"/>
          </p:cNvSpPr>
          <p:nvPr>
            <p:ph type="body" idx="1"/>
          </p:nvPr>
        </p:nvSpPr>
        <p:spPr>
          <a:prstGeom prst="rect">
            <a:avLst/>
          </a:prstGeom>
        </p:spPr>
        <p:txBody>
          <a:bodyPr/>
          <a:lstStyle/>
          <a:p>
            <a:endParaRPr/>
          </a:p>
        </p:txBody>
      </p:sp>
      <p:sp>
        <p:nvSpPr>
          <p:cNvPr id="150" name="Shape 150"/>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51" name="Shape 151"/>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52" name="Shape 152"/>
          <p:cNvSpPr/>
          <p:nvPr/>
        </p:nvSpPr>
        <p:spPr>
          <a:xfrm>
            <a:off x="1402079" y="2838320"/>
            <a:ext cx="10200642" cy="483335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457199" indent="-457199" algn="just" defTabSz="914400">
              <a:buSzPct val="100000"/>
              <a:buFont typeface="Arial"/>
              <a:buChar char="•"/>
              <a:defRPr sz="3000" u="sng">
                <a:latin typeface="Calibri"/>
                <a:ea typeface="Calibri"/>
                <a:cs typeface="Calibri"/>
                <a:sym typeface="Calibri"/>
              </a:defRPr>
            </a:pPr>
            <a:r>
              <a:t>FREE TO BREATHE</a:t>
            </a:r>
            <a:r>
              <a:rPr u="none"/>
              <a:t>: interacting monitoring system thought for people affected by allergies, with the aim of supporting them in their daily life by making a safe area out of their home.</a:t>
            </a:r>
          </a:p>
          <a:p>
            <a:pPr marL="457199" indent="-457199" algn="just" defTabSz="914400">
              <a:buSzPct val="100000"/>
              <a:buFont typeface="Arial"/>
              <a:buChar char="•"/>
              <a:defRPr sz="3000" u="sng">
                <a:latin typeface="Calibri"/>
                <a:ea typeface="Calibri"/>
                <a:cs typeface="Calibri"/>
                <a:sym typeface="Calibri"/>
              </a:defRPr>
            </a:pPr>
            <a:r>
              <a:t>WHY? </a:t>
            </a:r>
            <a:r>
              <a:rPr u="none"/>
              <a:t>It is studied that one of the main causes of allergic attacks is the presence in the air of allergenic substances (such as mites, pollen and mold), but also of chemical substances (contained for example in cigarette smoke or perfumes).</a:t>
            </a:r>
          </a:p>
          <a:p>
            <a:pPr marL="457199" indent="-457199" algn="just" defTabSz="914400">
              <a:buSzPct val="100000"/>
              <a:buFont typeface="Arial"/>
              <a:buChar char="•"/>
              <a:defRPr sz="3000">
                <a:solidFill>
                  <a:srgbClr val="1F4E79"/>
                </a:solidFill>
                <a:latin typeface="Calibri"/>
                <a:ea typeface="Calibri"/>
                <a:cs typeface="Calibri"/>
                <a:sym typeface="Calibri"/>
              </a:defRPr>
            </a:pPr>
            <a:endParaRPr u="none"/>
          </a:p>
          <a:p>
            <a:pPr defTabSz="914400">
              <a:defRPr sz="3000">
                <a:solidFill>
                  <a:srgbClr val="1F4E79"/>
                </a:solidFill>
                <a:latin typeface="Calibri"/>
                <a:ea typeface="Calibri"/>
                <a:cs typeface="Calibri"/>
                <a:sym typeface="Calibri"/>
              </a:defRPr>
            </a:pPr>
            <a:r>
              <a:t>Wouldn’t it be better if there was a system capable of reducing the amount of these substances in a room?</a:t>
            </a:r>
          </a:p>
        </p:txBody>
      </p:sp>
      <p:sp>
        <p:nvSpPr>
          <p:cNvPr id="153" name="Shape 153"/>
          <p:cNvSpPr/>
          <p:nvPr/>
        </p:nvSpPr>
        <p:spPr>
          <a:xfrm>
            <a:off x="6292570" y="4806950"/>
            <a:ext cx="927660" cy="647701"/>
          </a:xfrm>
          <a:prstGeom prst="rect">
            <a:avLst/>
          </a:prstGeom>
          <a:ln w="12700">
            <a:miter lim="400000"/>
          </a:ln>
        </p:spPr>
        <p:txBody>
          <a:bodyPr wrap="none" lIns="50800" tIns="50800" rIns="50800" bIns="50800" anchor="ctr">
            <a:spAutoFit/>
          </a:bodyPr>
          <a:lstStyle/>
          <a:p>
            <a:endParaRPr/>
          </a:p>
        </p:txBody>
      </p:sp>
      <p:pic>
        <p:nvPicPr>
          <p:cNvPr id="154" name="SUNUM.jpg"/>
          <p:cNvPicPr>
            <a:picLocks noChangeAspect="1"/>
          </p:cNvPicPr>
          <p:nvPr/>
        </p:nvPicPr>
        <p:blipFill>
          <a:blip r:embed="rId3">
            <a:extLst/>
          </a:blip>
          <a:stretch>
            <a:fillRect/>
          </a:stretch>
        </p:blipFill>
        <p:spPr>
          <a:xfrm>
            <a:off x="-1" y="211824"/>
            <a:ext cx="13004801" cy="8128001"/>
          </a:xfrm>
          <a:prstGeom prst="rect">
            <a:avLst/>
          </a:prstGeom>
          <a:ln w="12700">
            <a:miter lim="400000"/>
          </a:ln>
        </p:spPr>
      </p:pic>
      <p:pic>
        <p:nvPicPr>
          <p:cNvPr id="155" name="SW GENE.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2205"/>
            <a:ext cx="13004801" cy="8127238"/>
          </a:xfrm>
          <a:prstGeom prst="rect">
            <a:avLst/>
          </a:prstGeom>
          <a:ln w="12700">
            <a:miter lim="400000"/>
          </a:ln>
        </p:spPr>
      </p:pic>
      <p:cxnSp>
        <p:nvCxnSpPr>
          <p:cNvPr id="3" name="Connettore 2 2"/>
          <p:cNvCxnSpPr/>
          <p:nvPr/>
        </p:nvCxnSpPr>
        <p:spPr>
          <a:xfrm flipH="1">
            <a:off x="7675418" y="2603500"/>
            <a:ext cx="2466109" cy="1331191"/>
          </a:xfrm>
          <a:prstGeom prst="straightConnector1">
            <a:avLst/>
          </a:prstGeom>
          <a:noFill/>
          <a:ln w="25400" cap="flat">
            <a:solidFill>
              <a:srgbClr val="000000"/>
            </a:solidFill>
            <a:prstDash val="solid"/>
            <a:miter lim="400000"/>
            <a:headEnd type="triangle"/>
            <a:tailEnd type="triangle"/>
          </a:ln>
          <a:effectLst/>
          <a:sp3d/>
        </p:spPr>
        <p:style>
          <a:lnRef idx="0">
            <a:scrgbClr r="0" g="0" b="0"/>
          </a:lnRef>
          <a:fillRef idx="0">
            <a:scrgbClr r="0" g="0" b="0"/>
          </a:fillRef>
          <a:effectRef idx="0">
            <a:scrgbClr r="0" g="0" b="0"/>
          </a:effectRef>
          <a:fontRef idx="none"/>
        </p:style>
      </p:cxnSp>
      <p:sp>
        <p:nvSpPr>
          <p:cNvPr id="4" name="Rettangolo 3"/>
          <p:cNvSpPr/>
          <p:nvPr/>
        </p:nvSpPr>
        <p:spPr>
          <a:xfrm>
            <a:off x="8603673" y="2680420"/>
            <a:ext cx="415636" cy="471924"/>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it-IT" sz="2400" dirty="0">
                <a:solidFill>
                  <a:srgbClr val="FFFFFF"/>
                </a:solidFill>
              </a:rPr>
              <a:t>W</a:t>
            </a:r>
            <a:endParaRPr kumimoji="0" lang="en-GB"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5" name="Rettangolo 4"/>
          <p:cNvSpPr/>
          <p:nvPr/>
        </p:nvSpPr>
        <p:spPr>
          <a:xfrm>
            <a:off x="748144" y="1189136"/>
            <a:ext cx="443345" cy="471924"/>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2400" b="0" i="0" u="none" strike="noStrike" cap="none" spc="0" normalizeH="0" baseline="0" dirty="0" smtClean="0">
                <a:ln>
                  <a:noFill/>
                </a:ln>
                <a:solidFill>
                  <a:srgbClr val="FFFFFF"/>
                </a:solidFill>
                <a:effectLst/>
                <a:uFillTx/>
                <a:latin typeface="+mn-lt"/>
                <a:ea typeface="+mn-ea"/>
                <a:cs typeface="+mn-cs"/>
                <a:sym typeface="Helvetica Light"/>
              </a:rPr>
              <a:t>W</a:t>
            </a:r>
            <a:endParaRPr kumimoji="0" lang="en-GB" sz="24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CasellaDiTesto 5"/>
          <p:cNvSpPr txBox="1"/>
          <p:nvPr/>
        </p:nvSpPr>
        <p:spPr>
          <a:xfrm>
            <a:off x="748145" y="1352611"/>
            <a:ext cx="647208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it-IT" sz="2000" dirty="0" err="1" smtClean="0"/>
              <a:t>stands</a:t>
            </a:r>
            <a:r>
              <a:rPr lang="it-IT" sz="2000" dirty="0" smtClean="0"/>
              <a:t> </a:t>
            </a:r>
            <a:r>
              <a:rPr lang="it-IT" sz="2000" dirty="0"/>
              <a:t>for «web» and </a:t>
            </a:r>
            <a:r>
              <a:rPr lang="it-IT" sz="2000" dirty="0" err="1"/>
              <a:t>indicates</a:t>
            </a:r>
            <a:r>
              <a:rPr lang="it-IT" sz="2000" dirty="0"/>
              <a:t> </a:t>
            </a:r>
            <a:r>
              <a:rPr lang="it-IT" sz="2000" dirty="0" err="1"/>
              <a:t>that</a:t>
            </a:r>
            <a:r>
              <a:rPr lang="it-IT" sz="2000" dirty="0"/>
              <a:t> an internet connection </a:t>
            </a:r>
            <a:r>
              <a:rPr lang="it-IT" sz="2000" dirty="0" err="1"/>
              <a:t>is</a:t>
            </a:r>
            <a:r>
              <a:rPr lang="it-IT" sz="2000" dirty="0"/>
              <a:t> </a:t>
            </a:r>
            <a:r>
              <a:rPr lang="it-IT" sz="2000" dirty="0" err="1"/>
              <a:t>required</a:t>
            </a:r>
            <a:endParaRPr kumimoji="0" lang="en-GB" sz="2000" b="0" i="0" u="none" strike="noStrike" cap="none" spc="0" normalizeH="0" baseline="0" dirty="0">
              <a:ln>
                <a:noFill/>
              </a:ln>
              <a:solidFill>
                <a:srgbClr val="000000"/>
              </a:solidFill>
              <a:effectLst/>
              <a:uFillTx/>
              <a:sym typeface="Helvetica Light"/>
            </a:endParaRPr>
          </a:p>
        </p:txBody>
      </p:sp>
      <p:sp>
        <p:nvSpPr>
          <p:cNvPr id="9" name="Rettangolo 8"/>
          <p:cNvSpPr/>
          <p:nvPr/>
        </p:nvSpPr>
        <p:spPr>
          <a:xfrm>
            <a:off x="12052300" y="209680"/>
            <a:ext cx="706879" cy="1210588"/>
          </a:xfrm>
          <a:prstGeom prst="rect">
            <a:avLst/>
          </a:prstGeom>
          <a:solidFill>
            <a:schemeClr val="bg1"/>
          </a:solidFill>
          <a:ln w="12700" cap="flat">
            <a:noFill/>
            <a:miter lim="400000"/>
          </a:ln>
          <a:effectLst>
            <a:glow rad="63500">
              <a:schemeClr val="bg1">
                <a:alpha val="40000"/>
              </a:schemeClr>
            </a:glo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it-IT" sz="7200" b="1" i="0" u="none" strike="noStrike" cap="none" spc="0" normalizeH="0" baseline="0" dirty="0" smtClean="0">
                <a:ln>
                  <a:noFill/>
                </a:ln>
                <a:solidFill>
                  <a:schemeClr val="tx1"/>
                </a:solidFill>
                <a:effectLst/>
                <a:uFillTx/>
                <a:latin typeface="+mn-lt"/>
                <a:ea typeface="+mn-ea"/>
                <a:cs typeface="+mn-cs"/>
                <a:sym typeface="Helvetica Light"/>
              </a:rPr>
              <a:t>E</a:t>
            </a:r>
            <a:endParaRPr kumimoji="0" lang="en-GB" sz="7200" b="1" i="0" u="none" strike="noStrike" cap="none" spc="0" normalizeH="0" baseline="0" dirty="0">
              <a:ln>
                <a:noFill/>
              </a:ln>
              <a:solidFill>
                <a:schemeClr val="tx1"/>
              </a:solidFill>
              <a:effectLst/>
              <a:uFillTx/>
              <a:latin typeface="+mn-lt"/>
              <a:ea typeface="+mn-ea"/>
              <a:cs typeface="+mn-cs"/>
              <a:sym typeface="Helvetica Ligh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158" name="Shape 158"/>
          <p:cNvSpPr>
            <a:spLocks noGrp="1"/>
          </p:cNvSpPr>
          <p:nvPr>
            <p:ph type="title"/>
          </p:nvPr>
        </p:nvSpPr>
        <p:spPr>
          <a:prstGeom prst="rect">
            <a:avLst/>
          </a:prstGeom>
        </p:spPr>
        <p:txBody>
          <a:bodyPr/>
          <a:lstStyle>
            <a:lvl1pPr defTabSz="560831">
              <a:defRPr sz="6719" b="1">
                <a:latin typeface="Helvetica"/>
                <a:ea typeface="Helvetica"/>
                <a:cs typeface="Helvetica"/>
                <a:sym typeface="Helvetica"/>
              </a:defRPr>
            </a:lvl1pPr>
          </a:lstStyle>
          <a:p>
            <a:r>
              <a:rPr dirty="0"/>
              <a:t>4.TECHNICAL </a:t>
            </a:r>
            <a:r>
              <a:rPr dirty="0" smtClean="0"/>
              <a:t>HIG</a:t>
            </a:r>
            <a:r>
              <a:rPr lang="it-IT" dirty="0"/>
              <a:t>H</a:t>
            </a:r>
            <a:r>
              <a:rPr dirty="0" smtClean="0"/>
              <a:t>LIGHTS(</a:t>
            </a:r>
            <a:r>
              <a:rPr dirty="0" err="1" smtClean="0"/>
              <a:t>Aml</a:t>
            </a:r>
            <a:r>
              <a:rPr dirty="0" smtClean="0"/>
              <a:t> </a:t>
            </a:r>
            <a:r>
              <a:rPr dirty="0"/>
              <a:t>steps)</a:t>
            </a:r>
          </a:p>
        </p:txBody>
      </p:sp>
      <p:sp>
        <p:nvSpPr>
          <p:cNvPr id="159" name="Shape 159"/>
          <p:cNvSpPr>
            <a:spLocks noGrp="1"/>
          </p:cNvSpPr>
          <p:nvPr>
            <p:ph type="body" idx="1"/>
          </p:nvPr>
        </p:nvSpPr>
        <p:spPr>
          <a:prstGeom prst="rect">
            <a:avLst/>
          </a:prstGeom>
        </p:spPr>
        <p:txBody>
          <a:bodyPr/>
          <a:lstStyle/>
          <a:p>
            <a:r>
              <a:rPr lang="it-IT" dirty="0" smtClean="0">
                <a:solidFill>
                  <a:schemeClr val="bg1"/>
                </a:solidFill>
              </a:rPr>
              <a:t>NONE</a:t>
            </a:r>
            <a:endParaRPr dirty="0">
              <a:solidFill>
                <a:schemeClr val="bg1"/>
              </a:solidFill>
            </a:endParaRPr>
          </a:p>
        </p:txBody>
      </p:sp>
      <p:sp>
        <p:nvSpPr>
          <p:cNvPr id="160" name="Shape 160"/>
          <p:cNvSpPr/>
          <p:nvPr/>
        </p:nvSpPr>
        <p:spPr>
          <a:xfrm>
            <a:off x="6038570" y="4552950"/>
            <a:ext cx="927660" cy="647701"/>
          </a:xfrm>
          <a:prstGeom prst="rect">
            <a:avLst/>
          </a:prstGeom>
          <a:ln w="12700">
            <a:miter lim="400000"/>
          </a:ln>
        </p:spPr>
        <p:txBody>
          <a:bodyPr wrap="none" lIns="50800" tIns="50800" rIns="50800" bIns="50800" anchor="ctr">
            <a:spAutoFit/>
          </a:bodyPr>
          <a:lstStyle/>
          <a:p>
            <a:endParaRPr/>
          </a:p>
        </p:txBody>
      </p:sp>
      <p:sp>
        <p:nvSpPr>
          <p:cNvPr id="161" name="Shape 161"/>
          <p:cNvSpPr/>
          <p:nvPr/>
        </p:nvSpPr>
        <p:spPr>
          <a:xfrm>
            <a:off x="6165570" y="4679950"/>
            <a:ext cx="927660" cy="647701"/>
          </a:xfrm>
          <a:prstGeom prst="rect">
            <a:avLst/>
          </a:prstGeom>
          <a:ln w="12700">
            <a:miter lim="400000"/>
          </a:ln>
        </p:spPr>
        <p:txBody>
          <a:bodyPr wrap="none" lIns="50800" tIns="50800" rIns="50800" bIns="50800" anchor="ctr">
            <a:spAutoFit/>
          </a:bodyPr>
          <a:lstStyle/>
          <a:p>
            <a:endParaRPr/>
          </a:p>
        </p:txBody>
      </p:sp>
      <p:sp>
        <p:nvSpPr>
          <p:cNvPr id="162" name="Shape 162"/>
          <p:cNvSpPr/>
          <p:nvPr/>
        </p:nvSpPr>
        <p:spPr>
          <a:xfrm>
            <a:off x="1529079" y="2453829"/>
            <a:ext cx="10200642" cy="6001643"/>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85750" indent="-285750" algn="just">
              <a:buFont typeface="Arial" panose="020B0604020202020204" pitchFamily="34" charset="0"/>
              <a:buChar char="•"/>
            </a:pPr>
            <a:r>
              <a:rPr lang="en-GB" sz="2400" b="1" u="sng" cap="all" dirty="0"/>
              <a:t>SENSING</a:t>
            </a:r>
          </a:p>
          <a:p>
            <a:pPr algn="just"/>
            <a:r>
              <a:rPr lang="en-GB" sz="2400" dirty="0"/>
              <a:t>The air will be constantly monitored (with focus on detecting the presence of substances which can be considered dangerous for the health of the subject) through the ad hoc sensors placed in the room. </a:t>
            </a:r>
            <a:endParaRPr lang="en-GB" sz="2400" dirty="0" smtClean="0"/>
          </a:p>
          <a:p>
            <a:pPr marL="342900" indent="-342900" algn="just">
              <a:buFont typeface="Arial" panose="020B0604020202020204" pitchFamily="34" charset="0"/>
              <a:buChar char="•"/>
            </a:pPr>
            <a:r>
              <a:rPr lang="it-IT" sz="2400" b="1" u="sng" cap="all" dirty="0" err="1" smtClean="0"/>
              <a:t>Reasoning</a:t>
            </a:r>
            <a:endParaRPr lang="it-IT" sz="2400" b="1" u="sng" cap="all" dirty="0"/>
          </a:p>
          <a:p>
            <a:pPr algn="just"/>
            <a:r>
              <a:rPr lang="en-GB" sz="2400" dirty="0"/>
              <a:t>On the base of what the sensors read, the system will analyse data and detect dangerous situations from which an attack could grow up.</a:t>
            </a:r>
            <a:endParaRPr lang="en-GB" sz="2400" cap="all" dirty="0"/>
          </a:p>
          <a:p>
            <a:pPr marL="285750" indent="-285750" algn="just">
              <a:buFont typeface="Arial" panose="020B0604020202020204" pitchFamily="34" charset="0"/>
              <a:buChar char="•"/>
            </a:pPr>
            <a:r>
              <a:rPr lang="en-GB" sz="2400" b="1" u="sng" cap="all" dirty="0"/>
              <a:t>ACTING</a:t>
            </a:r>
          </a:p>
          <a:p>
            <a:pPr algn="just"/>
            <a:r>
              <a:rPr lang="en-GB" sz="2400" dirty="0"/>
              <a:t>If a hot situation is detected during the reasoning phase the system will aim at adjusting the air composition in the room through the sensors installed.</a:t>
            </a:r>
          </a:p>
          <a:p>
            <a:pPr marL="285750" indent="-285750" algn="just">
              <a:buFont typeface="Arial" panose="020B0604020202020204" pitchFamily="34" charset="0"/>
              <a:buChar char="•"/>
            </a:pPr>
            <a:r>
              <a:rPr lang="en-GB" sz="2400" b="1" u="sng" cap="all" dirty="0"/>
              <a:t>INTERACTING</a:t>
            </a:r>
          </a:p>
          <a:p>
            <a:pPr algn="just"/>
            <a:r>
              <a:rPr lang="en-GB" sz="2400" dirty="0"/>
              <a:t>Our device will constantly keep the user informed of what it is doing, both via LCD screen and via web, but there is more. In order to optimize its future </a:t>
            </a:r>
            <a:r>
              <a:rPr lang="en-GB" sz="2400" dirty="0" err="1"/>
              <a:t>behavior</a:t>
            </a:r>
            <a:r>
              <a:rPr lang="en-GB" sz="2400" dirty="0"/>
              <a:t> the device will be subject to regulations by the user, which can be done in the two described ways.</a:t>
            </a:r>
            <a:endParaRPr lang="en-GB" sz="2400" dirty="0"/>
          </a:p>
        </p:txBody>
      </p:sp>
      <p:sp>
        <p:nvSpPr>
          <p:cNvPr id="163" name="Shape 163"/>
          <p:cNvSpPr/>
          <p:nvPr/>
        </p:nvSpPr>
        <p:spPr>
          <a:xfrm>
            <a:off x="6292570" y="4806950"/>
            <a:ext cx="927660" cy="647701"/>
          </a:xfrm>
          <a:prstGeom prst="rect">
            <a:avLst/>
          </a:prstGeom>
          <a:ln w="12700">
            <a:miter lim="400000"/>
          </a:ln>
        </p:spPr>
        <p:txBody>
          <a:bodyPr wrap="none" lIns="50800" tIns="50800" rIns="50800" bIns="50800" anchor="ctr">
            <a:spAutoFit/>
          </a:bodyPr>
          <a:lstStyle/>
          <a:p>
            <a:endParaRPr/>
          </a:p>
        </p:txBody>
      </p:sp>
      <p:sp>
        <p:nvSpPr>
          <p:cNvPr id="164" name="Shape 164"/>
          <p:cNvSpPr/>
          <p:nvPr/>
        </p:nvSpPr>
        <p:spPr>
          <a:xfrm>
            <a:off x="6419570" y="4933950"/>
            <a:ext cx="927660" cy="647700"/>
          </a:xfrm>
          <a:prstGeom prst="rect">
            <a:avLst/>
          </a:prstGeom>
          <a:ln w="12700">
            <a:miter lim="400000"/>
          </a:ln>
        </p:spPr>
        <p:txBody>
          <a:bodyPr wrap="none" lIns="50800" tIns="50800" rIns="50800" bIns="50800" anchor="ctr">
            <a:spAutoFit/>
          </a:bodyPr>
          <a:lstStyle/>
          <a:p>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Untitled-1.jpg"/>
          <p:cNvPicPr>
            <a:picLocks noChangeAspect="1"/>
          </p:cNvPicPr>
          <p:nvPr/>
        </p:nvPicPr>
        <p:blipFill>
          <a:blip r:embed="rId2">
            <a:extLst/>
          </a:blip>
          <a:stretch>
            <a:fillRect/>
          </a:stretch>
        </p:blipFill>
        <p:spPr>
          <a:xfrm>
            <a:off x="-1" y="1530350"/>
            <a:ext cx="13004801" cy="8128000"/>
          </a:xfrm>
          <a:prstGeom prst="rect">
            <a:avLst/>
          </a:prstGeom>
          <a:ln w="25400">
            <a:miter lim="400000"/>
          </a:ln>
          <a:effectLst>
            <a:reflection stA="50000" endPos="40000" dir="5400000" sy="-100000" algn="bl" rotWithShape="0"/>
          </a:effectLst>
        </p:spPr>
      </p:pic>
      <p:sp>
        <p:nvSpPr>
          <p:cNvPr id="167" name="Shape 167"/>
          <p:cNvSpPr>
            <a:spLocks noGrp="1"/>
          </p:cNvSpPr>
          <p:nvPr>
            <p:ph type="title"/>
          </p:nvPr>
        </p:nvSpPr>
        <p:spPr>
          <a:prstGeom prst="rect">
            <a:avLst/>
          </a:prstGeom>
        </p:spPr>
        <p:txBody>
          <a:bodyPr/>
          <a:lstStyle>
            <a:lvl1pPr>
              <a:defRPr sz="7000" b="1">
                <a:latin typeface="Helvetica"/>
                <a:ea typeface="Helvetica"/>
                <a:cs typeface="Helvetica"/>
                <a:sym typeface="Helvetica"/>
              </a:defRPr>
            </a:lvl1pPr>
          </a:lstStyle>
          <a:p>
            <a:r>
              <a:t>5.CONCLUSIONS</a:t>
            </a:r>
          </a:p>
        </p:txBody>
      </p:sp>
      <p:sp>
        <p:nvSpPr>
          <p:cNvPr id="168" name="Shape 168"/>
          <p:cNvSpPr>
            <a:spLocks noGrp="1"/>
          </p:cNvSpPr>
          <p:nvPr>
            <p:ph type="body" idx="1"/>
          </p:nvPr>
        </p:nvSpPr>
        <p:spPr>
          <a:prstGeom prst="rect">
            <a:avLst/>
          </a:prstGeom>
        </p:spPr>
        <p:txBody>
          <a:bodyPr>
            <a:normAutofit fontScale="92500" lnSpcReduction="20000"/>
          </a:bodyPr>
          <a:lstStyle/>
          <a:p>
            <a:pPr marL="0" indent="0" algn="just">
              <a:buNone/>
            </a:pPr>
            <a:r>
              <a:rPr lang="it-IT" sz="3500" dirty="0" err="1"/>
              <a:t>FtB</a:t>
            </a:r>
            <a:r>
              <a:rPr lang="it-IT" sz="3500" dirty="0"/>
              <a:t> </a:t>
            </a:r>
            <a:r>
              <a:rPr lang="it-IT" sz="3500" dirty="0" err="1"/>
              <a:t>is</a:t>
            </a:r>
            <a:r>
              <a:rPr lang="it-IT" sz="3500" dirty="0"/>
              <a:t> </a:t>
            </a:r>
            <a:r>
              <a:rPr lang="it-IT" sz="3500" dirty="0" err="1"/>
              <a:t>mainly</a:t>
            </a:r>
            <a:r>
              <a:rPr lang="it-IT" sz="3500" dirty="0"/>
              <a:t> </a:t>
            </a:r>
            <a:r>
              <a:rPr lang="it-IT" sz="3500" dirty="0" err="1"/>
              <a:t>intended</a:t>
            </a:r>
            <a:r>
              <a:rPr lang="it-IT" sz="3500" dirty="0"/>
              <a:t> to be a </a:t>
            </a:r>
            <a:r>
              <a:rPr lang="it-IT" sz="3500" dirty="0" err="1"/>
              <a:t>valuable</a:t>
            </a:r>
            <a:r>
              <a:rPr lang="it-IT" sz="3500" dirty="0"/>
              <a:t> help in </a:t>
            </a:r>
            <a:r>
              <a:rPr lang="it-IT" sz="3500" dirty="0" err="1"/>
              <a:t>everyday</a:t>
            </a:r>
            <a:r>
              <a:rPr lang="it-IT" sz="3500" dirty="0"/>
              <a:t> life: </a:t>
            </a:r>
            <a:r>
              <a:rPr lang="it-IT" sz="3500" dirty="0" err="1"/>
              <a:t>it</a:t>
            </a:r>
            <a:r>
              <a:rPr lang="it-IT" sz="3500" dirty="0"/>
              <a:t> </a:t>
            </a:r>
            <a:r>
              <a:rPr lang="it-IT" sz="3500" dirty="0" err="1"/>
              <a:t>will</a:t>
            </a:r>
            <a:r>
              <a:rPr lang="it-IT" sz="3500" dirty="0"/>
              <a:t> </a:t>
            </a:r>
            <a:r>
              <a:rPr lang="it-IT" sz="3500" dirty="0" err="1"/>
              <a:t>constantly</a:t>
            </a:r>
            <a:r>
              <a:rPr lang="it-IT" sz="3500" dirty="0"/>
              <a:t> </a:t>
            </a:r>
            <a:r>
              <a:rPr lang="it-IT" sz="3500" dirty="0" err="1"/>
              <a:t>scan</a:t>
            </a:r>
            <a:r>
              <a:rPr lang="it-IT" sz="3500" dirty="0"/>
              <a:t> the room in </a:t>
            </a:r>
            <a:r>
              <a:rPr lang="it-IT" sz="3500" dirty="0" err="1"/>
              <a:t>order</a:t>
            </a:r>
            <a:r>
              <a:rPr lang="it-IT" sz="3500" dirty="0"/>
              <a:t> to </a:t>
            </a:r>
            <a:r>
              <a:rPr lang="it-IT" sz="3500" dirty="0" err="1"/>
              <a:t>avoid</a:t>
            </a:r>
            <a:r>
              <a:rPr lang="it-IT" sz="3500" dirty="0"/>
              <a:t> the </a:t>
            </a:r>
            <a:r>
              <a:rPr lang="it-IT" sz="3500" dirty="0" err="1"/>
              <a:t>incoming</a:t>
            </a:r>
            <a:r>
              <a:rPr lang="it-IT" sz="3500" dirty="0"/>
              <a:t> of an </a:t>
            </a:r>
            <a:r>
              <a:rPr lang="it-IT" sz="3500" dirty="0" err="1"/>
              <a:t>allergic</a:t>
            </a:r>
            <a:r>
              <a:rPr lang="it-IT" sz="3500" dirty="0"/>
              <a:t> </a:t>
            </a:r>
            <a:r>
              <a:rPr lang="it-IT" sz="3500" dirty="0" err="1"/>
              <a:t>attack</a:t>
            </a:r>
            <a:r>
              <a:rPr lang="it-IT" sz="3500" dirty="0"/>
              <a:t> and </a:t>
            </a:r>
            <a:r>
              <a:rPr lang="it-IT" sz="3500" dirty="0" err="1"/>
              <a:t>it</a:t>
            </a:r>
            <a:r>
              <a:rPr lang="it-IT" sz="3500" dirty="0"/>
              <a:t> </a:t>
            </a:r>
            <a:r>
              <a:rPr lang="it-IT" sz="3500" dirty="0" err="1"/>
              <a:t>will</a:t>
            </a:r>
            <a:r>
              <a:rPr lang="it-IT" sz="3500" dirty="0"/>
              <a:t> do </a:t>
            </a:r>
            <a:r>
              <a:rPr lang="it-IT" sz="3500" dirty="0" err="1"/>
              <a:t>it</a:t>
            </a:r>
            <a:r>
              <a:rPr lang="it-IT" sz="3500" dirty="0"/>
              <a:t> </a:t>
            </a:r>
            <a:r>
              <a:rPr lang="it-IT" sz="3500" dirty="0" err="1"/>
              <a:t>responding</a:t>
            </a:r>
            <a:r>
              <a:rPr lang="it-IT" sz="3500" dirty="0"/>
              <a:t> to the </a:t>
            </a:r>
            <a:r>
              <a:rPr lang="it-IT" sz="3500" dirty="0" err="1"/>
              <a:t>needs</a:t>
            </a:r>
            <a:r>
              <a:rPr lang="it-IT" sz="3500" dirty="0"/>
              <a:t> of the </a:t>
            </a:r>
            <a:r>
              <a:rPr lang="it-IT" sz="3500" dirty="0" err="1"/>
              <a:t>user</a:t>
            </a:r>
            <a:r>
              <a:rPr lang="it-IT" sz="3500" dirty="0"/>
              <a:t>, </a:t>
            </a:r>
            <a:r>
              <a:rPr lang="it-IT" sz="3500" dirty="0" err="1"/>
              <a:t>who</a:t>
            </a:r>
            <a:r>
              <a:rPr lang="it-IT" sz="3500" dirty="0"/>
              <a:t> can </a:t>
            </a:r>
            <a:r>
              <a:rPr lang="it-IT" sz="3500" dirty="0" err="1"/>
              <a:t>provide</a:t>
            </a:r>
            <a:r>
              <a:rPr lang="it-IT" sz="3500" dirty="0"/>
              <a:t> to </a:t>
            </a:r>
            <a:r>
              <a:rPr lang="it-IT" sz="3500" dirty="0" err="1"/>
              <a:t>suitable</a:t>
            </a:r>
            <a:r>
              <a:rPr lang="it-IT" sz="3500" dirty="0"/>
              <a:t> </a:t>
            </a:r>
            <a:r>
              <a:rPr lang="it-IT" sz="3500" dirty="0" err="1"/>
              <a:t>regulations</a:t>
            </a:r>
            <a:r>
              <a:rPr lang="it-IT" sz="3500" dirty="0"/>
              <a:t> in </a:t>
            </a:r>
            <a:r>
              <a:rPr lang="it-IT" sz="3500" dirty="0" err="1"/>
              <a:t>order</a:t>
            </a:r>
            <a:r>
              <a:rPr lang="it-IT" sz="3500" dirty="0"/>
              <a:t> to </a:t>
            </a:r>
            <a:r>
              <a:rPr lang="it-IT" sz="3500" dirty="0" err="1"/>
              <a:t>make</a:t>
            </a:r>
            <a:r>
              <a:rPr lang="it-IT" sz="3500" dirty="0"/>
              <a:t> the </a:t>
            </a:r>
            <a:r>
              <a:rPr lang="it-IT" sz="3500" dirty="0" err="1"/>
              <a:t>device</a:t>
            </a:r>
            <a:r>
              <a:rPr lang="it-IT" sz="3500" dirty="0"/>
              <a:t> </a:t>
            </a:r>
            <a:r>
              <a:rPr lang="it-IT" sz="3500" dirty="0" err="1"/>
              <a:t>act</a:t>
            </a:r>
            <a:r>
              <a:rPr lang="it-IT" sz="3500" dirty="0"/>
              <a:t> </a:t>
            </a:r>
            <a:r>
              <a:rPr lang="it-IT" sz="3500" dirty="0" err="1"/>
              <a:t>as</a:t>
            </a:r>
            <a:r>
              <a:rPr lang="it-IT" sz="3500" dirty="0"/>
              <a:t> </a:t>
            </a:r>
            <a:r>
              <a:rPr lang="it-IT" sz="3500" dirty="0" err="1"/>
              <a:t>it</a:t>
            </a:r>
            <a:r>
              <a:rPr lang="it-IT" sz="3500" dirty="0"/>
              <a:t> </a:t>
            </a:r>
            <a:r>
              <a:rPr lang="it-IT" sz="3500" dirty="0" err="1"/>
              <a:t>most</a:t>
            </a:r>
            <a:r>
              <a:rPr lang="it-IT" sz="3500" dirty="0"/>
              <a:t> </a:t>
            </a:r>
            <a:r>
              <a:rPr lang="it-IT" sz="3500" dirty="0" err="1"/>
              <a:t>pleases</a:t>
            </a:r>
            <a:r>
              <a:rPr lang="it-IT" sz="3500" dirty="0"/>
              <a:t> </a:t>
            </a:r>
            <a:r>
              <a:rPr lang="it-IT" sz="3500" dirty="0" err="1"/>
              <a:t>him</a:t>
            </a:r>
            <a:r>
              <a:rPr lang="it-IT" sz="3500" dirty="0"/>
              <a:t>.</a:t>
            </a:r>
          </a:p>
          <a:p>
            <a:pPr marL="0" indent="0" algn="just">
              <a:buNone/>
            </a:pPr>
            <a:r>
              <a:rPr lang="it-IT" sz="3500" dirty="0" smtClean="0"/>
              <a:t>On </a:t>
            </a:r>
            <a:r>
              <a:rPr lang="it-IT" sz="3500" dirty="0"/>
              <a:t>the </a:t>
            </a:r>
            <a:r>
              <a:rPr lang="it-IT" sz="3500" dirty="0" err="1"/>
              <a:t>other</a:t>
            </a:r>
            <a:r>
              <a:rPr lang="it-IT" sz="3500" dirty="0"/>
              <a:t> </a:t>
            </a:r>
            <a:r>
              <a:rPr lang="it-IT" sz="3500" dirty="0" err="1"/>
              <a:t>hand</a:t>
            </a:r>
            <a:r>
              <a:rPr lang="it-IT" sz="3500" dirty="0"/>
              <a:t>, </a:t>
            </a:r>
            <a:r>
              <a:rPr lang="it-IT" sz="3500" dirty="0" err="1"/>
              <a:t>FtB</a:t>
            </a:r>
            <a:r>
              <a:rPr lang="it-IT" sz="3500" dirty="0"/>
              <a:t> </a:t>
            </a:r>
            <a:r>
              <a:rPr lang="it-IT" sz="3500" dirty="0" err="1"/>
              <a:t>wants</a:t>
            </a:r>
            <a:r>
              <a:rPr lang="it-IT" sz="3500" dirty="0"/>
              <a:t> to be a </a:t>
            </a:r>
            <a:r>
              <a:rPr lang="it-IT" sz="3500" dirty="0" err="1"/>
              <a:t>smart</a:t>
            </a:r>
            <a:r>
              <a:rPr lang="it-IT" sz="3500" dirty="0"/>
              <a:t> </a:t>
            </a:r>
            <a:r>
              <a:rPr lang="it-IT" sz="3500" dirty="0" err="1"/>
              <a:t>device</a:t>
            </a:r>
            <a:r>
              <a:rPr lang="it-IT" sz="3500" dirty="0"/>
              <a:t>, </a:t>
            </a:r>
            <a:r>
              <a:rPr lang="it-IT" sz="3500" dirty="0" err="1"/>
              <a:t>not</a:t>
            </a:r>
            <a:r>
              <a:rPr lang="it-IT" sz="3500" dirty="0"/>
              <a:t> </a:t>
            </a:r>
            <a:r>
              <a:rPr lang="it-IT" sz="3500" dirty="0" err="1"/>
              <a:t>simply</a:t>
            </a:r>
            <a:r>
              <a:rPr lang="it-IT" sz="3500" dirty="0"/>
              <a:t> an </a:t>
            </a:r>
            <a:r>
              <a:rPr lang="it-IT" sz="3500" dirty="0" err="1"/>
              <a:t>automatic</a:t>
            </a:r>
            <a:r>
              <a:rPr lang="it-IT" sz="3500" dirty="0"/>
              <a:t> </a:t>
            </a:r>
            <a:r>
              <a:rPr lang="it-IT" sz="3500" dirty="0" err="1"/>
              <a:t>device</a:t>
            </a:r>
            <a:r>
              <a:rPr lang="it-IT" sz="3500" dirty="0"/>
              <a:t>: </a:t>
            </a:r>
            <a:r>
              <a:rPr lang="it-IT" sz="3500" dirty="0" err="1"/>
              <a:t>it</a:t>
            </a:r>
            <a:r>
              <a:rPr lang="it-IT" sz="3500" dirty="0"/>
              <a:t> </a:t>
            </a:r>
            <a:r>
              <a:rPr lang="it-IT" sz="3500" dirty="0" err="1"/>
              <a:t>will</a:t>
            </a:r>
            <a:r>
              <a:rPr lang="it-IT" sz="3500" dirty="0"/>
              <a:t> </a:t>
            </a:r>
            <a:r>
              <a:rPr lang="it-IT" sz="3500" dirty="0" err="1"/>
              <a:t>analyze</a:t>
            </a:r>
            <a:r>
              <a:rPr lang="it-IT" sz="3500" dirty="0"/>
              <a:t> the </a:t>
            </a:r>
            <a:r>
              <a:rPr lang="it-IT" sz="3500" dirty="0" err="1"/>
              <a:t>conditions</a:t>
            </a:r>
            <a:r>
              <a:rPr lang="it-IT" sz="3500" dirty="0"/>
              <a:t> of the </a:t>
            </a:r>
            <a:r>
              <a:rPr lang="it-IT" sz="3500" dirty="0" err="1"/>
              <a:t>environment</a:t>
            </a:r>
            <a:r>
              <a:rPr lang="it-IT" sz="3500" dirty="0"/>
              <a:t> </a:t>
            </a:r>
            <a:r>
              <a:rPr lang="it-IT" sz="3500" dirty="0" err="1"/>
              <a:t>where</a:t>
            </a:r>
            <a:r>
              <a:rPr lang="it-IT" sz="3500" dirty="0"/>
              <a:t> </a:t>
            </a:r>
            <a:r>
              <a:rPr lang="it-IT" sz="3500" dirty="0" err="1"/>
              <a:t>it</a:t>
            </a:r>
            <a:r>
              <a:rPr lang="it-IT" sz="3500" dirty="0"/>
              <a:t> </a:t>
            </a:r>
            <a:r>
              <a:rPr lang="it-IT" sz="3500" dirty="0" err="1"/>
              <a:t>is</a:t>
            </a:r>
            <a:r>
              <a:rPr lang="it-IT" sz="3500" dirty="0"/>
              <a:t> </a:t>
            </a:r>
            <a:r>
              <a:rPr lang="it-IT" sz="3500" dirty="0" err="1"/>
              <a:t>placed</a:t>
            </a:r>
            <a:r>
              <a:rPr lang="it-IT" sz="3500" dirty="0"/>
              <a:t> in a </a:t>
            </a:r>
            <a:r>
              <a:rPr lang="it-IT" sz="3500" dirty="0" err="1"/>
              <a:t>crytical</a:t>
            </a:r>
            <a:r>
              <a:rPr lang="it-IT" sz="3500" dirty="0"/>
              <a:t> way, in </a:t>
            </a:r>
            <a:r>
              <a:rPr lang="it-IT" sz="3500" dirty="0" err="1"/>
              <a:t>order</a:t>
            </a:r>
            <a:r>
              <a:rPr lang="it-IT" sz="3500" dirty="0"/>
              <a:t> to </a:t>
            </a:r>
            <a:r>
              <a:rPr lang="it-IT" sz="3500" dirty="0" err="1"/>
              <a:t>avoid</a:t>
            </a:r>
            <a:r>
              <a:rPr lang="it-IT" sz="3500" dirty="0"/>
              <a:t> </a:t>
            </a:r>
            <a:r>
              <a:rPr lang="it-IT" sz="3500" dirty="0" err="1"/>
              <a:t>useless</a:t>
            </a:r>
            <a:r>
              <a:rPr lang="it-IT" sz="3500" dirty="0"/>
              <a:t> </a:t>
            </a:r>
            <a:r>
              <a:rPr lang="it-IT" sz="3500" dirty="0" err="1"/>
              <a:t>actions</a:t>
            </a:r>
            <a:r>
              <a:rPr lang="it-IT" sz="3500" dirty="0"/>
              <a:t>. To </a:t>
            </a:r>
            <a:r>
              <a:rPr lang="it-IT" sz="3500" dirty="0" err="1"/>
              <a:t>make</a:t>
            </a:r>
            <a:r>
              <a:rPr lang="it-IT" sz="3500" dirty="0"/>
              <a:t> </a:t>
            </a:r>
            <a:r>
              <a:rPr lang="it-IT" sz="3500" dirty="0" err="1"/>
              <a:t>it</a:t>
            </a:r>
            <a:r>
              <a:rPr lang="it-IT" sz="3500" dirty="0"/>
              <a:t> </a:t>
            </a:r>
            <a:r>
              <a:rPr lang="it-IT" sz="3500" dirty="0" err="1"/>
              <a:t>clear</a:t>
            </a:r>
            <a:r>
              <a:rPr lang="it-IT" sz="3500" dirty="0"/>
              <a:t> with an </a:t>
            </a:r>
            <a:r>
              <a:rPr lang="it-IT" sz="3500" dirty="0" err="1"/>
              <a:t>example</a:t>
            </a:r>
            <a:r>
              <a:rPr lang="it-IT" sz="3500" dirty="0"/>
              <a:t>: </a:t>
            </a:r>
            <a:r>
              <a:rPr lang="it-IT" sz="3500" dirty="0" err="1"/>
              <a:t>if</a:t>
            </a:r>
            <a:r>
              <a:rPr lang="it-IT" sz="3500" dirty="0"/>
              <a:t> </a:t>
            </a:r>
            <a:r>
              <a:rPr lang="it-IT" sz="3500" dirty="0" err="1"/>
              <a:t>during</a:t>
            </a:r>
            <a:r>
              <a:rPr lang="it-IT" sz="3500" dirty="0"/>
              <a:t> the </a:t>
            </a:r>
            <a:r>
              <a:rPr lang="it-IT" sz="3500" dirty="0" err="1"/>
              <a:t>pollen</a:t>
            </a:r>
            <a:r>
              <a:rPr lang="it-IT" sz="3500" dirty="0"/>
              <a:t> season a </a:t>
            </a:r>
            <a:r>
              <a:rPr lang="it-IT" sz="3500" dirty="0" err="1"/>
              <a:t>window</a:t>
            </a:r>
            <a:r>
              <a:rPr lang="it-IT" sz="3500" dirty="0"/>
              <a:t> </a:t>
            </a:r>
            <a:r>
              <a:rPr lang="it-IT" sz="3500" dirty="0" err="1"/>
              <a:t>is</a:t>
            </a:r>
            <a:r>
              <a:rPr lang="it-IT" sz="3500" dirty="0"/>
              <a:t> open </a:t>
            </a:r>
            <a:r>
              <a:rPr lang="it-IT" sz="3500" dirty="0" err="1"/>
              <a:t>it</a:t>
            </a:r>
            <a:r>
              <a:rPr lang="it-IT" sz="3500" dirty="0"/>
              <a:t> </a:t>
            </a:r>
            <a:r>
              <a:rPr lang="it-IT" sz="3500" dirty="0" err="1"/>
              <a:t>will</a:t>
            </a:r>
            <a:r>
              <a:rPr lang="it-IT" sz="3500" dirty="0"/>
              <a:t> be </a:t>
            </a:r>
            <a:r>
              <a:rPr lang="it-IT" sz="3500" dirty="0" err="1"/>
              <a:t>useless</a:t>
            </a:r>
            <a:r>
              <a:rPr lang="it-IT" sz="3500" dirty="0"/>
              <a:t> to </a:t>
            </a:r>
            <a:r>
              <a:rPr lang="it-IT" sz="3500" dirty="0" err="1"/>
              <a:t>activate</a:t>
            </a:r>
            <a:r>
              <a:rPr lang="it-IT" sz="3500" dirty="0"/>
              <a:t> a </a:t>
            </a:r>
            <a:r>
              <a:rPr lang="it-IT" sz="3500" dirty="0" err="1"/>
              <a:t>system</a:t>
            </a:r>
            <a:r>
              <a:rPr lang="it-IT" sz="3500" dirty="0"/>
              <a:t> of fans in </a:t>
            </a:r>
            <a:r>
              <a:rPr lang="it-IT" sz="3500" dirty="0" err="1"/>
              <a:t>order</a:t>
            </a:r>
            <a:r>
              <a:rPr lang="it-IT" sz="3500" dirty="0"/>
              <a:t> to </a:t>
            </a:r>
            <a:r>
              <a:rPr lang="it-IT" sz="3500" dirty="0" err="1"/>
              <a:t>recyle</a:t>
            </a:r>
            <a:r>
              <a:rPr lang="it-IT" sz="3500" dirty="0"/>
              <a:t> the air, so </a:t>
            </a:r>
            <a:r>
              <a:rPr lang="it-IT" sz="3500" dirty="0" err="1"/>
              <a:t>FtB</a:t>
            </a:r>
            <a:r>
              <a:rPr lang="it-IT" sz="3500" dirty="0"/>
              <a:t> </a:t>
            </a:r>
            <a:r>
              <a:rPr lang="it-IT" sz="3500" dirty="0" err="1"/>
              <a:t>won’t</a:t>
            </a:r>
            <a:r>
              <a:rPr lang="it-IT" sz="3500" dirty="0"/>
              <a:t> do </a:t>
            </a:r>
            <a:r>
              <a:rPr lang="it-IT" sz="3500" dirty="0" err="1"/>
              <a:t>it</a:t>
            </a:r>
            <a:r>
              <a:rPr lang="it-IT" sz="3500" dirty="0"/>
              <a:t>, on the </a:t>
            </a:r>
            <a:r>
              <a:rPr lang="it-IT" sz="3500" dirty="0" err="1"/>
              <a:t>contary</a:t>
            </a:r>
            <a:r>
              <a:rPr lang="it-IT" sz="3500" dirty="0"/>
              <a:t> </a:t>
            </a:r>
            <a:r>
              <a:rPr lang="it-IT" sz="3500" dirty="0" err="1"/>
              <a:t>it</a:t>
            </a:r>
            <a:r>
              <a:rPr lang="it-IT" sz="3500" dirty="0"/>
              <a:t> </a:t>
            </a:r>
            <a:r>
              <a:rPr lang="it-IT" sz="3500" dirty="0" err="1"/>
              <a:t>will</a:t>
            </a:r>
            <a:r>
              <a:rPr lang="it-IT" sz="3500" dirty="0"/>
              <a:t> </a:t>
            </a:r>
            <a:r>
              <a:rPr lang="it-IT" sz="3500" dirty="0" err="1"/>
              <a:t>inform</a:t>
            </a:r>
            <a:r>
              <a:rPr lang="it-IT" sz="3500" dirty="0"/>
              <a:t> </a:t>
            </a:r>
            <a:r>
              <a:rPr lang="it-IT" sz="3500" dirty="0" err="1"/>
              <a:t>you</a:t>
            </a:r>
            <a:r>
              <a:rPr lang="it-IT" sz="3500" dirty="0"/>
              <a:t> </a:t>
            </a:r>
            <a:r>
              <a:rPr lang="it-IT" sz="3500" dirty="0" err="1"/>
              <a:t>that</a:t>
            </a:r>
            <a:r>
              <a:rPr lang="it-IT" sz="3500" dirty="0"/>
              <a:t> </a:t>
            </a:r>
            <a:r>
              <a:rPr lang="it-IT" sz="3500" dirty="0" err="1"/>
              <a:t>you’d</a:t>
            </a:r>
            <a:r>
              <a:rPr lang="it-IT" sz="3500" dirty="0"/>
              <a:t> </a:t>
            </a:r>
            <a:r>
              <a:rPr lang="it-IT" sz="3500" dirty="0" err="1"/>
              <a:t>better</a:t>
            </a:r>
            <a:r>
              <a:rPr lang="it-IT" sz="3500" dirty="0"/>
              <a:t> </a:t>
            </a:r>
            <a:r>
              <a:rPr lang="it-IT" sz="3500" dirty="0" err="1"/>
              <a:t>close</a:t>
            </a:r>
            <a:r>
              <a:rPr lang="it-IT" sz="3500" dirty="0"/>
              <a:t> </a:t>
            </a:r>
            <a:r>
              <a:rPr lang="it-IT" sz="3500" dirty="0" err="1"/>
              <a:t>it!</a:t>
            </a:r>
            <a:endParaRPr lang="en-GB" sz="3500" dirty="0"/>
          </a:p>
          <a:p>
            <a:endParaRPr dirty="0"/>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TotalTime>
  <Words>744</Words>
  <Application>Microsoft Office PowerPoint</Application>
  <PresentationFormat>Personalizzato</PresentationFormat>
  <Paragraphs>48</Paragraphs>
  <Slides>7</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vt:i4>
      </vt:variant>
    </vt:vector>
  </HeadingPairs>
  <TitlesOfParts>
    <vt:vector size="13" baseType="lpstr">
      <vt:lpstr>Arial</vt:lpstr>
      <vt:lpstr>Calibri</vt:lpstr>
      <vt:lpstr>Helvetica</vt:lpstr>
      <vt:lpstr>Helvetica Light</vt:lpstr>
      <vt:lpstr>Helvetica Neue</vt:lpstr>
      <vt:lpstr>White</vt:lpstr>
      <vt:lpstr>Presentazione standard di PowerPoint</vt:lpstr>
      <vt:lpstr>1.THE PROBLEM</vt:lpstr>
      <vt:lpstr>2.PROJECT IDEA</vt:lpstr>
      <vt:lpstr>1.THE PROBLEM</vt:lpstr>
      <vt:lpstr>1.THE PROBLEM</vt:lpstr>
      <vt:lpstr>4.TECHNICAL HIGHLIGHTS(Aml steps)</vt:lpstr>
      <vt:lpstr>5.CONCLUSIONS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Amedeo Bertone</dc:creator>
  <cp:lastModifiedBy>Amedeo Bertone</cp:lastModifiedBy>
  <cp:revision>5</cp:revision>
  <dcterms:modified xsi:type="dcterms:W3CDTF">2016-05-19T12:22:42Z</dcterms:modified>
</cp:coreProperties>
</file>