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8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0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5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7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7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2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8D5D-4C6A-4027-B509-65C72FD1763A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7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ulal.keskin881@gmail.com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s201226@studenti.polito.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mi-2016.github.io/FtB" TargetMode="External"/><Relationship Id="rId5" Type="http://schemas.openxmlformats.org/officeDocument/2006/relationships/hyperlink" Target="mailto:s204059@studenti.polito.it" TargetMode="External"/><Relationship Id="rId4" Type="http://schemas.openxmlformats.org/officeDocument/2006/relationships/hyperlink" Target="mailto:s201511@studenti.polito.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i="1" u="sng" dirty="0" smtClean="0">
                <a:solidFill>
                  <a:schemeClr val="accent5">
                    <a:lumMod val="50000"/>
                  </a:schemeClr>
                </a:solidFill>
              </a:rPr>
              <a:t>FREE TO BREATHE</a:t>
            </a:r>
            <a:endParaRPr lang="en-GB" sz="6600" b="1" i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Sottotitol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err="1"/>
              <a:t>Davide</a:t>
            </a:r>
            <a:r>
              <a:rPr lang="en-GB" dirty="0"/>
              <a:t> </a:t>
            </a:r>
            <a:r>
              <a:rPr lang="en-GB" dirty="0" err="1"/>
              <a:t>Botteon</a:t>
            </a:r>
            <a:r>
              <a:rPr lang="en-GB" dirty="0"/>
              <a:t>, </a:t>
            </a:r>
            <a:r>
              <a:rPr lang="en-GB" dirty="0">
                <a:hlinkClick r:id="rId2"/>
              </a:rPr>
              <a:t>s201226@studenti.polito.it</a:t>
            </a:r>
            <a:endParaRPr lang="en-GB" dirty="0"/>
          </a:p>
          <a:p>
            <a:pPr fontAlgn="base"/>
            <a:r>
              <a:rPr lang="en-GB" dirty="0" err="1" smtClean="0"/>
              <a:t>Zülal</a:t>
            </a:r>
            <a:r>
              <a:rPr lang="en-GB" dirty="0" smtClean="0"/>
              <a:t> </a:t>
            </a:r>
            <a:r>
              <a:rPr lang="en-GB" dirty="0" err="1"/>
              <a:t>Keskin</a:t>
            </a:r>
            <a:r>
              <a:rPr lang="en-GB" dirty="0"/>
              <a:t>, </a:t>
            </a:r>
            <a:r>
              <a:rPr lang="en-GB" dirty="0" smtClean="0">
                <a:hlinkClick r:id="rId3"/>
              </a:rPr>
              <a:t>zulal.keskin881@gmail.com</a:t>
            </a:r>
            <a:endParaRPr lang="en-GB" dirty="0" smtClean="0"/>
          </a:p>
          <a:p>
            <a:pPr fontAlgn="base"/>
            <a:r>
              <a:rPr lang="en-GB" dirty="0" smtClean="0"/>
              <a:t>Mauro </a:t>
            </a:r>
            <a:r>
              <a:rPr lang="en-GB" dirty="0" err="1"/>
              <a:t>d’Addato</a:t>
            </a:r>
            <a:r>
              <a:rPr lang="en-GB" dirty="0"/>
              <a:t>, </a:t>
            </a:r>
            <a:r>
              <a:rPr lang="en-GB" dirty="0" smtClean="0">
                <a:hlinkClick r:id="rId4"/>
              </a:rPr>
              <a:t>s201511@studenti.polito.it</a:t>
            </a:r>
            <a:endParaRPr lang="en-GB" dirty="0" smtClean="0"/>
          </a:p>
          <a:p>
            <a:pPr fontAlgn="base"/>
            <a:r>
              <a:rPr lang="en-GB" dirty="0"/>
              <a:t>Amedeo Bertone, </a:t>
            </a:r>
            <a:r>
              <a:rPr lang="en-GB" dirty="0">
                <a:hlinkClick r:id="rId5"/>
              </a:rPr>
              <a:t>s204059@studenti.polito.it</a:t>
            </a:r>
            <a:endParaRPr lang="en-GB" dirty="0"/>
          </a:p>
          <a:p>
            <a:pPr fontAlgn="base"/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ami-2016.github.io/FtB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6697"/>
            <a:ext cx="5444498" cy="28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1. THE PROBLEM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24560" y="1798320"/>
            <a:ext cx="102006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u="sng" dirty="0" smtClean="0"/>
              <a:t>FREE TO BREATHE</a:t>
            </a:r>
            <a:r>
              <a:rPr lang="en-GB" sz="2800" dirty="0" smtClean="0"/>
              <a:t>: interacting monitoring system thought for people affected by allergies, with the aim of supporting them in their daily life by making a safe area out of their home.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u="sng" dirty="0" smtClean="0"/>
              <a:t>WHY? </a:t>
            </a:r>
            <a:r>
              <a:rPr lang="en-GB" sz="2800" dirty="0" smtClean="0"/>
              <a:t>It is studied that one of the main causes of allergic attacks is the presence in the air of allergenic substances (such as mites, pollen and </a:t>
            </a:r>
            <a:r>
              <a:rPr lang="en-GB" sz="2800" dirty="0" err="1" smtClean="0"/>
              <a:t>mold</a:t>
            </a:r>
            <a:r>
              <a:rPr lang="en-GB" sz="2800" dirty="0" smtClean="0"/>
              <a:t>), but also of chemical substances (contained for example in cigarette smoke or perfumes).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Wouldn’t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be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there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was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capable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reducing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amount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these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substances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in a room?</a:t>
            </a:r>
            <a:endParaRPr lang="en-GB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2. PROJECT IDEA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056640" y="2316480"/>
            <a:ext cx="98653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smtClean="0"/>
              <a:t>How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FtB</a:t>
            </a:r>
            <a:r>
              <a:rPr lang="it-IT" sz="2400" dirty="0" smtClean="0"/>
              <a:t> </a:t>
            </a:r>
            <a:r>
              <a:rPr lang="it-IT" sz="2400" dirty="0" smtClean="0"/>
              <a:t>be </a:t>
            </a:r>
            <a:r>
              <a:rPr lang="it-IT" sz="2400" dirty="0" err="1" smtClean="0"/>
              <a:t>able</a:t>
            </a:r>
            <a:r>
              <a:rPr lang="it-IT" sz="2400" dirty="0" smtClean="0"/>
              <a:t> to free the room from the </a:t>
            </a:r>
            <a:r>
              <a:rPr lang="it-IT" sz="2400" dirty="0" err="1" smtClean="0"/>
              <a:t>microscopic</a:t>
            </a:r>
            <a:r>
              <a:rPr lang="it-IT" sz="2400" dirty="0" smtClean="0"/>
              <a:t> </a:t>
            </a:r>
            <a:r>
              <a:rPr lang="it-IT" sz="2400" dirty="0" err="1" smtClean="0"/>
              <a:t>substances</a:t>
            </a:r>
            <a:r>
              <a:rPr lang="it-IT" sz="2400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</a:t>
            </a:r>
            <a:r>
              <a:rPr lang="it-IT" sz="2400" dirty="0" smtClean="0"/>
              <a:t>cause </a:t>
            </a:r>
            <a:r>
              <a:rPr lang="it-IT" sz="2400" dirty="0" err="1" smtClean="0"/>
              <a:t>allergy</a:t>
            </a:r>
            <a:r>
              <a:rPr lang="it-IT" sz="2400" dirty="0" smtClean="0"/>
              <a:t>?</a:t>
            </a:r>
          </a:p>
          <a:p>
            <a:pPr algn="just"/>
            <a:endParaRPr lang="it-IT" sz="2400" dirty="0"/>
          </a:p>
          <a:p>
            <a:pPr algn="just"/>
            <a:r>
              <a:rPr lang="it-IT" sz="2400" dirty="0" smtClean="0"/>
              <a:t>The </a:t>
            </a:r>
            <a:r>
              <a:rPr lang="it-IT" sz="2400" dirty="0" err="1" smtClean="0"/>
              <a:t>steps</a:t>
            </a:r>
            <a:r>
              <a:rPr lang="it-IT" sz="2400" dirty="0" smtClean="0"/>
              <a:t> are </a:t>
            </a:r>
            <a:r>
              <a:rPr lang="it-IT" sz="2400" dirty="0" err="1" smtClean="0"/>
              <a:t>quite</a:t>
            </a:r>
            <a:r>
              <a:rPr lang="it-IT" sz="2400" dirty="0" smtClean="0"/>
              <a:t> </a:t>
            </a:r>
            <a:r>
              <a:rPr lang="it-IT" sz="2400" dirty="0" err="1" smtClean="0"/>
              <a:t>simple</a:t>
            </a:r>
            <a:r>
              <a:rPr lang="it-IT" sz="2400" dirty="0" smtClean="0"/>
              <a:t>:</a:t>
            </a:r>
          </a:p>
          <a:p>
            <a:pPr algn="just"/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 smtClean="0"/>
              <a:t>Sensors</a:t>
            </a:r>
            <a:r>
              <a:rPr lang="it-IT" sz="2400" dirty="0" smtClean="0"/>
              <a:t> </a:t>
            </a:r>
            <a:r>
              <a:rPr lang="it-IT" sz="2400" dirty="0" err="1" smtClean="0"/>
              <a:t>analyze</a:t>
            </a:r>
            <a:r>
              <a:rPr lang="it-IT" sz="2400" dirty="0" smtClean="0"/>
              <a:t> the </a:t>
            </a:r>
            <a:r>
              <a:rPr lang="it-IT" sz="2400" dirty="0" err="1" smtClean="0"/>
              <a:t>conditions</a:t>
            </a:r>
            <a:r>
              <a:rPr lang="it-IT" sz="2400" dirty="0" smtClean="0"/>
              <a:t> of the room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 smtClean="0"/>
              <a:t>Through</a:t>
            </a:r>
            <a:r>
              <a:rPr lang="it-IT" sz="2400" dirty="0" smtClean="0"/>
              <a:t> the data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sensors</a:t>
            </a:r>
            <a:r>
              <a:rPr lang="it-IT" sz="2400" dirty="0" smtClean="0"/>
              <a:t> a </a:t>
            </a:r>
            <a:r>
              <a:rPr lang="it-IT" sz="2400" dirty="0" err="1" smtClean="0"/>
              <a:t>suitable</a:t>
            </a:r>
            <a:r>
              <a:rPr lang="it-IT" sz="2400" dirty="0" smtClean="0"/>
              <a:t> </a:t>
            </a:r>
            <a:r>
              <a:rPr lang="it-IT" sz="2400" dirty="0" err="1" smtClean="0"/>
              <a:t>program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/>
              <a:t> </a:t>
            </a:r>
            <a:r>
              <a:rPr lang="it-IT" sz="2400" dirty="0" err="1" smtClean="0"/>
              <a:t>provide</a:t>
            </a:r>
            <a:r>
              <a:rPr lang="it-IT" sz="2400" dirty="0" smtClean="0"/>
              <a:t> </a:t>
            </a:r>
            <a:r>
              <a:rPr lang="it-IT" sz="2400" dirty="0" smtClean="0"/>
              <a:t>to the </a:t>
            </a:r>
            <a:r>
              <a:rPr lang="it-IT" sz="2400" dirty="0" err="1" smtClean="0"/>
              <a:t>actuators</a:t>
            </a:r>
            <a:r>
              <a:rPr lang="it-IT" sz="2400" dirty="0" smtClean="0"/>
              <a:t> </a:t>
            </a:r>
            <a:r>
              <a:rPr lang="it-IT" sz="2400" dirty="0" smtClean="0"/>
              <a:t>the </a:t>
            </a:r>
            <a:r>
              <a:rPr lang="it-IT" sz="2400" dirty="0" smtClean="0"/>
              <a:t>information </a:t>
            </a:r>
            <a:r>
              <a:rPr lang="it-IT" sz="2400" dirty="0" err="1" smtClean="0"/>
              <a:t>they</a:t>
            </a:r>
            <a:r>
              <a:rPr lang="it-IT" sz="2400" dirty="0" smtClean="0"/>
              <a:t> </a:t>
            </a:r>
            <a:r>
              <a:rPr lang="it-IT" sz="2400" dirty="0" err="1" smtClean="0"/>
              <a:t>need</a:t>
            </a:r>
            <a:r>
              <a:rPr lang="it-IT" sz="2400" dirty="0" smtClean="0"/>
              <a:t> to do </a:t>
            </a:r>
            <a:r>
              <a:rPr lang="it-IT" sz="2400" dirty="0" err="1" smtClean="0"/>
              <a:t>their</a:t>
            </a:r>
            <a:r>
              <a:rPr lang="it-IT" sz="2400" dirty="0" smtClean="0"/>
              <a:t> job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/>
              <a:t>The </a:t>
            </a:r>
            <a:r>
              <a:rPr lang="it-IT" sz="2400" dirty="0" err="1" smtClean="0"/>
              <a:t>actuators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clean</a:t>
            </a:r>
            <a:r>
              <a:rPr lang="it-IT" sz="2400" dirty="0" smtClean="0"/>
              <a:t> the air </a:t>
            </a:r>
            <a:r>
              <a:rPr lang="it-IT" sz="2400" dirty="0" err="1" smtClean="0"/>
              <a:t>if</a:t>
            </a:r>
            <a:r>
              <a:rPr lang="it-IT" sz="2400" dirty="0" smtClean="0"/>
              <a:t> the data flow </a:t>
            </a:r>
            <a:r>
              <a:rPr lang="it-IT" sz="2400" dirty="0" err="1" smtClean="0"/>
              <a:t>coming</a:t>
            </a:r>
            <a:r>
              <a:rPr lang="it-IT" sz="2400" dirty="0" smtClean="0"/>
              <a:t> from the </a:t>
            </a:r>
            <a:r>
              <a:rPr lang="it-IT" sz="2400" dirty="0" err="1" smtClean="0"/>
              <a:t>program</a:t>
            </a:r>
            <a:r>
              <a:rPr lang="it-IT" sz="2400" dirty="0" smtClean="0"/>
              <a:t> </a:t>
            </a:r>
            <a:r>
              <a:rPr lang="it-IT" sz="2400" dirty="0" err="1" smtClean="0"/>
              <a:t>running</a:t>
            </a:r>
            <a:r>
              <a:rPr lang="it-IT" sz="2400" dirty="0" smtClean="0"/>
              <a:t> on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highlight</a:t>
            </a:r>
            <a:r>
              <a:rPr lang="it-IT" sz="2400" dirty="0" smtClean="0"/>
              <a:t>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to </a:t>
            </a:r>
            <a:r>
              <a:rPr lang="it-IT" sz="2400" dirty="0" err="1" smtClean="0"/>
              <a:t>intervene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3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75360" y="365125"/>
            <a:ext cx="10378440" cy="932191"/>
          </a:xfr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3. SYSTEM OVERVIEW</a:t>
            </a:r>
            <a:endParaRPr lang="en-GB" b="1" i="1" dirty="0">
              <a:solidFill>
                <a:schemeClr val="accent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89" y="2584613"/>
            <a:ext cx="3143457" cy="235759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9" y="4775524"/>
            <a:ext cx="1747520" cy="17475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51" y="1578265"/>
            <a:ext cx="1750427" cy="175042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49" y="1643399"/>
            <a:ext cx="1514892" cy="12801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1" y="4175761"/>
            <a:ext cx="1532890" cy="15328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6" y="4489587"/>
            <a:ext cx="596900" cy="752094"/>
          </a:xfrm>
          <a:prstGeom prst="rect">
            <a:avLst/>
          </a:prstGeom>
        </p:spPr>
      </p:pic>
      <p:cxnSp>
        <p:nvCxnSpPr>
          <p:cNvPr id="15" name="Connettore 7 14"/>
          <p:cNvCxnSpPr>
            <a:stCxn id="6" idx="0"/>
          </p:cNvCxnSpPr>
          <p:nvPr/>
        </p:nvCxnSpPr>
        <p:spPr>
          <a:xfrm rot="5400000" flipH="1" flipV="1">
            <a:off x="3673058" y="3572727"/>
            <a:ext cx="624309" cy="17812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7 16"/>
          <p:cNvCxnSpPr>
            <a:stCxn id="5" idx="1"/>
            <a:endCxn id="7" idx="2"/>
          </p:cNvCxnSpPr>
          <p:nvPr/>
        </p:nvCxnSpPr>
        <p:spPr>
          <a:xfrm rot="10800000">
            <a:off x="3029565" y="3328692"/>
            <a:ext cx="1834324" cy="4347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5" idx="3"/>
            <a:endCxn id="11" idx="2"/>
          </p:cNvCxnSpPr>
          <p:nvPr/>
        </p:nvCxnSpPr>
        <p:spPr>
          <a:xfrm flipV="1">
            <a:off x="7940462" y="2923559"/>
            <a:ext cx="1221633" cy="12473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magin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41" y="5349712"/>
            <a:ext cx="817880" cy="817880"/>
          </a:xfrm>
          <a:prstGeom prst="rect">
            <a:avLst/>
          </a:prstGeom>
        </p:spPr>
      </p:pic>
      <p:cxnSp>
        <p:nvCxnSpPr>
          <p:cNvPr id="40" name="Connettore 7 39"/>
          <p:cNvCxnSpPr>
            <a:stCxn id="38" idx="2"/>
            <a:endCxn id="5" idx="2"/>
          </p:cNvCxnSpPr>
          <p:nvPr/>
        </p:nvCxnSpPr>
        <p:spPr>
          <a:xfrm rot="5400000" flipH="1">
            <a:off x="7769357" y="3608468"/>
            <a:ext cx="1225386" cy="3892863"/>
          </a:xfrm>
          <a:prstGeom prst="curvedConnector3">
            <a:avLst>
              <a:gd name="adj1" fmla="val -186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7 41"/>
          <p:cNvCxnSpPr>
            <a:stCxn id="5" idx="2"/>
            <a:endCxn id="12" idx="0"/>
          </p:cNvCxnSpPr>
          <p:nvPr/>
        </p:nvCxnSpPr>
        <p:spPr>
          <a:xfrm rot="5400000" flipH="1" flipV="1">
            <a:off x="7554859" y="3056520"/>
            <a:ext cx="766445" cy="3004928"/>
          </a:xfrm>
          <a:prstGeom prst="curvedConnector5">
            <a:avLst>
              <a:gd name="adj1" fmla="val -29826"/>
              <a:gd name="adj2" fmla="val 63399"/>
              <a:gd name="adj3" fmla="val 1298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umetto 3 45"/>
          <p:cNvSpPr/>
          <p:nvPr/>
        </p:nvSpPr>
        <p:spPr>
          <a:xfrm>
            <a:off x="522310" y="3988859"/>
            <a:ext cx="1759805" cy="756490"/>
          </a:xfrm>
          <a:prstGeom prst="wedgeEllipseCallout">
            <a:avLst>
              <a:gd name="adj1" fmla="val 53066"/>
              <a:gd name="adj2" fmla="val 13368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Particles</a:t>
            </a:r>
            <a:r>
              <a:rPr lang="it-IT" dirty="0" smtClean="0"/>
              <a:t> Sensor</a:t>
            </a:r>
            <a:endParaRPr lang="en-GB" dirty="0"/>
          </a:p>
        </p:txBody>
      </p:sp>
      <p:sp>
        <p:nvSpPr>
          <p:cNvPr id="47" name="Fumetto 3 46"/>
          <p:cNvSpPr/>
          <p:nvPr/>
        </p:nvSpPr>
        <p:spPr>
          <a:xfrm>
            <a:off x="4264342" y="5494062"/>
            <a:ext cx="1750593" cy="1021841"/>
          </a:xfrm>
          <a:prstGeom prst="wedgeEllipseCallout">
            <a:avLst>
              <a:gd name="adj1" fmla="val -69565"/>
              <a:gd name="adj2" fmla="val 40269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it-IT" dirty="0" err="1" smtClean="0"/>
              <a:t>Photocell</a:t>
            </a:r>
            <a:endParaRPr lang="en-GB" dirty="0"/>
          </a:p>
        </p:txBody>
      </p:sp>
      <p:sp>
        <p:nvSpPr>
          <p:cNvPr id="48" name="Fumetto 3 47"/>
          <p:cNvSpPr/>
          <p:nvPr/>
        </p:nvSpPr>
        <p:spPr>
          <a:xfrm>
            <a:off x="671001" y="1747287"/>
            <a:ext cx="1320800" cy="747265"/>
          </a:xfrm>
          <a:prstGeom prst="wedgeEllipseCallout">
            <a:avLst>
              <a:gd name="adj1" fmla="val 67629"/>
              <a:gd name="adj2" fmla="val -1907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Fan</a:t>
            </a:r>
            <a:endParaRPr lang="en-GB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5068253" y="2015853"/>
            <a:ext cx="2600960" cy="3234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RASPBERRY</a:t>
            </a:r>
            <a:endParaRPr lang="en-GB" dirty="0"/>
          </a:p>
        </p:txBody>
      </p:sp>
      <p:sp>
        <p:nvSpPr>
          <p:cNvPr id="51" name="Rettangolo con angoli ritagliati in diagonale 50"/>
          <p:cNvSpPr/>
          <p:nvPr/>
        </p:nvSpPr>
        <p:spPr>
          <a:xfrm>
            <a:off x="9548701" y="2592181"/>
            <a:ext cx="741680" cy="564386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PC</a:t>
            </a:r>
            <a:endParaRPr lang="en-GB" dirty="0"/>
          </a:p>
        </p:txBody>
      </p:sp>
      <p:sp>
        <p:nvSpPr>
          <p:cNvPr id="52" name="Fumetto 2 51"/>
          <p:cNvSpPr/>
          <p:nvPr/>
        </p:nvSpPr>
        <p:spPr>
          <a:xfrm>
            <a:off x="10328482" y="4039030"/>
            <a:ext cx="1772078" cy="949766"/>
          </a:xfrm>
          <a:prstGeom prst="wedgeRoundRectCallout">
            <a:avLst>
              <a:gd name="adj1" fmla="val -69505"/>
              <a:gd name="adj2" fmla="val 87104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LCD Screen &amp; </a:t>
            </a:r>
            <a:r>
              <a:rPr lang="it-IT" dirty="0" err="1" smtClean="0"/>
              <a:t>Buttons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5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" y="441012"/>
            <a:ext cx="10637520" cy="6119808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112000" y="125984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More in the </a:t>
            </a:r>
            <a:r>
              <a:rPr lang="it-IT" dirty="0" err="1" smtClean="0"/>
              <a:t>datail</a:t>
            </a:r>
            <a:r>
              <a:rPr lang="it-IT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1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7063"/>
          </a:xfrm>
          <a:gradFill>
            <a:gsLst>
              <a:gs pos="0">
                <a:schemeClr val="bg1"/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rgbClr val="0070C0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rgbClr val="0070C0"/>
                </a:solidFill>
              </a:rPr>
              <a:t>SW GENERAL SCHEME</a:t>
            </a:r>
            <a:endParaRPr lang="en-GB" b="1" i="1" dirty="0">
              <a:solidFill>
                <a:srgbClr val="0070C0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5352474" y="2466789"/>
            <a:ext cx="1625599" cy="2278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MAIN</a:t>
            </a:r>
            <a:endParaRPr lang="en-GB" dirty="0"/>
          </a:p>
        </p:txBody>
      </p:sp>
      <p:sp>
        <p:nvSpPr>
          <p:cNvPr id="6" name="Rettangolo arrotondato 5"/>
          <p:cNvSpPr/>
          <p:nvPr/>
        </p:nvSpPr>
        <p:spPr>
          <a:xfrm>
            <a:off x="913781" y="1746353"/>
            <a:ext cx="1606509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SENSORS INTERFACE</a:t>
            </a:r>
            <a:endParaRPr lang="en-GB" dirty="0"/>
          </a:p>
        </p:txBody>
      </p:sp>
      <p:sp>
        <p:nvSpPr>
          <p:cNvPr id="7" name="Rettangolo arrotondato 6"/>
          <p:cNvSpPr/>
          <p:nvPr/>
        </p:nvSpPr>
        <p:spPr>
          <a:xfrm>
            <a:off x="2739391" y="2672025"/>
            <a:ext cx="1911927" cy="1785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AUTOMATIC REGULATIONS MANAGER</a:t>
            </a:r>
            <a:endParaRPr lang="en-GB" dirty="0"/>
          </a:p>
        </p:txBody>
      </p:sp>
      <p:sp>
        <p:nvSpPr>
          <p:cNvPr id="8" name="Rettangolo arrotondato 7"/>
          <p:cNvSpPr/>
          <p:nvPr/>
        </p:nvSpPr>
        <p:spPr>
          <a:xfrm>
            <a:off x="913781" y="4313382"/>
            <a:ext cx="1653308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ACTUATORS INTERFACE</a:t>
            </a:r>
            <a:endParaRPr lang="en-GB" dirty="0"/>
          </a:p>
        </p:txBody>
      </p:sp>
      <p:sp>
        <p:nvSpPr>
          <p:cNvPr id="10" name="Rettangolo arrotondato 9"/>
          <p:cNvSpPr/>
          <p:nvPr/>
        </p:nvSpPr>
        <p:spPr>
          <a:xfrm>
            <a:off x="8865970" y="1606991"/>
            <a:ext cx="1330036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DB SERVER</a:t>
            </a:r>
            <a:endParaRPr lang="en-GB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7697701" y="4735945"/>
            <a:ext cx="1560946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WEBPAGE</a:t>
            </a:r>
            <a:endParaRPr lang="en-GB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9803330" y="5033818"/>
            <a:ext cx="1596219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USER ACCOUNT</a:t>
            </a:r>
            <a:endParaRPr lang="en-GB" dirty="0"/>
          </a:p>
        </p:txBody>
      </p:sp>
      <p:cxnSp>
        <p:nvCxnSpPr>
          <p:cNvPr id="15" name="Connettore 7 14"/>
          <p:cNvCxnSpPr>
            <a:stCxn id="6" idx="3"/>
            <a:endCxn id="7" idx="0"/>
          </p:cNvCxnSpPr>
          <p:nvPr/>
        </p:nvCxnSpPr>
        <p:spPr>
          <a:xfrm>
            <a:off x="2520290" y="2466789"/>
            <a:ext cx="1175065" cy="205236"/>
          </a:xfrm>
          <a:prstGeom prst="curved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7 16"/>
          <p:cNvCxnSpPr>
            <a:stCxn id="7" idx="2"/>
            <a:endCxn id="8" idx="3"/>
          </p:cNvCxnSpPr>
          <p:nvPr/>
        </p:nvCxnSpPr>
        <p:spPr>
          <a:xfrm rot="5400000">
            <a:off x="2843265" y="4181727"/>
            <a:ext cx="575915" cy="11282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11" idx="3"/>
            <a:endCxn id="13" idx="1"/>
          </p:cNvCxnSpPr>
          <p:nvPr/>
        </p:nvCxnSpPr>
        <p:spPr>
          <a:xfrm>
            <a:off x="9258647" y="5456381"/>
            <a:ext cx="544683" cy="29787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ttore 7 32"/>
          <p:cNvCxnSpPr>
            <a:stCxn id="10" idx="1"/>
            <a:endCxn id="5" idx="3"/>
          </p:cNvCxnSpPr>
          <p:nvPr/>
        </p:nvCxnSpPr>
        <p:spPr>
          <a:xfrm rot="10800000" flipV="1">
            <a:off x="6978074" y="2327426"/>
            <a:ext cx="1887897" cy="127855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onnettore 7 34"/>
          <p:cNvCxnSpPr>
            <a:stCxn id="7" idx="3"/>
            <a:endCxn id="5" idx="1"/>
          </p:cNvCxnSpPr>
          <p:nvPr/>
        </p:nvCxnSpPr>
        <p:spPr>
          <a:xfrm>
            <a:off x="4651318" y="3564964"/>
            <a:ext cx="701156" cy="410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3678752" y="5033818"/>
            <a:ext cx="1606509" cy="1440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USER INTERFACE MANAGER</a:t>
            </a:r>
            <a:endParaRPr lang="en-GB" dirty="0"/>
          </a:p>
        </p:txBody>
      </p:sp>
      <p:cxnSp>
        <p:nvCxnSpPr>
          <p:cNvPr id="38" name="Connettore 7 37"/>
          <p:cNvCxnSpPr>
            <a:stCxn id="36" idx="0"/>
          </p:cNvCxnSpPr>
          <p:nvPr/>
        </p:nvCxnSpPr>
        <p:spPr>
          <a:xfrm rot="5400000" flipH="1" flipV="1">
            <a:off x="4555021" y="4240368"/>
            <a:ext cx="720436" cy="86646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194004" y="6419860"/>
            <a:ext cx="350941" cy="3140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544945" y="6485601"/>
            <a:ext cx="6114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Stands</a:t>
            </a:r>
            <a:r>
              <a:rPr lang="it-IT" sz="1200" dirty="0" smtClean="0"/>
              <a:t> for «web» and </a:t>
            </a:r>
            <a:r>
              <a:rPr lang="it-IT" sz="1200" dirty="0" err="1" smtClean="0"/>
              <a:t>indicates</a:t>
            </a:r>
            <a:r>
              <a:rPr lang="it-IT" sz="1200" dirty="0" smtClean="0"/>
              <a:t> </a:t>
            </a:r>
            <a:r>
              <a:rPr lang="it-IT" sz="1200" dirty="0" err="1" smtClean="0"/>
              <a:t>that</a:t>
            </a:r>
            <a:r>
              <a:rPr lang="it-IT" sz="1200" dirty="0" smtClean="0"/>
              <a:t> an internet connection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required</a:t>
            </a:r>
            <a:endParaRPr lang="en-GB" sz="1200" dirty="0"/>
          </a:p>
        </p:txBody>
      </p:sp>
      <p:cxnSp>
        <p:nvCxnSpPr>
          <p:cNvPr id="3" name="Connettore 7 2"/>
          <p:cNvCxnSpPr>
            <a:stCxn id="10" idx="2"/>
            <a:endCxn id="11" idx="0"/>
          </p:cNvCxnSpPr>
          <p:nvPr/>
        </p:nvCxnSpPr>
        <p:spPr>
          <a:xfrm rot="5400000">
            <a:off x="8160540" y="3365497"/>
            <a:ext cx="1688082" cy="105281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7679229" y="2466789"/>
            <a:ext cx="273280" cy="252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rgbClr val="0070C0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4. TECHNICAL HIGHLIGHTS (</a:t>
            </a:r>
            <a:r>
              <a:rPr lang="it-IT" b="1" i="1" dirty="0" err="1" smtClean="0">
                <a:solidFill>
                  <a:schemeClr val="accent1"/>
                </a:solidFill>
              </a:rPr>
              <a:t>AmI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steps</a:t>
            </a:r>
            <a:r>
              <a:rPr lang="it-IT" b="1" i="1" dirty="0" smtClean="0">
                <a:solidFill>
                  <a:schemeClr val="accent1"/>
                </a:solidFill>
              </a:rPr>
              <a:t>)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981200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u="sng" cap="all" dirty="0" smtClean="0"/>
              <a:t>SENSING</a:t>
            </a:r>
            <a:endParaRPr lang="en-GB" b="1" u="sng" cap="all" dirty="0"/>
          </a:p>
          <a:p>
            <a:pPr algn="just"/>
            <a:r>
              <a:rPr lang="en-GB" dirty="0" smtClean="0"/>
              <a:t>The air will </a:t>
            </a:r>
            <a:r>
              <a:rPr lang="en-GB" dirty="0"/>
              <a:t>be constantly monitored (with focus on detecting the presence of substances which can be considered dangerous for the health of the subject) through </a:t>
            </a:r>
            <a:r>
              <a:rPr lang="en-GB" dirty="0" smtClean="0"/>
              <a:t>the ad </a:t>
            </a:r>
            <a:r>
              <a:rPr lang="en-GB" dirty="0"/>
              <a:t>hoc sensors placed in the </a:t>
            </a:r>
            <a:r>
              <a:rPr lang="en-GB" dirty="0" smtClean="0"/>
              <a:t>room. </a:t>
            </a:r>
            <a:r>
              <a:rPr lang="it-IT" b="1" u="sng" cap="all" dirty="0" err="1" smtClean="0"/>
              <a:t>Reasoning</a:t>
            </a:r>
            <a:endParaRPr lang="it-IT" b="1" u="sng" cap="all" dirty="0" smtClean="0"/>
          </a:p>
          <a:p>
            <a:pPr algn="just"/>
            <a:r>
              <a:rPr lang="en-GB" dirty="0"/>
              <a:t>On the base of what the sensors read, the system will analyse data and detect dangerous situations from which an attack could grow </a:t>
            </a:r>
            <a:r>
              <a:rPr lang="en-GB" dirty="0" smtClean="0"/>
              <a:t>up.</a:t>
            </a:r>
            <a:endParaRPr lang="en-GB" cap="all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u="sng" cap="all" dirty="0" smtClean="0"/>
              <a:t>ACTING</a:t>
            </a:r>
            <a:endParaRPr lang="en-GB" b="1" u="sng" cap="all" dirty="0"/>
          </a:p>
          <a:p>
            <a:pPr algn="just"/>
            <a:r>
              <a:rPr lang="en-GB" dirty="0"/>
              <a:t>If a hot situation is detected during the reasoning phase the system will aim at adjusting the </a:t>
            </a:r>
            <a:r>
              <a:rPr lang="en-GB" dirty="0" smtClean="0"/>
              <a:t>air </a:t>
            </a:r>
            <a:r>
              <a:rPr lang="en-GB" dirty="0"/>
              <a:t>composition </a:t>
            </a:r>
            <a:r>
              <a:rPr lang="en-GB" dirty="0" smtClean="0"/>
              <a:t>in the </a:t>
            </a:r>
            <a:r>
              <a:rPr lang="en-GB" dirty="0" smtClean="0"/>
              <a:t>room through the sensors installed.</a:t>
            </a: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u="sng" cap="all" dirty="0" smtClean="0"/>
              <a:t>INTERACTING</a:t>
            </a:r>
            <a:endParaRPr lang="en-GB" b="1" u="sng" cap="all" dirty="0"/>
          </a:p>
          <a:p>
            <a:pPr algn="just"/>
            <a:r>
              <a:rPr lang="en-GB" dirty="0" smtClean="0"/>
              <a:t>Our device will constantly keep the user informed of what it is doing, both via LCD screen and via web, </a:t>
            </a:r>
            <a:r>
              <a:rPr lang="en-GB" dirty="0"/>
              <a:t>but there is more. In order to optimize its future </a:t>
            </a:r>
            <a:r>
              <a:rPr lang="en-GB" dirty="0" err="1"/>
              <a:t>behavior</a:t>
            </a:r>
            <a:r>
              <a:rPr lang="en-GB" dirty="0"/>
              <a:t> the device will </a:t>
            </a:r>
            <a:r>
              <a:rPr lang="en-GB" dirty="0" smtClean="0"/>
              <a:t>be </a:t>
            </a:r>
            <a:r>
              <a:rPr lang="en-GB" dirty="0" smtClean="0"/>
              <a:t>subject to regulations by the user, which can be done in the two described ways.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0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rgbClr val="0070C0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5. CONCLUSIONS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838200" y="1902691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err="1" smtClean="0"/>
              <a:t>FtB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mainly</a:t>
            </a:r>
            <a:r>
              <a:rPr lang="it-IT" sz="2400" dirty="0" smtClean="0"/>
              <a:t> </a:t>
            </a:r>
            <a:r>
              <a:rPr lang="it-IT" sz="2400" dirty="0" err="1" smtClean="0"/>
              <a:t>intended</a:t>
            </a:r>
            <a:r>
              <a:rPr lang="it-IT" sz="2400" dirty="0" smtClean="0"/>
              <a:t> to be a </a:t>
            </a:r>
            <a:r>
              <a:rPr lang="it-IT" sz="2400" dirty="0" err="1" smtClean="0"/>
              <a:t>valuable</a:t>
            </a:r>
            <a:r>
              <a:rPr lang="it-IT" sz="2400" dirty="0" smtClean="0"/>
              <a:t> help in </a:t>
            </a:r>
            <a:r>
              <a:rPr lang="it-IT" sz="2400" dirty="0" err="1" smtClean="0"/>
              <a:t>everyday</a:t>
            </a:r>
            <a:r>
              <a:rPr lang="it-IT" sz="2400" dirty="0"/>
              <a:t> </a:t>
            </a:r>
            <a:r>
              <a:rPr lang="it-IT" sz="2400" dirty="0" smtClean="0"/>
              <a:t>life: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constantly</a:t>
            </a:r>
            <a:r>
              <a:rPr lang="it-IT" sz="2400" dirty="0" smtClean="0"/>
              <a:t> </a:t>
            </a:r>
            <a:r>
              <a:rPr lang="it-IT" sz="2400" dirty="0" err="1" smtClean="0"/>
              <a:t>scan</a:t>
            </a:r>
            <a:r>
              <a:rPr lang="it-IT" sz="2400" dirty="0" smtClean="0"/>
              <a:t> the room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avoid</a:t>
            </a:r>
            <a:r>
              <a:rPr lang="it-IT" sz="2400" dirty="0" smtClean="0"/>
              <a:t> the </a:t>
            </a:r>
            <a:r>
              <a:rPr lang="it-IT" sz="2400" dirty="0" err="1" smtClean="0"/>
              <a:t>incoming</a:t>
            </a:r>
            <a:r>
              <a:rPr lang="it-IT" sz="2400" dirty="0" smtClean="0"/>
              <a:t> of an </a:t>
            </a:r>
            <a:r>
              <a:rPr lang="it-IT" sz="2400" dirty="0" err="1" smtClean="0"/>
              <a:t>allergic</a:t>
            </a:r>
            <a:r>
              <a:rPr lang="it-IT" sz="2400" dirty="0" smtClean="0"/>
              <a:t> </a:t>
            </a:r>
            <a:r>
              <a:rPr lang="it-IT" sz="2400" dirty="0" err="1" smtClean="0"/>
              <a:t>attack</a:t>
            </a:r>
            <a:r>
              <a:rPr lang="it-IT" sz="2400" dirty="0" smtClean="0"/>
              <a:t> and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do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responding</a:t>
            </a:r>
            <a:r>
              <a:rPr lang="it-IT" sz="2400" dirty="0" smtClean="0"/>
              <a:t> to the </a:t>
            </a:r>
            <a:r>
              <a:rPr lang="it-IT" sz="2400" dirty="0" err="1" smtClean="0"/>
              <a:t>needs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user</a:t>
            </a:r>
            <a:r>
              <a:rPr lang="it-IT" sz="2400" dirty="0" smtClean="0"/>
              <a:t>, </a:t>
            </a:r>
            <a:r>
              <a:rPr lang="it-IT" sz="2400" dirty="0" err="1" smtClean="0"/>
              <a:t>who</a:t>
            </a:r>
            <a:r>
              <a:rPr lang="it-IT" sz="2400" dirty="0" smtClean="0"/>
              <a:t> can </a:t>
            </a:r>
            <a:r>
              <a:rPr lang="it-IT" sz="2400" dirty="0" err="1" smtClean="0"/>
              <a:t>provide</a:t>
            </a:r>
            <a:r>
              <a:rPr lang="it-IT" sz="2400" dirty="0" smtClean="0"/>
              <a:t> to </a:t>
            </a:r>
            <a:r>
              <a:rPr lang="it-IT" sz="2400" dirty="0" err="1" smtClean="0"/>
              <a:t>suitable</a:t>
            </a:r>
            <a:r>
              <a:rPr lang="it-IT" sz="2400" dirty="0" smtClean="0"/>
              <a:t> </a:t>
            </a:r>
            <a:r>
              <a:rPr lang="it-IT" sz="2400" dirty="0" err="1" smtClean="0"/>
              <a:t>regulations</a:t>
            </a:r>
            <a:r>
              <a:rPr lang="it-IT" sz="2400" dirty="0" smtClean="0"/>
              <a:t>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make</a:t>
            </a:r>
            <a:r>
              <a:rPr lang="it-IT" sz="2400" dirty="0" smtClean="0"/>
              <a:t> the </a:t>
            </a:r>
            <a:r>
              <a:rPr lang="it-IT" sz="2400" dirty="0" err="1" smtClean="0"/>
              <a:t>device</a:t>
            </a:r>
            <a:r>
              <a:rPr lang="it-IT" sz="2400" dirty="0" smtClean="0"/>
              <a:t> </a:t>
            </a:r>
            <a:r>
              <a:rPr lang="it-IT" sz="2400" dirty="0" err="1" smtClean="0"/>
              <a:t>act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most</a:t>
            </a:r>
            <a:r>
              <a:rPr lang="it-IT" sz="2400" dirty="0" smtClean="0"/>
              <a:t> </a:t>
            </a:r>
            <a:r>
              <a:rPr lang="it-IT" sz="2400" dirty="0" err="1" smtClean="0"/>
              <a:t>pleases</a:t>
            </a:r>
            <a:r>
              <a:rPr lang="it-IT" sz="2400" dirty="0" smtClean="0"/>
              <a:t> </a:t>
            </a:r>
            <a:r>
              <a:rPr lang="it-IT" sz="2400" dirty="0" err="1" smtClean="0"/>
              <a:t>him</a:t>
            </a:r>
            <a:r>
              <a:rPr lang="it-IT" sz="2400" dirty="0" smtClean="0"/>
              <a:t>.</a:t>
            </a:r>
          </a:p>
          <a:p>
            <a:pPr algn="just"/>
            <a:endParaRPr lang="it-IT" sz="2400" dirty="0"/>
          </a:p>
          <a:p>
            <a:pPr algn="just"/>
            <a:r>
              <a:rPr lang="it-IT" sz="2400" dirty="0" smtClean="0"/>
              <a:t>On the </a:t>
            </a:r>
            <a:r>
              <a:rPr lang="it-IT" sz="2400" dirty="0" err="1" smtClean="0"/>
              <a:t>other</a:t>
            </a:r>
            <a:r>
              <a:rPr lang="it-IT" sz="2400" dirty="0" smtClean="0"/>
              <a:t> </a:t>
            </a:r>
            <a:r>
              <a:rPr lang="it-IT" sz="2400" dirty="0" err="1" smtClean="0"/>
              <a:t>hand</a:t>
            </a:r>
            <a:r>
              <a:rPr lang="it-IT" sz="2400" dirty="0" smtClean="0"/>
              <a:t>, </a:t>
            </a:r>
            <a:r>
              <a:rPr lang="it-IT" sz="2400" dirty="0" err="1" smtClean="0"/>
              <a:t>FtB</a:t>
            </a:r>
            <a:r>
              <a:rPr lang="it-IT" sz="2400" dirty="0" smtClean="0"/>
              <a:t> </a:t>
            </a:r>
            <a:r>
              <a:rPr lang="it-IT" sz="2400" dirty="0" err="1" smtClean="0"/>
              <a:t>wants</a:t>
            </a:r>
            <a:r>
              <a:rPr lang="it-IT" sz="2400" dirty="0" smtClean="0"/>
              <a:t> to be a </a:t>
            </a:r>
            <a:r>
              <a:rPr lang="it-IT" sz="2400" dirty="0" err="1" smtClean="0"/>
              <a:t>smart</a:t>
            </a:r>
            <a:r>
              <a:rPr lang="it-IT" sz="2400" dirty="0" smtClean="0"/>
              <a:t> </a:t>
            </a:r>
            <a:r>
              <a:rPr lang="it-IT" sz="2400" dirty="0" err="1" smtClean="0"/>
              <a:t>device</a:t>
            </a:r>
            <a:r>
              <a:rPr lang="it-IT" sz="2400" dirty="0" smtClean="0"/>
              <a:t>,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simply</a:t>
            </a:r>
            <a:r>
              <a:rPr lang="it-IT" sz="2400" dirty="0" smtClean="0"/>
              <a:t> an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</a:t>
            </a:r>
            <a:r>
              <a:rPr lang="it-IT" sz="2400" dirty="0" err="1" smtClean="0"/>
              <a:t>device</a:t>
            </a:r>
            <a:r>
              <a:rPr lang="it-IT" sz="2400" dirty="0" smtClean="0"/>
              <a:t>: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analyze</a:t>
            </a:r>
            <a:r>
              <a:rPr lang="it-IT" sz="2400" dirty="0" smtClean="0"/>
              <a:t> the </a:t>
            </a:r>
            <a:r>
              <a:rPr lang="it-IT" sz="2400" dirty="0" err="1" smtClean="0"/>
              <a:t>conditions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environment</a:t>
            </a:r>
            <a:r>
              <a:rPr lang="it-IT" sz="2400" dirty="0" smtClean="0"/>
              <a:t> </a:t>
            </a:r>
            <a:r>
              <a:rPr lang="it-IT" sz="2400" dirty="0" err="1" smtClean="0"/>
              <a:t>where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placed</a:t>
            </a:r>
            <a:r>
              <a:rPr lang="it-IT" sz="2400" dirty="0" smtClean="0"/>
              <a:t> in a </a:t>
            </a:r>
            <a:r>
              <a:rPr lang="it-IT" sz="2400" dirty="0" err="1" smtClean="0"/>
              <a:t>crytical</a:t>
            </a:r>
            <a:r>
              <a:rPr lang="it-IT" sz="2400" dirty="0" smtClean="0"/>
              <a:t> way,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avoid</a:t>
            </a:r>
            <a:r>
              <a:rPr lang="it-IT" sz="2400" dirty="0" smtClean="0"/>
              <a:t> </a:t>
            </a:r>
            <a:r>
              <a:rPr lang="it-IT" sz="2400" dirty="0" err="1" smtClean="0"/>
              <a:t>useless</a:t>
            </a:r>
            <a:r>
              <a:rPr lang="it-IT" sz="2400" dirty="0" smtClean="0"/>
              <a:t> </a:t>
            </a:r>
            <a:r>
              <a:rPr lang="it-IT" sz="2400" dirty="0" err="1" smtClean="0"/>
              <a:t>actions</a:t>
            </a:r>
            <a:r>
              <a:rPr lang="it-IT" sz="2400" dirty="0" smtClean="0"/>
              <a:t>. To </a:t>
            </a:r>
            <a:r>
              <a:rPr lang="it-IT" sz="2400" dirty="0" err="1" smtClean="0"/>
              <a:t>make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clear</a:t>
            </a:r>
            <a:r>
              <a:rPr lang="it-IT" sz="2400" dirty="0" smtClean="0"/>
              <a:t> with an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: </a:t>
            </a:r>
            <a:r>
              <a:rPr lang="it-IT" sz="2400" dirty="0" err="1" smtClean="0"/>
              <a:t>if</a:t>
            </a:r>
            <a:r>
              <a:rPr lang="it-IT" sz="2400" dirty="0" smtClean="0"/>
              <a:t> </a:t>
            </a:r>
            <a:r>
              <a:rPr lang="it-IT" sz="2400" dirty="0" err="1" smtClean="0"/>
              <a:t>during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pollen</a:t>
            </a:r>
            <a:r>
              <a:rPr lang="it-IT" sz="2400" dirty="0" smtClean="0"/>
              <a:t> season a </a:t>
            </a:r>
            <a:r>
              <a:rPr lang="it-IT" sz="2400" dirty="0" err="1" smtClean="0"/>
              <a:t>window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open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useless</a:t>
            </a:r>
            <a:r>
              <a:rPr lang="it-IT" sz="2400" dirty="0" smtClean="0"/>
              <a:t> to </a:t>
            </a:r>
            <a:r>
              <a:rPr lang="it-IT" sz="2400" dirty="0" err="1" smtClean="0"/>
              <a:t>activate</a:t>
            </a:r>
            <a:r>
              <a:rPr lang="it-IT" sz="2400" dirty="0" smtClean="0"/>
              <a:t> a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of fans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recyle</a:t>
            </a:r>
            <a:r>
              <a:rPr lang="it-IT" sz="2400" dirty="0" smtClean="0"/>
              <a:t> the air, so </a:t>
            </a:r>
            <a:r>
              <a:rPr lang="it-IT" sz="2400" dirty="0" err="1" smtClean="0"/>
              <a:t>FtB</a:t>
            </a:r>
            <a:r>
              <a:rPr lang="it-IT" sz="2400" dirty="0" smtClean="0"/>
              <a:t> </a:t>
            </a:r>
            <a:r>
              <a:rPr lang="it-IT" sz="2400" dirty="0" err="1" smtClean="0"/>
              <a:t>won’t</a:t>
            </a:r>
            <a:r>
              <a:rPr lang="it-IT" sz="2400" dirty="0" smtClean="0"/>
              <a:t> do </a:t>
            </a:r>
            <a:r>
              <a:rPr lang="it-IT" sz="2400" dirty="0" err="1" smtClean="0"/>
              <a:t>it</a:t>
            </a:r>
            <a:r>
              <a:rPr lang="it-IT" sz="2400" dirty="0" smtClean="0"/>
              <a:t>, on the </a:t>
            </a:r>
            <a:r>
              <a:rPr lang="it-IT" sz="2400" dirty="0" err="1" smtClean="0"/>
              <a:t>contary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inform</a:t>
            </a:r>
            <a:r>
              <a:rPr lang="it-IT" sz="2400" dirty="0" smtClean="0"/>
              <a:t> </a:t>
            </a:r>
            <a:r>
              <a:rPr lang="it-IT" sz="2400" dirty="0" err="1" smtClean="0"/>
              <a:t>you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you’d</a:t>
            </a:r>
            <a:r>
              <a:rPr lang="it-IT" sz="2400" dirty="0" smtClean="0"/>
              <a:t> </a:t>
            </a:r>
            <a:r>
              <a:rPr lang="it-IT" sz="2400" dirty="0" err="1" smtClean="0"/>
              <a:t>better</a:t>
            </a:r>
            <a:r>
              <a:rPr lang="it-IT" sz="2400" dirty="0" smtClean="0"/>
              <a:t> </a:t>
            </a:r>
            <a:r>
              <a:rPr lang="it-IT" sz="2400" dirty="0" err="1" smtClean="0"/>
              <a:t>close</a:t>
            </a:r>
            <a:r>
              <a:rPr lang="it-IT" sz="2400" dirty="0" smtClean="0"/>
              <a:t> </a:t>
            </a:r>
            <a:r>
              <a:rPr lang="it-IT" sz="2400" dirty="0" err="1" smtClean="0"/>
              <a:t>it!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275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580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FREE TO BREATHE</vt:lpstr>
      <vt:lpstr>1. THE PROBLEM</vt:lpstr>
      <vt:lpstr>2. PROJECT IDEA</vt:lpstr>
      <vt:lpstr>3. SYSTEM OVERVIEW</vt:lpstr>
      <vt:lpstr>Presentazione standard di PowerPoint</vt:lpstr>
      <vt:lpstr>SW GENERAL SCHEME</vt:lpstr>
      <vt:lpstr>4. TECHNICAL HIGHLIGHTS (AmI steps)</vt:lpstr>
      <vt:lpstr>5.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TO BREATHE</dc:title>
  <dc:creator>Amedeo Bertone</dc:creator>
  <cp:lastModifiedBy>Amedeo Bertone</cp:lastModifiedBy>
  <cp:revision>13</cp:revision>
  <dcterms:created xsi:type="dcterms:W3CDTF">2016-05-18T15:15:55Z</dcterms:created>
  <dcterms:modified xsi:type="dcterms:W3CDTF">2016-05-19T09:36:27Z</dcterms:modified>
</cp:coreProperties>
</file>