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48" d="100"/>
          <a:sy n="48" d="100"/>
        </p:scale>
        <p:origin x="49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i-2016.github.io/FtB" TargetMode="External"/><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freetobre..jpg"/>
          <p:cNvPicPr>
            <a:picLocks noChangeAspect="1"/>
          </p:cNvPicPr>
          <p:nvPr/>
        </p:nvPicPr>
        <p:blipFill>
          <a:blip r:embed="rId2">
            <a:extLst/>
          </a:blip>
          <a:stretch>
            <a:fillRect/>
          </a:stretch>
        </p:blipFill>
        <p:spPr>
          <a:xfrm>
            <a:off x="-1" y="-71854"/>
            <a:ext cx="13004801" cy="8128001"/>
          </a:xfrm>
          <a:prstGeom prst="rect">
            <a:avLst/>
          </a:prstGeom>
          <a:ln w="12700">
            <a:miter lim="400000"/>
          </a:ln>
        </p:spPr>
      </p:pic>
      <p:sp>
        <p:nvSpPr>
          <p:cNvPr id="2" name="Segnaposto testo 1"/>
          <p:cNvSpPr>
            <a:spLocks noGrp="1"/>
          </p:cNvSpPr>
          <p:nvPr>
            <p:ph type="body" idx="1"/>
          </p:nvPr>
        </p:nvSpPr>
        <p:spPr/>
        <p:txBody>
          <a:bodyPr/>
          <a:lstStyle/>
          <a:p>
            <a:endParaRPr lang="it-IT" dirty="0" smtClean="0"/>
          </a:p>
          <a:p>
            <a:r>
              <a:rPr lang="it-IT" dirty="0" smtClean="0">
                <a:solidFill>
                  <a:schemeClr val="bg1"/>
                </a:solidFill>
              </a:rPr>
              <a:t>none</a:t>
            </a:r>
            <a:endParaRPr lang="en-GB" dirty="0">
              <a:solidFill>
                <a:schemeClr val="bg1"/>
              </a:solidFill>
            </a:endParaRPr>
          </a:p>
        </p:txBody>
      </p:sp>
      <p:sp>
        <p:nvSpPr>
          <p:cNvPr id="122" name="Shape 122"/>
          <p:cNvSpPr/>
          <p:nvPr/>
        </p:nvSpPr>
        <p:spPr>
          <a:xfrm>
            <a:off x="982826" y="6205058"/>
            <a:ext cx="3961842"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300" u="sng">
                <a:hlinkClick r:id="rId3"/>
              </a:defRPr>
            </a:lvl1pPr>
          </a:lstStyle>
          <a:p>
            <a:pPr>
              <a:defRPr u="none"/>
            </a:pPr>
            <a:r>
              <a:rPr u="sng">
                <a:hlinkClick r:id="rId3"/>
              </a:rPr>
              <a:t>https://ami-2016.github.io/FtB</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2" name="Segnaposto testo 1"/>
          <p:cNvSpPr>
            <a:spLocks noGrp="1"/>
          </p:cNvSpPr>
          <p:nvPr>
            <p:ph type="body" idx="1"/>
          </p:nvPr>
        </p:nvSpPr>
        <p:spPr/>
        <p:txBody>
          <a:bodyPr/>
          <a:lstStyle/>
          <a:p>
            <a:r>
              <a:rPr lang="it-IT" dirty="0" smtClean="0">
                <a:solidFill>
                  <a:schemeClr val="bg1"/>
                </a:solidFill>
              </a:rPr>
              <a:t>none</a:t>
            </a:r>
            <a:endParaRPr lang="en-GB" dirty="0">
              <a:solidFill>
                <a:schemeClr val="bg1"/>
              </a:solidFill>
            </a:endParaRPr>
          </a:p>
        </p:txBody>
      </p:sp>
      <p:sp>
        <p:nvSpPr>
          <p:cNvPr id="125" name="Shape 125"/>
          <p:cNvSpPr>
            <a:spLocks noGrp="1"/>
          </p:cNvSpPr>
          <p:nvPr>
            <p:ph type="title" idx="4294967295"/>
          </p:nvPr>
        </p:nvSpPr>
        <p:spPr>
          <a:xfrm>
            <a:off x="0" y="444500"/>
            <a:ext cx="11099800" cy="2159000"/>
          </a:xfrm>
          <a:prstGeom prst="rect">
            <a:avLst/>
          </a:prstGeom>
        </p:spPr>
        <p:txBody>
          <a:bodyPr/>
          <a:lstStyle>
            <a:lvl1pPr>
              <a:defRPr sz="7000" b="1">
                <a:latin typeface="Helvetica"/>
                <a:ea typeface="Helvetica"/>
                <a:cs typeface="Helvetica"/>
                <a:sym typeface="Helvetica"/>
              </a:defRPr>
            </a:lvl1pPr>
          </a:lstStyle>
          <a:p>
            <a:r>
              <a:t>1.THE PROBLEM</a:t>
            </a:r>
          </a:p>
        </p:txBody>
      </p:sp>
      <p:sp>
        <p:nvSpPr>
          <p:cNvPr id="127" name="Shape 127"/>
          <p:cNvSpPr/>
          <p:nvPr/>
        </p:nvSpPr>
        <p:spPr>
          <a:xfrm>
            <a:off x="6038570" y="4552950"/>
            <a:ext cx="927660" cy="647700"/>
          </a:xfrm>
          <a:prstGeom prst="rect">
            <a:avLst/>
          </a:prstGeom>
          <a:ln w="12700">
            <a:miter lim="400000"/>
          </a:ln>
        </p:spPr>
        <p:txBody>
          <a:bodyPr wrap="none" lIns="50800" tIns="50800" rIns="50800" bIns="50800" anchor="ctr">
            <a:spAutoFit/>
          </a:bodyPr>
          <a:lstStyle/>
          <a:p>
            <a:endParaRPr/>
          </a:p>
        </p:txBody>
      </p:sp>
      <p:sp>
        <p:nvSpPr>
          <p:cNvPr id="128" name="Shape 128"/>
          <p:cNvSpPr/>
          <p:nvPr/>
        </p:nvSpPr>
        <p:spPr>
          <a:xfrm>
            <a:off x="6165570" y="4679950"/>
            <a:ext cx="927660" cy="647700"/>
          </a:xfrm>
          <a:prstGeom prst="rect">
            <a:avLst/>
          </a:prstGeom>
          <a:ln w="12700">
            <a:miter lim="400000"/>
          </a:ln>
        </p:spPr>
        <p:txBody>
          <a:bodyPr wrap="none" lIns="50800" tIns="50800" rIns="50800" bIns="50800" anchor="ctr">
            <a:spAutoFit/>
          </a:bodyPr>
          <a:lstStyle/>
          <a:p>
            <a:endParaRPr/>
          </a:p>
        </p:txBody>
      </p:sp>
      <p:sp>
        <p:nvSpPr>
          <p:cNvPr id="129" name="Shape 129"/>
          <p:cNvSpPr/>
          <p:nvPr/>
        </p:nvSpPr>
        <p:spPr>
          <a:xfrm>
            <a:off x="1274618" y="2711321"/>
            <a:ext cx="10328103" cy="440120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indent="-457200" algn="just" defTabSz="914400">
              <a:buSzPct val="100000"/>
              <a:buFont typeface="Arial"/>
              <a:buChar char="•"/>
              <a:defRPr sz="2800" u="sng">
                <a:latin typeface="Calibri"/>
                <a:ea typeface="Calibri"/>
                <a:cs typeface="Calibri"/>
                <a:sym typeface="Calibri"/>
              </a:defRPr>
            </a:pPr>
            <a:r>
              <a:rPr dirty="0"/>
              <a:t>FREE TO BREATHE</a:t>
            </a:r>
            <a:r>
              <a:rPr u="none" dirty="0"/>
              <a:t>: interacting monitoring system thought for people affected by allergies, with the aim of supporting them in their daily life by making a safe area out of their home.</a:t>
            </a:r>
          </a:p>
          <a:p>
            <a:pPr marL="457200" indent="-457200" algn="just" defTabSz="914400">
              <a:buSzPct val="100000"/>
              <a:buFont typeface="Arial"/>
              <a:buChar char="•"/>
              <a:defRPr sz="2800" u="sng">
                <a:latin typeface="Calibri"/>
                <a:ea typeface="Calibri"/>
                <a:cs typeface="Calibri"/>
                <a:sym typeface="Calibri"/>
              </a:defRPr>
            </a:pPr>
            <a:r>
              <a:rPr dirty="0"/>
              <a:t>WHY? </a:t>
            </a:r>
            <a:r>
              <a:rPr u="none" dirty="0"/>
              <a:t>It is studied that one of the main causes of allergic attacks is the presence in the air of allergenic substances (such as mites, </a:t>
            </a:r>
            <a:r>
              <a:rPr u="none" dirty="0" smtClean="0"/>
              <a:t>pollen </a:t>
            </a:r>
            <a:r>
              <a:rPr u="none" dirty="0"/>
              <a:t>and mold), but also of chemical substances (contained for example in cigarette smoke or perfumes).</a:t>
            </a:r>
          </a:p>
          <a:p>
            <a:pPr marL="457200" indent="-457200" algn="just" defTabSz="914400">
              <a:buSzPct val="100000"/>
              <a:buFont typeface="Arial"/>
              <a:buChar char="•"/>
              <a:defRPr sz="2800">
                <a:solidFill>
                  <a:srgbClr val="1F4E79"/>
                </a:solidFill>
                <a:latin typeface="Calibri"/>
                <a:ea typeface="Calibri"/>
                <a:cs typeface="Calibri"/>
                <a:sym typeface="Calibri"/>
              </a:defRPr>
            </a:pPr>
            <a:endParaRPr u="none" dirty="0"/>
          </a:p>
          <a:p>
            <a:pPr defTabSz="914400">
              <a:defRPr sz="2800">
                <a:solidFill>
                  <a:srgbClr val="1F4E79"/>
                </a:solidFill>
                <a:latin typeface="Calibri"/>
                <a:ea typeface="Calibri"/>
                <a:cs typeface="Calibri"/>
                <a:sym typeface="Calibri"/>
              </a:defRPr>
            </a:pPr>
            <a:r>
              <a:rPr dirty="0"/>
              <a:t>Wouldn’t it be better if there was a system capable of reducing the amount of these substances in a room?</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32" name="Shape 132"/>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2.PROJECT IDEA</a:t>
            </a:r>
          </a:p>
        </p:txBody>
      </p:sp>
      <p:sp>
        <p:nvSpPr>
          <p:cNvPr id="133" name="Shape 133"/>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34" name="Shape 134"/>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35" name="Shape 135"/>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36" name="Shape 136"/>
          <p:cNvSpPr/>
          <p:nvPr/>
        </p:nvSpPr>
        <p:spPr>
          <a:xfrm>
            <a:off x="1569720" y="2731115"/>
            <a:ext cx="9865360" cy="572647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defTabSz="914400">
              <a:defRPr sz="2900">
                <a:latin typeface="Calibri"/>
                <a:ea typeface="Calibri"/>
                <a:cs typeface="Calibri"/>
                <a:sym typeface="Calibri"/>
              </a:defRPr>
            </a:pPr>
            <a:r>
              <a:rPr dirty="0"/>
              <a:t>How does </a:t>
            </a:r>
            <a:r>
              <a:rPr dirty="0" err="1"/>
              <a:t>FtB</a:t>
            </a:r>
            <a:r>
              <a:rPr dirty="0"/>
              <a:t> will be able to free the room from the microscopic substances which can cause allergy?</a:t>
            </a:r>
          </a:p>
          <a:p>
            <a:pPr algn="just" defTabSz="914400">
              <a:defRPr sz="2900">
                <a:latin typeface="Calibri"/>
                <a:ea typeface="Calibri"/>
                <a:cs typeface="Calibri"/>
                <a:sym typeface="Calibri"/>
              </a:defRPr>
            </a:pPr>
            <a:endParaRPr dirty="0"/>
          </a:p>
          <a:p>
            <a:pPr algn="just" defTabSz="914400">
              <a:defRPr sz="2900">
                <a:latin typeface="Calibri"/>
                <a:ea typeface="Calibri"/>
                <a:cs typeface="Calibri"/>
                <a:sym typeface="Calibri"/>
              </a:defRPr>
            </a:pPr>
            <a:r>
              <a:rPr dirty="0"/>
              <a:t>The steps are quite simple:</a:t>
            </a:r>
          </a:p>
          <a:p>
            <a:pPr algn="just" defTabSz="914400">
              <a:defRPr sz="2900">
                <a:latin typeface="Calibri"/>
                <a:ea typeface="Calibri"/>
                <a:cs typeface="Calibri"/>
                <a:sym typeface="Calibri"/>
              </a:defRPr>
            </a:pPr>
            <a:endParaRPr dirty="0"/>
          </a:p>
          <a:p>
            <a:pPr marL="285750" indent="-285750" algn="just" defTabSz="914400">
              <a:buSzPct val="100000"/>
              <a:buFont typeface="Arial"/>
              <a:buChar char="•"/>
              <a:defRPr sz="2900">
                <a:latin typeface="Calibri"/>
                <a:ea typeface="Calibri"/>
                <a:cs typeface="Calibri"/>
                <a:sym typeface="Calibri"/>
              </a:defRPr>
            </a:pPr>
            <a:r>
              <a:rPr dirty="0"/>
              <a:t>Sensors analyze the conditions of the room</a:t>
            </a:r>
          </a:p>
          <a:p>
            <a:pPr marL="285750" indent="-285750" algn="just" defTabSz="914400">
              <a:buSzPct val="100000"/>
              <a:buFont typeface="Arial"/>
              <a:buChar char="•"/>
              <a:defRPr sz="2900">
                <a:latin typeface="Calibri"/>
                <a:ea typeface="Calibri"/>
                <a:cs typeface="Calibri"/>
                <a:sym typeface="Calibri"/>
              </a:defRPr>
            </a:pPr>
            <a:r>
              <a:rPr dirty="0"/>
              <a:t>Through the data provided by the sensors a suitable program will provide the actuators with the information they need to do their job</a:t>
            </a:r>
          </a:p>
          <a:p>
            <a:pPr marL="285750" indent="-285750" algn="just" defTabSz="914400">
              <a:buSzPct val="100000"/>
              <a:buFont typeface="Arial"/>
              <a:buChar char="•"/>
              <a:defRPr sz="2900">
                <a:latin typeface="Calibri"/>
                <a:ea typeface="Calibri"/>
                <a:cs typeface="Calibri"/>
                <a:sym typeface="Calibri"/>
              </a:defRPr>
            </a:pPr>
            <a:r>
              <a:rPr dirty="0"/>
              <a:t>The actuators will clean the air if the data flow coming from the program running on the system will highlight the need to intervene</a:t>
            </a:r>
            <a:endParaRPr sz="24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39" name="Shape 139"/>
          <p:cNvSpPr>
            <a:spLocks noGrp="1"/>
          </p:cNvSpPr>
          <p:nvPr>
            <p:ph type="title"/>
          </p:nvPr>
        </p:nvSpPr>
        <p:spPr>
          <a:prstGeom prst="rect">
            <a:avLst/>
          </a:prstGeom>
        </p:spPr>
        <p:txBody>
          <a:bodyPr/>
          <a:lstStyle/>
          <a:p>
            <a:r>
              <a:t>1.THE PROBLEM</a:t>
            </a:r>
          </a:p>
        </p:txBody>
      </p:sp>
      <p:sp>
        <p:nvSpPr>
          <p:cNvPr id="140" name="Shape 140"/>
          <p:cNvSpPr>
            <a:spLocks noGrp="1"/>
          </p:cNvSpPr>
          <p:nvPr>
            <p:ph type="body" idx="1"/>
          </p:nvPr>
        </p:nvSpPr>
        <p:spPr>
          <a:prstGeom prst="rect">
            <a:avLst/>
          </a:prstGeom>
        </p:spPr>
        <p:txBody>
          <a:bodyPr/>
          <a:lstStyle/>
          <a:p>
            <a:endParaRPr/>
          </a:p>
        </p:txBody>
      </p:sp>
      <p:sp>
        <p:nvSpPr>
          <p:cNvPr id="141" name="Shape 141"/>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42" name="Shape 142"/>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43" name="Shape 143"/>
          <p:cNvSpPr/>
          <p:nvPr/>
        </p:nvSpPr>
        <p:spPr>
          <a:xfrm>
            <a:off x="1402079" y="2838320"/>
            <a:ext cx="10200642" cy="48333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44" name="Shape 144"/>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45" name="SUNUM.jpg"/>
          <p:cNvPicPr>
            <a:picLocks noChangeAspect="1"/>
          </p:cNvPicPr>
          <p:nvPr/>
        </p:nvPicPr>
        <p:blipFill>
          <a:blip r:embed="rId3">
            <a:extLst/>
          </a:blip>
          <a:stretch>
            <a:fillRect/>
          </a:stretch>
        </p:blipFill>
        <p:spPr>
          <a:xfrm>
            <a:off x="0" y="322660"/>
            <a:ext cx="13004801" cy="8128001"/>
          </a:xfrm>
          <a:prstGeom prst="rect">
            <a:avLst/>
          </a:prstGeom>
          <a:ln w="12700">
            <a:miter lim="400000"/>
          </a:ln>
        </p:spPr>
      </p:pic>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004800" cy="8450661"/>
          </a:xfrm>
          <a:prstGeom prst="rect">
            <a:avLst/>
          </a:prstGeom>
        </p:spPr>
      </p:pic>
      <p:cxnSp>
        <p:nvCxnSpPr>
          <p:cNvPr id="6" name="Connettore 2 5"/>
          <p:cNvCxnSpPr/>
          <p:nvPr/>
        </p:nvCxnSpPr>
        <p:spPr>
          <a:xfrm flipV="1">
            <a:off x="4322618" y="3900963"/>
            <a:ext cx="2994594" cy="4156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Rettangolo 2"/>
          <p:cNvSpPr/>
          <p:nvPr/>
        </p:nvSpPr>
        <p:spPr>
          <a:xfrm>
            <a:off x="8382000" y="5454651"/>
            <a:ext cx="346364" cy="544367"/>
          </a:xfrm>
          <a:prstGeom prst="rect">
            <a:avLst/>
          </a:prstGeom>
          <a:solidFill>
            <a:schemeClr val="bg1"/>
          </a:solidFill>
          <a:ln w="12700" cap="flat">
            <a:noFill/>
            <a:miter lim="400000"/>
          </a:ln>
          <a:effectLst>
            <a:outerShdw blurRad="38100" dist="25400" dir="5400000" rotWithShape="0">
              <a:schemeClr val="bg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ttangolo 3"/>
          <p:cNvSpPr/>
          <p:nvPr/>
        </p:nvSpPr>
        <p:spPr>
          <a:xfrm>
            <a:off x="5526157" y="3315620"/>
            <a:ext cx="639413"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CasellaDiTesto 4"/>
          <p:cNvSpPr txBox="1"/>
          <p:nvPr/>
        </p:nvSpPr>
        <p:spPr>
          <a:xfrm>
            <a:off x="6966230" y="6748995"/>
            <a:ext cx="559683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it-IT" sz="1800" dirty="0" err="1">
                <a:latin typeface="Calibri" panose="020F0502020204030204" pitchFamily="34" charset="0"/>
              </a:rPr>
              <a:t>stands</a:t>
            </a:r>
            <a:r>
              <a:rPr lang="it-IT" sz="1800" dirty="0">
                <a:latin typeface="Calibri" panose="020F0502020204030204" pitchFamily="34" charset="0"/>
              </a:rPr>
              <a:t> for «web» and </a:t>
            </a:r>
            <a:r>
              <a:rPr lang="it-IT" sz="1800" dirty="0" err="1">
                <a:latin typeface="Calibri" panose="020F0502020204030204" pitchFamily="34" charset="0"/>
              </a:rPr>
              <a:t>indicates</a:t>
            </a:r>
            <a:r>
              <a:rPr lang="it-IT" sz="1800" dirty="0">
                <a:latin typeface="Calibri" panose="020F0502020204030204" pitchFamily="34" charset="0"/>
              </a:rPr>
              <a:t> </a:t>
            </a:r>
            <a:r>
              <a:rPr lang="it-IT" sz="1800" dirty="0" err="1">
                <a:latin typeface="Calibri" panose="020F0502020204030204" pitchFamily="34" charset="0"/>
              </a:rPr>
              <a:t>that</a:t>
            </a:r>
            <a:r>
              <a:rPr lang="it-IT" sz="1800" dirty="0">
                <a:latin typeface="Calibri" panose="020F0502020204030204" pitchFamily="34" charset="0"/>
              </a:rPr>
              <a:t> an internet connection </a:t>
            </a:r>
            <a:r>
              <a:rPr lang="it-IT" sz="1800" dirty="0" err="1">
                <a:latin typeface="Calibri" panose="020F0502020204030204" pitchFamily="34" charset="0"/>
              </a:rPr>
              <a:t>is</a:t>
            </a:r>
            <a:r>
              <a:rPr lang="it-IT" sz="1800" dirty="0">
                <a:latin typeface="Calibri" panose="020F0502020204030204" pitchFamily="34" charset="0"/>
              </a:rPr>
              <a:t> </a:t>
            </a:r>
            <a:r>
              <a:rPr lang="it-IT" sz="1800" dirty="0" err="1">
                <a:latin typeface="Calibri" panose="020F0502020204030204" pitchFamily="34" charset="0"/>
              </a:rPr>
              <a:t>required</a:t>
            </a:r>
            <a:endParaRPr lang="en-GB" sz="1800" dirty="0">
              <a:latin typeface="Calibri" panose="020F0502020204030204" pitchFamily="34" charset="0"/>
            </a:endParaRPr>
          </a:p>
          <a:p>
            <a:pPr marL="0" marR="0" indent="0" algn="ctr" defTabSz="5842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Rettangolo 7"/>
          <p:cNvSpPr/>
          <p:nvPr/>
        </p:nvSpPr>
        <p:spPr>
          <a:xfrm>
            <a:off x="6806650" y="6748995"/>
            <a:ext cx="573160"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48" name="Shape 148"/>
          <p:cNvSpPr>
            <a:spLocks noGrp="1"/>
          </p:cNvSpPr>
          <p:nvPr>
            <p:ph type="title"/>
          </p:nvPr>
        </p:nvSpPr>
        <p:spPr>
          <a:prstGeom prst="rect">
            <a:avLst/>
          </a:prstGeom>
        </p:spPr>
        <p:txBody>
          <a:bodyPr/>
          <a:lstStyle/>
          <a:p>
            <a:r>
              <a:t>1.THE PROBLEM</a:t>
            </a:r>
          </a:p>
        </p:txBody>
      </p:sp>
      <p:sp>
        <p:nvSpPr>
          <p:cNvPr id="149" name="Shape 149"/>
          <p:cNvSpPr>
            <a:spLocks noGrp="1"/>
          </p:cNvSpPr>
          <p:nvPr>
            <p:ph type="body" idx="1"/>
          </p:nvPr>
        </p:nvSpPr>
        <p:spPr>
          <a:prstGeom prst="rect">
            <a:avLst/>
          </a:prstGeom>
        </p:spPr>
        <p:txBody>
          <a:bodyPr/>
          <a:lstStyle/>
          <a:p>
            <a:endParaRPr/>
          </a:p>
        </p:txBody>
      </p:sp>
      <p:sp>
        <p:nvSpPr>
          <p:cNvPr id="150" name="Shape 15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51" name="Shape 15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52" name="Shape 152"/>
          <p:cNvSpPr/>
          <p:nvPr/>
        </p:nvSpPr>
        <p:spPr>
          <a:xfrm>
            <a:off x="1402079" y="2838320"/>
            <a:ext cx="10200642" cy="48333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53" name="Shape 15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54" name="SUNUM.jpg"/>
          <p:cNvPicPr>
            <a:picLocks noChangeAspect="1"/>
          </p:cNvPicPr>
          <p:nvPr/>
        </p:nvPicPr>
        <p:blipFill>
          <a:blip r:embed="rId3">
            <a:extLst/>
          </a:blip>
          <a:stretch>
            <a:fillRect/>
          </a:stretch>
        </p:blipFill>
        <p:spPr>
          <a:xfrm>
            <a:off x="-1" y="211824"/>
            <a:ext cx="13004801" cy="8128001"/>
          </a:xfrm>
          <a:prstGeom prst="rect">
            <a:avLst/>
          </a:prstGeom>
          <a:ln w="12700">
            <a:miter lim="400000"/>
          </a:ln>
        </p:spPr>
      </p:pic>
      <p:pic>
        <p:nvPicPr>
          <p:cNvPr id="155" name="SW GEN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2205"/>
            <a:ext cx="13004801" cy="8127238"/>
          </a:xfrm>
          <a:prstGeom prst="rect">
            <a:avLst/>
          </a:prstGeom>
          <a:ln w="12700">
            <a:miter lim="400000"/>
          </a:ln>
        </p:spPr>
      </p:pic>
      <p:cxnSp>
        <p:nvCxnSpPr>
          <p:cNvPr id="3" name="Connettore 2 2"/>
          <p:cNvCxnSpPr/>
          <p:nvPr/>
        </p:nvCxnSpPr>
        <p:spPr>
          <a:xfrm flipH="1">
            <a:off x="7675418" y="2603500"/>
            <a:ext cx="2466109" cy="1331191"/>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4" name="Rettangolo 3"/>
          <p:cNvSpPr/>
          <p:nvPr/>
        </p:nvSpPr>
        <p:spPr>
          <a:xfrm>
            <a:off x="8603673" y="2680420"/>
            <a:ext cx="415636"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it-IT" sz="2400" dirty="0">
                <a:solidFill>
                  <a:srgbClr val="FFFFFF"/>
                </a:solidFill>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ttangolo 4"/>
          <p:cNvSpPr/>
          <p:nvPr/>
        </p:nvSpPr>
        <p:spPr>
          <a:xfrm>
            <a:off x="759987" y="1222965"/>
            <a:ext cx="443345"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CasellaDiTesto 5"/>
          <p:cNvSpPr txBox="1"/>
          <p:nvPr/>
        </p:nvSpPr>
        <p:spPr>
          <a:xfrm>
            <a:off x="1203333" y="1260113"/>
            <a:ext cx="647208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it-IT" sz="2000" dirty="0" err="1" smtClean="0">
                <a:latin typeface="Calibri" panose="020F0502020204030204" pitchFamily="34" charset="0"/>
              </a:rPr>
              <a:t>stands</a:t>
            </a:r>
            <a:r>
              <a:rPr lang="it-IT" sz="2000" dirty="0" smtClean="0">
                <a:latin typeface="Calibri" panose="020F0502020204030204" pitchFamily="34" charset="0"/>
              </a:rPr>
              <a:t> </a:t>
            </a:r>
            <a:r>
              <a:rPr lang="it-IT" sz="2000" dirty="0">
                <a:latin typeface="Calibri" panose="020F0502020204030204" pitchFamily="34" charset="0"/>
              </a:rPr>
              <a:t>for «web» and </a:t>
            </a:r>
            <a:r>
              <a:rPr lang="it-IT" sz="2000" dirty="0" err="1">
                <a:latin typeface="Calibri" panose="020F0502020204030204" pitchFamily="34" charset="0"/>
              </a:rPr>
              <a:t>indicates</a:t>
            </a:r>
            <a:r>
              <a:rPr lang="it-IT" sz="2000" dirty="0">
                <a:latin typeface="Calibri" panose="020F0502020204030204" pitchFamily="34" charset="0"/>
              </a:rPr>
              <a:t> </a:t>
            </a:r>
            <a:r>
              <a:rPr lang="it-IT" sz="2000" dirty="0" err="1">
                <a:latin typeface="Calibri" panose="020F0502020204030204" pitchFamily="34" charset="0"/>
              </a:rPr>
              <a:t>that</a:t>
            </a:r>
            <a:r>
              <a:rPr lang="it-IT" sz="2000" dirty="0">
                <a:latin typeface="Calibri" panose="020F0502020204030204" pitchFamily="34" charset="0"/>
              </a:rPr>
              <a:t> an internet connection </a:t>
            </a:r>
            <a:r>
              <a:rPr lang="it-IT" sz="2000" dirty="0" err="1">
                <a:latin typeface="Calibri" panose="020F0502020204030204" pitchFamily="34" charset="0"/>
              </a:rPr>
              <a:t>is</a:t>
            </a:r>
            <a:r>
              <a:rPr lang="it-IT" sz="2000" dirty="0">
                <a:latin typeface="Calibri" panose="020F0502020204030204" pitchFamily="34" charset="0"/>
              </a:rPr>
              <a:t> </a:t>
            </a:r>
            <a:r>
              <a:rPr lang="it-IT" sz="2000" dirty="0" err="1">
                <a:latin typeface="Calibri" panose="020F0502020204030204" pitchFamily="34" charset="0"/>
              </a:rPr>
              <a:t>required</a:t>
            </a:r>
            <a:endParaRPr kumimoji="0" lang="en-GB" sz="2000" b="0" i="0" u="none" strike="noStrike" cap="none" spc="0" normalizeH="0" baseline="0" dirty="0">
              <a:ln>
                <a:noFill/>
              </a:ln>
              <a:solidFill>
                <a:srgbClr val="000000"/>
              </a:solidFill>
              <a:effectLst/>
              <a:uFillTx/>
              <a:latin typeface="Calibri" panose="020F0502020204030204" pitchFamily="34" charset="0"/>
              <a:sym typeface="Helvetica Light"/>
            </a:endParaRPr>
          </a:p>
        </p:txBody>
      </p:sp>
      <p:sp>
        <p:nvSpPr>
          <p:cNvPr id="9" name="Rettangolo 8"/>
          <p:cNvSpPr/>
          <p:nvPr/>
        </p:nvSpPr>
        <p:spPr>
          <a:xfrm>
            <a:off x="12052300" y="209680"/>
            <a:ext cx="706879" cy="1210588"/>
          </a:xfrm>
          <a:prstGeom prst="rect">
            <a:avLst/>
          </a:prstGeom>
          <a:solidFill>
            <a:schemeClr val="bg1"/>
          </a:solidFill>
          <a:ln w="12700" cap="flat">
            <a:noFill/>
            <a:miter lim="400000"/>
          </a:ln>
          <a:effectLst>
            <a:glow rad="63500">
              <a:schemeClr val="bg1">
                <a:alpha val="40000"/>
              </a:schemeClr>
            </a:glo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7200" b="1" i="0" u="none" strike="noStrike" cap="none" spc="0" normalizeH="0" baseline="0" dirty="0" smtClean="0">
                <a:ln>
                  <a:noFill/>
                </a:ln>
                <a:solidFill>
                  <a:schemeClr val="tx1"/>
                </a:solidFill>
                <a:effectLst/>
                <a:uFillTx/>
                <a:latin typeface="+mn-lt"/>
                <a:ea typeface="+mn-ea"/>
                <a:cs typeface="+mn-cs"/>
                <a:sym typeface="Helvetica Light"/>
              </a:rPr>
              <a:t>E</a:t>
            </a:r>
            <a:endParaRPr kumimoji="0" lang="en-GB" sz="7200" b="1" i="0" u="none" strike="noStrike" cap="none" spc="0" normalizeH="0" baseline="0" dirty="0">
              <a:ln>
                <a:noFill/>
              </a:ln>
              <a:solidFill>
                <a:schemeClr val="tx1"/>
              </a:solidFill>
              <a:effectLst/>
              <a:uFillTx/>
              <a:latin typeface="+mn-lt"/>
              <a:ea typeface="+mn-ea"/>
              <a:cs typeface="+mn-cs"/>
              <a:sym typeface="Helvetica Ligh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58" name="Shape 158"/>
          <p:cNvSpPr>
            <a:spLocks noGrp="1"/>
          </p:cNvSpPr>
          <p:nvPr>
            <p:ph type="title"/>
          </p:nvPr>
        </p:nvSpPr>
        <p:spPr>
          <a:prstGeom prst="rect">
            <a:avLst/>
          </a:prstGeom>
        </p:spPr>
        <p:txBody>
          <a:bodyPr/>
          <a:lstStyle>
            <a:lvl1pPr defTabSz="560831">
              <a:defRPr sz="6719" b="1">
                <a:latin typeface="Helvetica"/>
                <a:ea typeface="Helvetica"/>
                <a:cs typeface="Helvetica"/>
                <a:sym typeface="Helvetica"/>
              </a:defRPr>
            </a:lvl1pPr>
          </a:lstStyle>
          <a:p>
            <a:r>
              <a:rPr dirty="0"/>
              <a:t>4.TECHNICAL </a:t>
            </a:r>
            <a:r>
              <a:rPr dirty="0" smtClean="0"/>
              <a:t>HIG</a:t>
            </a:r>
            <a:r>
              <a:rPr lang="it-IT" dirty="0"/>
              <a:t>H</a:t>
            </a:r>
            <a:r>
              <a:rPr dirty="0" smtClean="0"/>
              <a:t>LIGHTS(</a:t>
            </a:r>
            <a:r>
              <a:rPr dirty="0" err="1" smtClean="0"/>
              <a:t>Aml</a:t>
            </a:r>
            <a:r>
              <a:rPr dirty="0" smtClean="0"/>
              <a:t> </a:t>
            </a:r>
            <a:r>
              <a:rPr dirty="0"/>
              <a:t>steps)</a:t>
            </a:r>
          </a:p>
        </p:txBody>
      </p:sp>
      <p:sp>
        <p:nvSpPr>
          <p:cNvPr id="159" name="Shape 159"/>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60" name="Shape 16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61" name="Shape 16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62" name="Shape 162"/>
          <p:cNvSpPr/>
          <p:nvPr/>
        </p:nvSpPr>
        <p:spPr>
          <a:xfrm>
            <a:off x="1529079" y="2453829"/>
            <a:ext cx="10200642" cy="563231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lgn="just">
              <a:buFont typeface="Arial" panose="020B0604020202020204" pitchFamily="34" charset="0"/>
              <a:buChar char="•"/>
            </a:pPr>
            <a:r>
              <a:rPr lang="en-GB" sz="2400" b="1" u="sng" cap="all" dirty="0">
                <a:latin typeface="Calibri" panose="020F0502020204030204" pitchFamily="34" charset="0"/>
              </a:rPr>
              <a:t>SENSING</a:t>
            </a:r>
          </a:p>
          <a:p>
            <a:pPr algn="just"/>
            <a:r>
              <a:rPr lang="en-GB" sz="2400" dirty="0">
                <a:latin typeface="Calibri" panose="020F0502020204030204" pitchFamily="34" charset="0"/>
              </a:rPr>
              <a:t>The air will be constantly monitored (with focus on detecting the presence of substances which can be considered dangerous for the health of the subject) through the ad hoc sensors placed in the room. </a:t>
            </a:r>
            <a:endParaRPr lang="en-GB" sz="2400" dirty="0" smtClean="0">
              <a:latin typeface="Calibri" panose="020F0502020204030204" pitchFamily="34" charset="0"/>
            </a:endParaRPr>
          </a:p>
          <a:p>
            <a:pPr marL="342900" indent="-342900" algn="just">
              <a:buFont typeface="Arial" panose="020B0604020202020204" pitchFamily="34" charset="0"/>
              <a:buChar char="•"/>
            </a:pPr>
            <a:r>
              <a:rPr lang="it-IT" sz="2400" b="1" u="sng" cap="all" dirty="0" err="1" smtClean="0">
                <a:latin typeface="Calibri" panose="020F0502020204030204" pitchFamily="34" charset="0"/>
              </a:rPr>
              <a:t>Reasoning</a:t>
            </a:r>
            <a:endParaRPr lang="it-IT" sz="2400" b="1" u="sng" cap="all" dirty="0">
              <a:latin typeface="Calibri" panose="020F0502020204030204" pitchFamily="34" charset="0"/>
            </a:endParaRPr>
          </a:p>
          <a:p>
            <a:pPr algn="just"/>
            <a:r>
              <a:rPr lang="en-GB" sz="2400" dirty="0">
                <a:latin typeface="Calibri" panose="020F0502020204030204" pitchFamily="34" charset="0"/>
              </a:rPr>
              <a:t>On the base of what the sensors read, the system will analyse data and detect dangerous situations from which an attack could grow up.</a:t>
            </a:r>
            <a:endParaRPr lang="en-GB" sz="2400" cap="all" dirty="0">
              <a:latin typeface="Calibri" panose="020F0502020204030204" pitchFamily="34" charset="0"/>
            </a:endParaRPr>
          </a:p>
          <a:p>
            <a:pPr marL="285750" indent="-285750" algn="just">
              <a:buFont typeface="Arial" panose="020B0604020202020204" pitchFamily="34" charset="0"/>
              <a:buChar char="•"/>
            </a:pPr>
            <a:r>
              <a:rPr lang="en-GB" sz="2400" b="1" u="sng" cap="all" dirty="0">
                <a:latin typeface="Calibri" panose="020F0502020204030204" pitchFamily="34" charset="0"/>
              </a:rPr>
              <a:t>ACTING</a:t>
            </a:r>
          </a:p>
          <a:p>
            <a:pPr algn="just"/>
            <a:r>
              <a:rPr lang="en-GB" sz="2400" dirty="0">
                <a:latin typeface="Calibri" panose="020F0502020204030204" pitchFamily="34" charset="0"/>
              </a:rPr>
              <a:t>If a hot situation is detected during the reasoning phase the system will aim at adjusting the air composition in the room through the sensors installed.</a:t>
            </a:r>
          </a:p>
          <a:p>
            <a:pPr marL="285750" indent="-285750" algn="just">
              <a:buFont typeface="Arial" panose="020B0604020202020204" pitchFamily="34" charset="0"/>
              <a:buChar char="•"/>
            </a:pPr>
            <a:r>
              <a:rPr lang="en-GB" sz="2400" b="1" u="sng" cap="all" dirty="0">
                <a:latin typeface="Calibri" panose="020F0502020204030204" pitchFamily="34" charset="0"/>
              </a:rPr>
              <a:t>INTERACTING</a:t>
            </a:r>
          </a:p>
          <a:p>
            <a:pPr algn="just"/>
            <a:r>
              <a:rPr lang="en-GB" sz="2400" dirty="0">
                <a:latin typeface="Calibri" panose="020F0502020204030204" pitchFamily="34" charset="0"/>
              </a:rPr>
              <a:t>Our device will constantly keep the user informed of what it is doing, both via LCD screen and via web, but there is more. In order to optimize its future </a:t>
            </a:r>
            <a:r>
              <a:rPr lang="en-GB" sz="2400" dirty="0" err="1">
                <a:latin typeface="Calibri" panose="020F0502020204030204" pitchFamily="34" charset="0"/>
              </a:rPr>
              <a:t>behavior</a:t>
            </a:r>
            <a:r>
              <a:rPr lang="en-GB" sz="2400" dirty="0">
                <a:latin typeface="Calibri" panose="020F0502020204030204" pitchFamily="34" charset="0"/>
              </a:rPr>
              <a:t> the device will be subject to regulations by the user, which can be done in the two described ways.</a:t>
            </a:r>
            <a:endParaRPr lang="en-GB" sz="2400" dirty="0">
              <a:latin typeface="Calibri" panose="020F0502020204030204" pitchFamily="34" charset="0"/>
            </a:endParaRPr>
          </a:p>
        </p:txBody>
      </p:sp>
      <p:sp>
        <p:nvSpPr>
          <p:cNvPr id="163" name="Shape 16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sp>
        <p:nvSpPr>
          <p:cNvPr id="164" name="Shape 164"/>
          <p:cNvSpPr/>
          <p:nvPr/>
        </p:nvSpPr>
        <p:spPr>
          <a:xfrm>
            <a:off x="6419570" y="4933950"/>
            <a:ext cx="927660" cy="647700"/>
          </a:xfrm>
          <a:prstGeom prst="rect">
            <a:avLst/>
          </a:prstGeom>
          <a:ln w="12700">
            <a:miter lim="400000"/>
          </a:ln>
        </p:spPr>
        <p:txBody>
          <a:bodyPr wrap="none" lIns="50800" tIns="50800" rIns="50800" bIns="50800" anchor="ctr">
            <a:spAutoFit/>
          </a:bodyPr>
          <a:lstStyle/>
          <a:p>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67" name="Shape 167"/>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5.CONCLUSIONS</a:t>
            </a:r>
          </a:p>
        </p:txBody>
      </p:sp>
      <p:sp>
        <p:nvSpPr>
          <p:cNvPr id="168" name="Shape 168"/>
          <p:cNvSpPr>
            <a:spLocks noGrp="1"/>
          </p:cNvSpPr>
          <p:nvPr>
            <p:ph type="body" idx="1"/>
          </p:nvPr>
        </p:nvSpPr>
        <p:spPr>
          <a:xfrm>
            <a:off x="952500" y="2351709"/>
            <a:ext cx="11099800" cy="6286500"/>
          </a:xfrm>
          <a:prstGeom prst="rect">
            <a:avLst/>
          </a:prstGeom>
        </p:spPr>
        <p:txBody>
          <a:bodyPr>
            <a:normAutofit fontScale="92500" lnSpcReduction="10000"/>
          </a:bodyPr>
          <a:lstStyle/>
          <a:p>
            <a:pPr marL="0" indent="0" algn="just">
              <a:buNone/>
            </a:pPr>
            <a:r>
              <a:rPr lang="it-IT" sz="3500" dirty="0" err="1">
                <a:latin typeface="Calibri" panose="020F0502020204030204" pitchFamily="34" charset="0"/>
              </a:rPr>
              <a:t>FtB</a:t>
            </a:r>
            <a:r>
              <a:rPr lang="it-IT" sz="3500" dirty="0">
                <a:latin typeface="Calibri" panose="020F0502020204030204" pitchFamily="34" charset="0"/>
              </a:rPr>
              <a:t> </a:t>
            </a:r>
            <a:r>
              <a:rPr lang="it-IT" sz="3500" dirty="0" err="1">
                <a:latin typeface="Calibri" panose="020F0502020204030204" pitchFamily="34" charset="0"/>
              </a:rPr>
              <a:t>is</a:t>
            </a:r>
            <a:r>
              <a:rPr lang="it-IT" sz="3500" dirty="0">
                <a:latin typeface="Calibri" panose="020F0502020204030204" pitchFamily="34" charset="0"/>
              </a:rPr>
              <a:t> </a:t>
            </a:r>
            <a:r>
              <a:rPr lang="it-IT" sz="3500" dirty="0" err="1">
                <a:latin typeface="Calibri" panose="020F0502020204030204" pitchFamily="34" charset="0"/>
              </a:rPr>
              <a:t>mainly</a:t>
            </a:r>
            <a:r>
              <a:rPr lang="it-IT" sz="3500" dirty="0">
                <a:latin typeface="Calibri" panose="020F0502020204030204" pitchFamily="34" charset="0"/>
              </a:rPr>
              <a:t> </a:t>
            </a:r>
            <a:r>
              <a:rPr lang="it-IT" sz="3500" dirty="0" err="1">
                <a:latin typeface="Calibri" panose="020F0502020204030204" pitchFamily="34" charset="0"/>
              </a:rPr>
              <a:t>intended</a:t>
            </a:r>
            <a:r>
              <a:rPr lang="it-IT" sz="3500" dirty="0">
                <a:latin typeface="Calibri" panose="020F0502020204030204" pitchFamily="34" charset="0"/>
              </a:rPr>
              <a:t> to be a </a:t>
            </a:r>
            <a:r>
              <a:rPr lang="it-IT" sz="3500" dirty="0" err="1">
                <a:latin typeface="Calibri" panose="020F0502020204030204" pitchFamily="34" charset="0"/>
              </a:rPr>
              <a:t>valuable</a:t>
            </a:r>
            <a:r>
              <a:rPr lang="it-IT" sz="3500" dirty="0">
                <a:latin typeface="Calibri" panose="020F0502020204030204" pitchFamily="34" charset="0"/>
              </a:rPr>
              <a:t> help in </a:t>
            </a:r>
            <a:r>
              <a:rPr lang="it-IT" sz="3500" dirty="0" err="1">
                <a:latin typeface="Calibri" panose="020F0502020204030204" pitchFamily="34" charset="0"/>
              </a:rPr>
              <a:t>everyday</a:t>
            </a:r>
            <a:r>
              <a:rPr lang="it-IT" sz="3500" dirty="0">
                <a:latin typeface="Calibri" panose="020F0502020204030204" pitchFamily="34" charset="0"/>
              </a:rPr>
              <a:t> life: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will</a:t>
            </a:r>
            <a:r>
              <a:rPr lang="it-IT" sz="3500" dirty="0">
                <a:latin typeface="Calibri" panose="020F0502020204030204" pitchFamily="34" charset="0"/>
              </a:rPr>
              <a:t> </a:t>
            </a:r>
            <a:r>
              <a:rPr lang="it-IT" sz="3500" dirty="0" err="1">
                <a:latin typeface="Calibri" panose="020F0502020204030204" pitchFamily="34" charset="0"/>
              </a:rPr>
              <a:t>constantly</a:t>
            </a:r>
            <a:r>
              <a:rPr lang="it-IT" sz="3500" dirty="0">
                <a:latin typeface="Calibri" panose="020F0502020204030204" pitchFamily="34" charset="0"/>
              </a:rPr>
              <a:t> </a:t>
            </a:r>
            <a:r>
              <a:rPr lang="it-IT" sz="3500" dirty="0" err="1">
                <a:latin typeface="Calibri" panose="020F0502020204030204" pitchFamily="34" charset="0"/>
              </a:rPr>
              <a:t>scan</a:t>
            </a:r>
            <a:r>
              <a:rPr lang="it-IT" sz="3500" dirty="0">
                <a:latin typeface="Calibri" panose="020F0502020204030204" pitchFamily="34" charset="0"/>
              </a:rPr>
              <a:t> the room in </a:t>
            </a:r>
            <a:r>
              <a:rPr lang="it-IT" sz="3500" dirty="0" err="1">
                <a:latin typeface="Calibri" panose="020F0502020204030204" pitchFamily="34" charset="0"/>
              </a:rPr>
              <a:t>order</a:t>
            </a:r>
            <a:r>
              <a:rPr lang="it-IT" sz="3500" dirty="0">
                <a:latin typeface="Calibri" panose="020F0502020204030204" pitchFamily="34" charset="0"/>
              </a:rPr>
              <a:t> to </a:t>
            </a:r>
            <a:r>
              <a:rPr lang="it-IT" sz="3500" dirty="0" err="1">
                <a:latin typeface="Calibri" panose="020F0502020204030204" pitchFamily="34" charset="0"/>
              </a:rPr>
              <a:t>avoid</a:t>
            </a:r>
            <a:r>
              <a:rPr lang="it-IT" sz="3500" dirty="0">
                <a:latin typeface="Calibri" panose="020F0502020204030204" pitchFamily="34" charset="0"/>
              </a:rPr>
              <a:t> the </a:t>
            </a:r>
            <a:r>
              <a:rPr lang="it-IT" sz="3500" dirty="0" err="1">
                <a:latin typeface="Calibri" panose="020F0502020204030204" pitchFamily="34" charset="0"/>
              </a:rPr>
              <a:t>incoming</a:t>
            </a:r>
            <a:r>
              <a:rPr lang="it-IT" sz="3500" dirty="0">
                <a:latin typeface="Calibri" panose="020F0502020204030204" pitchFamily="34" charset="0"/>
              </a:rPr>
              <a:t> of an </a:t>
            </a:r>
            <a:r>
              <a:rPr lang="it-IT" sz="3500" dirty="0" err="1">
                <a:latin typeface="Calibri" panose="020F0502020204030204" pitchFamily="34" charset="0"/>
              </a:rPr>
              <a:t>allergic</a:t>
            </a:r>
            <a:r>
              <a:rPr lang="it-IT" sz="3500" dirty="0">
                <a:latin typeface="Calibri" panose="020F0502020204030204" pitchFamily="34" charset="0"/>
              </a:rPr>
              <a:t> </a:t>
            </a:r>
            <a:r>
              <a:rPr lang="it-IT" sz="3500" dirty="0" err="1">
                <a:latin typeface="Calibri" panose="020F0502020204030204" pitchFamily="34" charset="0"/>
              </a:rPr>
              <a:t>attack</a:t>
            </a:r>
            <a:r>
              <a:rPr lang="it-IT" sz="3500" dirty="0">
                <a:latin typeface="Calibri" panose="020F0502020204030204" pitchFamily="34" charset="0"/>
              </a:rPr>
              <a:t> and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will</a:t>
            </a:r>
            <a:r>
              <a:rPr lang="it-IT" sz="3500" dirty="0">
                <a:latin typeface="Calibri" panose="020F0502020204030204" pitchFamily="34" charset="0"/>
              </a:rPr>
              <a:t> do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responding</a:t>
            </a:r>
            <a:r>
              <a:rPr lang="it-IT" sz="3500" dirty="0">
                <a:latin typeface="Calibri" panose="020F0502020204030204" pitchFamily="34" charset="0"/>
              </a:rPr>
              <a:t> to the </a:t>
            </a:r>
            <a:r>
              <a:rPr lang="it-IT" sz="3500" dirty="0" err="1">
                <a:latin typeface="Calibri" panose="020F0502020204030204" pitchFamily="34" charset="0"/>
              </a:rPr>
              <a:t>needs</a:t>
            </a:r>
            <a:r>
              <a:rPr lang="it-IT" sz="3500" dirty="0">
                <a:latin typeface="Calibri" panose="020F0502020204030204" pitchFamily="34" charset="0"/>
              </a:rPr>
              <a:t> of the </a:t>
            </a:r>
            <a:r>
              <a:rPr lang="it-IT" sz="3500" dirty="0" err="1">
                <a:latin typeface="Calibri" panose="020F0502020204030204" pitchFamily="34" charset="0"/>
              </a:rPr>
              <a:t>user</a:t>
            </a:r>
            <a:r>
              <a:rPr lang="it-IT" sz="3500" dirty="0">
                <a:latin typeface="Calibri" panose="020F0502020204030204" pitchFamily="34" charset="0"/>
              </a:rPr>
              <a:t>, </a:t>
            </a:r>
            <a:r>
              <a:rPr lang="it-IT" sz="3500" dirty="0" err="1">
                <a:latin typeface="Calibri" panose="020F0502020204030204" pitchFamily="34" charset="0"/>
              </a:rPr>
              <a:t>who</a:t>
            </a:r>
            <a:r>
              <a:rPr lang="it-IT" sz="3500" dirty="0">
                <a:latin typeface="Calibri" panose="020F0502020204030204" pitchFamily="34" charset="0"/>
              </a:rPr>
              <a:t> can </a:t>
            </a:r>
            <a:r>
              <a:rPr lang="it-IT" sz="3500" dirty="0" err="1">
                <a:latin typeface="Calibri" panose="020F0502020204030204" pitchFamily="34" charset="0"/>
              </a:rPr>
              <a:t>provide</a:t>
            </a:r>
            <a:r>
              <a:rPr lang="it-IT" sz="3500" dirty="0">
                <a:latin typeface="Calibri" panose="020F0502020204030204" pitchFamily="34" charset="0"/>
              </a:rPr>
              <a:t> to </a:t>
            </a:r>
            <a:r>
              <a:rPr lang="it-IT" sz="3500" dirty="0" err="1">
                <a:latin typeface="Calibri" panose="020F0502020204030204" pitchFamily="34" charset="0"/>
              </a:rPr>
              <a:t>suitable</a:t>
            </a:r>
            <a:r>
              <a:rPr lang="it-IT" sz="3500" dirty="0">
                <a:latin typeface="Calibri" panose="020F0502020204030204" pitchFamily="34" charset="0"/>
              </a:rPr>
              <a:t> </a:t>
            </a:r>
            <a:r>
              <a:rPr lang="it-IT" sz="3500" dirty="0" err="1">
                <a:latin typeface="Calibri" panose="020F0502020204030204" pitchFamily="34" charset="0"/>
              </a:rPr>
              <a:t>regulations</a:t>
            </a:r>
            <a:r>
              <a:rPr lang="it-IT" sz="3500" dirty="0">
                <a:latin typeface="Calibri" panose="020F0502020204030204" pitchFamily="34" charset="0"/>
              </a:rPr>
              <a:t> in </a:t>
            </a:r>
            <a:r>
              <a:rPr lang="it-IT" sz="3500" dirty="0" err="1">
                <a:latin typeface="Calibri" panose="020F0502020204030204" pitchFamily="34" charset="0"/>
              </a:rPr>
              <a:t>order</a:t>
            </a:r>
            <a:r>
              <a:rPr lang="it-IT" sz="3500" dirty="0">
                <a:latin typeface="Calibri" panose="020F0502020204030204" pitchFamily="34" charset="0"/>
              </a:rPr>
              <a:t> to </a:t>
            </a:r>
            <a:r>
              <a:rPr lang="it-IT" sz="3500" dirty="0" err="1">
                <a:latin typeface="Calibri" panose="020F0502020204030204" pitchFamily="34" charset="0"/>
              </a:rPr>
              <a:t>make</a:t>
            </a:r>
            <a:r>
              <a:rPr lang="it-IT" sz="3500" dirty="0">
                <a:latin typeface="Calibri" panose="020F0502020204030204" pitchFamily="34" charset="0"/>
              </a:rPr>
              <a:t> the </a:t>
            </a:r>
            <a:r>
              <a:rPr lang="it-IT" sz="3500" dirty="0" err="1">
                <a:latin typeface="Calibri" panose="020F0502020204030204" pitchFamily="34" charset="0"/>
              </a:rPr>
              <a:t>device</a:t>
            </a:r>
            <a:r>
              <a:rPr lang="it-IT" sz="3500" dirty="0">
                <a:latin typeface="Calibri" panose="020F0502020204030204" pitchFamily="34" charset="0"/>
              </a:rPr>
              <a:t> </a:t>
            </a:r>
            <a:r>
              <a:rPr lang="it-IT" sz="3500" dirty="0" err="1">
                <a:latin typeface="Calibri" panose="020F0502020204030204" pitchFamily="34" charset="0"/>
              </a:rPr>
              <a:t>act</a:t>
            </a:r>
            <a:r>
              <a:rPr lang="it-IT" sz="3500" dirty="0">
                <a:latin typeface="Calibri" panose="020F0502020204030204" pitchFamily="34" charset="0"/>
              </a:rPr>
              <a:t> </a:t>
            </a:r>
            <a:r>
              <a:rPr lang="it-IT" sz="3500" dirty="0" err="1">
                <a:latin typeface="Calibri" panose="020F0502020204030204" pitchFamily="34" charset="0"/>
              </a:rPr>
              <a:t>as</a:t>
            </a:r>
            <a:r>
              <a:rPr lang="it-IT" sz="3500" dirty="0">
                <a:latin typeface="Calibri" panose="020F0502020204030204" pitchFamily="34" charset="0"/>
              </a:rPr>
              <a:t>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most</a:t>
            </a:r>
            <a:r>
              <a:rPr lang="it-IT" sz="3500" dirty="0">
                <a:latin typeface="Calibri" panose="020F0502020204030204" pitchFamily="34" charset="0"/>
              </a:rPr>
              <a:t> </a:t>
            </a:r>
            <a:r>
              <a:rPr lang="it-IT" sz="3500" dirty="0" err="1">
                <a:latin typeface="Calibri" panose="020F0502020204030204" pitchFamily="34" charset="0"/>
              </a:rPr>
              <a:t>pleases</a:t>
            </a:r>
            <a:r>
              <a:rPr lang="it-IT" sz="3500" dirty="0">
                <a:latin typeface="Calibri" panose="020F0502020204030204" pitchFamily="34" charset="0"/>
              </a:rPr>
              <a:t> </a:t>
            </a:r>
            <a:r>
              <a:rPr lang="it-IT" sz="3500" dirty="0" err="1">
                <a:latin typeface="Calibri" panose="020F0502020204030204" pitchFamily="34" charset="0"/>
              </a:rPr>
              <a:t>him</a:t>
            </a:r>
            <a:r>
              <a:rPr lang="it-IT" sz="3500" dirty="0">
                <a:latin typeface="Calibri" panose="020F0502020204030204" pitchFamily="34" charset="0"/>
              </a:rPr>
              <a:t>.</a:t>
            </a:r>
          </a:p>
          <a:p>
            <a:pPr marL="0" indent="0" algn="just">
              <a:buNone/>
            </a:pPr>
            <a:r>
              <a:rPr lang="it-IT" sz="3500" dirty="0" smtClean="0">
                <a:latin typeface="Calibri" panose="020F0502020204030204" pitchFamily="34" charset="0"/>
              </a:rPr>
              <a:t>On </a:t>
            </a:r>
            <a:r>
              <a:rPr lang="it-IT" sz="3500" dirty="0">
                <a:latin typeface="Calibri" panose="020F0502020204030204" pitchFamily="34" charset="0"/>
              </a:rPr>
              <a:t>the </a:t>
            </a:r>
            <a:r>
              <a:rPr lang="it-IT" sz="3500" dirty="0" err="1">
                <a:latin typeface="Calibri" panose="020F0502020204030204" pitchFamily="34" charset="0"/>
              </a:rPr>
              <a:t>other</a:t>
            </a:r>
            <a:r>
              <a:rPr lang="it-IT" sz="3500" dirty="0">
                <a:latin typeface="Calibri" panose="020F0502020204030204" pitchFamily="34" charset="0"/>
              </a:rPr>
              <a:t> </a:t>
            </a:r>
            <a:r>
              <a:rPr lang="it-IT" sz="3500" dirty="0" err="1">
                <a:latin typeface="Calibri" panose="020F0502020204030204" pitchFamily="34" charset="0"/>
              </a:rPr>
              <a:t>hand</a:t>
            </a:r>
            <a:r>
              <a:rPr lang="it-IT" sz="3500" dirty="0">
                <a:latin typeface="Calibri" panose="020F0502020204030204" pitchFamily="34" charset="0"/>
              </a:rPr>
              <a:t>, </a:t>
            </a:r>
            <a:r>
              <a:rPr lang="it-IT" sz="3500" dirty="0" err="1">
                <a:latin typeface="Calibri" panose="020F0502020204030204" pitchFamily="34" charset="0"/>
              </a:rPr>
              <a:t>FtB</a:t>
            </a:r>
            <a:r>
              <a:rPr lang="it-IT" sz="3500" dirty="0">
                <a:latin typeface="Calibri" panose="020F0502020204030204" pitchFamily="34" charset="0"/>
              </a:rPr>
              <a:t> </a:t>
            </a:r>
            <a:r>
              <a:rPr lang="it-IT" sz="3500" dirty="0" err="1">
                <a:latin typeface="Calibri" panose="020F0502020204030204" pitchFamily="34" charset="0"/>
              </a:rPr>
              <a:t>wants</a:t>
            </a:r>
            <a:r>
              <a:rPr lang="it-IT" sz="3500" dirty="0">
                <a:latin typeface="Calibri" panose="020F0502020204030204" pitchFamily="34" charset="0"/>
              </a:rPr>
              <a:t> to be a </a:t>
            </a:r>
            <a:r>
              <a:rPr lang="it-IT" sz="3500" dirty="0" err="1">
                <a:latin typeface="Calibri" panose="020F0502020204030204" pitchFamily="34" charset="0"/>
              </a:rPr>
              <a:t>smart</a:t>
            </a:r>
            <a:r>
              <a:rPr lang="it-IT" sz="3500" dirty="0">
                <a:latin typeface="Calibri" panose="020F0502020204030204" pitchFamily="34" charset="0"/>
              </a:rPr>
              <a:t> </a:t>
            </a:r>
            <a:r>
              <a:rPr lang="it-IT" sz="3500" dirty="0" err="1">
                <a:latin typeface="Calibri" panose="020F0502020204030204" pitchFamily="34" charset="0"/>
              </a:rPr>
              <a:t>device</a:t>
            </a:r>
            <a:r>
              <a:rPr lang="it-IT" sz="3500" dirty="0">
                <a:latin typeface="Calibri" panose="020F0502020204030204" pitchFamily="34" charset="0"/>
              </a:rPr>
              <a:t>, </a:t>
            </a:r>
            <a:r>
              <a:rPr lang="it-IT" sz="3500" dirty="0" err="1">
                <a:latin typeface="Calibri" panose="020F0502020204030204" pitchFamily="34" charset="0"/>
              </a:rPr>
              <a:t>not</a:t>
            </a:r>
            <a:r>
              <a:rPr lang="it-IT" sz="3500" dirty="0">
                <a:latin typeface="Calibri" panose="020F0502020204030204" pitchFamily="34" charset="0"/>
              </a:rPr>
              <a:t> </a:t>
            </a:r>
            <a:r>
              <a:rPr lang="it-IT" sz="3500" dirty="0" err="1">
                <a:latin typeface="Calibri" panose="020F0502020204030204" pitchFamily="34" charset="0"/>
              </a:rPr>
              <a:t>simply</a:t>
            </a:r>
            <a:r>
              <a:rPr lang="it-IT" sz="3500" dirty="0">
                <a:latin typeface="Calibri" panose="020F0502020204030204" pitchFamily="34" charset="0"/>
              </a:rPr>
              <a:t> an </a:t>
            </a:r>
            <a:r>
              <a:rPr lang="it-IT" sz="3500" dirty="0" err="1">
                <a:latin typeface="Calibri" panose="020F0502020204030204" pitchFamily="34" charset="0"/>
              </a:rPr>
              <a:t>automatic</a:t>
            </a:r>
            <a:r>
              <a:rPr lang="it-IT" sz="3500" dirty="0">
                <a:latin typeface="Calibri" panose="020F0502020204030204" pitchFamily="34" charset="0"/>
              </a:rPr>
              <a:t> </a:t>
            </a:r>
            <a:r>
              <a:rPr lang="it-IT" sz="3500" dirty="0" err="1">
                <a:latin typeface="Calibri" panose="020F0502020204030204" pitchFamily="34" charset="0"/>
              </a:rPr>
              <a:t>device</a:t>
            </a:r>
            <a:r>
              <a:rPr lang="it-IT" sz="3500" dirty="0">
                <a:latin typeface="Calibri" panose="020F0502020204030204" pitchFamily="34" charset="0"/>
              </a:rPr>
              <a:t>: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will</a:t>
            </a:r>
            <a:r>
              <a:rPr lang="it-IT" sz="3500" dirty="0">
                <a:latin typeface="Calibri" panose="020F0502020204030204" pitchFamily="34" charset="0"/>
              </a:rPr>
              <a:t> </a:t>
            </a:r>
            <a:r>
              <a:rPr lang="it-IT" sz="3500" dirty="0" err="1">
                <a:latin typeface="Calibri" panose="020F0502020204030204" pitchFamily="34" charset="0"/>
              </a:rPr>
              <a:t>analyze</a:t>
            </a:r>
            <a:r>
              <a:rPr lang="it-IT" sz="3500" dirty="0">
                <a:latin typeface="Calibri" panose="020F0502020204030204" pitchFamily="34" charset="0"/>
              </a:rPr>
              <a:t> the </a:t>
            </a:r>
            <a:r>
              <a:rPr lang="it-IT" sz="3500" dirty="0" err="1">
                <a:latin typeface="Calibri" panose="020F0502020204030204" pitchFamily="34" charset="0"/>
              </a:rPr>
              <a:t>conditions</a:t>
            </a:r>
            <a:r>
              <a:rPr lang="it-IT" sz="3500" dirty="0">
                <a:latin typeface="Calibri" panose="020F0502020204030204" pitchFamily="34" charset="0"/>
              </a:rPr>
              <a:t> of the </a:t>
            </a:r>
            <a:r>
              <a:rPr lang="it-IT" sz="3500" dirty="0" err="1">
                <a:latin typeface="Calibri" panose="020F0502020204030204" pitchFamily="34" charset="0"/>
              </a:rPr>
              <a:t>environment</a:t>
            </a:r>
            <a:r>
              <a:rPr lang="it-IT" sz="3500" dirty="0">
                <a:latin typeface="Calibri" panose="020F0502020204030204" pitchFamily="34" charset="0"/>
              </a:rPr>
              <a:t> </a:t>
            </a:r>
            <a:r>
              <a:rPr lang="it-IT" sz="3500" dirty="0" err="1">
                <a:latin typeface="Calibri" panose="020F0502020204030204" pitchFamily="34" charset="0"/>
              </a:rPr>
              <a:t>where</a:t>
            </a:r>
            <a:r>
              <a:rPr lang="it-IT" sz="3500" dirty="0">
                <a:latin typeface="Calibri" panose="020F0502020204030204" pitchFamily="34" charset="0"/>
              </a:rPr>
              <a:t>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is</a:t>
            </a:r>
            <a:r>
              <a:rPr lang="it-IT" sz="3500" dirty="0">
                <a:latin typeface="Calibri" panose="020F0502020204030204" pitchFamily="34" charset="0"/>
              </a:rPr>
              <a:t> </a:t>
            </a:r>
            <a:r>
              <a:rPr lang="it-IT" sz="3500" dirty="0" err="1">
                <a:latin typeface="Calibri" panose="020F0502020204030204" pitchFamily="34" charset="0"/>
              </a:rPr>
              <a:t>placed</a:t>
            </a:r>
            <a:r>
              <a:rPr lang="it-IT" sz="3500" dirty="0">
                <a:latin typeface="Calibri" panose="020F0502020204030204" pitchFamily="34" charset="0"/>
              </a:rPr>
              <a:t> in a </a:t>
            </a:r>
            <a:r>
              <a:rPr lang="it-IT" sz="3500" dirty="0" err="1">
                <a:latin typeface="Calibri" panose="020F0502020204030204" pitchFamily="34" charset="0"/>
              </a:rPr>
              <a:t>crytical</a:t>
            </a:r>
            <a:r>
              <a:rPr lang="it-IT" sz="3500" dirty="0">
                <a:latin typeface="Calibri" panose="020F0502020204030204" pitchFamily="34" charset="0"/>
              </a:rPr>
              <a:t> way, in </a:t>
            </a:r>
            <a:r>
              <a:rPr lang="it-IT" sz="3500" dirty="0" err="1">
                <a:latin typeface="Calibri" panose="020F0502020204030204" pitchFamily="34" charset="0"/>
              </a:rPr>
              <a:t>order</a:t>
            </a:r>
            <a:r>
              <a:rPr lang="it-IT" sz="3500" dirty="0">
                <a:latin typeface="Calibri" panose="020F0502020204030204" pitchFamily="34" charset="0"/>
              </a:rPr>
              <a:t> to </a:t>
            </a:r>
            <a:r>
              <a:rPr lang="it-IT" sz="3500" dirty="0" err="1">
                <a:latin typeface="Calibri" panose="020F0502020204030204" pitchFamily="34" charset="0"/>
              </a:rPr>
              <a:t>avoid</a:t>
            </a:r>
            <a:r>
              <a:rPr lang="it-IT" sz="3500" dirty="0">
                <a:latin typeface="Calibri" panose="020F0502020204030204" pitchFamily="34" charset="0"/>
              </a:rPr>
              <a:t> </a:t>
            </a:r>
            <a:r>
              <a:rPr lang="it-IT" sz="3500" dirty="0" err="1">
                <a:latin typeface="Calibri" panose="020F0502020204030204" pitchFamily="34" charset="0"/>
              </a:rPr>
              <a:t>useless</a:t>
            </a:r>
            <a:r>
              <a:rPr lang="it-IT" sz="3500" dirty="0">
                <a:latin typeface="Calibri" panose="020F0502020204030204" pitchFamily="34" charset="0"/>
              </a:rPr>
              <a:t> </a:t>
            </a:r>
            <a:r>
              <a:rPr lang="it-IT" sz="3500" dirty="0" err="1">
                <a:latin typeface="Calibri" panose="020F0502020204030204" pitchFamily="34" charset="0"/>
              </a:rPr>
              <a:t>actions</a:t>
            </a:r>
            <a:r>
              <a:rPr lang="it-IT" sz="3500" dirty="0">
                <a:latin typeface="Calibri" panose="020F0502020204030204" pitchFamily="34" charset="0"/>
              </a:rPr>
              <a:t>. To </a:t>
            </a:r>
            <a:r>
              <a:rPr lang="it-IT" sz="3500" dirty="0" err="1">
                <a:latin typeface="Calibri" panose="020F0502020204030204" pitchFamily="34" charset="0"/>
              </a:rPr>
              <a:t>make</a:t>
            </a:r>
            <a:r>
              <a:rPr lang="it-IT" sz="3500" dirty="0">
                <a:latin typeface="Calibri" panose="020F0502020204030204" pitchFamily="34" charset="0"/>
              </a:rPr>
              <a:t>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clear</a:t>
            </a:r>
            <a:r>
              <a:rPr lang="it-IT" sz="3500" dirty="0">
                <a:latin typeface="Calibri" panose="020F0502020204030204" pitchFamily="34" charset="0"/>
              </a:rPr>
              <a:t> with an </a:t>
            </a:r>
            <a:r>
              <a:rPr lang="it-IT" sz="3500" dirty="0" err="1">
                <a:latin typeface="Calibri" panose="020F0502020204030204" pitchFamily="34" charset="0"/>
              </a:rPr>
              <a:t>example</a:t>
            </a:r>
            <a:r>
              <a:rPr lang="it-IT" sz="3500" dirty="0">
                <a:latin typeface="Calibri" panose="020F0502020204030204" pitchFamily="34" charset="0"/>
              </a:rPr>
              <a:t>: </a:t>
            </a:r>
            <a:r>
              <a:rPr lang="it-IT" sz="3500" dirty="0" err="1">
                <a:latin typeface="Calibri" panose="020F0502020204030204" pitchFamily="34" charset="0"/>
              </a:rPr>
              <a:t>if</a:t>
            </a:r>
            <a:r>
              <a:rPr lang="it-IT" sz="3500" dirty="0">
                <a:latin typeface="Calibri" panose="020F0502020204030204" pitchFamily="34" charset="0"/>
              </a:rPr>
              <a:t> </a:t>
            </a:r>
            <a:r>
              <a:rPr lang="it-IT" sz="3500" dirty="0" err="1">
                <a:latin typeface="Calibri" panose="020F0502020204030204" pitchFamily="34" charset="0"/>
              </a:rPr>
              <a:t>during</a:t>
            </a:r>
            <a:r>
              <a:rPr lang="it-IT" sz="3500" dirty="0">
                <a:latin typeface="Calibri" panose="020F0502020204030204" pitchFamily="34" charset="0"/>
              </a:rPr>
              <a:t> the </a:t>
            </a:r>
            <a:r>
              <a:rPr lang="it-IT" sz="3500" dirty="0" err="1">
                <a:latin typeface="Calibri" panose="020F0502020204030204" pitchFamily="34" charset="0"/>
              </a:rPr>
              <a:t>pollen</a:t>
            </a:r>
            <a:r>
              <a:rPr lang="it-IT" sz="3500" dirty="0">
                <a:latin typeface="Calibri" panose="020F0502020204030204" pitchFamily="34" charset="0"/>
              </a:rPr>
              <a:t> season a </a:t>
            </a:r>
            <a:r>
              <a:rPr lang="it-IT" sz="3500" dirty="0" err="1">
                <a:latin typeface="Calibri" panose="020F0502020204030204" pitchFamily="34" charset="0"/>
              </a:rPr>
              <a:t>window</a:t>
            </a:r>
            <a:r>
              <a:rPr lang="it-IT" sz="3500" dirty="0">
                <a:latin typeface="Calibri" panose="020F0502020204030204" pitchFamily="34" charset="0"/>
              </a:rPr>
              <a:t> </a:t>
            </a:r>
            <a:r>
              <a:rPr lang="it-IT" sz="3500" dirty="0" err="1">
                <a:latin typeface="Calibri" panose="020F0502020204030204" pitchFamily="34" charset="0"/>
              </a:rPr>
              <a:t>is</a:t>
            </a:r>
            <a:r>
              <a:rPr lang="it-IT" sz="3500" dirty="0">
                <a:latin typeface="Calibri" panose="020F0502020204030204" pitchFamily="34" charset="0"/>
              </a:rPr>
              <a:t> open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will</a:t>
            </a:r>
            <a:r>
              <a:rPr lang="it-IT" sz="3500" dirty="0">
                <a:latin typeface="Calibri" panose="020F0502020204030204" pitchFamily="34" charset="0"/>
              </a:rPr>
              <a:t> be </a:t>
            </a:r>
            <a:r>
              <a:rPr lang="it-IT" sz="3500" dirty="0" err="1">
                <a:latin typeface="Calibri" panose="020F0502020204030204" pitchFamily="34" charset="0"/>
              </a:rPr>
              <a:t>useless</a:t>
            </a:r>
            <a:r>
              <a:rPr lang="it-IT" sz="3500" dirty="0">
                <a:latin typeface="Calibri" panose="020F0502020204030204" pitchFamily="34" charset="0"/>
              </a:rPr>
              <a:t> to </a:t>
            </a:r>
            <a:r>
              <a:rPr lang="it-IT" sz="3500" dirty="0" err="1">
                <a:latin typeface="Calibri" panose="020F0502020204030204" pitchFamily="34" charset="0"/>
              </a:rPr>
              <a:t>activate</a:t>
            </a:r>
            <a:r>
              <a:rPr lang="it-IT" sz="3500" dirty="0">
                <a:latin typeface="Calibri" panose="020F0502020204030204" pitchFamily="34" charset="0"/>
              </a:rPr>
              <a:t> a </a:t>
            </a:r>
            <a:r>
              <a:rPr lang="it-IT" sz="3500" dirty="0" err="1">
                <a:latin typeface="Calibri" panose="020F0502020204030204" pitchFamily="34" charset="0"/>
              </a:rPr>
              <a:t>system</a:t>
            </a:r>
            <a:r>
              <a:rPr lang="it-IT" sz="3500" dirty="0">
                <a:latin typeface="Calibri" panose="020F0502020204030204" pitchFamily="34" charset="0"/>
              </a:rPr>
              <a:t> of fans in </a:t>
            </a:r>
            <a:r>
              <a:rPr lang="it-IT" sz="3500" dirty="0" err="1">
                <a:latin typeface="Calibri" panose="020F0502020204030204" pitchFamily="34" charset="0"/>
              </a:rPr>
              <a:t>order</a:t>
            </a:r>
            <a:r>
              <a:rPr lang="it-IT" sz="3500" dirty="0">
                <a:latin typeface="Calibri" panose="020F0502020204030204" pitchFamily="34" charset="0"/>
              </a:rPr>
              <a:t> to </a:t>
            </a:r>
            <a:r>
              <a:rPr lang="it-IT" sz="3500" dirty="0" err="1">
                <a:latin typeface="Calibri" panose="020F0502020204030204" pitchFamily="34" charset="0"/>
              </a:rPr>
              <a:t>recyle</a:t>
            </a:r>
            <a:r>
              <a:rPr lang="it-IT" sz="3500" dirty="0">
                <a:latin typeface="Calibri" panose="020F0502020204030204" pitchFamily="34" charset="0"/>
              </a:rPr>
              <a:t> the air, so </a:t>
            </a:r>
            <a:r>
              <a:rPr lang="it-IT" sz="3500" dirty="0" err="1">
                <a:latin typeface="Calibri" panose="020F0502020204030204" pitchFamily="34" charset="0"/>
              </a:rPr>
              <a:t>FtB</a:t>
            </a:r>
            <a:r>
              <a:rPr lang="it-IT" sz="3500" dirty="0">
                <a:latin typeface="Calibri" panose="020F0502020204030204" pitchFamily="34" charset="0"/>
              </a:rPr>
              <a:t> </a:t>
            </a:r>
            <a:r>
              <a:rPr lang="it-IT" sz="3500" dirty="0" err="1">
                <a:latin typeface="Calibri" panose="020F0502020204030204" pitchFamily="34" charset="0"/>
              </a:rPr>
              <a:t>won’t</a:t>
            </a:r>
            <a:r>
              <a:rPr lang="it-IT" sz="3500" dirty="0">
                <a:latin typeface="Calibri" panose="020F0502020204030204" pitchFamily="34" charset="0"/>
              </a:rPr>
              <a:t> do </a:t>
            </a:r>
            <a:r>
              <a:rPr lang="it-IT" sz="3500" dirty="0" err="1">
                <a:latin typeface="Calibri" panose="020F0502020204030204" pitchFamily="34" charset="0"/>
              </a:rPr>
              <a:t>it</a:t>
            </a:r>
            <a:r>
              <a:rPr lang="it-IT" sz="3500" dirty="0">
                <a:latin typeface="Calibri" panose="020F0502020204030204" pitchFamily="34" charset="0"/>
              </a:rPr>
              <a:t>, on the </a:t>
            </a:r>
            <a:r>
              <a:rPr lang="it-IT" sz="3500" dirty="0" err="1">
                <a:latin typeface="Calibri" panose="020F0502020204030204" pitchFamily="34" charset="0"/>
              </a:rPr>
              <a:t>contary</a:t>
            </a:r>
            <a:r>
              <a:rPr lang="it-IT" sz="3500" dirty="0">
                <a:latin typeface="Calibri" panose="020F0502020204030204" pitchFamily="34" charset="0"/>
              </a:rPr>
              <a:t> </a:t>
            </a:r>
            <a:r>
              <a:rPr lang="it-IT" sz="3500" dirty="0" err="1">
                <a:latin typeface="Calibri" panose="020F0502020204030204" pitchFamily="34" charset="0"/>
              </a:rPr>
              <a:t>it</a:t>
            </a:r>
            <a:r>
              <a:rPr lang="it-IT" sz="3500" dirty="0">
                <a:latin typeface="Calibri" panose="020F0502020204030204" pitchFamily="34" charset="0"/>
              </a:rPr>
              <a:t> </a:t>
            </a:r>
            <a:r>
              <a:rPr lang="it-IT" sz="3500" dirty="0" err="1">
                <a:latin typeface="Calibri" panose="020F0502020204030204" pitchFamily="34" charset="0"/>
              </a:rPr>
              <a:t>will</a:t>
            </a:r>
            <a:r>
              <a:rPr lang="it-IT" sz="3500" dirty="0">
                <a:latin typeface="Calibri" panose="020F0502020204030204" pitchFamily="34" charset="0"/>
              </a:rPr>
              <a:t> </a:t>
            </a:r>
            <a:r>
              <a:rPr lang="it-IT" sz="3500" dirty="0" err="1">
                <a:latin typeface="Calibri" panose="020F0502020204030204" pitchFamily="34" charset="0"/>
              </a:rPr>
              <a:t>inform</a:t>
            </a:r>
            <a:r>
              <a:rPr lang="it-IT" sz="3500" dirty="0">
                <a:latin typeface="Calibri" panose="020F0502020204030204" pitchFamily="34" charset="0"/>
              </a:rPr>
              <a:t> </a:t>
            </a:r>
            <a:r>
              <a:rPr lang="it-IT" sz="3500" dirty="0" err="1">
                <a:latin typeface="Calibri" panose="020F0502020204030204" pitchFamily="34" charset="0"/>
              </a:rPr>
              <a:t>you</a:t>
            </a:r>
            <a:r>
              <a:rPr lang="it-IT" sz="3500" dirty="0">
                <a:latin typeface="Calibri" panose="020F0502020204030204" pitchFamily="34" charset="0"/>
              </a:rPr>
              <a:t> </a:t>
            </a:r>
            <a:r>
              <a:rPr lang="it-IT" sz="3500" dirty="0" err="1">
                <a:latin typeface="Calibri" panose="020F0502020204030204" pitchFamily="34" charset="0"/>
              </a:rPr>
              <a:t>that</a:t>
            </a:r>
            <a:r>
              <a:rPr lang="it-IT" sz="3500" dirty="0">
                <a:latin typeface="Calibri" panose="020F0502020204030204" pitchFamily="34" charset="0"/>
              </a:rPr>
              <a:t> </a:t>
            </a:r>
            <a:r>
              <a:rPr lang="it-IT" sz="3500" dirty="0" err="1">
                <a:latin typeface="Calibri" panose="020F0502020204030204" pitchFamily="34" charset="0"/>
              </a:rPr>
              <a:t>you’d</a:t>
            </a:r>
            <a:r>
              <a:rPr lang="it-IT" sz="3500" dirty="0">
                <a:latin typeface="Calibri" panose="020F0502020204030204" pitchFamily="34" charset="0"/>
              </a:rPr>
              <a:t> </a:t>
            </a:r>
            <a:r>
              <a:rPr lang="it-IT" sz="3500" dirty="0" err="1">
                <a:latin typeface="Calibri" panose="020F0502020204030204" pitchFamily="34" charset="0"/>
              </a:rPr>
              <a:t>better</a:t>
            </a:r>
            <a:r>
              <a:rPr lang="it-IT" sz="3500" dirty="0">
                <a:latin typeface="Calibri" panose="020F0502020204030204" pitchFamily="34" charset="0"/>
              </a:rPr>
              <a:t> </a:t>
            </a:r>
            <a:r>
              <a:rPr lang="it-IT" sz="3500" dirty="0" err="1">
                <a:latin typeface="Calibri" panose="020F0502020204030204" pitchFamily="34" charset="0"/>
              </a:rPr>
              <a:t>close</a:t>
            </a:r>
            <a:r>
              <a:rPr lang="it-IT" sz="3500" dirty="0">
                <a:latin typeface="Calibri" panose="020F0502020204030204" pitchFamily="34" charset="0"/>
              </a:rPr>
              <a:t> </a:t>
            </a:r>
            <a:r>
              <a:rPr lang="it-IT" sz="3500" dirty="0" err="1">
                <a:latin typeface="Calibri" panose="020F0502020204030204" pitchFamily="34" charset="0"/>
              </a:rPr>
              <a:t>it!</a:t>
            </a:r>
            <a:endParaRPr lang="en-GB" sz="3500" dirty="0">
              <a:latin typeface="Calibri" panose="020F0502020204030204" pitchFamily="34" charset="0"/>
            </a:endParaRPr>
          </a:p>
          <a:p>
            <a:endParaRPr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744</Words>
  <Application>Microsoft Office PowerPoint</Application>
  <PresentationFormat>Personalizzato</PresentationFormat>
  <Paragraphs>48</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Helvetica</vt:lpstr>
      <vt:lpstr>Helvetica Light</vt:lpstr>
      <vt:lpstr>Helvetica Neue</vt:lpstr>
      <vt:lpstr>White</vt:lpstr>
      <vt:lpstr>Presentazione standard di PowerPoint</vt:lpstr>
      <vt:lpstr>1.THE PROBLEM</vt:lpstr>
      <vt:lpstr>2.PROJECT IDEA</vt:lpstr>
      <vt:lpstr>1.THE PROBLEM</vt:lpstr>
      <vt:lpstr>1.THE PROBLEM</vt:lpstr>
      <vt:lpstr>4.TECHNICAL HIGHLIGHTS(Aml steps)</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Amedeo Bertone</dc:creator>
  <cp:lastModifiedBy>Amedeo Bertone</cp:lastModifiedBy>
  <cp:revision>7</cp:revision>
  <dcterms:modified xsi:type="dcterms:W3CDTF">2016-05-19T12:29:39Z</dcterms:modified>
</cp:coreProperties>
</file>