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>
      <p:cViewPr>
        <p:scale>
          <a:sx n="104" d="100"/>
          <a:sy n="104" d="100"/>
        </p:scale>
        <p:origin x="-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94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2013-05-15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09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2013-05-15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0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719972"/>
            <a:ext cx="8077200" cy="2677656"/>
          </a:xfrm>
        </p:spPr>
        <p:txBody>
          <a:bodyPr/>
          <a:lstStyle/>
          <a:p>
            <a:pPr>
              <a:defRPr/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Analityczne </a:t>
            </a:r>
            <a:r>
              <a:rPr lang="pl-PL" sz="3600" dirty="0">
                <a:solidFill>
                  <a:schemeClr val="tx1"/>
                </a:solidFill>
              </a:rPr>
              <a:t>rozszerzenia języka </a:t>
            </a:r>
            <a:r>
              <a:rPr lang="pl-PL" sz="3600" dirty="0" smtClean="0">
                <a:solidFill>
                  <a:schemeClr val="tx1"/>
                </a:solidFill>
              </a:rPr>
              <a:t>SQL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sp>
        <p:nvSpPr>
          <p:cNvPr id="19459" name="pole tekstowe 3"/>
          <p:cNvSpPr txBox="1">
            <a:spLocks noChangeArrowheads="1"/>
          </p:cNvSpPr>
          <p:nvPr/>
        </p:nvSpPr>
        <p:spPr bwMode="auto">
          <a:xfrm>
            <a:off x="1259632" y="6084587"/>
            <a:ext cx="677515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l-PL"/>
            </a:defPPr>
            <a:lvl1pPr>
              <a:defRPr>
                <a:latin typeface="Calibri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pl-PL" dirty="0"/>
              <a:t>Obliczamy jak kształtują się zarobki pracownika na tle jego stanowiska.</a:t>
            </a:r>
            <a:endParaRPr lang="en-US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244505"/>
              </p:ext>
            </p:extLst>
          </p:nvPr>
        </p:nvGraphicFramePr>
        <p:xfrm>
          <a:off x="1000125" y="1701693"/>
          <a:ext cx="7000875" cy="4319595"/>
        </p:xfrm>
        <a:graphic>
          <a:graphicData uri="http://schemas.openxmlformats.org/drawingml/2006/table">
            <a:tbl>
              <a:tblPr/>
              <a:tblGrid>
                <a:gridCol w="1400175"/>
                <a:gridCol w="1400175"/>
                <a:gridCol w="1400175"/>
                <a:gridCol w="1400175"/>
                <a:gridCol w="1400175"/>
              </a:tblGrid>
              <a:tr h="287973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JOB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SUMA_ZAROB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PROC_ZAROB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4150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4150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23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4150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31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4150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19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8275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34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8275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8275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36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marL="48666" marR="48666" marT="24331" marB="243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00515"/>
            <a:ext cx="8731696" cy="1800493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kwota,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SUM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kwota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BETWEEN UNBOUNDED PRECEDING AND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CURRENT ROW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endParaRPr lang="en-US" sz="18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kwota_kum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sprzedaz_kwartalna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0484" name="pole tekstowe 3"/>
          <p:cNvSpPr txBox="1">
            <a:spLocks noChangeArrowheads="1"/>
          </p:cNvSpPr>
          <p:nvPr/>
        </p:nvSpPr>
        <p:spPr bwMode="auto">
          <a:xfrm>
            <a:off x="2571750" y="5715000"/>
            <a:ext cx="6357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wartości narastających sum sprzedaży w kolejnych kwartałach w ramach każdego roku.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03" y="3375248"/>
            <a:ext cx="4557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689482"/>
            <a:ext cx="8686800" cy="1523494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kwota,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kwota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BETWEEN 3 PRECEDING AND CURRENT ROW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avg_3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sprzedaz_kwartalna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1508" name="pole tekstowe 3"/>
          <p:cNvSpPr txBox="1">
            <a:spLocks noChangeArrowheads="1"/>
          </p:cNvSpPr>
          <p:nvPr/>
        </p:nvSpPr>
        <p:spPr bwMode="auto">
          <a:xfrm>
            <a:off x="2123728" y="5786438"/>
            <a:ext cx="6357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średnią kwotę sprzedaży z ostatnich trzech kwartałów danego roku.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74677"/>
            <a:ext cx="43862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2531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00515"/>
            <a:ext cx="8686800" cy="1800493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kwota,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LAG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(kwota,1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lag,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kwota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LAG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(kwota,1)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wzrost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sprzedaz_kwartalna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rok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kwartal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pole tekstowe 3"/>
          <p:cNvSpPr txBox="1">
            <a:spLocks noChangeArrowheads="1"/>
          </p:cNvSpPr>
          <p:nvPr/>
        </p:nvSpPr>
        <p:spPr bwMode="auto">
          <a:xfrm>
            <a:off x="1906470" y="4797152"/>
            <a:ext cx="70008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sz="1600" dirty="0">
                <a:latin typeface="Calibri" pitchFamily="34" charset="0"/>
              </a:rPr>
              <a:t>Możliwość użycia funkcji:</a:t>
            </a:r>
          </a:p>
          <a:p>
            <a:pPr eaLnBrk="1" hangingPunct="1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LAG() </a:t>
            </a:r>
            <a:r>
              <a:rPr lang="pl-PL" sz="1600" dirty="0">
                <a:latin typeface="Calibri" pitchFamily="34" charset="0"/>
              </a:rPr>
              <a:t>(zwraca wartość wybranej kolumny z rekordu poprzedzającego dany rekord o zadaną liczbę rekordów) oraz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LEAD() </a:t>
            </a:r>
            <a:r>
              <a:rPr lang="pl-PL" sz="1600" dirty="0">
                <a:latin typeface="Calibri" pitchFamily="34" charset="0"/>
              </a:rPr>
              <a:t>(zwraca wartość wybranej kolumny z rekordu występującego zadaną liczbę rekordów za danym rekordem)</a:t>
            </a:r>
          </a:p>
          <a:p>
            <a:pPr eaLnBrk="1" hangingPunct="1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FIRST_VALUE() </a:t>
            </a:r>
            <a:r>
              <a:rPr lang="pl-PL" sz="1600" dirty="0">
                <a:latin typeface="Calibri" pitchFamily="34" charset="0"/>
              </a:rPr>
              <a:t>oraz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LAST_VALUE()</a:t>
            </a:r>
            <a:r>
              <a:rPr lang="pl-PL" sz="1600" dirty="0">
                <a:latin typeface="Calibri" pitchFamily="34" charset="0"/>
              </a:rPr>
              <a:t>, które zwracają wartości z 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wybranej kolumny odpowiednio z pierwszego i ostatniego rekordu okna obliczeniowego.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17" y="2996952"/>
            <a:ext cx="47226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4579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50457"/>
            <a:ext cx="8686800" cy="1246495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(*)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 BETWEEN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PRECEDING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 1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 FOLLOWING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Licznik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e;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pole tekstowe 3"/>
          <p:cNvSpPr txBox="1">
            <a:spLocks noChangeArrowheads="1"/>
          </p:cNvSpPr>
          <p:nvPr/>
        </p:nvSpPr>
        <p:spPr bwMode="auto">
          <a:xfrm>
            <a:off x="1115616" y="5429250"/>
            <a:ext cx="7671196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Dla każdego pracownika obliczamy ile osób (z nim) zarabia tyle co on +/- 100.</a:t>
            </a:r>
          </a:p>
          <a:p>
            <a:pPr eaLnBrk="1" hangingPunct="1"/>
            <a:r>
              <a:rPr lang="pl-PL" dirty="0">
                <a:latin typeface="Calibri" pitchFamily="34" charset="0"/>
              </a:rPr>
              <a:t>Odwołujemy się do zakresu wartości – korzystamy z </a:t>
            </a:r>
            <a:r>
              <a:rPr lang="pl-PL" b="1" dirty="0">
                <a:latin typeface="Calibri" pitchFamily="34" charset="0"/>
              </a:rPr>
              <a:t>RANGE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5603" name="pole tekstowe 3"/>
          <p:cNvSpPr txBox="1">
            <a:spLocks noChangeArrowheads="1"/>
          </p:cNvSpPr>
          <p:nvPr/>
        </p:nvSpPr>
        <p:spPr bwMode="auto">
          <a:xfrm>
            <a:off x="714375" y="6299473"/>
            <a:ext cx="76020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Dla każdego pracownika obliczamy ile osób (z nim) zarabia tyle co on +/- 100.</a:t>
            </a: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869941"/>
              </p:ext>
            </p:extLst>
          </p:nvPr>
        </p:nvGraphicFramePr>
        <p:xfrm>
          <a:off x="1823937" y="1676427"/>
          <a:ext cx="5340351" cy="4560885"/>
        </p:xfrm>
        <a:graphic>
          <a:graphicData uri="http://schemas.openxmlformats.org/drawingml/2006/table">
            <a:tbl>
              <a:tblPr/>
              <a:tblGrid>
                <a:gridCol w="1780117"/>
                <a:gridCol w="1780117"/>
                <a:gridCol w="1780117"/>
              </a:tblGrid>
              <a:tr h="304059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LICZNIK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059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5444" marR="75444" marT="37719" marB="37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89482"/>
            <a:ext cx="8452048" cy="1246495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hiredate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ROWS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BETWEEN 1 PRECEDING AND 1 FOLLOWING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pole tekstowe 3"/>
          <p:cNvSpPr txBox="1">
            <a:spLocks noChangeArrowheads="1"/>
          </p:cNvSpPr>
          <p:nvPr/>
        </p:nvSpPr>
        <p:spPr bwMode="auto">
          <a:xfrm>
            <a:off x="1143000" y="4643438"/>
            <a:ext cx="742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Dla każdego pracownika obliczamy średnią wartość zarobków pracowników zatrudnionych bezpośrednio przed i po zatrudnieniu tego pracownika (włącznie z tym pracownikiem) wśród pracowników jego kierownika.</a:t>
            </a:r>
          </a:p>
          <a:p>
            <a:pPr eaLnBrk="1" hangingPunct="1"/>
            <a:r>
              <a:rPr lang="pl-PL" dirty="0">
                <a:latin typeface="Calibri" pitchFamily="34" charset="0"/>
              </a:rPr>
              <a:t>Odwołujemy się do zakresu wierszy – korzystamy z </a:t>
            </a:r>
            <a:r>
              <a:rPr lang="pl-PL" b="1" dirty="0">
                <a:latin typeface="Calibri" pitchFamily="34" charset="0"/>
              </a:rPr>
              <a:t>ROWS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RUCHOME OKNO OBLICZENIOWE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354536"/>
              </p:ext>
            </p:extLst>
          </p:nvPr>
        </p:nvGraphicFramePr>
        <p:xfrm>
          <a:off x="1311547" y="1844824"/>
          <a:ext cx="6500813" cy="4310070"/>
        </p:xfrm>
        <a:graphic>
          <a:graphicData uri="http://schemas.openxmlformats.org/drawingml/2006/table">
            <a:tbl>
              <a:tblPr/>
              <a:tblGrid>
                <a:gridCol w="1300163"/>
                <a:gridCol w="1300162"/>
                <a:gridCol w="1300163"/>
                <a:gridCol w="1300162"/>
                <a:gridCol w="130016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HIREDATE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AVG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7566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81/03/03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7566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82/03/09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7698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81/03/03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1225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7698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7698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81/03/20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1450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7698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81/03/22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1366,66667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7698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81/03/28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7782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82/03/23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7788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83/03/12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7839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81/03/01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2912,5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7839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81/03/02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2758,33333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7839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81/03/09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2712,5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7902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80/03/17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81/03/17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62861" marR="62861" marT="31430" marB="314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089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RANK() </a:t>
            </a:r>
            <a:r>
              <a:rPr lang="pl-PL" sz="2200" dirty="0" smtClean="0"/>
              <a:t>– zwraca numer pozycji rankingowej rekordu w ramach grupy rekordów, przy czym wystąpienie takiej samej pozycji rankingowej powoduje powstanie przerw w numeracji.</a:t>
            </a:r>
          </a:p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DENSE_RANK() </a:t>
            </a:r>
            <a:r>
              <a:rPr lang="pl-PL" sz="2200" dirty="0" smtClean="0"/>
              <a:t>– zwraca numer pozycji rankingowej rekordu w ramach grupy rekordów, ale bez przerw w numeracji.</a:t>
            </a:r>
          </a:p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CUME_DIST() </a:t>
            </a:r>
            <a:r>
              <a:rPr lang="pl-PL" sz="2200" dirty="0" smtClean="0"/>
              <a:t>– zwraca wartość pozycji rankingowej wyrażoną liczbą z przedziału (0;1]. Jest to procent rekordów poprzedzających dany rekord w rankingu z uwzględnieniem danego rekordu.</a:t>
            </a:r>
          </a:p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PERCENT_RANK()</a:t>
            </a:r>
            <a:r>
              <a:rPr lang="pl-PL" sz="2200" b="1" dirty="0" smtClean="0"/>
              <a:t> </a:t>
            </a:r>
            <a:r>
              <a:rPr lang="pl-PL" sz="2200" dirty="0" smtClean="0"/>
              <a:t>– zwraca wartość pozycji rankingowej wyrażoną liczbą z przedziału (0;1]. Jest to procent rekordów poprzedzających dany rekord w rankingu bez uwzględnienia danego rekordu.</a:t>
            </a:r>
          </a:p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NTILE() </a:t>
            </a:r>
            <a:r>
              <a:rPr lang="pl-PL" sz="2200" dirty="0" smtClean="0"/>
              <a:t>– zwraca numer kolejnej n-</a:t>
            </a:r>
            <a:r>
              <a:rPr lang="pl-PL" sz="2200" dirty="0" err="1" smtClean="0"/>
              <a:t>tki</a:t>
            </a:r>
            <a:r>
              <a:rPr lang="pl-PL" sz="2200" dirty="0" smtClean="0"/>
              <a:t> rankingu, do której należy dany rekord. Funkcja niedeterministyczna.</a:t>
            </a:r>
          </a:p>
          <a:p>
            <a:pPr eaLnBrk="1" hangingPunct="1"/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ROW_NUMBER()</a:t>
            </a:r>
            <a:r>
              <a:rPr lang="pl-PL" sz="2200" dirty="0" smtClean="0"/>
              <a:t> – wyznacza liczbę porządkową rekordu. Funkcja niedeterministyczna.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29699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00515"/>
            <a:ext cx="8686800" cy="2077492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dense_rank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3</a:t>
            </a:r>
          </a:p>
        </p:txBody>
      </p:sp>
      <p:sp>
        <p:nvSpPr>
          <p:cNvPr id="29700" name="pole tekstowe 4"/>
          <p:cNvSpPr txBox="1">
            <a:spLocks noChangeArrowheads="1"/>
          </p:cNvSpPr>
          <p:nvPr/>
        </p:nvSpPr>
        <p:spPr bwMode="auto">
          <a:xfrm>
            <a:off x="2643188" y="6072188"/>
            <a:ext cx="6357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Tworzymy ranking według zarobków z podziałem na działy.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4400" dirty="0"/>
              <a:t>Operator </a:t>
            </a:r>
            <a:r>
              <a:rPr lang="pl-PL" sz="4400" dirty="0" smtClean="0"/>
              <a:t>ROLLUP</a:t>
            </a:r>
            <a:endParaRPr lang="pl-PL" dirty="0"/>
          </a:p>
        </p:txBody>
      </p:sp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4546848" cy="1468094"/>
          </a:xfrm>
        </p:spPr>
        <p:txBody>
          <a:bodyPr/>
          <a:lstStyle/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SUM(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ROLLUP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8" name="pole tekstowe 3"/>
          <p:cNvSpPr txBox="1">
            <a:spLocks noChangeArrowheads="1"/>
          </p:cNvSpPr>
          <p:nvPr/>
        </p:nvSpPr>
        <p:spPr bwMode="auto">
          <a:xfrm>
            <a:off x="465832" y="4071938"/>
            <a:ext cx="39621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sz="1600" dirty="0">
                <a:latin typeface="Calibri" pitchFamily="34" charset="0"/>
              </a:rPr>
              <a:t>Konstrukcja zastępuje trzy zapytania z klauzulami: 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DEPTNO, JOB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NULL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87171"/>
              </p:ext>
            </p:extLst>
          </p:nvPr>
        </p:nvGraphicFramePr>
        <p:xfrm>
          <a:off x="5436096" y="2038347"/>
          <a:ext cx="2832933" cy="4067182"/>
        </p:xfrm>
        <a:graphic>
          <a:graphicData uri="http://schemas.openxmlformats.org/drawingml/2006/table">
            <a:tbl>
              <a:tblPr/>
              <a:tblGrid>
                <a:gridCol w="854247"/>
                <a:gridCol w="1022903"/>
                <a:gridCol w="955783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</a:t>
                      </a:r>
                      <a:r>
                        <a:rPr kumimoji="0" lang="pl-P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0602"/>
                          </a:solidFill>
                          <a:effectLst/>
                          <a:latin typeface="Franklin Gothic Book" pitchFamily="34" charset="0"/>
                        </a:rPr>
                        <a:t>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JOB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SUM(SAL)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1900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29025 </a:t>
                      </a:r>
                    </a:p>
                  </a:txBody>
                  <a:tcPr marL="72571" marR="72571" marT="36286" marB="36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0723" name="pole tekstowe 4"/>
          <p:cNvSpPr txBox="1">
            <a:spLocks noChangeArrowheads="1"/>
          </p:cNvSpPr>
          <p:nvPr/>
        </p:nvSpPr>
        <p:spPr bwMode="auto">
          <a:xfrm>
            <a:off x="1691680" y="6227465"/>
            <a:ext cx="597666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Tworzymy ranking według zarobków z podziałem na działy.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39137"/>
              </p:ext>
            </p:extLst>
          </p:nvPr>
        </p:nvGraphicFramePr>
        <p:xfrm>
          <a:off x="1378420" y="1607184"/>
          <a:ext cx="5857876" cy="4558120"/>
        </p:xfrm>
        <a:graphic>
          <a:graphicData uri="http://schemas.openxmlformats.org/drawingml/2006/table">
            <a:tbl>
              <a:tblPr/>
              <a:tblGrid>
                <a:gridCol w="1464469"/>
                <a:gridCol w="1464469"/>
                <a:gridCol w="1464469"/>
                <a:gridCol w="1464469"/>
              </a:tblGrid>
              <a:tr h="493600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RANK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DENSE_RANK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050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5159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71840" marR="71840" marT="35915" marB="35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1747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661606"/>
            <a:ext cx="8686800" cy="2631490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CUME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cume_dist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PERCENT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percent_rank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NTILE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(3)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ntile_3,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row_number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  <a:endParaRPr lang="pl-PL" sz="18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pole tekstowe 4"/>
          <p:cNvSpPr txBox="1">
            <a:spLocks noChangeArrowheads="1"/>
          </p:cNvSpPr>
          <p:nvPr/>
        </p:nvSpPr>
        <p:spPr bwMode="auto">
          <a:xfrm>
            <a:off x="4857751" y="6072188"/>
            <a:ext cx="33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Testujemy funkcje rankingowe.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2771" name="pole tekstowe 4"/>
          <p:cNvSpPr txBox="1">
            <a:spLocks noChangeArrowheads="1"/>
          </p:cNvSpPr>
          <p:nvPr/>
        </p:nvSpPr>
        <p:spPr bwMode="auto">
          <a:xfrm>
            <a:off x="4786313" y="6443489"/>
            <a:ext cx="345809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Testujemy funkcje rankingowe.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99608"/>
              </p:ext>
            </p:extLst>
          </p:nvPr>
        </p:nvGraphicFramePr>
        <p:xfrm>
          <a:off x="395536" y="1659084"/>
          <a:ext cx="8215312" cy="4794252"/>
        </p:xfrm>
        <a:graphic>
          <a:graphicData uri="http://schemas.openxmlformats.org/drawingml/2006/table">
            <a:tbl>
              <a:tblPr/>
              <a:tblGrid>
                <a:gridCol w="857249"/>
                <a:gridCol w="928688"/>
                <a:gridCol w="785813"/>
                <a:gridCol w="1571625"/>
                <a:gridCol w="1724705"/>
                <a:gridCol w="918483"/>
                <a:gridCol w="1428749"/>
              </a:tblGrid>
              <a:tr h="413702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RANK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CUME_DIST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PERCENT_RANK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NTILE_3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ROW_NUMBER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,071428571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,214285714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,076923077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,214285714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,076923077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,285714286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,230769231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,357142857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,307692308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,428571429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,384615385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,461538462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,571428571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,538461538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,642857143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,615384615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,785714286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,692307692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,785714286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,692307692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,857142857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,846153846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23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,928571429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,923076923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3531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00515"/>
            <a:ext cx="8686800" cy="1800493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CEIL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ROW_NUMBER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e.Hiredate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)/10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strona, 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ROW_NUMBER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e.Hiredate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)-1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10) + 1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33796" name="pole tekstowe 4"/>
          <p:cNvSpPr txBox="1">
            <a:spLocks noChangeArrowheads="1"/>
          </p:cNvSpPr>
          <p:nvPr/>
        </p:nvSpPr>
        <p:spPr bwMode="auto">
          <a:xfrm>
            <a:off x="3357563" y="6072188"/>
            <a:ext cx="524688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Wykorzystanie </a:t>
            </a:r>
            <a:r>
              <a:rPr lang="pl-PL" b="1" dirty="0">
                <a:latin typeface="Calibri" pitchFamily="34" charset="0"/>
              </a:rPr>
              <a:t>ROW_NUMBER() </a:t>
            </a:r>
            <a:r>
              <a:rPr lang="pl-PL" dirty="0">
                <a:latin typeface="Calibri" pitchFamily="34" charset="0"/>
              </a:rPr>
              <a:t>do stronicowania.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FUNKCJE RANKINGOWE</a:t>
            </a:r>
            <a:endParaRPr lang="pl-PL" dirty="0"/>
          </a:p>
        </p:txBody>
      </p:sp>
      <p:sp>
        <p:nvSpPr>
          <p:cNvPr id="34819" name="pole tekstowe 4"/>
          <p:cNvSpPr txBox="1">
            <a:spLocks noChangeArrowheads="1"/>
          </p:cNvSpPr>
          <p:nvPr/>
        </p:nvSpPr>
        <p:spPr bwMode="auto">
          <a:xfrm>
            <a:off x="3357563" y="6237312"/>
            <a:ext cx="517487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Wykorzystanie </a:t>
            </a:r>
            <a:r>
              <a:rPr lang="pl-PL" b="1" dirty="0">
                <a:latin typeface="Calibri" pitchFamily="34" charset="0"/>
              </a:rPr>
              <a:t>ROW_NUMBER() </a:t>
            </a:r>
            <a:r>
              <a:rPr lang="pl-PL" dirty="0">
                <a:latin typeface="Calibri" pitchFamily="34" charset="0"/>
              </a:rPr>
              <a:t>do stronicowania.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086032"/>
              </p:ext>
            </p:extLst>
          </p:nvPr>
        </p:nvGraphicFramePr>
        <p:xfrm>
          <a:off x="813767" y="1700808"/>
          <a:ext cx="7286625" cy="4319595"/>
        </p:xfrm>
        <a:graphic>
          <a:graphicData uri="http://schemas.openxmlformats.org/drawingml/2006/table">
            <a:tbl>
              <a:tblPr/>
              <a:tblGrid>
                <a:gridCol w="1457325"/>
                <a:gridCol w="1457325"/>
                <a:gridCol w="1457325"/>
                <a:gridCol w="1457325"/>
                <a:gridCol w="1457325"/>
              </a:tblGrid>
              <a:tr h="287973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STRONA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RN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973"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</a:t>
                      </a:r>
                    </a:p>
                  </a:txBody>
                  <a:tcPr marL="68575" marR="68575" marT="34285" marB="342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Operator CUBE</a:t>
            </a:r>
            <a:endParaRPr lang="pl-PL" dirty="0"/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>
          <a:xfrm>
            <a:off x="376808" y="1758732"/>
            <a:ext cx="4915272" cy="1454244"/>
          </a:xfrm>
        </p:spPr>
        <p:txBody>
          <a:bodyPr/>
          <a:lstStyle/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SUM(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CUBE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pole tekstowe 3"/>
          <p:cNvSpPr txBox="1">
            <a:spLocks noChangeArrowheads="1"/>
          </p:cNvSpPr>
          <p:nvPr/>
        </p:nvSpPr>
        <p:spPr bwMode="auto">
          <a:xfrm>
            <a:off x="428054" y="4071938"/>
            <a:ext cx="4071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sz="1600" dirty="0">
                <a:latin typeface="Calibri" pitchFamily="34" charset="0"/>
              </a:rPr>
              <a:t>Konstrukcja zastępuje cztery zapytania z klauzulami: 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DEPTNO, JOB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JOB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NULL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31292"/>
              </p:ext>
            </p:extLst>
          </p:nvPr>
        </p:nvGraphicFramePr>
        <p:xfrm>
          <a:off x="5418489" y="1571625"/>
          <a:ext cx="2825919" cy="5069846"/>
        </p:xfrm>
        <a:graphic>
          <a:graphicData uri="http://schemas.openxmlformats.org/drawingml/2006/table">
            <a:tbl>
              <a:tblPr/>
              <a:tblGrid>
                <a:gridCol w="824498"/>
                <a:gridCol w="1062623"/>
                <a:gridCol w="938798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</a:t>
                      </a:r>
                      <a:r>
                        <a:rPr kumimoji="0" lang="pl-P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JOB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SUM(SAL)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1900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4150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8275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29025 </a:t>
                      </a:r>
                    </a:p>
                  </a:txBody>
                  <a:tcPr marL="53474" marR="53474" marT="26737" marB="26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Operator GROUPING SETS</a:t>
            </a:r>
            <a:endParaRPr lang="pl-PL" dirty="0"/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700808"/>
            <a:ext cx="7147520" cy="124649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tabLst>
                <a:tab pos="15208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SUM(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itchFamily="18" charset="2"/>
              <a:buNone/>
              <a:tabLst>
                <a:tab pos="15208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  <a:tabLst>
                <a:tab pos="1520825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GROUPING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eaLnBrk="1" hangingPunct="1">
              <a:buFont typeface="Wingdings 2" pitchFamily="18" charset="2"/>
              <a:buNone/>
              <a:tabLst>
                <a:tab pos="1520825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pole tekstowe 3"/>
          <p:cNvSpPr txBox="1">
            <a:spLocks noChangeArrowheads="1"/>
          </p:cNvSpPr>
          <p:nvPr/>
        </p:nvSpPr>
        <p:spPr bwMode="auto">
          <a:xfrm>
            <a:off x="285750" y="4000500"/>
            <a:ext cx="37147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sz="1600" dirty="0">
                <a:latin typeface="Calibri" pitchFamily="34" charset="0"/>
              </a:rPr>
              <a:t>Konstrukcja zastępuje dwa zapytania z klauzulami: 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DEPTNO, JOB</a:t>
            </a:r>
          </a:p>
          <a:p>
            <a:pPr eaLnBrk="1" hangingPunct="1"/>
            <a:r>
              <a:rPr lang="pl-PL" sz="1600" dirty="0">
                <a:latin typeface="Calibri" pitchFamily="34" charset="0"/>
              </a:rPr>
              <a:t>GROUP BY DEPTNO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3414"/>
              </p:ext>
            </p:extLst>
          </p:nvPr>
        </p:nvGraphicFramePr>
        <p:xfrm>
          <a:off x="5342417" y="2675774"/>
          <a:ext cx="2973999" cy="4065594"/>
        </p:xfrm>
        <a:graphic>
          <a:graphicData uri="http://schemas.openxmlformats.org/drawingml/2006/table">
            <a:tbl>
              <a:tblPr/>
              <a:tblGrid>
                <a:gridCol w="873858"/>
                <a:gridCol w="1111983"/>
                <a:gridCol w="98815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</a:t>
                      </a:r>
                      <a:r>
                        <a:rPr kumimoji="0" lang="pl-P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JOB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SUM(SAL)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6000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1900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5600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  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</a:t>
                      </a:r>
                    </a:p>
                  </a:txBody>
                  <a:tcPr marL="78154" marR="78154" marT="39077" marB="390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>
          <a:xfrm>
            <a:off x="214313" y="1794589"/>
            <a:ext cx="8777287" cy="2354491"/>
          </a:xfrm>
        </p:spPr>
        <p:txBody>
          <a:bodyPr/>
          <a:lstStyle/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DISTINCT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LDJ,</a:t>
            </a:r>
          </a:p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LD,</a:t>
            </a:r>
          </a:p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(100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))/(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)))||' %'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Udział</a:t>
            </a:r>
          </a:p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 eaLnBrk="1" hangingPunct="1">
              <a:buFont typeface="Wingdings 2" pitchFamily="18" charset="2"/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pole tekstowe 3"/>
          <p:cNvSpPr txBox="1">
            <a:spLocks noChangeArrowheads="1"/>
          </p:cNvSpPr>
          <p:nvPr/>
        </p:nvSpPr>
        <p:spPr bwMode="auto">
          <a:xfrm>
            <a:off x="2555776" y="6072187"/>
            <a:ext cx="6357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jaki jest procentowy udział stanowisk w działach.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857625" y="4509120"/>
            <a:ext cx="50006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PARTITION jest podobne do GROUP BY z tym, że wartości podsumowujące są załączane do każdego wiersza w partycji, a nie tylko raz dla całej partycji.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sp>
        <p:nvSpPr>
          <p:cNvPr id="15363" name="pole tekstowe 3"/>
          <p:cNvSpPr txBox="1">
            <a:spLocks noChangeArrowheads="1"/>
          </p:cNvSpPr>
          <p:nvPr/>
        </p:nvSpPr>
        <p:spPr bwMode="auto">
          <a:xfrm>
            <a:off x="2643188" y="6072188"/>
            <a:ext cx="6357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jaki jest procentowy udział stanowisk w działach.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170158"/>
              </p:ext>
            </p:extLst>
          </p:nvPr>
        </p:nvGraphicFramePr>
        <p:xfrm>
          <a:off x="1000125" y="2000250"/>
          <a:ext cx="6929438" cy="2875560"/>
        </p:xfrm>
        <a:graphic>
          <a:graphicData uri="http://schemas.openxmlformats.org/drawingml/2006/table">
            <a:tbl>
              <a:tblPr/>
              <a:tblGrid>
                <a:gridCol w="1385888"/>
                <a:gridCol w="1385887"/>
                <a:gridCol w="1385888"/>
                <a:gridCol w="1385887"/>
                <a:gridCol w="1385888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JOB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LDJ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LD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UDZIAŁ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33 %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33 %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PRESIDENT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33 %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ANALYST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40 %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40 %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CLERK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17 %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MANAGER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17 %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SALESMAN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67 % </a:t>
                      </a:r>
                    </a:p>
                  </a:txBody>
                  <a:tcPr marL="74196" marR="74196" marT="37098" marB="370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sp>
        <p:nvSpPr>
          <p:cNvPr id="16387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844824"/>
            <a:ext cx="8587680" cy="2077492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Suma_zarob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(100*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Proc_zarob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pole tekstowe 3"/>
          <p:cNvSpPr txBox="1">
            <a:spLocks noChangeArrowheads="1"/>
          </p:cNvSpPr>
          <p:nvPr/>
        </p:nvSpPr>
        <p:spPr bwMode="auto">
          <a:xfrm>
            <a:off x="1907704" y="6072188"/>
            <a:ext cx="646018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jak kształtują się zarobki pracownika na tle jego działu.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2868"/>
              </p:ext>
            </p:extLst>
          </p:nvPr>
        </p:nvGraphicFramePr>
        <p:xfrm>
          <a:off x="1000125" y="1665758"/>
          <a:ext cx="7000875" cy="4427538"/>
        </p:xfrm>
        <a:graphic>
          <a:graphicData uri="http://schemas.openxmlformats.org/drawingml/2006/table">
            <a:tbl>
              <a:tblPr/>
              <a:tblGrid>
                <a:gridCol w="1400175"/>
                <a:gridCol w="1400175"/>
                <a:gridCol w="1400175"/>
                <a:gridCol w="1400175"/>
                <a:gridCol w="1400175"/>
              </a:tblGrid>
              <a:tr h="480070"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ENAME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DEPTNO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SAL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SUMA_ZAROB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sz="14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PROC_ZAROB</a:t>
                      </a:r>
                      <a:r>
                        <a:rPr kumimoji="0" lang="pl-PL" sz="1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CLARK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2450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KING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5000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57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MILLER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8750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ADAMS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1100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FORD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JONES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2975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SCOTT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SMITH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10875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ALLEN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BLAKE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JAMES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MARTIN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TURNER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1500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1962">
                <a:tc>
                  <a:txBody>
                    <a:bodyPr/>
                    <a:lstStyle/>
                    <a:p>
                      <a:pPr algn="l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WARD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1250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9400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pl-PL" sz="14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68575" marR="68575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09" name="pole tekstowe 3"/>
          <p:cNvSpPr txBox="1">
            <a:spLocks noChangeArrowheads="1"/>
          </p:cNvSpPr>
          <p:nvPr/>
        </p:nvSpPr>
        <p:spPr bwMode="auto">
          <a:xfrm>
            <a:off x="1691680" y="6227465"/>
            <a:ext cx="631616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jak kształtują się zarobki pracownika na tle jego działu.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 smtClean="0"/>
              <a:t>Partycje obliczeniowe</a:t>
            </a:r>
            <a:endParaRPr lang="pl-PL" dirty="0"/>
          </a:p>
        </p:txBody>
      </p:sp>
      <p:sp>
        <p:nvSpPr>
          <p:cNvPr id="18435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844531"/>
            <a:ext cx="8686800" cy="1800493"/>
          </a:xfrm>
        </p:spPr>
        <p:txBody>
          <a:bodyPr/>
          <a:lstStyle/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Suma_zarob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(100*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e.Sal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PARTITION BY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)))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Proc_zarob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1344613" indent="-1162050">
              <a:buNone/>
              <a:tabLst>
                <a:tab pos="134778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e.Job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e.Ename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pole tekstowe 3"/>
          <p:cNvSpPr txBox="1">
            <a:spLocks noChangeArrowheads="1"/>
          </p:cNvSpPr>
          <p:nvPr/>
        </p:nvSpPr>
        <p:spPr bwMode="auto">
          <a:xfrm>
            <a:off x="1357883" y="6072188"/>
            <a:ext cx="674250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dirty="0">
                <a:latin typeface="Calibri" pitchFamily="34" charset="0"/>
              </a:rPr>
              <a:t>Obliczamy jak kształtują się zarobki pracownika na tle jego stanowiska.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ł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ł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1275</Words>
  <Application>Microsoft Office PowerPoint</Application>
  <PresentationFormat>On-screen Show (4:3)</PresentationFormat>
  <Paragraphs>837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Motyw2</vt:lpstr>
      <vt:lpstr>SQL – język relacyjnych i obiektowo-relacyjnych baz danych Analityczne rozszerzenia języka SQL</vt:lpstr>
      <vt:lpstr>Operator ROLLUP</vt:lpstr>
      <vt:lpstr>Operator CUBE</vt:lpstr>
      <vt:lpstr>Operator GROUPING SETS</vt:lpstr>
      <vt:lpstr>Partycje obliczeniowe</vt:lpstr>
      <vt:lpstr>Partycje obliczeniowe</vt:lpstr>
      <vt:lpstr>Partycje obliczeniowe</vt:lpstr>
      <vt:lpstr>Partycje obliczeniowe</vt:lpstr>
      <vt:lpstr>Partycje obliczeniowe</vt:lpstr>
      <vt:lpstr>Partycje obliczeniowe</vt:lpstr>
      <vt:lpstr>RUCHOME OKNO OBLICZENIOWE</vt:lpstr>
      <vt:lpstr>RUCHOME OKNO OBLICZENIOWE</vt:lpstr>
      <vt:lpstr>RUCHOME OKNO OBLICZENIOWE</vt:lpstr>
      <vt:lpstr>RUCHOME OKNO OBLICZENIOWE</vt:lpstr>
      <vt:lpstr>RUCHOME OKNO OBLICZENIOWE</vt:lpstr>
      <vt:lpstr>RUCHOME OKNO OBLICZENIOWE</vt:lpstr>
      <vt:lpstr>RUCHOME OKNO OBLICZENIOWE</vt:lpstr>
      <vt:lpstr>FUNKCJE RANKINGOWE</vt:lpstr>
      <vt:lpstr>FUNKCJE RANKINGOWE</vt:lpstr>
      <vt:lpstr>FUNKCJE RANKINGOWE</vt:lpstr>
      <vt:lpstr>FUNKCJE RANKINGOWE</vt:lpstr>
      <vt:lpstr>FUNKCJE RANKINGOWE</vt:lpstr>
      <vt:lpstr>FUNKCJE RANKINGOWE</vt:lpstr>
      <vt:lpstr>FUNKCJE RANKINGOWE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PJWSTK</cp:lastModifiedBy>
  <cp:revision>837</cp:revision>
  <dcterms:created xsi:type="dcterms:W3CDTF">2010-03-12T18:28:34Z</dcterms:created>
  <dcterms:modified xsi:type="dcterms:W3CDTF">2013-05-15T14:17:04Z</dcterms:modified>
</cp:coreProperties>
</file>