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5" r:id="rId11"/>
    <p:sldId id="396" r:id="rId12"/>
    <p:sldId id="397" r:id="rId13"/>
    <p:sldId id="398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40" r:id="rId25"/>
    <p:sldId id="342" r:id="rId26"/>
    <p:sldId id="345" r:id="rId27"/>
    <p:sldId id="346" r:id="rId28"/>
    <p:sldId id="347" r:id="rId29"/>
    <p:sldId id="349" r:id="rId30"/>
    <p:sldId id="350" r:id="rId31"/>
    <p:sldId id="351" r:id="rId3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 pośredni 4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4709" autoAdjust="0"/>
  </p:normalViewPr>
  <p:slideViewPr>
    <p:cSldViewPr>
      <p:cViewPr varScale="1">
        <p:scale>
          <a:sx n="78" d="100"/>
          <a:sy n="78" d="100"/>
        </p:scale>
        <p:origin x="-16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0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D2EDB-7D97-4F4B-A5B3-088E5E745CBC}" type="datetimeFigureOut">
              <a:rPr lang="pl-PL" smtClean="0"/>
              <a:pPr/>
              <a:t>2020-03-08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94F22-BF5C-4742-9F3F-31E47CDFA5E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27463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C630B-5EE6-4E5D-A517-94517ECA4A8C}" type="datetimeFigureOut">
              <a:rPr lang="pl-PL" smtClean="0"/>
              <a:pPr/>
              <a:t>2020-03-08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14FB3-087B-4B72-8786-B2FB59F3B54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90333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5128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113877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443126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351813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157682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293341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802256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731848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687844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07043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82568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652313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65310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98923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764410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970250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719965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21133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50049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53596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320218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6811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9107606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8216105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3015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824675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14084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74243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491055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028115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9263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8" name="Tytuł 1"/>
          <p:cNvSpPr>
            <a:spLocks noGrp="1"/>
          </p:cNvSpPr>
          <p:nvPr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pl-PL" smtClean="0"/>
              <a:t>Kliknij, aby edytować styl</a:t>
            </a:r>
            <a:endParaRPr lang="en-IE" dirty="0"/>
          </a:p>
        </p:txBody>
      </p:sp>
      <p:sp>
        <p:nvSpPr>
          <p:cNvPr id="19" name="Podtytuł 2"/>
          <p:cNvSpPr>
            <a:spLocks noGrp="1"/>
          </p:cNvSpPr>
          <p:nvPr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smtClean="0">
                <a:solidFill>
                  <a:schemeClr val="bg1"/>
                </a:solidFill>
              </a:rPr>
              <a:t>Kliknij, aby edytować styl wzorca podtytułu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Prostokąt 5"/>
          <p:cNvSpPr/>
          <p:nvPr userDrawn="1"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Tytuł 1"/>
          <p:cNvSpPr>
            <a:spLocks noGrp="1"/>
          </p:cNvSpPr>
          <p:nvPr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en-US" dirty="0" smtClean="0"/>
              <a:t>Introduction to Economics</a:t>
            </a:r>
            <a:br>
              <a:rPr lang="en-US" dirty="0" smtClean="0"/>
            </a:br>
            <a:r>
              <a:rPr lang="en-US" dirty="0" smtClean="0"/>
              <a:t>Lecture no.1</a:t>
            </a:r>
            <a:endParaRPr lang="en-IE" dirty="0"/>
          </a:p>
        </p:txBody>
      </p:sp>
      <p:sp>
        <p:nvSpPr>
          <p:cNvPr id="8" name="Podtytuł 2"/>
          <p:cNvSpPr>
            <a:spLocks noGrp="1"/>
          </p:cNvSpPr>
          <p:nvPr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dirty="0" smtClean="0">
                <a:solidFill>
                  <a:schemeClr val="bg1"/>
                </a:solidFill>
              </a:rPr>
              <a:t>Horacy Dębowski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horacy.debowski@pjwstk.edu.pl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885486" y="1775192"/>
            <a:ext cx="4801314" cy="279584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357273" y="274641"/>
            <a:ext cx="754053" cy="5851525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645456" y="304801"/>
            <a:ext cx="2831544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</p:spPr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 userDrawn="1"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8" name="Tytuł 1"/>
          <p:cNvSpPr>
            <a:spLocks noGrp="1"/>
          </p:cNvSpPr>
          <p:nvPr userDrawn="1"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en-US" dirty="0" smtClean="0"/>
              <a:t>Introduction to Economics</a:t>
            </a:r>
            <a:br>
              <a:rPr lang="en-US" dirty="0" smtClean="0"/>
            </a:br>
            <a:r>
              <a:rPr lang="en-US" dirty="0" smtClean="0"/>
              <a:t>Lecture no.1</a:t>
            </a:r>
            <a:endParaRPr lang="en-IE" dirty="0"/>
          </a:p>
        </p:txBody>
      </p:sp>
      <p:sp>
        <p:nvSpPr>
          <p:cNvPr id="19" name="Podtytuł 2"/>
          <p:cNvSpPr>
            <a:spLocks noGrp="1"/>
          </p:cNvSpPr>
          <p:nvPr userDrawn="1"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dirty="0" smtClean="0">
                <a:solidFill>
                  <a:schemeClr val="bg1"/>
                </a:solidFill>
              </a:rPr>
              <a:t>Horacy Dębowski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horacy.debowski@pjwstk.edu.pl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 userDrawn="1"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8" name="Tytuł 1"/>
          <p:cNvSpPr>
            <a:spLocks noGrp="1"/>
          </p:cNvSpPr>
          <p:nvPr userDrawn="1"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en-US" dirty="0" smtClean="0"/>
              <a:t>Introduction to Economics</a:t>
            </a:r>
            <a:br>
              <a:rPr lang="en-US" dirty="0" smtClean="0"/>
            </a:br>
            <a:r>
              <a:rPr lang="en-US" dirty="0" smtClean="0"/>
              <a:t>Lecture no.1</a:t>
            </a:r>
            <a:endParaRPr lang="en-IE" dirty="0"/>
          </a:p>
        </p:txBody>
      </p:sp>
      <p:sp>
        <p:nvSpPr>
          <p:cNvPr id="19" name="Podtytuł 2"/>
          <p:cNvSpPr>
            <a:spLocks noGrp="1"/>
          </p:cNvSpPr>
          <p:nvPr userDrawn="1"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dirty="0" smtClean="0">
                <a:solidFill>
                  <a:schemeClr val="bg1"/>
                </a:solidFill>
              </a:rPr>
              <a:t>Horacy Dębowski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horacy.debowski@pjwstk.edu.pl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 i zawartoś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877163"/>
          </a:xfrm>
        </p:spPr>
        <p:txBody>
          <a:bodyPr/>
          <a:lstStyle>
            <a:lvl1pPr>
              <a:buClr>
                <a:srgbClr val="FFC800"/>
              </a:buClr>
              <a:defRPr sz="2400"/>
            </a:lvl1pPr>
            <a:lvl2pPr>
              <a:defRPr sz="2000"/>
            </a:lvl2pPr>
            <a:extLst/>
          </a:lstStyle>
          <a:p>
            <a:pPr lvl="0" eaLnBrk="1" latinLnBrk="0" hangingPunct="1"/>
            <a:r>
              <a:rPr lang="pl-PL" dirty="0" smtClean="0"/>
              <a:t>Kliknij, aby edytować style wzorca tekstu</a:t>
            </a:r>
          </a:p>
          <a:p>
            <a:pPr lvl="1" eaLnBrk="1" latinLnBrk="0" hangingPunct="1"/>
            <a:r>
              <a:rPr lang="pl-PL" dirty="0" smtClean="0"/>
              <a:t>Drugi poziom</a:t>
            </a:r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Kliknij, aby edytować styl</a:t>
            </a:r>
            <a:endParaRPr lang="en-IE" dirty="0"/>
          </a:p>
        </p:txBody>
      </p:sp>
      <p:sp>
        <p:nvSpPr>
          <p:cNvPr id="4" name="Symbol zastępczy daty 6"/>
          <p:cNvSpPr txBox="1">
            <a:spLocks/>
          </p:cNvSpPr>
          <p:nvPr userDrawn="1"/>
        </p:nvSpPr>
        <p:spPr>
          <a:xfrm>
            <a:off x="0" y="6596390"/>
            <a:ext cx="21336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  <a:r>
              <a:rPr kumimoji="0" lang="pl-P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pl-PL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Economics</a:t>
            </a:r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 txBox="1">
            <a:spLocks/>
          </p:cNvSpPr>
          <p:nvPr userDrawn="1"/>
        </p:nvSpPr>
        <p:spPr>
          <a:xfrm>
            <a:off x="8715404" y="6596390"/>
            <a:ext cx="428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84FB5-CCE6-4879-B7D7-4708BECE1AEB}" type="slidenum">
              <a:rPr kumimoji="0" lang="pl-PL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877163"/>
          </a:xfrm>
        </p:spPr>
        <p:txBody>
          <a:bodyPr/>
          <a:lstStyle>
            <a:lvl1pPr>
              <a:buClr>
                <a:srgbClr val="FFC800"/>
              </a:buClr>
              <a:defRPr sz="2400"/>
            </a:lvl1pPr>
            <a:lvl2pPr>
              <a:defRPr sz="2000"/>
            </a:lvl2pPr>
            <a:extLst/>
          </a:lstStyle>
          <a:p>
            <a:pPr lvl="0" eaLnBrk="1" latinLnBrk="0" hangingPunct="1"/>
            <a:r>
              <a:rPr lang="pl-PL" dirty="0" smtClean="0"/>
              <a:t>Kliknij, aby edytować style wzorca tekstu</a:t>
            </a:r>
          </a:p>
          <a:p>
            <a:pPr lvl="1" eaLnBrk="1" latinLnBrk="0" hangingPunct="1"/>
            <a:r>
              <a:rPr lang="pl-PL" dirty="0" smtClean="0"/>
              <a:t>Drugi poziom</a:t>
            </a:r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IE" dirty="0"/>
          </a:p>
        </p:txBody>
      </p:sp>
      <p:sp>
        <p:nvSpPr>
          <p:cNvPr id="6" name="Symbol zastępczy numeru slajdu 5"/>
          <p:cNvSpPr txBox="1">
            <a:spLocks/>
          </p:cNvSpPr>
          <p:nvPr/>
        </p:nvSpPr>
        <p:spPr>
          <a:xfrm>
            <a:off x="8715404" y="6596390"/>
            <a:ext cx="428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84FB5-CCE6-4879-B7D7-4708BECE1AEB}" type="slidenum">
              <a:rPr kumimoji="0" lang="pl-PL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ymbol zastępczy daty 6"/>
          <p:cNvSpPr txBox="1">
            <a:spLocks/>
          </p:cNvSpPr>
          <p:nvPr userDrawn="1"/>
        </p:nvSpPr>
        <p:spPr>
          <a:xfrm>
            <a:off x="0" y="6596390"/>
            <a:ext cx="26277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Systemy baz danych </a:t>
            </a:r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ymbol zastępczy numeru slajdu 5"/>
          <p:cNvSpPr txBox="1">
            <a:spLocks/>
          </p:cNvSpPr>
          <p:nvPr userDrawn="1"/>
        </p:nvSpPr>
        <p:spPr>
          <a:xfrm>
            <a:off x="8715404" y="6596390"/>
            <a:ext cx="428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84FB5-CCE6-4879-B7D7-4708BECE1AEB}" type="slidenum">
              <a:rPr kumimoji="0" lang="pl-PL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40664" y="1828801"/>
            <a:ext cx="8022336" cy="307777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73937"/>
            <a:ext cx="4038600" cy="2477601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73937"/>
            <a:ext cx="4038600" cy="2477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33472"/>
            <a:ext cx="4040188" cy="84638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449513"/>
            <a:ext cx="4040188" cy="2169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7" y="1633472"/>
            <a:ext cx="4041775" cy="84638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7" y="2449513"/>
            <a:ext cx="4041775" cy="2169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019377" y="1743134"/>
            <a:ext cx="5920641" cy="28223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569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2" name="Prostokąt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4592" y="472136"/>
            <a:ext cx="2525150" cy="661720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63094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4592" y="1728217"/>
            <a:ext cx="2468880" cy="569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IE"/>
          </a:p>
        </p:txBody>
      </p:sp>
      <p:sp>
        <p:nvSpPr>
          <p:cNvPr id="11" name="Prostokąt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Prostokąt 6"/>
          <p:cNvSpPr/>
          <p:nvPr/>
        </p:nvSpPr>
        <p:spPr bwMode="ltGray">
          <a:xfrm>
            <a:off x="2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  <a:prstGeom prst="rect">
            <a:avLst/>
          </a:prstGeom>
        </p:spPr>
        <p:txBody>
          <a:bodyPr vert="horz" lIns="91440" rIns="4572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l-PL" dirty="0" smtClean="0"/>
              <a:t>Kliknij, aby edytować styl</a:t>
            </a:r>
            <a:endParaRPr kumimoji="0"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775192"/>
            <a:ext cx="8229600" cy="2329869"/>
          </a:xfrm>
          <a:prstGeom prst="rect">
            <a:avLst/>
          </a:prstGeom>
        </p:spPr>
        <p:txBody>
          <a:bodyPr vert="horz" lIns="54864" tIns="91440" rtlCol="0">
            <a:spAutoFit/>
          </a:bodyPr>
          <a:lstStyle>
            <a:extLst/>
          </a:lstStyle>
          <a:p>
            <a:pPr lvl="0" eaLnBrk="1" latinLnBrk="0" hangingPunct="1"/>
            <a:r>
              <a:rPr kumimoji="0" lang="pl-PL" dirty="0" smtClean="0"/>
              <a:t>Kliknij, aby edytować style wzorca tekstu</a:t>
            </a:r>
          </a:p>
          <a:p>
            <a:pPr lvl="1" eaLnBrk="1" latinLnBrk="0" hangingPunct="1"/>
            <a:r>
              <a:rPr kumimoji="0" lang="pl-PL" dirty="0" smtClean="0"/>
              <a:t>Drugi poziom</a:t>
            </a:r>
          </a:p>
          <a:p>
            <a:pPr lvl="2" eaLnBrk="1" latinLnBrk="0" hangingPunct="1"/>
            <a:r>
              <a:rPr kumimoji="0" lang="pl-PL" dirty="0" smtClean="0"/>
              <a:t>Trzeci poziom</a:t>
            </a:r>
          </a:p>
          <a:p>
            <a:pPr lvl="3" eaLnBrk="1" latinLnBrk="0" hangingPunct="1"/>
            <a:r>
              <a:rPr kumimoji="0" lang="pl-PL" dirty="0" smtClean="0"/>
              <a:t>Czwarty poziom</a:t>
            </a:r>
          </a:p>
          <a:p>
            <a:pPr lvl="4" eaLnBrk="1" latinLnBrk="0" hangingPunct="1"/>
            <a:r>
              <a:rPr kumimoji="0" lang="pl-PL" dirty="0" smtClean="0"/>
              <a:t>Piąty poziom</a:t>
            </a:r>
            <a:endParaRPr kumimoji="0" lang="en-US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l-PL" altLang="en-US" dirty="0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999207" y="6583680"/>
            <a:ext cx="1145586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pl-PL" altLang="en-US" dirty="0" smtClean="0"/>
              <a:t>SQL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41013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B24FA04-3383-455F-9726-8578ACE2B8C3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62" r:id="rId14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satMod val="150000"/>
            </a:schemeClr>
          </a:solidFill>
          <a:effectLst/>
          <a:latin typeface="Calibri" pitchFamily="34" charset="0"/>
          <a:ea typeface="+mj-ea"/>
          <a:cs typeface="+mj-cs"/>
        </a:defRPr>
      </a:lvl1pPr>
      <a:extLst/>
    </p:titleStyle>
    <p:bodyStyle>
      <a:lvl1pPr marL="633222" indent="-51435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" pitchFamily="2" charset="2"/>
        <a:buChar char="ü"/>
        <a:defRPr kumimoji="0"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71550" indent="-514350" algn="l" rtl="0" eaLnBrk="1" latinLnBrk="0" hangingPunct="1">
        <a:spcBef>
          <a:spcPct val="20000"/>
        </a:spcBef>
        <a:buClr>
          <a:schemeClr val="accent4">
            <a:lumMod val="50000"/>
          </a:schemeClr>
        </a:buClr>
        <a:buSzPct val="90000"/>
        <a:buFont typeface="Wingdings" pitchFamily="2" charset="2"/>
        <a:buChar char="ü"/>
        <a:defRPr kumimoji="0"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225296" indent="-45720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ü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442973"/>
            <a:ext cx="8077200" cy="323165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l-PL" sz="4400" dirty="0" smtClean="0">
                <a:cs typeface="Times New Roman" pitchFamily="18" charset="0"/>
              </a:rPr>
              <a:t>SQL – język relacyjnych </a:t>
            </a:r>
            <a:r>
              <a:rPr lang="en-US" sz="4400" dirty="0" err="1" smtClean="0">
                <a:cs typeface="Times New Roman" pitchFamily="18" charset="0"/>
              </a:rPr>
              <a:t>i</a:t>
            </a:r>
            <a:r>
              <a:rPr lang="en-US" sz="4400" dirty="0" smtClean="0">
                <a:cs typeface="Times New Roman" pitchFamily="18" charset="0"/>
              </a:rPr>
              <a:t> </a:t>
            </a:r>
            <a:r>
              <a:rPr lang="en-US" sz="4400" dirty="0" err="1" smtClean="0">
                <a:cs typeface="Times New Roman" pitchFamily="18" charset="0"/>
              </a:rPr>
              <a:t>obiektowo-relacyjnych</a:t>
            </a:r>
            <a:r>
              <a:rPr lang="en-US" sz="4400" dirty="0" smtClean="0">
                <a:cs typeface="Times New Roman" pitchFamily="18" charset="0"/>
              </a:rPr>
              <a:t> </a:t>
            </a:r>
            <a:r>
              <a:rPr lang="pl-PL" sz="4400" dirty="0" smtClean="0">
                <a:cs typeface="Times New Roman" pitchFamily="18" charset="0"/>
              </a:rPr>
              <a:t>baz danych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l-PL" sz="3600" dirty="0" smtClean="0">
                <a:solidFill>
                  <a:schemeClr val="tx1"/>
                </a:solidFill>
              </a:rPr>
              <a:t>Podstawy</a:t>
            </a:r>
            <a:br>
              <a:rPr lang="pl-PL" sz="3600" dirty="0" smtClean="0">
                <a:solidFill>
                  <a:schemeClr val="tx1"/>
                </a:solidFill>
              </a:rPr>
            </a:br>
            <a:r>
              <a:rPr lang="pl-PL" sz="3600" dirty="0" smtClean="0">
                <a:solidFill>
                  <a:schemeClr val="tx1"/>
                </a:solidFill>
              </a:rPr>
              <a:t>Część 1</a:t>
            </a:r>
            <a:endParaRPr lang="pl-PL" sz="3600" dirty="0">
              <a:solidFill>
                <a:schemeClr val="tx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smtClean="0">
                <a:solidFill>
                  <a:schemeClr val="bg1"/>
                </a:solidFill>
              </a:rPr>
              <a:t>Lech </a:t>
            </a:r>
            <a:r>
              <a:rPr lang="pl-PL" b="1" dirty="0" err="1" smtClean="0">
                <a:solidFill>
                  <a:schemeClr val="bg1"/>
                </a:solidFill>
              </a:rPr>
              <a:t>Banachowski</a:t>
            </a:r>
            <a:r>
              <a:rPr lang="pl-PL" b="1" dirty="0" smtClean="0">
                <a:solidFill>
                  <a:schemeClr val="bg1"/>
                </a:solidFill>
              </a:rPr>
              <a:t>, Agnieszka Chądzyńska-Krasowska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honzik@pjwstk.edu.pl</a:t>
            </a:r>
            <a:endParaRPr lang="en-IE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846386"/>
          </a:xfrm>
        </p:spPr>
        <p:txBody>
          <a:bodyPr/>
          <a:lstStyle/>
          <a:p>
            <a:pPr marL="457200" indent="-457200">
              <a:spcBef>
                <a:spcPts val="1200"/>
              </a:spcBef>
            </a:pPr>
            <a:r>
              <a:rPr lang="pl-PL" sz="23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Aby </a:t>
            </a:r>
            <a:r>
              <a:rPr lang="pl-PL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połączyć się do bazy danych </a:t>
            </a:r>
            <a:r>
              <a:rPr lang="pl-PL" sz="23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przez </a:t>
            </a:r>
            <a:r>
              <a:rPr lang="pl-PL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Oracle Sql Developer</a:t>
            </a:r>
            <a:r>
              <a:rPr lang="pl-PL" sz="23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należy wypełnić następujące parametry połączenia:</a:t>
            </a:r>
            <a:endParaRPr lang="pl-PL" sz="23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3"/>
            <a:ext cx="8229600" cy="1323439"/>
          </a:xfrm>
        </p:spPr>
        <p:txBody>
          <a:bodyPr/>
          <a:lstStyle/>
          <a:p>
            <a:r>
              <a:rPr lang="pl-PL" dirty="0" smtClean="0"/>
              <a:t>ORACLE – łączenie się z bazą danych </a:t>
            </a:r>
            <a:br>
              <a:rPr lang="pl-PL" dirty="0" smtClean="0"/>
            </a:br>
            <a:r>
              <a:rPr lang="pl-PL" dirty="0" smtClean="0"/>
              <a:t>z zewnątrz</a:t>
            </a:r>
            <a:endParaRPr lang="pl-PL" dirty="0"/>
          </a:p>
        </p:txBody>
      </p:sp>
      <p:sp>
        <p:nvSpPr>
          <p:cNvPr id="4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708920"/>
            <a:ext cx="47529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Prostokąt zaokrąglony 14"/>
          <p:cNvSpPr/>
          <p:nvPr/>
        </p:nvSpPr>
        <p:spPr>
          <a:xfrm>
            <a:off x="6228184" y="2924944"/>
            <a:ext cx="1728192" cy="432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Hasło: oracle12</a:t>
            </a:r>
            <a:endParaRPr lang="pl-PL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Prostokąt zaokrąglony 15"/>
          <p:cNvSpPr/>
          <p:nvPr/>
        </p:nvSpPr>
        <p:spPr>
          <a:xfrm>
            <a:off x="6228184" y="3789040"/>
            <a:ext cx="1728192" cy="10801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Aktualne parametry  połączenia są </a:t>
            </a:r>
            <a:r>
              <a:rPr lang="pl-PL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podawane na ćwiczeniach.</a:t>
            </a:r>
            <a:endParaRPr lang="pl-PL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5796136" y="5282624"/>
            <a:ext cx="3168352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smtClean="0">
                <a:latin typeface="Times New Roman" pitchFamily="18" charset="0"/>
                <a:cs typeface="Times New Roman" pitchFamily="18" charset="0"/>
              </a:rPr>
              <a:t>UWAGA: przy pracy z domu konieczne jest wpięcie się do sieci szkolnej przez VPN.</a:t>
            </a:r>
          </a:p>
        </p:txBody>
      </p:sp>
    </p:spTree>
    <p:extLst>
      <p:ext uri="{BB962C8B-B14F-4D97-AF65-F5344CB8AC3E}">
        <p14:creationId xmlns:p14="http://schemas.microsoft.com/office/powerpoint/2010/main" xmlns="" val="1958840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r>
              <a:rPr lang="pl-PL" dirty="0" smtClean="0"/>
              <a:t>Przykładowy schemat z Oracle</a:t>
            </a:r>
            <a:endParaRPr lang="pl-PL" dirty="0"/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844824"/>
            <a:ext cx="4267200" cy="3517900"/>
          </a:xfrm>
          <a:prstGeom prst="rect">
            <a:avLst/>
          </a:prstGeom>
          <a:noFill/>
        </p:spPr>
      </p:pic>
      <p:sp>
        <p:nvSpPr>
          <p:cNvPr id="8" name="Prostokąt 7"/>
          <p:cNvSpPr/>
          <p:nvPr/>
        </p:nvSpPr>
        <p:spPr>
          <a:xfrm>
            <a:off x="5148064" y="2708920"/>
            <a:ext cx="37079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Związek </a:t>
            </a:r>
            <a:r>
              <a:rPr lang="pl-PL" sz="1600" dirty="0" err="1" smtClean="0">
                <a:latin typeface="Times New Roman" pitchFamily="18" charset="0"/>
                <a:cs typeface="Times New Roman" pitchFamily="18" charset="0"/>
              </a:rPr>
              <a:t>Emp.Sal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 z wartościami w tabeli </a:t>
            </a:r>
            <a:r>
              <a:rPr lang="pl-PL" sz="1600" dirty="0" err="1" smtClean="0">
                <a:latin typeface="Times New Roman" pitchFamily="18" charset="0"/>
                <a:cs typeface="Times New Roman" pitchFamily="18" charset="0"/>
              </a:rPr>
              <a:t>Salgrade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Zarobki </a:t>
            </a:r>
            <a:r>
              <a:rPr lang="pl-PL" sz="1600" dirty="0" err="1" smtClean="0">
                <a:latin typeface="Times New Roman" pitchFamily="18" charset="0"/>
                <a:cs typeface="Times New Roman" pitchFamily="18" charset="0"/>
              </a:rPr>
              <a:t>Emp.Sal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 są zaliczane do grupy </a:t>
            </a:r>
            <a:r>
              <a:rPr lang="pl-PL" sz="1600" dirty="0" err="1" smtClean="0">
                <a:latin typeface="Times New Roman" pitchFamily="18" charset="0"/>
                <a:cs typeface="Times New Roman" pitchFamily="18" charset="0"/>
              </a:rPr>
              <a:t>Salgrade.Grade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 takiej, że:</a:t>
            </a:r>
          </a:p>
          <a:p>
            <a:pPr>
              <a:spcBef>
                <a:spcPct val="50000"/>
              </a:spcBef>
            </a:pPr>
            <a:r>
              <a:rPr lang="pl-PL" sz="1600" dirty="0" err="1" smtClean="0">
                <a:latin typeface="Times New Roman" pitchFamily="18" charset="0"/>
                <a:cs typeface="Times New Roman" pitchFamily="18" charset="0"/>
              </a:rPr>
              <a:t>Emp.Sal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 należy do przedziału:  [</a:t>
            </a:r>
            <a:r>
              <a:rPr lang="pl-PL" sz="1600" dirty="0" err="1" smtClean="0">
                <a:latin typeface="Times New Roman" pitchFamily="18" charset="0"/>
                <a:cs typeface="Times New Roman" pitchFamily="18" charset="0"/>
              </a:rPr>
              <a:t>Salgrade.Losal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l-PL" sz="1600" dirty="0" err="1" smtClean="0">
                <a:latin typeface="Times New Roman" pitchFamily="18" charset="0"/>
                <a:cs typeface="Times New Roman" pitchFamily="18" charset="0"/>
              </a:rPr>
              <a:t>Salgrade.Hisal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pl-P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Przycisk akcji: Do przodu lub Następny 8">
            <a:hlinkClick r:id="" action="ppaction://hlinkshowjump?jump=nextslide" highlightClick="1"/>
          </p:cNvPr>
          <p:cNvSpPr/>
          <p:nvPr/>
        </p:nvSpPr>
        <p:spPr>
          <a:xfrm>
            <a:off x="7380312" y="5949280"/>
            <a:ext cx="504056" cy="504056"/>
          </a:xfrm>
          <a:prstGeom prst="actionButtonForwardNex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zycisk akcji: Do przodu lub Następny 9">
            <a:hlinkClick r:id="rId4" action="ppaction://hlinksldjump" highlightClick="1"/>
          </p:cNvPr>
          <p:cNvSpPr/>
          <p:nvPr/>
        </p:nvSpPr>
        <p:spPr>
          <a:xfrm>
            <a:off x="8100392" y="5949280"/>
            <a:ext cx="504056" cy="504056"/>
          </a:xfrm>
          <a:prstGeom prst="actionButtonForwardNex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rostokąt zaokrąglony 10"/>
          <p:cNvSpPr/>
          <p:nvPr/>
        </p:nvSpPr>
        <p:spPr>
          <a:xfrm>
            <a:off x="755576" y="5589240"/>
            <a:ext cx="4176464" cy="7920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l-PL" sz="1400" dirty="0" smtClean="0">
                <a:solidFill>
                  <a:schemeClr val="tx1"/>
                </a:solidFill>
              </a:rPr>
              <a:t>W naszym kursie używamy przykładowej bazy danych Oracle. Można ją założyć wykonując skrypt z poleceniami SQL z pliku o nazwie </a:t>
            </a:r>
            <a:r>
              <a:rPr lang="pl-PL" sz="1400" i="1" dirty="0" err="1" smtClean="0">
                <a:solidFill>
                  <a:schemeClr val="tx1"/>
                </a:solidFill>
              </a:rPr>
              <a:t>demobld.sql</a:t>
            </a:r>
            <a:r>
              <a:rPr lang="pl-PL" sz="1400" dirty="0" smtClean="0">
                <a:solidFill>
                  <a:schemeClr val="tx1"/>
                </a:solidFill>
              </a:rPr>
              <a:t>.</a:t>
            </a:r>
            <a:endParaRPr lang="pl-P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7863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EMP</a:t>
            </a:r>
            <a:endParaRPr lang="pl-PL" dirty="0"/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  <p:sp>
        <p:nvSpPr>
          <p:cNvPr id="7" name="Prostokąt 6"/>
          <p:cNvSpPr/>
          <p:nvPr/>
        </p:nvSpPr>
        <p:spPr>
          <a:xfrm>
            <a:off x="467544" y="1772816"/>
            <a:ext cx="7992888" cy="431656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 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 ENAME     JOB       MGR HIREDATE   SAL COMM DEPTNO</a:t>
            </a:r>
            <a:endParaRPr lang="pl-PL" b="1" dirty="0" smtClean="0">
              <a:solidFill>
                <a:schemeClr val="accent6">
                  <a:lumMod val="50000"/>
                </a:schemeClr>
              </a:solidFill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 ------- --------- ---- --------- ----- ---- ------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7839 KING    PRESIDENT      17-NOV-81  5000          10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7698 BLAKE   MANAGER   7839 01-MAY-81  2850          30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7782 CLARK   MANAGER   7839 09-JUN-81  2450          10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7566 JONES   MANAGER   7839 02-APR-81  2975          20</a:t>
            </a: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7654 MARTIN  SALESMAN  7698 28-SEP-81  1250 1400     30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7499 ALLEN   SALESMAN  7698 20-FEB-81  1600  300     30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7844 TURNER  SALESMAN  7698 08-SEP-81  1500    0     30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7900 JAMES   CLERK     7698 03-DEC-81   950          30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7521 WARD    SALESMAN  7698 22-FEB-81  1250  500     30</a:t>
            </a: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7902 FORD    ANALYST   7566 03-DEC-81  3000          20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7369 SMITH   CLERK     7902 17-DEC-80   800          20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7788 SCOTT   ANALYST   7566 09-DEC-82  3000          20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7876 ADAMS   CLERK     7788 12-JAN-83  1100          20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7934 MILLER  CLERK     7782 23-JAN-82  1300          10</a:t>
            </a:r>
            <a:endParaRPr lang="en-US" dirty="0"/>
          </a:p>
        </p:txBody>
      </p:sp>
      <p:sp>
        <p:nvSpPr>
          <p:cNvPr id="8" name="Przycisk akcji: Wstecz lub Poprzedni 7">
            <a:hlinkClick r:id="" action="ppaction://hlinkshowjump?jump=previousslide" highlightClick="1"/>
          </p:cNvPr>
          <p:cNvSpPr/>
          <p:nvPr/>
        </p:nvSpPr>
        <p:spPr>
          <a:xfrm>
            <a:off x="7956376" y="6165304"/>
            <a:ext cx="504000" cy="504000"/>
          </a:xfrm>
          <a:prstGeom prst="actionButtonBackPrevio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61982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pl-PL" dirty="0" smtClean="0"/>
              <a:t>e</a:t>
            </a:r>
            <a:r>
              <a:rPr lang="en-US" dirty="0" smtClean="0"/>
              <a:t> </a:t>
            </a:r>
            <a:r>
              <a:rPr lang="pl-PL" dirty="0" smtClean="0"/>
              <a:t>DEPT i SALGRADE</a:t>
            </a:r>
            <a:endParaRPr lang="pl-PL" dirty="0"/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528" y="1988840"/>
            <a:ext cx="4419600" cy="2700739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2000" b="1" dirty="0">
                <a:solidFill>
                  <a:srgbClr val="336600"/>
                </a:solidFill>
                <a:latin typeface="Arial" pitchFamily="34" charset="0"/>
                <a:cs typeface="Arial" pitchFamily="34" charset="0"/>
              </a:rPr>
              <a:t>DEPT</a:t>
            </a:r>
            <a:endParaRPr lang="pl-PL" sz="2000" b="1" dirty="0">
              <a:solidFill>
                <a:schemeClr val="tx2"/>
              </a:solidFill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pl-PL" b="1" dirty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DEPTNO DNAME       LOC</a:t>
            </a:r>
            <a:endParaRPr lang="pl-PL" b="1" dirty="0">
              <a:solidFill>
                <a:schemeClr val="tx2"/>
              </a:solidFill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------ ----------- --------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10 ACCOUNTING  NEW YORK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20 RESEARCH    DALLAS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30 SALES       CHICAGO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40 OPERATIONS  BOSTON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220072" y="1988840"/>
            <a:ext cx="3124200" cy="3185487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20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SALGRADE</a:t>
            </a:r>
            <a:endParaRPr lang="pl-PL" sz="2000" b="1" dirty="0">
              <a:solidFill>
                <a:schemeClr val="tx2">
                  <a:lumMod val="50000"/>
                </a:schemeClr>
              </a:solidFill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GRADE LOSAL HISAL</a:t>
            </a:r>
          </a:p>
          <a:p>
            <a:r>
              <a:rPr lang="pl-PL" dirty="0">
                <a:latin typeface="Courier New" pitchFamily="49" charset="0"/>
                <a:cs typeface="Courier New" pitchFamily="49" charset="0"/>
              </a:rPr>
              <a:t>----- ----- -----</a:t>
            </a:r>
          </a:p>
          <a:p>
            <a:pPr>
              <a:spcBef>
                <a:spcPct val="500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1   700  1200</a:t>
            </a:r>
          </a:p>
          <a:p>
            <a:pPr>
              <a:spcBef>
                <a:spcPct val="500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2  1201  1400</a:t>
            </a:r>
          </a:p>
          <a:p>
            <a:pPr>
              <a:spcBef>
                <a:spcPct val="500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3  1401  2000</a:t>
            </a:r>
          </a:p>
          <a:p>
            <a:pPr>
              <a:spcBef>
                <a:spcPct val="500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4  2001  3000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5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3001  9999</a:t>
            </a:r>
          </a:p>
        </p:txBody>
      </p:sp>
      <p:sp>
        <p:nvSpPr>
          <p:cNvPr id="9" name="Przycisk akcji: Wstecz lub Poprzedni 8">
            <a:hlinkClick r:id="rId3" action="ppaction://hlinksldjump" highlightClick="1"/>
          </p:cNvPr>
          <p:cNvSpPr/>
          <p:nvPr/>
        </p:nvSpPr>
        <p:spPr>
          <a:xfrm>
            <a:off x="7956376" y="6165304"/>
            <a:ext cx="504000" cy="504000"/>
          </a:xfrm>
          <a:prstGeom prst="actionButtonBackPrevio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17559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3230722"/>
            <a:ext cx="8077200" cy="1923604"/>
          </a:xfrm>
        </p:spPr>
        <p:txBody>
          <a:bodyPr/>
          <a:lstStyle/>
          <a:p>
            <a:r>
              <a:rPr lang="pl-PL" sz="4400" dirty="0" smtClean="0"/>
              <a:t>Instrukcja SELECT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l-PL" sz="3600" dirty="0" smtClean="0">
                <a:solidFill>
                  <a:schemeClr val="tx1"/>
                </a:solidFill>
              </a:rPr>
              <a:t>Podstawy</a:t>
            </a:r>
            <a:br>
              <a:rPr lang="pl-PL" sz="3600" dirty="0" smtClean="0">
                <a:solidFill>
                  <a:schemeClr val="tx1"/>
                </a:solidFill>
              </a:rPr>
            </a:br>
            <a:r>
              <a:rPr lang="pl-PL" sz="3600" smtClean="0">
                <a:solidFill>
                  <a:schemeClr val="tx1"/>
                </a:solidFill>
              </a:rPr>
              <a:t>Część 1</a:t>
            </a:r>
            <a:endParaRPr lang="pl-PL" sz="3600" dirty="0"/>
          </a:p>
        </p:txBody>
      </p:sp>
      <p:sp>
        <p:nvSpPr>
          <p:cNvPr id="6" name="Podtytuł 2"/>
          <p:cNvSpPr>
            <a:spLocks noGrp="1"/>
          </p:cNvSpPr>
          <p:nvPr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/>
          <a:p>
            <a:r>
              <a:rPr lang="pl-PL" b="1" dirty="0" smtClean="0">
                <a:solidFill>
                  <a:schemeClr val="bg1"/>
                </a:solidFill>
              </a:rPr>
              <a:t>Lech </a:t>
            </a:r>
            <a:r>
              <a:rPr lang="pl-PL" b="1" dirty="0" err="1" smtClean="0">
                <a:solidFill>
                  <a:schemeClr val="bg1"/>
                </a:solidFill>
              </a:rPr>
              <a:t>Banachowski</a:t>
            </a:r>
            <a:r>
              <a:rPr lang="pl-PL" b="1" dirty="0" smtClean="0">
                <a:solidFill>
                  <a:schemeClr val="bg1"/>
                </a:solidFill>
              </a:rPr>
              <a:t>, Agnieszka Chądzyńska-Krasowska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honzik@pjwstk.edu.pl</a:t>
            </a:r>
            <a:endParaRPr lang="en-IE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440428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pl-PL" dirty="0" smtClean="0"/>
              <a:t>Instrukcja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dirty="0" smtClean="0">
                <a:cs typeface="Times New Roman" pitchFamily="18" charset="0"/>
              </a:rPr>
              <a:t> </a:t>
            </a:r>
            <a:r>
              <a:rPr lang="pl-PL" dirty="0" smtClean="0"/>
              <a:t>jest poleceniem odczytania danych zapisanych w bazie, bez jakiejkolwiek ingerencji w ich zawartość i strukturę 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Instrukcja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dirty="0" smtClean="0">
                <a:cs typeface="Times New Roman" pitchFamily="18" charset="0"/>
              </a:rPr>
              <a:t> określa: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z jakich tabel w bazie danych mają być sprowadzone dane,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jakie warunki mają spełniać dane,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w jakiej postaci mają się pojawić przed użytkownikiem (aplikacją użytkownika). 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Instrukcja SELECT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62560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l-PL" dirty="0" smtClean="0">
                <a:cs typeface="Times New Roman" pitchFamily="18" charset="0"/>
              </a:rPr>
              <a:t>Instrukcja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dirty="0" smtClean="0">
                <a:cs typeface="Times New Roman" pitchFamily="18" charset="0"/>
              </a:rPr>
              <a:t> składa się z kilku części nazywanych </a:t>
            </a:r>
            <a:r>
              <a:rPr lang="pl-PL" b="1" i="1" dirty="0" smtClean="0">
                <a:cs typeface="Times New Roman" pitchFamily="18" charset="0"/>
              </a:rPr>
              <a:t>klauzulami</a:t>
            </a:r>
            <a:r>
              <a:rPr lang="pl-PL" dirty="0" smtClean="0">
                <a:cs typeface="Times New Roman" pitchFamily="18" charset="0"/>
              </a:rPr>
              <a:t>. </a:t>
            </a:r>
            <a:endParaRPr lang="en-US" dirty="0" smtClean="0"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 [DISTINCT] 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wyrażenie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...</a:t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nazwa_tabeli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...</a:t>
            </a:r>
            <a:b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warunek];</a:t>
            </a:r>
            <a:endParaRPr lang="pl-PL" sz="2000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</a:pPr>
            <a:r>
              <a:rPr lang="pl-PL" dirty="0" smtClean="0">
                <a:cs typeface="Times New Roman" pitchFamily="18" charset="0"/>
              </a:rPr>
              <a:t>Klauzule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dirty="0" smtClean="0">
                <a:cs typeface="Times New Roman" pitchFamily="18" charset="0"/>
              </a:rPr>
              <a:t> i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FROM</a:t>
            </a:r>
            <a:r>
              <a:rPr lang="pl-PL" dirty="0" smtClean="0">
                <a:cs typeface="Times New Roman" pitchFamily="18" charset="0"/>
              </a:rPr>
              <a:t> muszą pojawić się w każdej instrukcji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dirty="0" smtClean="0">
                <a:cs typeface="Times New Roman" pitchFamily="18" charset="0"/>
              </a:rPr>
              <a:t> </a:t>
            </a:r>
            <a:r>
              <a:rPr lang="pl-PL" dirty="0" err="1" smtClean="0">
                <a:cs typeface="Times New Roman" pitchFamily="18" charset="0"/>
              </a:rPr>
              <a:t>conajmniej</a:t>
            </a:r>
            <a:r>
              <a:rPr lang="pl-PL" dirty="0" smtClean="0">
                <a:cs typeface="Times New Roman" pitchFamily="18" charset="0"/>
              </a:rPr>
              <a:t> raz.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Instrukcja SELECT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488441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 [DISTINCT] 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wyrażenie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...</a:t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nazwa_tabeli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...</a:t>
            </a:r>
            <a:b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warunek];</a:t>
            </a:r>
            <a:endParaRPr lang="pl-PL" sz="2000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pl-PL" sz="2000" dirty="0" smtClean="0">
                <a:cs typeface="Times New Roman" pitchFamily="18" charset="0"/>
              </a:rPr>
              <a:t>Klauzula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sz="2000" b="1" dirty="0" smtClean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pl-PL" sz="2000" dirty="0" smtClean="0">
                <a:cs typeface="Times New Roman" pitchFamily="18" charset="0"/>
              </a:rPr>
              <a:t>definiuje dane, które mają zostać odczytane z bazy, oraz sposób ich prezentacji. Mogą nimi być nazwy kolumn, wyrażenia (także odwołujące się do nazw kolumn) oraz stałe, niezwiązane z danymi zapisanymi w bazie. Wyrażenia oddzielane są przecinkami. Jeżeli nazwy kolumn pochodzących z różnych tabel powtarzają się, muszą zostać poprzedzone nazwą tabeli:</a:t>
            </a:r>
          </a:p>
          <a:p>
            <a:pPr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Nazwa_tabeli.Nazwa_kolumny</a:t>
            </a:r>
            <a:endParaRPr lang="pl-PL" sz="2000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pl-PL" dirty="0" smtClean="0"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Instrukcja SELECT – klauzula SELECT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09931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 [DISTINCT] 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wyrażenie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...</a:t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nazwa_tabeli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...</a:t>
            </a:r>
            <a:b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warunek];</a:t>
            </a:r>
            <a:endParaRPr lang="pl-PL" sz="2000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pl-PL" sz="2000" dirty="0" smtClean="0">
                <a:cs typeface="Times New Roman" pitchFamily="18" charset="0"/>
              </a:rPr>
              <a:t>Klauzula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FROM</a:t>
            </a:r>
            <a:r>
              <a:rPr lang="pl-PL" sz="2000" dirty="0" smtClean="0">
                <a:cs typeface="Times New Roman" pitchFamily="18" charset="0"/>
              </a:rPr>
              <a:t> definiuje źródła, z których dane będą odczytywane. Mogą nimi być tabele, widoki i inne </a:t>
            </a:r>
            <a:r>
              <a:rPr lang="pl-PL" sz="2000" dirty="0" err="1" smtClean="0">
                <a:cs typeface="Times New Roman" pitchFamily="18" charset="0"/>
              </a:rPr>
              <a:t>instrucje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sz="2000" dirty="0" smtClean="0">
                <a:cs typeface="Times New Roman" pitchFamily="18" charset="0"/>
              </a:rPr>
              <a:t>. Nazwy tabel , widoków  i instrukcji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sz="2000" dirty="0" smtClean="0">
                <a:cs typeface="Times New Roman" pitchFamily="18" charset="0"/>
              </a:rPr>
              <a:t> (ujętych w okrągłe nawiasy) oddzielane są przecinkami.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Instrukcja SELECT – klauzula FROM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466897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pl-PL" dirty="0" smtClean="0">
                <a:cs typeface="Times New Roman" pitchFamily="18" charset="0"/>
              </a:rPr>
              <a:t>Wypisz nazwiska, zarobki i stanowiska pracowników firmy</a:t>
            </a:r>
            <a:r>
              <a:rPr lang="en-US" dirty="0" smtClean="0">
                <a:cs typeface="Times New Roman" pitchFamily="18" charset="0"/>
              </a:rPr>
              <a:t>:</a:t>
            </a:r>
            <a:endParaRPr lang="pl-PL" b="1" dirty="0" smtClean="0">
              <a:solidFill>
                <a:srgbClr val="FC0128"/>
              </a:solidFill>
              <a:cs typeface="Courier New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Sal, Job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  <a:latin typeface="Courier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pl-PL" dirty="0" smtClean="0">
                <a:cs typeface="Times New Roman" pitchFamily="18" charset="0"/>
              </a:rPr>
              <a:t>Wypisz wszystkie dane o </a:t>
            </a:r>
            <a:br>
              <a:rPr lang="pl-PL" dirty="0" smtClean="0">
                <a:cs typeface="Times New Roman" pitchFamily="18" charset="0"/>
              </a:rPr>
            </a:br>
            <a:r>
              <a:rPr lang="pl-PL" dirty="0" smtClean="0">
                <a:cs typeface="Times New Roman" pitchFamily="18" charset="0"/>
              </a:rPr>
              <a:t>pracownikach </a:t>
            </a:r>
            <a:r>
              <a:rPr lang="pl-PL" dirty="0" err="1" smtClean="0">
                <a:cs typeface="Times New Roman" pitchFamily="18" charset="0"/>
              </a:rPr>
              <a:t>fimy</a:t>
            </a:r>
            <a:r>
              <a:rPr lang="pl-PL" dirty="0" smtClean="0">
                <a:cs typeface="Times New Roman" pitchFamily="18" charset="0"/>
              </a:rPr>
              <a:t>:</a:t>
            </a:r>
            <a:r>
              <a:rPr lang="en-US" dirty="0" smtClean="0">
                <a:cs typeface="Times New Roman" pitchFamily="18" charset="0"/>
              </a:rPr>
              <a:t> 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SELECT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pl-PL" sz="2000" dirty="0" err="1" smtClean="0">
                <a:cs typeface="Times New Roman" pitchFamily="18" charset="0"/>
              </a:rPr>
              <a:t>l</a:t>
            </a:r>
            <a:r>
              <a:rPr lang="en-US" sz="2000" dirty="0" err="1" smtClean="0">
                <a:cs typeface="Times New Roman" pitchFamily="18" charset="0"/>
              </a:rPr>
              <a:t>ub</a:t>
            </a:r>
            <a:endParaRPr lang="pl-PL" sz="2000" dirty="0" smtClean="0"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TABLE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 (Standard, </a:t>
            </a:r>
            <a:r>
              <a:rPr lang="en-US" sz="2000" dirty="0" err="1" smtClean="0"/>
              <a:t>nie</a:t>
            </a:r>
            <a:r>
              <a:rPr lang="en-US" sz="2000" dirty="0" smtClean="0"/>
              <a:t> </a:t>
            </a:r>
            <a:r>
              <a:rPr lang="en-US" sz="2000" dirty="0" err="1" smtClean="0"/>
              <a:t>działa</a:t>
            </a:r>
            <a:r>
              <a:rPr lang="en-US" sz="2000" dirty="0" smtClean="0"/>
              <a:t> w </a:t>
            </a:r>
            <a:r>
              <a:rPr lang="pl-PL" sz="2000" dirty="0" smtClean="0"/>
              <a:t>ORACLE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Instrukcja SELECT – przykład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5652120" y="2348880"/>
            <a:ext cx="3024906" cy="40113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89013" algn="l"/>
                <a:tab pos="1616075" algn="l"/>
              </a:tabLst>
            </a:pPr>
            <a:r>
              <a:rPr lang="pl-PL" sz="16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Ename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Sal 	Job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	------- 	-------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SMITH	800	CLERK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ALLEN 	1600	SALESMAN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WARD	1250	SALESMAN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JONES	2975	MANAGER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MARTIN	1250	SALESMAN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BLAKE	2850	MANAGER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CLARK	2450	MANAGER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SCOTT	3000	ANALYST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KING	5000	PRESIDENT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TURNER	1500	SALESMAN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ADAMS	1100	CLERK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JAMES	950	CLERK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FORD	3000	ANALYST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MILLER	1300	CLERK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1775871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pl-PL" dirty="0" smtClean="0"/>
              <a:t>Wprowadzenie</a:t>
            </a:r>
          </a:p>
          <a:p>
            <a:pPr marL="514350" indent="-5143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pl-PL" dirty="0" smtClean="0"/>
              <a:t>Część 1. Instrukcja SELECT – podstawy</a:t>
            </a:r>
          </a:p>
          <a:p>
            <a:pPr marL="514350">
              <a:lnSpc>
                <a:spcPct val="120000"/>
              </a:lnSpc>
              <a:spcBef>
                <a:spcPts val="1200"/>
              </a:spcBef>
            </a:pPr>
            <a:r>
              <a:rPr lang="pl-PL" dirty="0" smtClean="0"/>
              <a:t>Część 2. Złączenia tabel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wykładu</a:t>
            </a:r>
            <a:endParaRPr lang="pl-PL" dirty="0"/>
          </a:p>
        </p:txBody>
      </p:sp>
      <p:sp>
        <p:nvSpPr>
          <p:cNvPr id="7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610219"/>
          </a:xfrm>
        </p:spPr>
        <p:txBody>
          <a:bodyPr/>
          <a:lstStyle/>
          <a:p>
            <a:pPr marL="268288" indent="-268288" algn="just">
              <a:lnSpc>
                <a:spcPct val="12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pl-PL" dirty="0" smtClean="0">
                <a:cs typeface="Times New Roman" pitchFamily="18" charset="0"/>
              </a:rPr>
              <a:t>Wyrażenie może zawierać napisy, liczby oraz wyrażenia arytmetyczne. W skład wyrażeń mogą wchodzić nazwy kolumn.</a:t>
            </a:r>
          </a:p>
          <a:p>
            <a:pPr marL="268288" indent="-268288" algn="just">
              <a:lnSpc>
                <a:spcPct val="12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pl-PL" dirty="0" smtClean="0">
                <a:cs typeface="Times New Roman" pitchFamily="18" charset="0"/>
              </a:rPr>
              <a:t>W wyrażeniach można używać operatorów arytmetycznych </a:t>
            </a:r>
            <a:br>
              <a:rPr lang="pl-PL" dirty="0" smtClean="0">
                <a:cs typeface="Times New Roman" pitchFamily="18" charset="0"/>
              </a:rPr>
            </a:br>
            <a:r>
              <a:rPr lang="pl-PL" dirty="0" smtClean="0">
                <a:cs typeface="Times New Roman" pitchFamily="18" charset="0"/>
              </a:rPr>
              <a:t>(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+, -, *, /</a:t>
            </a:r>
            <a:r>
              <a:rPr lang="pl-PL" dirty="0" smtClean="0">
                <a:cs typeface="Times New Roman" pitchFamily="18" charset="0"/>
              </a:rPr>
              <a:t>), operatora konkatenacji (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||</a:t>
            </a:r>
            <a:r>
              <a:rPr lang="pl-PL" dirty="0" smtClean="0">
                <a:cs typeface="Times New Roman" pitchFamily="18" charset="0"/>
              </a:rPr>
              <a:t>), czyli operatora łączenia napisów,  oraz funkcji wbudowanych i napisanych przez użytkownika.</a:t>
            </a:r>
          </a:p>
          <a:p>
            <a:pPr marL="268288" indent="-268288" algn="just">
              <a:lnSpc>
                <a:spcPct val="12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pl-PL" dirty="0" smtClean="0">
                <a:cs typeface="Times New Roman" pitchFamily="18" charset="0"/>
              </a:rPr>
              <a:t>W wyrażeniach można używać nawiasów.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Konstruowanie wyrażeń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2077492"/>
          </a:xfrm>
        </p:spPr>
        <p:txBody>
          <a:bodyPr/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Można wstawić stały tekst (zwany literałem) i połączyć go z danymi odczytanymi z tabeli np.: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'nazwisko: ' ||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Konstruowanie wyrażeń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5796136" y="3573016"/>
            <a:ext cx="2520850" cy="2499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'</a:t>
            </a:r>
            <a:r>
              <a:rPr lang="pl-PL" sz="16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NAZWISKO:'||ENAME</a:t>
            </a:r>
            <a:endParaRPr lang="pl-PL" sz="1600" b="1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-------------------------------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SMITH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ALLEN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WARD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JONES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MARTIN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BLAKE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CLARK </a:t>
            </a:r>
          </a:p>
          <a:p>
            <a:pPr>
              <a:tabLst>
                <a:tab pos="989013" algn="l"/>
                <a:tab pos="1616075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…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4324261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Wyrażeniom na liście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sz="2000" dirty="0" smtClean="0">
                <a:cs typeface="Times New Roman" pitchFamily="18" charset="0"/>
              </a:rPr>
              <a:t> mogą zostać nadane nazwy czyli </a:t>
            </a:r>
            <a:r>
              <a:rPr lang="pl-PL" sz="2000" i="1" dirty="0" err="1" smtClean="0">
                <a:cs typeface="Times New Roman" pitchFamily="18" charset="0"/>
              </a:rPr>
              <a:t>aliasy</a:t>
            </a:r>
            <a:r>
              <a:rPr lang="en-US" sz="2000" i="1" dirty="0" smtClean="0">
                <a:cs typeface="Times New Roman" pitchFamily="18" charset="0"/>
              </a:rPr>
              <a:t>:</a:t>
            </a:r>
            <a:r>
              <a:rPr lang="pl-PL" sz="2000" dirty="0" smtClean="0">
                <a:cs typeface="Times New Roman" pitchFamily="18" charset="0"/>
              </a:rPr>
              <a:t> </a:t>
            </a:r>
          </a:p>
          <a:p>
            <a:pPr lvl="1" algn="just">
              <a:spcBef>
                <a:spcPct val="50000"/>
              </a:spcBef>
            </a:pPr>
            <a:r>
              <a:rPr lang="pl-PL" sz="1800" b="1" i="1" dirty="0" err="1" smtClean="0">
                <a:cs typeface="Times New Roman" pitchFamily="18" charset="0"/>
              </a:rPr>
              <a:t>prost</a:t>
            </a:r>
            <a:r>
              <a:rPr lang="en-US" sz="1800" b="1" i="1" dirty="0" smtClean="0">
                <a:cs typeface="Times New Roman" pitchFamily="18" charset="0"/>
              </a:rPr>
              <a:t>y</a:t>
            </a:r>
            <a:r>
              <a:rPr lang="pl-PL" sz="1800" b="1" i="1" dirty="0" smtClean="0">
                <a:cs typeface="Times New Roman" pitchFamily="18" charset="0"/>
              </a:rPr>
              <a:t> identyfikator</a:t>
            </a:r>
            <a:r>
              <a:rPr lang="pl-PL" sz="1800" b="1" dirty="0" smtClean="0">
                <a:cs typeface="Times New Roman" pitchFamily="18" charset="0"/>
              </a:rPr>
              <a:t> </a:t>
            </a:r>
            <a:r>
              <a:rPr lang="en-US" sz="1800" dirty="0" smtClean="0">
                <a:cs typeface="Times New Roman" pitchFamily="18" charset="0"/>
              </a:rPr>
              <a:t>– </a:t>
            </a:r>
            <a:r>
              <a:rPr lang="pl-PL" sz="1800" dirty="0" smtClean="0">
                <a:cs typeface="Times New Roman" pitchFamily="18" charset="0"/>
              </a:rPr>
              <a:t>napis </a:t>
            </a:r>
            <a:r>
              <a:rPr lang="pl-PL" sz="1800" dirty="0" err="1" smtClean="0">
                <a:cs typeface="Times New Roman" pitchFamily="18" charset="0"/>
              </a:rPr>
              <a:t>złożon</a:t>
            </a:r>
            <a:r>
              <a:rPr lang="en-US" sz="1800" dirty="0" smtClean="0">
                <a:cs typeface="Times New Roman" pitchFamily="18" charset="0"/>
              </a:rPr>
              <a:t>y</a:t>
            </a:r>
            <a:r>
              <a:rPr lang="pl-PL" sz="1800" dirty="0" smtClean="0">
                <a:cs typeface="Times New Roman" pitchFamily="18" charset="0"/>
              </a:rPr>
              <a:t> z liter, cyfr i znaków podkreślenia, np. </a:t>
            </a:r>
          </a:p>
          <a:p>
            <a:pPr lvl="1" algn="ctr">
              <a:spcBef>
                <a:spcPct val="50000"/>
              </a:spcBef>
              <a:buNone/>
            </a:pP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Zarobki_pracownika</a:t>
            </a:r>
            <a:endParaRPr lang="pl-PL" sz="1800" dirty="0" smtClean="0"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pl-PL" sz="1800" b="1" i="1" dirty="0" err="1" smtClean="0">
                <a:cs typeface="Times New Roman" pitchFamily="18" charset="0"/>
              </a:rPr>
              <a:t>ograniczon</a:t>
            </a:r>
            <a:r>
              <a:rPr lang="en-US" sz="1800" b="1" i="1" dirty="0" smtClean="0">
                <a:cs typeface="Times New Roman" pitchFamily="18" charset="0"/>
              </a:rPr>
              <a:t>y</a:t>
            </a:r>
            <a:r>
              <a:rPr lang="pl-PL" sz="1800" b="1" i="1" dirty="0" smtClean="0">
                <a:cs typeface="Times New Roman" pitchFamily="18" charset="0"/>
              </a:rPr>
              <a:t> identyfikator</a:t>
            </a:r>
            <a:r>
              <a:rPr lang="en-US" sz="1800" b="1" i="1" dirty="0" smtClean="0">
                <a:cs typeface="Times New Roman" pitchFamily="18" charset="0"/>
              </a:rPr>
              <a:t> </a:t>
            </a:r>
            <a:r>
              <a:rPr lang="en-US" sz="1800" i="1" dirty="0" smtClean="0">
                <a:cs typeface="Times New Roman" pitchFamily="18" charset="0"/>
              </a:rPr>
              <a:t>– </a:t>
            </a:r>
            <a:r>
              <a:rPr lang="pl-PL" sz="1800" dirty="0" err="1" smtClean="0">
                <a:cs typeface="Times New Roman" pitchFamily="18" charset="0"/>
              </a:rPr>
              <a:t>dowoln</a:t>
            </a:r>
            <a:r>
              <a:rPr lang="en-US" sz="1800" dirty="0" smtClean="0">
                <a:cs typeface="Times New Roman" pitchFamily="18" charset="0"/>
              </a:rPr>
              <a:t>y</a:t>
            </a:r>
            <a:r>
              <a:rPr lang="pl-PL" sz="1800" dirty="0" smtClean="0">
                <a:cs typeface="Times New Roman" pitchFamily="18" charset="0"/>
              </a:rPr>
              <a:t> napis </a:t>
            </a:r>
            <a:r>
              <a:rPr lang="pl-PL" sz="1800" dirty="0" err="1" smtClean="0">
                <a:cs typeface="Times New Roman" pitchFamily="18" charset="0"/>
              </a:rPr>
              <a:t>ograniczon</a:t>
            </a:r>
            <a:r>
              <a:rPr lang="en-US" sz="1800" dirty="0" smtClean="0">
                <a:cs typeface="Times New Roman" pitchFamily="18" charset="0"/>
              </a:rPr>
              <a:t>y</a:t>
            </a:r>
            <a:r>
              <a:rPr lang="pl-PL" sz="1800" dirty="0" smtClean="0">
                <a:cs typeface="Times New Roman" pitchFamily="18" charset="0"/>
              </a:rPr>
              <a:t> podwójnymi cudzysłowami, np. </a:t>
            </a:r>
          </a:p>
          <a:p>
            <a:pPr algn="ctr">
              <a:spcBef>
                <a:spcPct val="50000"/>
              </a:spcBef>
              <a:buNone/>
            </a:pPr>
            <a:r>
              <a:rPr lang="en-US" sz="2000" dirty="0" smtClean="0">
                <a:solidFill>
                  <a:schemeClr val="accent2"/>
                </a:solidFill>
                <a:cs typeface="Times New Roman" pitchFamily="18" charset="0"/>
              </a:rPr>
              <a:t>	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"Zarobki pracownika:"</a:t>
            </a:r>
          </a:p>
          <a:p>
            <a:pPr algn="just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W ograniczonym identyfikatorze mogą występować spacje, które są niedozwolone w prostym identyfikatorze.</a:t>
            </a:r>
          </a:p>
          <a:p>
            <a:pPr algn="just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Alias może zostać poprzedzony słowem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AS</a:t>
            </a:r>
            <a:r>
              <a:rPr lang="pl-PL" sz="2000" dirty="0" smtClean="0">
                <a:cs typeface="Times New Roman" pitchFamily="18" charset="0"/>
              </a:rPr>
              <a:t> przewidzianym przez standard języka, dopuszczalnym, ale nie wymaganym w większości implementacji.</a:t>
            </a:r>
            <a:endParaRPr lang="pl-PL" sz="2000" dirty="0"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err="1" smtClean="0">
                <a:latin typeface="Book Antiqua" pitchFamily="18" charset="0"/>
              </a:rPr>
              <a:t>Aliasy</a:t>
            </a:r>
            <a:r>
              <a:rPr lang="pl-PL" dirty="0" smtClean="0">
                <a:latin typeface="Book Antiqua" pitchFamily="18" charset="0"/>
              </a:rPr>
              <a:t> nazw kolumn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2077492"/>
          </a:xfrm>
        </p:spPr>
        <p:txBody>
          <a:bodyPr/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Można wstawić stały tekst (zwany literałem) i połączyć go z danymi odczytanymi z tabeli np.: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'nazwisko: ' ||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Pracownik</a:t>
            </a:r>
            <a:b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smtClean="0"/>
              <a:t>Aliasy dla wyrażeń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6012160" y="3573016"/>
            <a:ext cx="2304826" cy="25922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Pracownik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-------------------------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SMITH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ALLEN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WARD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JONES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MARTIN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BLAKE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CLARK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…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2800767"/>
          </a:xfrm>
        </p:spPr>
        <p:txBody>
          <a:bodyPr/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Powtarzające się wiersze nie są automatycznie eliminowane z wyników zapytania. Słowo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DISTINCT</a:t>
            </a:r>
            <a:r>
              <a:rPr lang="pl-PL" sz="2000" dirty="0" smtClean="0">
                <a:cs typeface="Times New Roman" pitchFamily="18" charset="0"/>
              </a:rPr>
              <a:t> użyte w składni instrukcji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pl-PL" sz="2000" dirty="0" smtClean="0">
                <a:cs typeface="Times New Roman" pitchFamily="18" charset="0"/>
              </a:rPr>
              <a:t>oznacza eliminację powtarzających się wierszy. Wymaga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cs typeface="Times New Roman" pitchFamily="18" charset="0"/>
              </a:rPr>
              <a:t>to posortowania wierszy wynikowych, aby można było wyznaczyć grupy powtarzających się wierszy.</a:t>
            </a: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Wypisz (bez powtórzeń) stanowiska pracy w firmie:</a:t>
            </a:r>
          </a:p>
          <a:p>
            <a:pPr marL="457200" indent="-457200">
              <a:spcBef>
                <a:spcPts val="1800"/>
              </a:spcBef>
              <a:buNone/>
              <a:defRPr/>
            </a:pP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SELECT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DISTINCT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Job</a:t>
            </a:r>
            <a:b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4"/>
            <a:ext cx="8229600" cy="1323439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Klauzula</a:t>
            </a:r>
            <a:r>
              <a:rPr lang="pl-PL" i="1" dirty="0" smtClean="0"/>
              <a:t> </a:t>
            </a:r>
            <a:r>
              <a:rPr lang="pl-PL" dirty="0" smtClean="0"/>
              <a:t>DISTINCT – eliminacja powtórzeń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5796136" y="3789040"/>
            <a:ext cx="1224136" cy="19442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89013" algn="l"/>
                <a:tab pos="1616075" algn="l"/>
              </a:tabLst>
            </a:pP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Job</a:t>
            </a:r>
            <a:endParaRPr lang="pl-PL" sz="1600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989013" algn="l"/>
                <a:tab pos="1616075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--------------</a:t>
            </a:r>
          </a:p>
          <a:p>
            <a:pPr>
              <a:tabLst>
                <a:tab pos="989013" algn="l"/>
                <a:tab pos="1616075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CLERK  </a:t>
            </a:r>
          </a:p>
          <a:p>
            <a:pPr>
              <a:tabLst>
                <a:tab pos="989013" algn="l"/>
                <a:tab pos="1616075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SALESMAN  </a:t>
            </a:r>
          </a:p>
          <a:p>
            <a:pPr>
              <a:tabLst>
                <a:tab pos="989013" algn="l"/>
                <a:tab pos="1616075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PRESIDENT  </a:t>
            </a:r>
          </a:p>
          <a:p>
            <a:pPr>
              <a:tabLst>
                <a:tab pos="989013" algn="l"/>
                <a:tab pos="1616075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MANAGER  </a:t>
            </a:r>
          </a:p>
          <a:p>
            <a:pPr>
              <a:tabLst>
                <a:tab pos="989013" algn="l"/>
                <a:tab pos="1616075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ANALYST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431709"/>
          </a:xfrm>
        </p:spPr>
        <p:txBody>
          <a:bodyPr/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latin typeface="Times New Roman" charset="0"/>
                <a:cs typeface="Times New Roman" pitchFamily="18" charset="0"/>
              </a:rPr>
              <a:t>Klauzula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dirty="0" smtClean="0">
                <a:latin typeface="Times New Roman" charset="0"/>
                <a:cs typeface="Times New Roman" pitchFamily="18" charset="0"/>
              </a:rPr>
              <a:t> pozwala zdefiniować warunek logiczny,  ograniczający zwracane w wyniku instrukcji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latin typeface="Times New Roman" charset="0"/>
                <a:cs typeface="Times New Roman" pitchFamily="18" charset="0"/>
              </a:rPr>
              <a:t> wiersze tylko do tych, dla których przyjmuje on wartość logiczną </a:t>
            </a:r>
            <a:r>
              <a:rPr lang="pl-PL" sz="2000" dirty="0" smtClean="0">
                <a:solidFill>
                  <a:schemeClr val="accent2">
                    <a:lumMod val="50000"/>
                  </a:schemeClr>
                </a:solidFill>
                <a:latin typeface="Courier" pitchFamily="49" charset="0"/>
                <a:cs typeface="Times New Roman" pitchFamily="18" charset="0"/>
              </a:rPr>
              <a:t>TRUE</a:t>
            </a:r>
            <a:r>
              <a:rPr lang="pl-PL" sz="2000" dirty="0" smtClean="0">
                <a:latin typeface="Times New Roman" charset="0"/>
                <a:cs typeface="Times New Roman" pitchFamily="18" charset="0"/>
              </a:rPr>
              <a:t>. Wiersze, dla których warunek przyjmuje wartość </a:t>
            </a:r>
            <a:r>
              <a:rPr lang="pl-PL" sz="2000" dirty="0" smtClean="0">
                <a:solidFill>
                  <a:schemeClr val="accent2">
                    <a:lumMod val="50000"/>
                  </a:schemeClr>
                </a:solidFill>
                <a:latin typeface="Courier" pitchFamily="49" charset="0"/>
                <a:cs typeface="Times New Roman" pitchFamily="18" charset="0"/>
              </a:rPr>
              <a:t>FALSE</a:t>
            </a:r>
            <a:r>
              <a:rPr lang="pl-PL" sz="2000" dirty="0" smtClean="0">
                <a:latin typeface="Times New Roman" charset="0"/>
                <a:cs typeface="Times New Roman" pitchFamily="18" charset="0"/>
              </a:rPr>
              <a:t> lub </a:t>
            </a:r>
            <a:r>
              <a:rPr lang="pl-PL" sz="2000" dirty="0" smtClean="0">
                <a:solidFill>
                  <a:schemeClr val="accent2">
                    <a:lumMod val="50000"/>
                  </a:schemeClr>
                </a:solidFill>
                <a:latin typeface="Courier" pitchFamily="49" charset="0"/>
                <a:cs typeface="Times New Roman" pitchFamily="18" charset="0"/>
              </a:rPr>
              <a:t>NULL </a:t>
            </a:r>
            <a:r>
              <a:rPr lang="pl-PL" sz="2000" dirty="0" smtClean="0">
                <a:latin typeface="Times New Roman" charset="0"/>
                <a:cs typeface="Times New Roman" pitchFamily="18" charset="0"/>
              </a:rPr>
              <a:t>są z wyniku eliminowane</a:t>
            </a:r>
            <a:r>
              <a:rPr lang="pl-PL" sz="2000" dirty="0" smtClean="0">
                <a:cs typeface="Times New Roman" pitchFamily="18" charset="0"/>
              </a:rPr>
              <a:t>.</a:t>
            </a: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latin typeface="Times New Roman" charset="0"/>
                <a:cs typeface="Times New Roman" pitchFamily="18" charset="0"/>
              </a:rPr>
              <a:t>Wypisz nazwiska, zarobki i stanowiska pracowników firmy, którzy pracują w dziale o numerze 10</a:t>
            </a:r>
            <a:r>
              <a:rPr lang="pl-PL" sz="2000" dirty="0" smtClean="0">
                <a:cs typeface="Times New Roman" pitchFamily="18" charset="0"/>
              </a:rPr>
              <a:t>:</a:t>
            </a: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SELECT	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Sal, Job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	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10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Klauzula</a:t>
            </a:r>
            <a:r>
              <a:rPr lang="pl-PL" i="1" dirty="0" smtClean="0"/>
              <a:t> </a:t>
            </a:r>
            <a:r>
              <a:rPr lang="pl-PL" dirty="0" smtClean="0"/>
              <a:t>WHERE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5580112" y="4005064"/>
            <a:ext cx="2952328" cy="1368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180000">
              <a:buNone/>
              <a:tabLst>
                <a:tab pos="176213" algn="l"/>
                <a:tab pos="1341438" algn="r"/>
                <a:tab pos="1695450" algn="l"/>
                <a:tab pos="3408363" algn="r"/>
              </a:tabLst>
              <a:defRPr/>
            </a:pPr>
            <a:r>
              <a:rPr lang="pl-PL" sz="16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Ename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Sal	Job</a:t>
            </a:r>
          </a:p>
          <a:p>
            <a:pPr marL="0" lvl="1" indent="-180000">
              <a:buNone/>
              <a:tabLst>
                <a:tab pos="176213" algn="l"/>
                <a:tab pos="1341438" algn="r"/>
                <a:tab pos="1695450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	------	---------</a:t>
            </a:r>
          </a:p>
          <a:p>
            <a:pPr marL="0" lvl="1" indent="-180000">
              <a:buNone/>
              <a:tabLst>
                <a:tab pos="176213" algn="l"/>
                <a:tab pos="1341438" algn="r"/>
                <a:tab pos="1695450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CLARK	2450	MANAGER</a:t>
            </a:r>
          </a:p>
          <a:p>
            <a:pPr marL="0" lvl="1" indent="-180000">
              <a:tabLst>
                <a:tab pos="176213" algn="l"/>
                <a:tab pos="1341438" algn="r"/>
                <a:tab pos="1695450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KING	5000	PRESIDENT</a:t>
            </a:r>
          </a:p>
          <a:p>
            <a:pPr marL="0" lvl="1" indent="-180000">
              <a:tabLst>
                <a:tab pos="176213" algn="l"/>
                <a:tab pos="1341438" algn="r"/>
                <a:tab pos="1695450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MILLER	1300	CLERK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524042"/>
          </a:xfrm>
        </p:spPr>
        <p:txBody>
          <a:bodyPr/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Warunek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2000" dirty="0" smtClean="0">
                <a:cs typeface="Times New Roman" pitchFamily="18" charset="0"/>
              </a:rPr>
              <a:t> może też być koniunkcją (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AND</a:t>
            </a:r>
            <a:r>
              <a:rPr lang="pl-PL" sz="2000" dirty="0" smtClean="0">
                <a:cs typeface="Times New Roman" pitchFamily="18" charset="0"/>
              </a:rPr>
              <a:t>), alternatywą (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OR</a:t>
            </a:r>
            <a:r>
              <a:rPr lang="pl-PL" sz="2000" dirty="0" smtClean="0">
                <a:cs typeface="Times New Roman" pitchFamily="18" charset="0"/>
              </a:rPr>
              <a:t>) bądź negacją (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NOT</a:t>
            </a:r>
            <a:r>
              <a:rPr lang="pl-PL" sz="2000" dirty="0" smtClean="0">
                <a:cs typeface="Times New Roman" pitchFamily="18" charset="0"/>
              </a:rPr>
              <a:t>) innych warunków logicznych. </a:t>
            </a:r>
            <a:endParaRPr lang="en-US" sz="2000" dirty="0" smtClean="0">
              <a:cs typeface="Times New Roman" pitchFamily="18" charset="0"/>
            </a:endParaRP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Priorytety</a:t>
            </a:r>
            <a:r>
              <a:rPr lang="en-US" sz="2000" dirty="0" smtClean="0">
                <a:cs typeface="Times New Roman" pitchFamily="18" charset="0"/>
              </a:rPr>
              <a:t>: 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NOT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AND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OR</a:t>
            </a:r>
            <a:r>
              <a:rPr lang="en-US" sz="2000" dirty="0" smtClean="0">
                <a:cs typeface="Times New Roman" pitchFamily="18" charset="0"/>
              </a:rPr>
              <a:t>.</a:t>
            </a:r>
            <a:endParaRPr lang="pl-PL" sz="2000" dirty="0" smtClean="0">
              <a:cs typeface="Times New Roman" pitchFamily="18" charset="0"/>
            </a:endParaRP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Kolejność ta może zostać zmieniona dzięki użyciu nawiasów.</a:t>
            </a:r>
            <a:endParaRPr lang="en-US" sz="2000" dirty="0" smtClean="0">
              <a:cs typeface="Times New Roman" pitchFamily="18" charset="0"/>
            </a:endParaRP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Wypis</a:t>
            </a:r>
            <a:r>
              <a:rPr lang="en-US" sz="2000" dirty="0" smtClean="0">
                <a:cs typeface="Times New Roman" pitchFamily="18" charset="0"/>
              </a:rPr>
              <a:t>z</a:t>
            </a:r>
            <a:r>
              <a:rPr lang="pl-PL" sz="2000" dirty="0" smtClean="0">
                <a:cs typeface="Times New Roman" pitchFamily="18" charset="0"/>
              </a:rPr>
              <a:t> numery, nazwiska, stanowiska i pensje p</a:t>
            </a:r>
            <a:r>
              <a:rPr lang="en-US" sz="2000" dirty="0" err="1" smtClean="0">
                <a:cs typeface="Times New Roman" pitchFamily="18" charset="0"/>
              </a:rPr>
              <a:t>racownik</a:t>
            </a:r>
            <a:r>
              <a:rPr lang="pl-PL" sz="2000" dirty="0" smtClean="0">
                <a:cs typeface="Times New Roman" pitchFamily="18" charset="0"/>
              </a:rPr>
              <a:t>ów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dirty="0" err="1" smtClean="0">
                <a:cs typeface="Times New Roman" pitchFamily="18" charset="0"/>
              </a:rPr>
              <a:t>kt</a:t>
            </a:r>
            <a:r>
              <a:rPr lang="pl-PL" sz="2000" dirty="0" smtClean="0">
                <a:cs typeface="Times New Roman" pitchFamily="18" charset="0"/>
              </a:rPr>
              <a:t>ó</a:t>
            </a:r>
            <a:r>
              <a:rPr lang="en-US" sz="2000" dirty="0" err="1" smtClean="0">
                <a:cs typeface="Times New Roman" pitchFamily="18" charset="0"/>
              </a:rPr>
              <a:t>rych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cs typeface="Times New Roman" pitchFamily="18" charset="0"/>
              </a:rPr>
              <a:t>zarobki </a:t>
            </a:r>
            <a:r>
              <a:rPr lang="en-US" sz="2000" dirty="0" smtClean="0">
                <a:cs typeface="Times New Roman" pitchFamily="18" charset="0"/>
              </a:rPr>
              <a:t>s</a:t>
            </a:r>
            <a:r>
              <a:rPr lang="pl-PL" sz="2000" dirty="0" smtClean="0">
                <a:cs typeface="Times New Roman" pitchFamily="18" charset="0"/>
              </a:rPr>
              <a:t>ą</a:t>
            </a:r>
            <a:r>
              <a:rPr lang="en-US" sz="2000" dirty="0" smtClean="0">
                <a:cs typeface="Times New Roman" pitchFamily="18" charset="0"/>
              </a:rPr>
              <a:t> w</a:t>
            </a:r>
            <a:r>
              <a:rPr lang="pl-PL" sz="2000" dirty="0" err="1" smtClean="0">
                <a:cs typeface="Times New Roman" pitchFamily="18" charset="0"/>
              </a:rPr>
              <a:t>iększe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lub</a:t>
            </a:r>
            <a:r>
              <a:rPr lang="en-US" sz="2000" dirty="0" smtClean="0">
                <a:cs typeface="Times New Roman" pitchFamily="18" charset="0"/>
              </a:rPr>
              <a:t> r</a:t>
            </a:r>
            <a:r>
              <a:rPr lang="pl-PL" sz="2000" dirty="0" smtClean="0">
                <a:cs typeface="Times New Roman" pitchFamily="18" charset="0"/>
              </a:rPr>
              <a:t>ó</a:t>
            </a:r>
            <a:r>
              <a:rPr lang="en-US" sz="2000" dirty="0" err="1" smtClean="0">
                <a:cs typeface="Times New Roman" pitchFamily="18" charset="0"/>
              </a:rPr>
              <a:t>wne</a:t>
            </a:r>
            <a:r>
              <a:rPr lang="pl-PL" sz="2000" dirty="0" smtClean="0">
                <a:cs typeface="Times New Roman" pitchFamily="18" charset="0"/>
              </a:rPr>
              <a:t> 1100 i </a:t>
            </a:r>
            <a:r>
              <a:rPr lang="en-US" sz="2000" dirty="0" err="1" smtClean="0">
                <a:cs typeface="Times New Roman" pitchFamily="18" charset="0"/>
              </a:rPr>
              <a:t>kt</a:t>
            </a:r>
            <a:r>
              <a:rPr lang="pl-PL" sz="2000" dirty="0" smtClean="0">
                <a:cs typeface="Times New Roman" pitchFamily="18" charset="0"/>
              </a:rPr>
              <a:t>ó</a:t>
            </a:r>
            <a:r>
              <a:rPr lang="en-US" sz="2000" dirty="0" err="1" smtClean="0">
                <a:cs typeface="Times New Roman" pitchFamily="18" charset="0"/>
              </a:rPr>
              <a:t>rzy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pracuj</a:t>
            </a:r>
            <a:r>
              <a:rPr lang="pl-PL" sz="2000" dirty="0" smtClean="0">
                <a:cs typeface="Times New Roman" pitchFamily="18" charset="0"/>
              </a:rPr>
              <a:t>ą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na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cs typeface="Times New Roman" pitchFamily="18" charset="0"/>
              </a:rPr>
              <a:t>stanowisk</a:t>
            </a:r>
            <a:r>
              <a:rPr lang="en-US" sz="2000" dirty="0" smtClean="0">
                <a:cs typeface="Times New Roman" pitchFamily="18" charset="0"/>
              </a:rPr>
              <a:t>u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solidFill>
                  <a:srgbClr val="000000"/>
                </a:solidFill>
                <a:cs typeface="Courier New" pitchFamily="49" charset="0"/>
              </a:rPr>
              <a:t>'</a:t>
            </a:r>
            <a:r>
              <a:rPr lang="pl-PL" sz="2000" dirty="0" smtClean="0">
                <a:cs typeface="Courier New" pitchFamily="49" charset="0"/>
              </a:rPr>
              <a:t>CLERK</a:t>
            </a:r>
            <a:r>
              <a:rPr lang="pl-PL" sz="2000" dirty="0" smtClean="0">
                <a:solidFill>
                  <a:srgbClr val="000000"/>
                </a:solidFill>
                <a:cs typeface="Courier New" pitchFamily="49" charset="0"/>
              </a:rPr>
              <a:t>'</a:t>
            </a:r>
            <a:r>
              <a:rPr lang="en-US" sz="2000" dirty="0" smtClean="0">
                <a:cs typeface="Times New Roman" pitchFamily="18" charset="0"/>
              </a:rPr>
              <a:t>.</a:t>
            </a:r>
            <a:endParaRPr lang="pl-PL" sz="2000" dirty="0" smtClean="0"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pl-PL" sz="20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Job, Sal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Sal&gt;=1100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Job='CLERK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';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  <a:latin typeface="Courier" pitchFamily="49" charset="0"/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4"/>
            <a:ext cx="8229600" cy="1323439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Klauzula</a:t>
            </a:r>
            <a:r>
              <a:rPr lang="pl-PL" i="1" dirty="0" smtClean="0"/>
              <a:t> </a:t>
            </a:r>
            <a:r>
              <a:rPr lang="pl-PL" dirty="0" smtClean="0"/>
              <a:t>WHERE – </a:t>
            </a:r>
            <a:r>
              <a:rPr lang="pl-PL" dirty="0" smtClean="0">
                <a:latin typeface="Book Antiqua" pitchFamily="18" charset="0"/>
              </a:rPr>
              <a:t>operatory logiczne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5436096" y="5301208"/>
            <a:ext cx="3384376" cy="11521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180000">
              <a:tabLst>
                <a:tab pos="176213" algn="l"/>
                <a:tab pos="1255713" algn="r"/>
                <a:tab pos="1616075" algn="l"/>
                <a:tab pos="3408363" algn="r"/>
              </a:tabLst>
              <a:defRPr/>
            </a:pPr>
            <a:r>
              <a:rPr lang="pl-PL" sz="16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Empno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     </a:t>
            </a:r>
            <a:r>
              <a:rPr lang="pl-PL" sz="16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Ename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    Job       Sal</a:t>
            </a:r>
          </a:p>
          <a:p>
            <a:pPr marL="0" lvl="1" indent="-180000">
              <a:tabLst>
                <a:tab pos="176213" algn="l"/>
                <a:tab pos="1255713" algn="r"/>
                <a:tab pos="1616075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 ---------- --------- -----------</a:t>
            </a:r>
          </a:p>
          <a:p>
            <a:pPr marL="0" lvl="1" indent="-180000">
              <a:tabLst>
                <a:tab pos="176213" algn="l"/>
                <a:tab pos="1255713" algn="r"/>
                <a:tab pos="1616075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7876        ADAMS      CLERK     1100</a:t>
            </a:r>
          </a:p>
          <a:p>
            <a:pPr marL="0" lvl="1" indent="-180000">
              <a:tabLst>
                <a:tab pos="176213" algn="l"/>
                <a:tab pos="1255713" algn="r"/>
                <a:tab pos="1616075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7934        MILLER     CLERK     1300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2354491"/>
          </a:xfrm>
        </p:spPr>
        <p:txBody>
          <a:bodyPr/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b="1" dirty="0" smtClean="0">
                <a:cs typeface="Times New Roman" pitchFamily="18" charset="0"/>
              </a:rPr>
              <a:t>Priorytety</a:t>
            </a:r>
            <a:r>
              <a:rPr lang="en-US" sz="2000" b="1" dirty="0" smtClean="0">
                <a:cs typeface="Times New Roman" pitchFamily="18" charset="0"/>
              </a:rPr>
              <a:t>: </a:t>
            </a:r>
            <a:r>
              <a:rPr lang="pl-PL" sz="2000" b="1" dirty="0" smtClean="0"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NOT</a:t>
            </a:r>
            <a:r>
              <a:rPr lang="en-US" sz="2000" b="1" dirty="0" smtClean="0"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AND</a:t>
            </a:r>
            <a:r>
              <a:rPr lang="en-US" sz="2000" b="1" dirty="0" smtClean="0"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OR</a:t>
            </a:r>
            <a:r>
              <a:rPr lang="en-US" sz="2000" b="1" dirty="0" smtClean="0">
                <a:cs typeface="Times New Roman" pitchFamily="18" charset="0"/>
              </a:rPr>
              <a:t>.</a:t>
            </a:r>
            <a:endParaRPr lang="pl-PL" sz="2000" b="1" dirty="0" smtClean="0">
              <a:cs typeface="Times New Roman" pitchFamily="18" charset="0"/>
            </a:endParaRP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Wypis</a:t>
            </a:r>
            <a:r>
              <a:rPr lang="en-US" sz="2000" dirty="0" smtClean="0">
                <a:cs typeface="Times New Roman" pitchFamily="18" charset="0"/>
              </a:rPr>
              <a:t>z</a:t>
            </a:r>
            <a:r>
              <a:rPr lang="pl-PL" sz="2000" dirty="0" smtClean="0">
                <a:cs typeface="Times New Roman" pitchFamily="18" charset="0"/>
              </a:rPr>
              <a:t> numery, nazwiska, stanowiska i pensje p</a:t>
            </a:r>
            <a:r>
              <a:rPr lang="en-US" sz="2000" dirty="0" err="1" smtClean="0">
                <a:cs typeface="Times New Roman" pitchFamily="18" charset="0"/>
              </a:rPr>
              <a:t>racownik</a:t>
            </a:r>
            <a:r>
              <a:rPr lang="pl-PL" sz="2000" dirty="0" smtClean="0">
                <a:cs typeface="Times New Roman" pitchFamily="18" charset="0"/>
              </a:rPr>
              <a:t>ów</a:t>
            </a:r>
            <a:r>
              <a:rPr lang="en-US" sz="2000" dirty="0" smtClean="0">
                <a:cs typeface="Times New Roman" pitchFamily="18" charset="0"/>
              </a:rPr>
              <a:t>,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kt</a:t>
            </a:r>
            <a:r>
              <a:rPr lang="pl-PL" sz="2000" dirty="0" smtClean="0">
                <a:cs typeface="Times New Roman" pitchFamily="18" charset="0"/>
              </a:rPr>
              <a:t>ó</a:t>
            </a:r>
            <a:r>
              <a:rPr lang="en-US" sz="2000" dirty="0" err="1" smtClean="0">
                <a:cs typeface="Times New Roman" pitchFamily="18" charset="0"/>
              </a:rPr>
              <a:t>rzy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na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cs typeface="Times New Roman" pitchFamily="18" charset="0"/>
              </a:rPr>
              <a:t>stanowisk</a:t>
            </a:r>
            <a:r>
              <a:rPr lang="en-US" sz="2000" dirty="0" smtClean="0">
                <a:cs typeface="Times New Roman" pitchFamily="18" charset="0"/>
              </a:rPr>
              <a:t>u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solidFill>
                  <a:srgbClr val="000000"/>
                </a:solidFill>
                <a:cs typeface="Courier New" pitchFamily="49" charset="0"/>
              </a:rPr>
              <a:t>'</a:t>
            </a:r>
            <a:r>
              <a:rPr lang="pl-PL" sz="2000" dirty="0" smtClean="0">
                <a:cs typeface="Courier New" pitchFamily="49" charset="0"/>
              </a:rPr>
              <a:t>CLERK</a:t>
            </a:r>
            <a:r>
              <a:rPr lang="pl-PL" sz="2000" dirty="0" smtClean="0">
                <a:solidFill>
                  <a:srgbClr val="000000"/>
                </a:solidFill>
                <a:cs typeface="Courier New" pitchFamily="49" charset="0"/>
              </a:rPr>
              <a:t>' lub '</a:t>
            </a:r>
            <a:r>
              <a:rPr lang="pl-PL" sz="2000" dirty="0" smtClean="0"/>
              <a:t>SALESMAN</a:t>
            </a:r>
            <a:r>
              <a:rPr lang="pl-PL" sz="2000" dirty="0" smtClean="0">
                <a:solidFill>
                  <a:srgbClr val="000000"/>
                </a:solidFill>
                <a:cs typeface="Courier New" pitchFamily="49" charset="0"/>
              </a:rPr>
              <a:t>' </a:t>
            </a:r>
            <a:r>
              <a:rPr lang="pl-PL" sz="2000" dirty="0" smtClean="0">
                <a:cs typeface="Times New Roman" pitchFamily="18" charset="0"/>
              </a:rPr>
              <a:t>zarabiają powyżej 1100: </a:t>
            </a: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pl-PL" sz="20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Job, Sal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Job='CLERK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Job=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SALESMAN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Sal&gt;1100;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  <a:latin typeface="Courier" pitchFamily="49" charset="0"/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4"/>
            <a:ext cx="8229600" cy="1323439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Klauzula</a:t>
            </a:r>
            <a:r>
              <a:rPr lang="pl-PL" i="1" dirty="0" smtClean="0"/>
              <a:t> </a:t>
            </a:r>
            <a:r>
              <a:rPr lang="pl-PL" dirty="0" smtClean="0"/>
              <a:t>WHERE – </a:t>
            </a:r>
            <a:r>
              <a:rPr lang="pl-PL" dirty="0" smtClean="0">
                <a:latin typeface="Book Antiqua" pitchFamily="18" charset="0"/>
              </a:rPr>
              <a:t>operatory logiczne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4644008" y="4077072"/>
            <a:ext cx="3888432" cy="23042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180000">
              <a:tabLst>
                <a:tab pos="811213" algn="l"/>
                <a:tab pos="1695450" algn="l"/>
                <a:tab pos="3317875" algn="r"/>
              </a:tabLst>
              <a:defRPr/>
            </a:pP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Empno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	</a:t>
            </a: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Ename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	Job 	Sal</a:t>
            </a:r>
          </a:p>
          <a:p>
            <a:pPr marL="0" lvl="1" indent="-180000">
              <a:tabLst>
                <a:tab pos="811213" algn="l"/>
                <a:tab pos="1695450" algn="l"/>
                <a:tab pos="3317875" algn="r"/>
              </a:tabLst>
              <a:defRPr/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	--------	-------------	------</a:t>
            </a:r>
          </a:p>
          <a:p>
            <a:pPr marL="0" lvl="1" indent="-180000">
              <a:tabLst>
                <a:tab pos="811213" algn="l"/>
                <a:tab pos="1695450" algn="l"/>
                <a:tab pos="3317875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7369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SMITH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CLERK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800  </a:t>
            </a:r>
          </a:p>
          <a:p>
            <a:pPr marL="0" lvl="1" indent="-180000">
              <a:tabLst>
                <a:tab pos="811213" algn="l"/>
                <a:tab pos="1695450" algn="l"/>
                <a:tab pos="3317875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7499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ALLEN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SALESMAN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1600  </a:t>
            </a:r>
          </a:p>
          <a:p>
            <a:pPr marL="0" lvl="1" indent="-180000">
              <a:tabLst>
                <a:tab pos="811213" algn="l"/>
                <a:tab pos="1695450" algn="l"/>
                <a:tab pos="3317875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7521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WARD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SALESMAN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1250  </a:t>
            </a:r>
          </a:p>
          <a:p>
            <a:pPr marL="0" lvl="1" indent="-180000">
              <a:tabLst>
                <a:tab pos="811213" algn="l"/>
                <a:tab pos="1695450" algn="l"/>
                <a:tab pos="3317875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7654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MARTIN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SALESMAN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1250  </a:t>
            </a:r>
          </a:p>
          <a:p>
            <a:pPr marL="0" lvl="1" indent="-180000">
              <a:tabLst>
                <a:tab pos="811213" algn="l"/>
                <a:tab pos="1695450" algn="l"/>
                <a:tab pos="3317875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7844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TURNER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SALESMAN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1500  </a:t>
            </a:r>
          </a:p>
          <a:p>
            <a:pPr marL="0" lvl="1" indent="-180000">
              <a:tabLst>
                <a:tab pos="811213" algn="l"/>
                <a:tab pos="1695450" algn="l"/>
                <a:tab pos="3317875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7876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ADAMS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CLERK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1100  </a:t>
            </a:r>
          </a:p>
          <a:p>
            <a:pPr marL="0" lvl="1" indent="-180000">
              <a:tabLst>
                <a:tab pos="811213" algn="l"/>
                <a:tab pos="1695450" algn="l"/>
                <a:tab pos="3317875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7900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JAMES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CLERK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950  </a:t>
            </a:r>
          </a:p>
          <a:p>
            <a:pPr marL="0" lvl="1" indent="-180000">
              <a:tabLst>
                <a:tab pos="811213" algn="l"/>
                <a:tab pos="1695450" algn="l"/>
                <a:tab pos="3317875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7934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MILLER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CLERK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1300 </a:t>
            </a:r>
            <a:endParaRPr lang="pl-PL" sz="1400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Prostokąt zaokrąglony 6"/>
          <p:cNvSpPr/>
          <p:nvPr/>
        </p:nvSpPr>
        <p:spPr>
          <a:xfrm>
            <a:off x="899592" y="4869160"/>
            <a:ext cx="2376264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Wynik </a:t>
            </a:r>
            <a:r>
              <a:rPr lang="pl-PL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BŁĘDNY</a:t>
            </a:r>
            <a:r>
              <a:rPr lang="pl-PL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8" name="Strzałka w prawo 7"/>
          <p:cNvSpPr/>
          <p:nvPr/>
        </p:nvSpPr>
        <p:spPr>
          <a:xfrm>
            <a:off x="3491880" y="4941168"/>
            <a:ext cx="792088" cy="3600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2754600"/>
          </a:xfrm>
        </p:spPr>
        <p:txBody>
          <a:bodyPr/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Priorytety</a:t>
            </a:r>
            <a:r>
              <a:rPr lang="en-US" sz="2000" dirty="0" smtClean="0">
                <a:cs typeface="Times New Roman" pitchFamily="18" charset="0"/>
              </a:rPr>
              <a:t>: 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NOT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AND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OR</a:t>
            </a:r>
            <a:r>
              <a:rPr lang="en-US" sz="2000" dirty="0" smtClean="0">
                <a:cs typeface="Times New Roman" pitchFamily="18" charset="0"/>
              </a:rPr>
              <a:t>.</a:t>
            </a:r>
            <a:endParaRPr lang="pl-PL" sz="2000" dirty="0" smtClean="0">
              <a:cs typeface="Times New Roman" pitchFamily="18" charset="0"/>
            </a:endParaRP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b="1" dirty="0" smtClean="0">
                <a:cs typeface="Times New Roman" pitchFamily="18" charset="0"/>
              </a:rPr>
              <a:t>Kolejność ta może zostać zmieniona dzięki użyciu nawiasów.</a:t>
            </a: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Wypis</a:t>
            </a:r>
            <a:r>
              <a:rPr lang="en-US" sz="2000" dirty="0" smtClean="0">
                <a:cs typeface="Times New Roman" pitchFamily="18" charset="0"/>
              </a:rPr>
              <a:t>z</a:t>
            </a:r>
            <a:r>
              <a:rPr lang="pl-PL" sz="2000" dirty="0" smtClean="0">
                <a:cs typeface="Times New Roman" pitchFamily="18" charset="0"/>
              </a:rPr>
              <a:t> numery, nazwiska, stanowiska i pensje p</a:t>
            </a:r>
            <a:r>
              <a:rPr lang="en-US" sz="2000" dirty="0" err="1" smtClean="0">
                <a:cs typeface="Times New Roman" pitchFamily="18" charset="0"/>
              </a:rPr>
              <a:t>racownik</a:t>
            </a:r>
            <a:r>
              <a:rPr lang="pl-PL" sz="2000" dirty="0" smtClean="0">
                <a:cs typeface="Times New Roman" pitchFamily="18" charset="0"/>
              </a:rPr>
              <a:t>ów</a:t>
            </a:r>
            <a:r>
              <a:rPr lang="en-US" sz="2000" dirty="0" smtClean="0">
                <a:cs typeface="Times New Roman" pitchFamily="18" charset="0"/>
              </a:rPr>
              <a:t>,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kt</a:t>
            </a:r>
            <a:r>
              <a:rPr lang="pl-PL" sz="2000" dirty="0" smtClean="0">
                <a:cs typeface="Times New Roman" pitchFamily="18" charset="0"/>
              </a:rPr>
              <a:t>ó</a:t>
            </a:r>
            <a:r>
              <a:rPr lang="en-US" sz="2000" dirty="0" err="1" smtClean="0">
                <a:cs typeface="Times New Roman" pitchFamily="18" charset="0"/>
              </a:rPr>
              <a:t>rzy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na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cs typeface="Times New Roman" pitchFamily="18" charset="0"/>
              </a:rPr>
              <a:t>stanowisk</a:t>
            </a:r>
            <a:r>
              <a:rPr lang="en-US" sz="2000" dirty="0" smtClean="0">
                <a:cs typeface="Times New Roman" pitchFamily="18" charset="0"/>
              </a:rPr>
              <a:t>u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solidFill>
                  <a:srgbClr val="000000"/>
                </a:solidFill>
                <a:cs typeface="Courier New" pitchFamily="49" charset="0"/>
              </a:rPr>
              <a:t>'</a:t>
            </a:r>
            <a:r>
              <a:rPr lang="pl-PL" sz="2000" dirty="0" smtClean="0">
                <a:cs typeface="Courier New" pitchFamily="49" charset="0"/>
              </a:rPr>
              <a:t>CLERK</a:t>
            </a:r>
            <a:r>
              <a:rPr lang="pl-PL" sz="2000" dirty="0" smtClean="0">
                <a:solidFill>
                  <a:srgbClr val="000000"/>
                </a:solidFill>
                <a:cs typeface="Courier New" pitchFamily="49" charset="0"/>
              </a:rPr>
              <a:t>' lub ' </a:t>
            </a:r>
            <a:r>
              <a:rPr lang="pl-PL" sz="2000" dirty="0" smtClean="0"/>
              <a:t>SALESMAN</a:t>
            </a:r>
            <a:r>
              <a:rPr lang="pl-PL" sz="2000" dirty="0" smtClean="0">
                <a:solidFill>
                  <a:srgbClr val="000000"/>
                </a:solidFill>
                <a:cs typeface="Courier New" pitchFamily="49" charset="0"/>
              </a:rPr>
              <a:t>' </a:t>
            </a:r>
            <a:r>
              <a:rPr lang="pl-PL" sz="2000" dirty="0" smtClean="0">
                <a:cs typeface="Times New Roman" pitchFamily="18" charset="0"/>
              </a:rPr>
              <a:t>zarabiają powyżej 1100: </a:t>
            </a: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pl-PL" sz="20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Job, Sal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Job='CLERK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Job=</a:t>
            </a:r>
            <a:r>
              <a:rPr lang="pl-PL" sz="200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SALESMAN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'</a:t>
            </a:r>
            <a:r>
              <a:rPr lang="pl-PL" sz="2000" b="1" dirty="0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)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Sal&gt;1100;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  <a:latin typeface="Courier" pitchFamily="49" charset="0"/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4"/>
            <a:ext cx="8229600" cy="1323439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Klauzula</a:t>
            </a:r>
            <a:r>
              <a:rPr lang="pl-PL" i="1" dirty="0" smtClean="0"/>
              <a:t> </a:t>
            </a:r>
            <a:r>
              <a:rPr lang="pl-PL" dirty="0" smtClean="0"/>
              <a:t>WHERE – </a:t>
            </a:r>
            <a:r>
              <a:rPr lang="pl-PL" dirty="0" smtClean="0">
                <a:latin typeface="Book Antiqua" pitchFamily="18" charset="0"/>
              </a:rPr>
              <a:t>operatory logiczne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4572000" y="4653136"/>
            <a:ext cx="3888432" cy="1872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180000">
              <a:tabLst>
                <a:tab pos="176213" algn="l"/>
                <a:tab pos="900113" algn="l"/>
                <a:tab pos="1887538" algn="l"/>
                <a:tab pos="3408363" algn="r"/>
              </a:tabLst>
              <a:defRPr/>
            </a:pPr>
            <a:r>
              <a:rPr lang="pl-PL" sz="16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Empno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	</a:t>
            </a:r>
            <a:r>
              <a:rPr lang="pl-PL" sz="16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Ename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	Job 	Sal</a:t>
            </a:r>
          </a:p>
          <a:p>
            <a:pPr marL="0" lvl="1" indent="-180000">
              <a:tabLst>
                <a:tab pos="176213" algn="l"/>
                <a:tab pos="900113" algn="l"/>
                <a:tab pos="1887538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	--------  	---------------	 --------</a:t>
            </a:r>
          </a:p>
          <a:p>
            <a:pPr marL="0" lvl="1" indent="-180000">
              <a:tabLst>
                <a:tab pos="176213" algn="l"/>
                <a:tab pos="900113" algn="l"/>
                <a:tab pos="1887538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7499 	ALLEN 	SALESMAN 	1600  </a:t>
            </a:r>
          </a:p>
          <a:p>
            <a:pPr marL="0" lvl="1" indent="-180000">
              <a:tabLst>
                <a:tab pos="176213" algn="l"/>
                <a:tab pos="900113" algn="l"/>
                <a:tab pos="1887538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7521 	WARD	SALESMAN	1250  </a:t>
            </a:r>
          </a:p>
          <a:p>
            <a:pPr marL="0" lvl="1" indent="-180000">
              <a:tabLst>
                <a:tab pos="176213" algn="l"/>
                <a:tab pos="900113" algn="l"/>
                <a:tab pos="1887538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7654 	MARTIN	SALESMAN	1250  </a:t>
            </a:r>
          </a:p>
          <a:p>
            <a:pPr marL="619125" lvl="2" indent="-619125">
              <a:buAutoNum type="arabicPlain" startAt="7844"/>
              <a:tabLst>
                <a:tab pos="176213" algn="l"/>
                <a:tab pos="900113" algn="l"/>
                <a:tab pos="1887538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	TURNER	SALESMAN	1500</a:t>
            </a:r>
          </a:p>
          <a:p>
            <a:pPr marL="162900" lvl="1" indent="-342900">
              <a:tabLst>
                <a:tab pos="176213" algn="l"/>
                <a:tab pos="900113" algn="l"/>
                <a:tab pos="1887538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7934 	MILLER	CLERK 	1300</a:t>
            </a:r>
          </a:p>
        </p:txBody>
      </p:sp>
      <p:sp>
        <p:nvSpPr>
          <p:cNvPr id="7" name="Prostokąt zaokrąglony 6"/>
          <p:cNvSpPr/>
          <p:nvPr/>
        </p:nvSpPr>
        <p:spPr>
          <a:xfrm>
            <a:off x="683568" y="5157192"/>
            <a:ext cx="2592288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Wynik </a:t>
            </a:r>
            <a:r>
              <a:rPr lang="pl-PL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POPRAWNY</a:t>
            </a:r>
            <a:r>
              <a:rPr lang="pl-PL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8" name="Strzałka w prawo 7"/>
          <p:cNvSpPr/>
          <p:nvPr/>
        </p:nvSpPr>
        <p:spPr>
          <a:xfrm>
            <a:off x="3491880" y="5229200"/>
            <a:ext cx="792088" cy="3600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92415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pl-PL" sz="2000" dirty="0" smtClean="0">
                <a:cs typeface="Times New Roman" pitchFamily="18" charset="0"/>
              </a:rPr>
              <a:t>Wyniki zapytania mogą zostać posortowane w porządku rosnącym </a:t>
            </a:r>
            <a:r>
              <a:rPr lang="en-US" sz="2000" dirty="0" smtClean="0">
                <a:cs typeface="Times New Roman" pitchFamily="18" charset="0"/>
              </a:rPr>
              <a:t>–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ASCENDING</a:t>
            </a:r>
            <a:r>
              <a:rPr lang="pl-PL" sz="2000" dirty="0" smtClean="0">
                <a:cs typeface="Times New Roman" pitchFamily="18" charset="0"/>
              </a:rPr>
              <a:t> (domyślnie) lub malejącym – 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DESCENDING</a:t>
            </a:r>
            <a:r>
              <a:rPr lang="pl-PL" sz="2000" dirty="0" smtClean="0">
                <a:cs typeface="Times New Roman" pitchFamily="18" charset="0"/>
              </a:rPr>
              <a:t>  (dopuszczalne skróty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ASC</a:t>
            </a:r>
            <a:r>
              <a:rPr lang="pl-PL" sz="2000" dirty="0" smtClean="0">
                <a:cs typeface="Times New Roman" pitchFamily="18" charset="0"/>
              </a:rPr>
              <a:t> i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DESC</a:t>
            </a:r>
            <a:r>
              <a:rPr lang="pl-PL" sz="2000" dirty="0" smtClean="0">
                <a:cs typeface="Times New Roman" pitchFamily="18" charset="0"/>
              </a:rPr>
              <a:t>). </a:t>
            </a:r>
          </a:p>
          <a:p>
            <a:pPr>
              <a:lnSpc>
                <a:spcPct val="120000"/>
              </a:lnSpc>
              <a:spcBef>
                <a:spcPts val="1800"/>
              </a:spcBef>
              <a:buNone/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[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DISTINCT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]	wyrażenie [[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AS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] alias],...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nazwa_tabeli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[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warunek]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[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ORDER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BY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wyrażenie1  [</a:t>
            </a:r>
            <a:r>
              <a:rPr lang="pl-PL" sz="2000" b="1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ASC|DESC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],...];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pl-PL" sz="2000" dirty="0" smtClean="0">
                <a:cs typeface="Times New Roman" pitchFamily="18" charset="0"/>
              </a:rPr>
              <a:t>Wartości NULL domyślnie są ustawiane na końcu przy ASC oraz na początku przy DESC.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85436"/>
            <a:ext cx="8229600" cy="1384995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Klauzula</a:t>
            </a:r>
            <a:r>
              <a:rPr lang="pl-PL" i="1" dirty="0" smtClean="0"/>
              <a:t> </a:t>
            </a:r>
            <a:r>
              <a:rPr lang="pl-PL" dirty="0" smtClean="0"/>
              <a:t>ORDER BY –</a:t>
            </a:r>
            <a:r>
              <a:rPr lang="pl-PL" sz="4400" dirty="0" smtClean="0"/>
              <a:t> </a:t>
            </a:r>
            <a:r>
              <a:rPr lang="pl-PL" dirty="0" smtClean="0"/>
              <a:t>sortowanie wierszy wynikowych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3807803"/>
            <a:ext cx="8077200" cy="769441"/>
          </a:xfrm>
        </p:spPr>
        <p:txBody>
          <a:bodyPr/>
          <a:lstStyle/>
          <a:p>
            <a:r>
              <a:rPr lang="pl-PL" sz="4400" dirty="0" smtClean="0"/>
              <a:t>Wprowadzenie </a:t>
            </a:r>
            <a:endParaRPr lang="pl-PL" sz="3600" dirty="0"/>
          </a:p>
        </p:txBody>
      </p:sp>
      <p:sp>
        <p:nvSpPr>
          <p:cNvPr id="6" name="Podtytuł 2"/>
          <p:cNvSpPr>
            <a:spLocks noGrp="1"/>
          </p:cNvSpPr>
          <p:nvPr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/>
          <a:p>
            <a:r>
              <a:rPr lang="pl-PL" b="1" dirty="0" smtClean="0">
                <a:solidFill>
                  <a:schemeClr val="bg1"/>
                </a:solidFill>
              </a:rPr>
              <a:t>Lech </a:t>
            </a:r>
            <a:r>
              <a:rPr lang="pl-PL" b="1" dirty="0" err="1" smtClean="0">
                <a:solidFill>
                  <a:schemeClr val="bg1"/>
                </a:solidFill>
              </a:rPr>
              <a:t>Banachowski</a:t>
            </a:r>
            <a:r>
              <a:rPr lang="pl-PL" b="1" dirty="0" smtClean="0">
                <a:solidFill>
                  <a:schemeClr val="bg1"/>
                </a:solidFill>
              </a:rPr>
              <a:t>, Agnieszka Chądzyńska-Krasowska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honzik@pjwstk.edu.pl</a:t>
            </a:r>
            <a:endParaRPr lang="en-I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9637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6163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l-PL" sz="2000" dirty="0" smtClean="0">
                <a:cs typeface="Times New Roman" pitchFamily="18" charset="0"/>
              </a:rPr>
              <a:t>Klauzula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ORDER BY </a:t>
            </a:r>
            <a:r>
              <a:rPr lang="pl-PL" sz="2000" dirty="0" smtClean="0">
                <a:cs typeface="Times New Roman" pitchFamily="18" charset="0"/>
              </a:rPr>
              <a:t>może sie pojawić w składni polecenia tylko jeden raz, zawsze jako ostatnia. Na jej liście mogą występować wyrażenia, w tym nazwy kolumn i ich </a:t>
            </a:r>
            <a:r>
              <a:rPr lang="pl-PL" sz="2000" dirty="0" err="1" smtClean="0">
                <a:cs typeface="Times New Roman" pitchFamily="18" charset="0"/>
              </a:rPr>
              <a:t>aliasy</a:t>
            </a:r>
            <a:r>
              <a:rPr lang="pl-PL" sz="2000" dirty="0" smtClean="0">
                <a:cs typeface="Times New Roman" pitchFamily="18" charset="0"/>
              </a:rPr>
              <a:t> a także numery wyrażeń w kolejności występowania na liście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sz="2000" dirty="0" smtClean="0"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l-PL" sz="2000" dirty="0" smtClean="0">
                <a:cs typeface="Times New Roman" pitchFamily="18" charset="0"/>
              </a:rPr>
              <a:t>Hierarchia sortowania wynika z kolejności umieszczenia wyrażeń na liście klauzuli.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l-PL" sz="2000" dirty="0" smtClean="0">
                <a:cs typeface="Times New Roman" pitchFamily="18" charset="0"/>
              </a:rPr>
              <a:t>Jeśli chcemy mieć pewność, że otrzymamy wynik odpowiednio posortowany korzystamy z klauzuli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ORDER BY</a:t>
            </a:r>
            <a:r>
              <a:rPr lang="pl-PL" sz="2000" dirty="0" smtClean="0">
                <a:cs typeface="Times New Roman" pitchFamily="18" charset="0"/>
              </a:rPr>
              <a:t>. Sortowanie wynikające ze sposobu wykonania zapytania bywa zawodne i zaskakujące.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85436"/>
            <a:ext cx="8229600" cy="1384995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Klauzula</a:t>
            </a:r>
            <a:r>
              <a:rPr lang="pl-PL" i="1" dirty="0" smtClean="0"/>
              <a:t> </a:t>
            </a:r>
            <a:r>
              <a:rPr lang="pl-PL" dirty="0" smtClean="0"/>
              <a:t>ORDER BY –</a:t>
            </a:r>
            <a:r>
              <a:rPr lang="pl-PL" sz="4400" dirty="0" smtClean="0"/>
              <a:t> </a:t>
            </a:r>
            <a:r>
              <a:rPr lang="pl-PL" dirty="0" smtClean="0"/>
              <a:t>sortowanie wierszy wynikowych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4762872" cy="4588949"/>
          </a:xfrm>
        </p:spPr>
        <p:txBody>
          <a:bodyPr/>
          <a:lstStyle/>
          <a:p>
            <a:pPr>
              <a:lnSpc>
                <a:spcPct val="120000"/>
              </a:lnSpc>
              <a:buNone/>
              <a:tabLst>
                <a:tab pos="1431925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Ename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, Job, Sal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ORDER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BY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Job, Sal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DESC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431925" algn="l"/>
              </a:tabLst>
            </a:pPr>
            <a:r>
              <a:rPr lang="pl-PL" sz="1800" dirty="0" smtClean="0">
                <a:cs typeface="Courier New" pitchFamily="49" charset="0"/>
              </a:rPr>
              <a:t>Lub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431925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Ename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, Job, Sal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ORDER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BY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2, Sal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DESC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431925" algn="l"/>
              </a:tabLst>
            </a:pPr>
            <a:r>
              <a:rPr lang="pl-PL" sz="1800" dirty="0" smtClean="0">
                <a:cs typeface="Courier New" pitchFamily="49" charset="0"/>
              </a:rPr>
              <a:t>Lub</a:t>
            </a:r>
            <a:endParaRPr lang="pl-PL" sz="1800" dirty="0" smtClean="0">
              <a:solidFill>
                <a:schemeClr val="accent4">
                  <a:lumMod val="50000"/>
                </a:schemeClr>
              </a:solidFill>
              <a:cs typeface="Courier New" pitchFamily="49" charset="0"/>
            </a:endParaRPr>
          </a:p>
          <a:p>
            <a:pPr>
              <a:lnSpc>
                <a:spcPct val="120000"/>
              </a:lnSpc>
              <a:buNone/>
              <a:tabLst>
                <a:tab pos="1431925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Ename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, Job stanowisko, Sal 			pensja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ORDER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BY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 stanowisko, pensja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DESC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393213"/>
            <a:ext cx="8229600" cy="769441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Klauzula</a:t>
            </a:r>
            <a:r>
              <a:rPr lang="pl-PL" i="1" dirty="0" smtClean="0"/>
              <a:t> </a:t>
            </a:r>
            <a:r>
              <a:rPr lang="pl-PL" dirty="0" smtClean="0"/>
              <a:t>ORDER BY –</a:t>
            </a:r>
            <a:r>
              <a:rPr lang="pl-PL" sz="4400" dirty="0" smtClean="0"/>
              <a:t> </a:t>
            </a:r>
            <a:r>
              <a:rPr lang="pl-PL" dirty="0" smtClean="0"/>
              <a:t>przykład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5292080" y="1844824"/>
            <a:ext cx="3456384" cy="4032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Ename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    	Job       	Sal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 	----------	-----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SCOTT 	ANALYST   	3000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FORD 	ANALYST   	3000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MILLER	CLERK     	1300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ADAMS	CLERK 	1100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JAMES 	CLERK 	950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SMITH	CLERK	800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JONES	MANAGER	2975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BLAKE	MANAGER	2850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CLARK	MANAGER	2450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KING	PRESIDENT	5000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ALLEN	SALESMAN 	1600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TURNER	SALESMAN 	1500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WARD	SALESMAN 	1250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MARTIN	SALESMAN 	1250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839193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pl-PL" dirty="0" smtClean="0"/>
              <a:t>Model sieciowy i model hierarchiczny, czyli modele danych poprzedzające model relacyjny, opierały się na pojęciu pliku jako zbioru rekordów, przy czym rekordy były rozszerzone </a:t>
            </a:r>
            <a:br>
              <a:rPr lang="pl-PL" dirty="0" smtClean="0"/>
            </a:br>
            <a:r>
              <a:rPr lang="pl-PL" dirty="0" smtClean="0"/>
              <a:t>o pola wskaźnikowe kierujące do rekordów w innych plikach. 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pl-PL" dirty="0" smtClean="0"/>
              <a:t> Nie było potrzeby wprowadzania nowego języka programowania – wystarczały tradycyjne języki programowania, takie jak Cobol i/lub PL/I (ang. </a:t>
            </a:r>
            <a:r>
              <a:rPr lang="pl-PL" dirty="0" err="1" smtClean="0"/>
              <a:t>Programming</a:t>
            </a:r>
            <a:r>
              <a:rPr lang="pl-PL" dirty="0" smtClean="0"/>
              <a:t> </a:t>
            </a:r>
            <a:r>
              <a:rPr lang="pl-PL" dirty="0" err="1" smtClean="0"/>
              <a:t>Language</a:t>
            </a:r>
            <a:r>
              <a:rPr lang="pl-PL" dirty="0" smtClean="0"/>
              <a:t> One – Język programowania jeden).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 smtClean="0"/>
              <a:t>Programowanie w modelach sieciowym i hierarchicznym</a:t>
            </a:r>
            <a:endParaRPr lang="pl-PL" dirty="0"/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689076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839193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pl-PL" dirty="0" smtClean="0"/>
              <a:t>Dla baz danych opartych na relacyjnym modelu danych opracowano specjalny język o nazwie SQL (ang. </a:t>
            </a:r>
            <a:r>
              <a:rPr lang="pl-PL" dirty="0" err="1" smtClean="0"/>
              <a:t>Structured</a:t>
            </a:r>
            <a:r>
              <a:rPr lang="pl-PL" dirty="0" smtClean="0"/>
              <a:t> </a:t>
            </a:r>
            <a:r>
              <a:rPr lang="pl-PL" dirty="0" err="1" smtClean="0"/>
              <a:t>Query</a:t>
            </a:r>
            <a:r>
              <a:rPr lang="pl-PL" dirty="0" smtClean="0"/>
              <a:t> </a:t>
            </a:r>
            <a:r>
              <a:rPr lang="pl-PL" dirty="0" err="1" smtClean="0"/>
              <a:t>Language</a:t>
            </a:r>
            <a:r>
              <a:rPr lang="pl-PL" dirty="0" smtClean="0"/>
              <a:t> – Strukturalny Język Zapytań), umożliwiający dostęp i przetwarzanie danych w bazie danych na poziomie obiektów modelu relacyjnego.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pl-PL" dirty="0" smtClean="0"/>
              <a:t>Ponadto zaistniała potrzeba określenia sposobu użycia instrukcji tego języka w programach konwencjonalnych języków programowania jak C, C++, </a:t>
            </a:r>
            <a:r>
              <a:rPr lang="pl-PL" dirty="0" err="1" smtClean="0"/>
              <a:t>Java,Visual</a:t>
            </a:r>
            <a:r>
              <a:rPr lang="pl-PL" dirty="0" smtClean="0"/>
              <a:t> Basic. 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 smtClean="0"/>
              <a:t>Programowanie w modelu relacyjnym – j</a:t>
            </a:r>
            <a:r>
              <a:rPr lang="pl-PL" dirty="0" smtClean="0">
                <a:cs typeface="Times New Roman" pitchFamily="18" charset="0"/>
              </a:rPr>
              <a:t>ęzyk SQL</a:t>
            </a:r>
            <a:r>
              <a:rPr lang="pl-PL" i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pl-PL" dirty="0"/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981529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694811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pl-PL" dirty="0" smtClean="0"/>
              <a:t>Język SQL został przyjęty jako standard przez społeczność informatyczną. 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pl-PL" dirty="0" smtClean="0"/>
              <a:t>Jego historia sięga początku lat siedemdziesiątych, kiedy to w laboratorium badawczym IBM w San Jose powstał język o nazwie </a:t>
            </a:r>
            <a:r>
              <a:rPr lang="pl-PL" dirty="0" err="1" smtClean="0"/>
              <a:t>Sequel</a:t>
            </a:r>
            <a:r>
              <a:rPr lang="pl-PL" dirty="0" smtClean="0"/>
              <a:t>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dirty="0" smtClean="0"/>
              <a:t>SQL </a:t>
            </a:r>
            <a:r>
              <a:rPr lang="pl-PL" dirty="0" smtClean="0"/>
              <a:t>został przyjęty jako standard przez Amerykański Instytut Standardów </a:t>
            </a:r>
            <a:r>
              <a:rPr lang="en-US" dirty="0" smtClean="0"/>
              <a:t>ANSI </a:t>
            </a:r>
            <a:r>
              <a:rPr lang="pl-PL" dirty="0" smtClean="0"/>
              <a:t>(</a:t>
            </a:r>
            <a:r>
              <a:rPr lang="en-US" dirty="0" smtClean="0"/>
              <a:t>American National Standards Institute</a:t>
            </a:r>
            <a:r>
              <a:rPr lang="pl-PL" dirty="0" smtClean="0"/>
              <a:t>)</a:t>
            </a:r>
            <a:r>
              <a:rPr lang="en-US" dirty="0" smtClean="0"/>
              <a:t> </a:t>
            </a:r>
            <a:r>
              <a:rPr lang="pl-PL" dirty="0" smtClean="0"/>
              <a:t>w</a:t>
            </a:r>
            <a:r>
              <a:rPr lang="en-US" dirty="0" smtClean="0"/>
              <a:t> 1986</a:t>
            </a:r>
            <a:r>
              <a:rPr lang="pl-PL" dirty="0" smtClean="0"/>
              <a:t> roku, zaś przez Międzynarodową Organizację Standaryzacji ISO</a:t>
            </a:r>
            <a:r>
              <a:rPr lang="en-US" dirty="0" smtClean="0"/>
              <a:t> </a:t>
            </a:r>
            <a:r>
              <a:rPr lang="pl-PL" dirty="0" smtClean="0"/>
              <a:t>(</a:t>
            </a:r>
            <a:r>
              <a:rPr lang="en-US" dirty="0" smtClean="0"/>
              <a:t>International Organization for Standardization</a:t>
            </a:r>
            <a:r>
              <a:rPr lang="pl-PL" dirty="0" smtClean="0"/>
              <a:t>)</a:t>
            </a:r>
            <a:r>
              <a:rPr lang="en-US" dirty="0" smtClean="0"/>
              <a:t> </a:t>
            </a:r>
            <a:r>
              <a:rPr lang="pl-PL" dirty="0" smtClean="0"/>
              <a:t>w</a:t>
            </a:r>
            <a:r>
              <a:rPr lang="en-US" dirty="0" smtClean="0"/>
              <a:t> 1987</a:t>
            </a:r>
            <a:r>
              <a:rPr lang="pl-PL" dirty="0" smtClean="0"/>
              <a:t> roku</a:t>
            </a:r>
            <a:r>
              <a:rPr lang="en-US" dirty="0" smtClean="0"/>
              <a:t>.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/>
              <a:t>J</a:t>
            </a:r>
            <a:r>
              <a:rPr lang="pl-PL" dirty="0" smtClean="0">
                <a:cs typeface="Times New Roman" pitchFamily="18" charset="0"/>
              </a:rPr>
              <a:t>ęzyk SQL - standardy</a:t>
            </a:r>
            <a:endParaRPr lang="pl-PL" dirty="0"/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510300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/>
              <a:t>Kolejne wersje </a:t>
            </a:r>
            <a:r>
              <a:rPr lang="pl-PL" dirty="0" smtClean="0">
                <a:cs typeface="Times New Roman" pitchFamily="18" charset="0"/>
              </a:rPr>
              <a:t>standardów języka SQL</a:t>
            </a:r>
            <a:endParaRPr lang="pl-PL" dirty="0"/>
          </a:p>
        </p:txBody>
      </p:sp>
      <p:graphicFrame>
        <p:nvGraphicFramePr>
          <p:cNvPr id="6" name="Symbol zastępczy zawartości 7"/>
          <p:cNvGraphicFramePr>
            <a:graphicFrameLocks noGrp="1"/>
          </p:cNvGraphicFramePr>
          <p:nvPr>
            <p:ph idx="1"/>
          </p:nvPr>
        </p:nvGraphicFramePr>
        <p:xfrm>
          <a:off x="539552" y="1700808"/>
          <a:ext cx="8064895" cy="473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8757"/>
                <a:gridCol w="1252153"/>
                <a:gridCol w="2117358"/>
                <a:gridCol w="3916627"/>
              </a:tblGrid>
              <a:tr h="288032"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Rok</a:t>
                      </a:r>
                      <a:endParaRPr lang="pl-PL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Nazwa</a:t>
                      </a:r>
                      <a:endParaRPr lang="pl-PL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Alias</a:t>
                      </a:r>
                      <a:endParaRPr lang="pl-PL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Uwagi</a:t>
                      </a:r>
                      <a:endParaRPr lang="pl-PL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1986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SQL-86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SQL-87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Pierwszy standard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1989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SQL-89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FIPS-127-1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1992</a:t>
                      </a:r>
                      <a:endParaRPr lang="pl-PL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SQL-92</a:t>
                      </a:r>
                      <a:endParaRPr lang="pl-PL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SQL2, FIPS-127-2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Podstawowa wersja (ISO 9075)</a:t>
                      </a:r>
                      <a:endParaRPr lang="pl-PL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1999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SQL:1999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SQL3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Standard</a:t>
                      </a:r>
                      <a:r>
                        <a:rPr lang="pl-PL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obiektowo-relacyjnych baz danych. Ponadto dodano m.in. wyrażenia regularne, zapytania rekurencyjne, wyzwalacze.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2003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SQL:2003</a:t>
                      </a:r>
                      <a:endParaRPr lang="pl-PL" sz="1600" dirty="0" smtClean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Standard uwzględniający</a:t>
                      </a:r>
                      <a:r>
                        <a:rPr lang="pl-PL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bazy</a:t>
                      </a:r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XML. Ponadto dodano m. in. </a:t>
                      </a:r>
                      <a:r>
                        <a:rPr lang="pl-PL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rozszerzenia analityczne i instrukcję MERGE, a także </a:t>
                      </a:r>
                      <a:r>
                        <a:rPr lang="pl-PL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ustandaryzowano</a:t>
                      </a:r>
                      <a:r>
                        <a:rPr lang="pl-PL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sekwencje i kolumny z automatycznie generowanymi wartościami.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2006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SQL:2006</a:t>
                      </a:r>
                      <a:endParaRPr lang="pl-PL" sz="1600" dirty="0" smtClean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Zdefiniowano sposób używania</a:t>
                      </a:r>
                      <a:r>
                        <a:rPr lang="pl-PL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języka SQL w połączeniu z XML.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2008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SQL:2008</a:t>
                      </a:r>
                      <a:endParaRPr lang="pl-PL" sz="1600" dirty="0" smtClean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Dodano wyzwalacze</a:t>
                      </a:r>
                      <a:r>
                        <a:rPr lang="pl-PL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INSTEAD OF oraz TRUNCATE.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Prostokąt 6"/>
          <p:cNvSpPr/>
          <p:nvPr/>
        </p:nvSpPr>
        <p:spPr>
          <a:xfrm>
            <a:off x="5220072" y="6381328"/>
            <a:ext cx="3563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http://en.wikipedia.org/wiki/SQL#Standardization</a:t>
            </a:r>
            <a:endParaRPr lang="pl-PL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13125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0051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pl-PL" smtClean="0"/>
              <a:t>Elementy języka spoza standadu, które pojawiają się w wersjach komercyjnych, nazywane są rozszerzeniami.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pl-PL" smtClean="0"/>
              <a:t>Każdą z implementacji nazywamy dialektem.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pl-PL" smtClean="0"/>
              <a:t>Żaden aktualny dialekt nie implementuje pełnego standardu ISO i żadne dwa dialekty nie są identyczne.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/>
              <a:t>J</a:t>
            </a:r>
            <a:r>
              <a:rPr lang="pl-PL" dirty="0" smtClean="0">
                <a:cs typeface="Times New Roman" pitchFamily="18" charset="0"/>
              </a:rPr>
              <a:t>ęzyk SQL </a:t>
            </a:r>
            <a:r>
              <a:rPr lang="pl-PL" smtClean="0">
                <a:cs typeface="Times New Roman" pitchFamily="18" charset="0"/>
              </a:rPr>
              <a:t>- dialekty</a:t>
            </a:r>
            <a:endParaRPr lang="pl-PL" dirty="0"/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576668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776418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pl-PL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 prezentowanym wykładzie oprócz samego Standardu SQL załączamy także konstrukcje z systemu relacyjnych baz danych – Oracle11gR1.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pl-PL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Interfejsy do łączenia się z bazą danych </a:t>
            </a:r>
            <a:r>
              <a:rPr lang="pl-PL" sz="23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Oracle</a:t>
            </a:r>
            <a:r>
              <a:rPr lang="pl-PL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z zewnątrz to między innymi:</a:t>
            </a:r>
          </a:p>
          <a:p>
            <a:pPr marL="795528" lvl="1" indent="-457200">
              <a:lnSpc>
                <a:spcPct val="120000"/>
              </a:lnSpc>
              <a:spcBef>
                <a:spcPts val="1200"/>
              </a:spcBef>
            </a:pPr>
            <a:r>
              <a:rPr lang="pl-PL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SQL*Plus (standardowy, interakcyjny interfejs do bazy danych </a:t>
            </a:r>
            <a:r>
              <a:rPr lang="pl-PL" sz="1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Oracle</a:t>
            </a:r>
            <a:r>
              <a:rPr lang="pl-PL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),</a:t>
            </a:r>
          </a:p>
          <a:p>
            <a:pPr marL="795528" lvl="1" indent="-457200">
              <a:lnSpc>
                <a:spcPct val="120000"/>
              </a:lnSpc>
              <a:spcBef>
                <a:spcPts val="1200"/>
              </a:spcBef>
            </a:pPr>
            <a:r>
              <a:rPr lang="pl-PL" sz="1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Oracle</a:t>
            </a:r>
            <a:r>
              <a:rPr lang="pl-PL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l-PL" sz="1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r>
              <a:rPr lang="pl-PL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Developer (posiadający dokańczanie składni i kompilatory pokazujące popełnione błędy) – używany w trakcie ćwiczeń w PJWSTK. 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3"/>
            <a:ext cx="8229600" cy="1323439"/>
          </a:xfrm>
        </p:spPr>
        <p:txBody>
          <a:bodyPr/>
          <a:lstStyle/>
          <a:p>
            <a:r>
              <a:rPr lang="pl-PL" dirty="0" smtClean="0"/>
              <a:t>ORACLE – łączenie się z bazą danych </a:t>
            </a:r>
            <a:br>
              <a:rPr lang="pl-PL" dirty="0" smtClean="0"/>
            </a:br>
            <a:r>
              <a:rPr lang="pl-PL" dirty="0" smtClean="0"/>
              <a:t>z zewnątrz</a:t>
            </a:r>
            <a:endParaRPr lang="pl-PL" dirty="0"/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115879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tyw2">
  <a:themeElements>
    <a:clrScheme name="Moduł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ł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ł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3513</TotalTime>
  <Words>1498</Words>
  <Application>Microsoft Office PowerPoint</Application>
  <PresentationFormat>Pokaz na ekranie (4:3)</PresentationFormat>
  <Paragraphs>331</Paragraphs>
  <Slides>31</Slides>
  <Notes>31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2" baseType="lpstr">
      <vt:lpstr>Motyw2</vt:lpstr>
      <vt:lpstr>SQL – język relacyjnych i obiektowo-relacyjnych baz danych Podstawy Część 1</vt:lpstr>
      <vt:lpstr>Plan wykładu</vt:lpstr>
      <vt:lpstr>Wprowadzenie </vt:lpstr>
      <vt:lpstr>Programowanie w modelach sieciowym i hierarchicznym</vt:lpstr>
      <vt:lpstr>Programowanie w modelu relacyjnym – język SQL </vt:lpstr>
      <vt:lpstr>Język SQL - standardy</vt:lpstr>
      <vt:lpstr>Kolejne wersje standardów języka SQL</vt:lpstr>
      <vt:lpstr>Język SQL - dialekty</vt:lpstr>
      <vt:lpstr>ORACLE – łączenie się z bazą danych  z zewnątrz</vt:lpstr>
      <vt:lpstr>ORACLE – łączenie się z bazą danych  z zewnątrz</vt:lpstr>
      <vt:lpstr>Przykładowy schemat z Oracle</vt:lpstr>
      <vt:lpstr>Tabela EMP</vt:lpstr>
      <vt:lpstr>Tabele DEPT i SALGRADE</vt:lpstr>
      <vt:lpstr>Instrukcja SELECT  Podstawy Część 1</vt:lpstr>
      <vt:lpstr>Instrukcja SELECT</vt:lpstr>
      <vt:lpstr>Instrukcja SELECT</vt:lpstr>
      <vt:lpstr>Instrukcja SELECT – klauzula SELECT</vt:lpstr>
      <vt:lpstr>Instrukcja SELECT – klauzula FROM</vt:lpstr>
      <vt:lpstr>Instrukcja SELECT – przykład</vt:lpstr>
      <vt:lpstr>Konstruowanie wyrażeń</vt:lpstr>
      <vt:lpstr>Konstruowanie wyrażeń</vt:lpstr>
      <vt:lpstr>Aliasy nazw kolumn</vt:lpstr>
      <vt:lpstr>Aliasy dla wyrażeń</vt:lpstr>
      <vt:lpstr>Klauzula DISTINCT – eliminacja powtórzeń</vt:lpstr>
      <vt:lpstr>Klauzula WHERE</vt:lpstr>
      <vt:lpstr>Klauzula WHERE – operatory logiczne</vt:lpstr>
      <vt:lpstr>Klauzula WHERE – operatory logiczne</vt:lpstr>
      <vt:lpstr>Klauzula WHERE – operatory logiczne</vt:lpstr>
      <vt:lpstr>Klauzula ORDER BY – sortowanie wierszy wynikowych</vt:lpstr>
      <vt:lpstr>Klauzula ORDER BY – sortowanie wierszy wynikowych</vt:lpstr>
      <vt:lpstr>Klauzula ORDER BY – przykład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Mati</dc:creator>
  <cp:lastModifiedBy>Lenovo</cp:lastModifiedBy>
  <cp:revision>539</cp:revision>
  <dcterms:created xsi:type="dcterms:W3CDTF">2010-03-12T18:28:34Z</dcterms:created>
  <dcterms:modified xsi:type="dcterms:W3CDTF">2020-03-08T19:10:40Z</dcterms:modified>
</cp:coreProperties>
</file>