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27" r:id="rId4"/>
    <p:sldId id="337" r:id="rId5"/>
    <p:sldId id="338" r:id="rId6"/>
    <p:sldId id="339" r:id="rId7"/>
    <p:sldId id="343" r:id="rId8"/>
    <p:sldId id="344" r:id="rId9"/>
    <p:sldId id="348" r:id="rId10"/>
    <p:sldId id="359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75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709" autoAdjust="0"/>
  </p:normalViewPr>
  <p:slideViewPr>
    <p:cSldViewPr>
      <p:cViewPr varScale="1">
        <p:scale>
          <a:sx n="80" d="100"/>
          <a:sy n="80" d="100"/>
        </p:scale>
        <p:origin x="-283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2EDB-7D97-4F4B-A5B3-088E5E745CBC}" type="datetimeFigureOut">
              <a:rPr lang="pl-PL" smtClean="0"/>
              <a:pPr/>
              <a:t>2020-03-08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4F22-BF5C-4742-9F3F-31E47CDFA5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627463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630B-5EE6-4E5D-A517-94517ECA4A8C}" type="datetimeFigureOut">
              <a:rPr lang="pl-PL" smtClean="0"/>
              <a:pPr/>
              <a:t>2020-03-08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4FB3-087B-4B72-8786-B2FB59F3B5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90333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0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9512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29334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126848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08115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05608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669874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221546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439154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97530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29334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65231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2933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06394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70438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03185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72969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278543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96339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smtClean="0">
                <a:solidFill>
                  <a:schemeClr val="bg1"/>
                </a:solidFill>
              </a:rPr>
              <a:t>Kliknij, aby edytować styl wzorca podtytułu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Prostokąt 5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85486" y="1775192"/>
            <a:ext cx="4801314" cy="279584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57273" y="274641"/>
            <a:ext cx="754053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645456" y="304801"/>
            <a:ext cx="283154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IE" dirty="0"/>
          </a:p>
        </p:txBody>
      </p:sp>
      <p:sp>
        <p:nvSpPr>
          <p:cNvPr id="4" name="Symbol zastępczy daty 6"/>
          <p:cNvSpPr txBox="1">
            <a:spLocks/>
          </p:cNvSpPr>
          <p:nvPr userDrawn="1"/>
        </p:nvSpPr>
        <p:spPr>
          <a:xfrm>
            <a:off x="0" y="6596390"/>
            <a:ext cx="21336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Economics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6" name="Symbol zastępczy numeru slajdu 5"/>
          <p:cNvSpPr txBox="1">
            <a:spLocks/>
          </p:cNvSpPr>
          <p:nvPr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ymbol zastępczy daty 6"/>
          <p:cNvSpPr txBox="1">
            <a:spLocks/>
          </p:cNvSpPr>
          <p:nvPr userDrawn="1"/>
        </p:nvSpPr>
        <p:spPr>
          <a:xfrm>
            <a:off x="0" y="6596390"/>
            <a:ext cx="262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baz danych 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307777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7"/>
            <a:ext cx="4038600" cy="247760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7"/>
            <a:ext cx="4038600" cy="2477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33472"/>
            <a:ext cx="4040188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633472"/>
            <a:ext cx="4041775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2822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472136"/>
            <a:ext cx="2525150" cy="66172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63094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IE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  <a:prstGeom prst="rect">
            <a:avLst/>
          </a:prstGeom>
        </p:spPr>
        <p:txBody>
          <a:bodyPr vert="horz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dirty="0" smtClean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2329869"/>
          </a:xfrm>
          <a:prstGeom prst="rect">
            <a:avLst/>
          </a:prstGeom>
        </p:spPr>
        <p:txBody>
          <a:bodyPr vert="horz" lIns="54864" tIns="91440" rtlCol="0">
            <a:spAutoFit/>
          </a:bodyPr>
          <a:lstStyle>
            <a:extLst/>
          </a:lstStyle>
          <a:p>
            <a:pPr lvl="0" eaLnBrk="1" latinLnBrk="0" hangingPunct="1"/>
            <a:r>
              <a:rPr kumimoji="0" lang="pl-PL" dirty="0" smtClean="0"/>
              <a:t>Kliknij, aby edytować style wzorca tekstu</a:t>
            </a:r>
          </a:p>
          <a:p>
            <a:pPr lvl="1" eaLnBrk="1" latinLnBrk="0" hangingPunct="1"/>
            <a:r>
              <a:rPr kumimoji="0" lang="pl-PL" dirty="0" smtClean="0"/>
              <a:t>Drugi poziom</a:t>
            </a:r>
          </a:p>
          <a:p>
            <a:pPr lvl="2" eaLnBrk="1" latinLnBrk="0" hangingPunct="1"/>
            <a:r>
              <a:rPr kumimoji="0" lang="pl-PL" dirty="0" smtClean="0"/>
              <a:t>Trzeci poziom</a:t>
            </a:r>
          </a:p>
          <a:p>
            <a:pPr lvl="3" eaLnBrk="1" latinLnBrk="0" hangingPunct="1"/>
            <a:r>
              <a:rPr kumimoji="0" lang="pl-PL" dirty="0" smtClean="0"/>
              <a:t>Czwarty poziom</a:t>
            </a:r>
          </a:p>
          <a:p>
            <a:pPr lvl="4" eaLnBrk="1" latinLnBrk="0" hangingPunct="1"/>
            <a:r>
              <a:rPr kumimoji="0" lang="pl-PL" dirty="0" smtClean="0"/>
              <a:t>Piąty poziom</a:t>
            </a:r>
            <a:endParaRPr kumimoji="0"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 altLang="en-US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999207" y="6583680"/>
            <a:ext cx="11455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l-PL" altLang="en-US" dirty="0" smtClean="0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1013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24FA04-3383-455F-9726-8578ACE2B8C3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62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633222" indent="-51435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pitchFamily="2" charset="2"/>
        <a:buChar char="ü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71550" indent="-51435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90000"/>
        <a:buFont typeface="Wingdings" pitchFamily="2" charset="2"/>
        <a:buChar char="ü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25296" indent="-45720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442973"/>
            <a:ext cx="8077200" cy="323165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sz="4400" dirty="0" smtClean="0">
                <a:cs typeface="Times New Roman" pitchFamily="18" charset="0"/>
              </a:rPr>
              <a:t>SQL – język relacyjnych </a:t>
            </a:r>
            <a:r>
              <a:rPr lang="en-US" sz="4400" dirty="0" err="1" smtClean="0">
                <a:cs typeface="Times New Roman" pitchFamily="18" charset="0"/>
              </a:rPr>
              <a:t>i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en-US" sz="4400" dirty="0" err="1" smtClean="0">
                <a:cs typeface="Times New Roman" pitchFamily="18" charset="0"/>
              </a:rPr>
              <a:t>obiektowo-relacyjnych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pl-PL" sz="4400" dirty="0" smtClean="0">
                <a:cs typeface="Times New Roman" pitchFamily="18" charset="0"/>
              </a:rPr>
              <a:t>baz danych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Podstawy</a:t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dirty="0" smtClean="0">
                <a:solidFill>
                  <a:schemeClr val="tx1"/>
                </a:solidFill>
              </a:rPr>
              <a:t>Część 1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253805"/>
            <a:ext cx="8077200" cy="1877437"/>
          </a:xfrm>
        </p:spPr>
        <p:txBody>
          <a:bodyPr/>
          <a:lstStyle/>
          <a:p>
            <a:r>
              <a:rPr lang="pl-PL" sz="4400" dirty="0" smtClean="0"/>
              <a:t>Instrukcja SELECT </a:t>
            </a:r>
            <a:r>
              <a:rPr lang="en-US" smtClean="0"/>
              <a:t/>
            </a:r>
            <a:br>
              <a:rPr lang="en-US" smtClean="0"/>
            </a:br>
            <a:r>
              <a:rPr lang="pl-PL" sz="3600" smtClean="0">
                <a:solidFill>
                  <a:schemeClr val="tx1"/>
                </a:solidFill>
              </a:rPr>
              <a:t>Operatory</a:t>
            </a:r>
            <a:br>
              <a:rPr lang="pl-PL" sz="3600" smtClean="0">
                <a:solidFill>
                  <a:schemeClr val="tx1"/>
                </a:solidFill>
              </a:rPr>
            </a:br>
            <a:r>
              <a:rPr lang="pl-PL" sz="3600" smtClean="0">
                <a:solidFill>
                  <a:schemeClr val="tx1"/>
                </a:solidFill>
              </a:rPr>
              <a:t>Część 2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985706"/>
          </a:xfrm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Operatory arytmetyczne 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+, -, *, /</a:t>
            </a: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konkatenacji (łączenia) napisów 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||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    </a:t>
            </a:r>
            <a:r>
              <a:rPr lang="pl-PL" sz="2000" dirty="0" smtClean="0">
                <a:cs typeface="Times New Roman" pitchFamily="18" charset="0"/>
              </a:rPr>
              <a:t>np. zestawienie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nazwiska pracownika z zajmowanym przez niego stanowiskiem </a:t>
            </a:r>
          </a:p>
          <a:p>
            <a:pPr marL="457200" indent="-457200" algn="ctr">
              <a:spcBef>
                <a:spcPct val="50000"/>
              </a:spcBef>
              <a:buNone/>
            </a:pPr>
            <a:r>
              <a:rPr lang="pl-PL" sz="2000" dirty="0" smtClean="0">
                <a:cs typeface="Times New Roman" pitchFamily="18" charset="0"/>
              </a:rPr>
              <a:t>     'Osoba '|| </a:t>
            </a:r>
            <a:r>
              <a:rPr lang="pl-PL" sz="2000" dirty="0" err="1" smtClean="0">
                <a:cs typeface="Times New Roman" pitchFamily="18" charset="0"/>
              </a:rPr>
              <a:t>Ename</a:t>
            </a:r>
            <a:r>
              <a:rPr lang="pl-PL" sz="2000" dirty="0" smtClean="0">
                <a:cs typeface="Times New Roman" pitchFamily="18" charset="0"/>
              </a:rPr>
              <a:t> || ' pracuje na stanowisku ' || Job </a:t>
            </a: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Operatory porównań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=, &lt;&gt;, &lt;, &lt;=, &gt;, &gt;=</a:t>
            </a:r>
            <a:r>
              <a:rPr lang="pl-PL" sz="2000" dirty="0" smtClean="0">
                <a:cs typeface="Times New Roman" pitchFamily="18" charset="0"/>
              </a:rPr>
              <a:t>  W Oracle argumenty operatorów porównań muszą być wyrażeniami, w Standardzie mogą być listami wyrażeń (ale tej samej długości) – wówczas porównania odbywają się po składowych.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testujący  </a:t>
            </a:r>
            <a:r>
              <a:rPr lang="pl-PL" sz="2000" i="1" dirty="0" err="1" smtClean="0">
                <a:cs typeface="Times New Roman" pitchFamily="18" charset="0"/>
              </a:rPr>
              <a:t>Null</a:t>
            </a:r>
            <a:r>
              <a:rPr lang="pl-PL" sz="2000" dirty="0" smtClean="0">
                <a:cs typeface="Times New Roman" pitchFamily="18" charset="0"/>
              </a:rPr>
              <a:t>    x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IS [NOT] NULL</a:t>
            </a:r>
            <a:endParaRPr lang="en-US" sz="2000" b="1" dirty="0" smtClean="0">
              <a:solidFill>
                <a:schemeClr val="accent4">
                  <a:lumMod val="50000"/>
                </a:schemeClr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Operatory logiczne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NOT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AND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OR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03159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przynależności do listy wartości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[NOT] IN (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x1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,....)   </a:t>
            </a:r>
            <a:r>
              <a:rPr lang="pl-PL" sz="2000" dirty="0" smtClean="0">
                <a:cs typeface="Times New Roman" pitchFamily="18" charset="0"/>
              </a:rPr>
              <a:t/>
            </a:r>
            <a:br>
              <a:rPr lang="pl-PL" sz="2000" dirty="0" smtClean="0">
                <a:cs typeface="Times New Roman" pitchFamily="18" charset="0"/>
              </a:rPr>
            </a:br>
            <a:r>
              <a:rPr lang="pl-PL" sz="2000" dirty="0" smtClean="0">
                <a:cs typeface="Times New Roman" pitchFamily="18" charset="0"/>
              </a:rPr>
              <a:t>np.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Kolor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IN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 ('Czarny', 'Biały', 'Czerwony')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latin typeface="Courier" charset="0"/>
                <a:cs typeface="Times New Roman" pitchFamily="18" charset="0"/>
              </a:rPr>
              <a:t>Wypisz nazwiska pracowników pracujących na stanowisku CLERK, ANALYST lub SALESMAN.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IN(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ANALYST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SALESMAN'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r>
              <a:rPr lang="pl-PL" dirty="0" smtClean="0"/>
              <a:t> – IN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23808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zawierania się „między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” 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[NOT] BETWEEN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z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AND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y</a:t>
            </a:r>
            <a:r>
              <a:rPr lang="pl-PL" sz="2000" dirty="0" smtClean="0">
                <a:cs typeface="Times New Roman" pitchFamily="18" charset="0"/>
              </a:rPr>
              <a:t>, </a:t>
            </a:r>
            <a:br>
              <a:rPr lang="pl-PL" sz="2000" dirty="0" smtClean="0">
                <a:cs typeface="Times New Roman" pitchFamily="18" charset="0"/>
              </a:rPr>
            </a:br>
            <a:r>
              <a:rPr lang="pl-PL" sz="2000" dirty="0" smtClean="0">
                <a:cs typeface="Times New Roman" pitchFamily="18" charset="0"/>
              </a:rPr>
              <a:t>np. 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Sal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BETWEEN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1000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2000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Wypisz dane pracowników, których pensja mieści się w przedziale między 1000 a 2000.</a:t>
            </a:r>
          </a:p>
          <a:p>
            <a:pPr marL="457200" indent="-457200">
              <a:lnSpc>
                <a:spcPct val="120000"/>
              </a:lnSpc>
              <a:spcBef>
                <a:spcPct val="400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 W Oracle x,y,z,x1,… muszą być wyrażeniami, w Standardzie mogą być listami wyrażeń tej samej długości - porównania odbywają się po składowych.</a:t>
            </a:r>
            <a:endParaRPr lang="pl-PL" sz="2000" dirty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r>
              <a:rPr lang="pl-PL" dirty="0" smtClean="0"/>
              <a:t> – BETWEEN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481227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wzorca w tekście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[NOT] LIKE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y</a:t>
            </a:r>
            <a:r>
              <a:rPr lang="pl-PL" sz="2000" dirty="0" smtClean="0">
                <a:cs typeface="Times New Roman" pitchFamily="18" charset="0"/>
              </a:rPr>
              <a:t> gdzie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y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zawiera</a:t>
            </a:r>
            <a:r>
              <a:rPr lang="en-US" sz="2000" dirty="0" smtClean="0">
                <a:cs typeface="Times New Roman" pitchFamily="18" charset="0"/>
              </a:rPr>
              <a:t>:</a:t>
            </a:r>
            <a:r>
              <a:rPr lang="pl-PL" sz="2000" dirty="0" smtClean="0">
                <a:cs typeface="Times New Roman" pitchFamily="18" charset="0"/>
              </a:rPr>
              <a:t> </a:t>
            </a:r>
            <a:endParaRPr lang="en-US" sz="2000" dirty="0" smtClean="0">
              <a:cs typeface="Times New Roman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znak podkreślenia 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_</a:t>
            </a:r>
            <a:r>
              <a:rPr lang="pl-PL" dirty="0" smtClean="0">
                <a:cs typeface="Times New Roman" pitchFamily="18" charset="0"/>
              </a:rPr>
              <a:t>  oznaczający dowolny jeden znak lub</a:t>
            </a:r>
            <a:endParaRPr lang="en-US" dirty="0" smtClean="0">
              <a:cs typeface="Times New Roman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znak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%</a:t>
            </a:r>
            <a:r>
              <a:rPr lang="pl-PL" dirty="0" smtClean="0">
                <a:cs typeface="Times New Roman" pitchFamily="18" charset="0"/>
              </a:rPr>
              <a:t> oznaczający dowolny ciąg znaków np. 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en-US" sz="2000" dirty="0" err="1" smtClean="0">
                <a:cs typeface="Times New Roman" pitchFamily="18" charset="0"/>
              </a:rPr>
              <a:t>Np</a:t>
            </a:r>
            <a:r>
              <a:rPr lang="en-US" sz="2000" dirty="0" smtClean="0">
                <a:cs typeface="Times New Roman" pitchFamily="18" charset="0"/>
              </a:rPr>
              <a:t>. g</a:t>
            </a:r>
            <a:r>
              <a:rPr lang="pl-PL" sz="2000" dirty="0" err="1" smtClean="0">
                <a:cs typeface="Times New Roman" pitchFamily="18" charset="0"/>
              </a:rPr>
              <a:t>dy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err="1" smtClean="0">
                <a:cs typeface="Times New Roman" pitchFamily="18" charset="0"/>
              </a:rPr>
              <a:t>Ename</a:t>
            </a:r>
            <a:r>
              <a:rPr lang="pl-PL" sz="2000" dirty="0" smtClean="0">
                <a:cs typeface="Times New Roman" pitchFamily="18" charset="0"/>
              </a:rPr>
              <a:t> = 'Kowalski', to </a:t>
            </a:r>
            <a:r>
              <a:rPr lang="pl-PL" sz="2000" dirty="0" err="1" smtClean="0">
                <a:cs typeface="Courier New" pitchFamily="49" charset="0"/>
              </a:rPr>
              <a:t>Ename</a:t>
            </a:r>
            <a:r>
              <a:rPr lang="pl-PL" sz="2000" dirty="0" smtClean="0">
                <a:cs typeface="Courier New" pitchFamily="49" charset="0"/>
              </a:rPr>
              <a:t> LIKE 'Kowal%</a:t>
            </a:r>
            <a:r>
              <a:rPr lang="pl-PL" sz="2000" dirty="0" smtClean="0">
                <a:cs typeface="Times New Roman" pitchFamily="18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 </a:t>
            </a:r>
            <a:br>
              <a:rPr lang="pl-PL" sz="2000" dirty="0" smtClean="0">
                <a:cs typeface="Courier New" pitchFamily="49" charset="0"/>
              </a:rPr>
            </a:br>
            <a:r>
              <a:rPr lang="pl-PL" sz="2000" dirty="0" smtClean="0">
                <a:cs typeface="Times New Roman" pitchFamily="18" charset="0"/>
              </a:rPr>
              <a:t>i </a:t>
            </a:r>
            <a:r>
              <a:rPr lang="pl-PL" sz="2000" dirty="0" err="1" smtClean="0">
                <a:cs typeface="Times New Roman" pitchFamily="18" charset="0"/>
              </a:rPr>
              <a:t>Ename</a:t>
            </a:r>
            <a:r>
              <a:rPr lang="pl-PL" sz="2000" dirty="0" smtClean="0">
                <a:cs typeface="Times New Roman" pitchFamily="18" charset="0"/>
              </a:rPr>
              <a:t> LIKE  '</a:t>
            </a:r>
            <a:r>
              <a:rPr lang="pl-PL" sz="2000" dirty="0" err="1" smtClean="0">
                <a:cs typeface="Times New Roman" pitchFamily="18" charset="0"/>
              </a:rPr>
              <a:t>Kowalsk</a:t>
            </a:r>
            <a:r>
              <a:rPr lang="pl-PL" sz="2000" dirty="0" smtClean="0">
                <a:cs typeface="Times New Roman" pitchFamily="18" charset="0"/>
              </a:rPr>
              <a:t>_'  są spełnione.</a:t>
            </a:r>
            <a:endParaRPr lang="pl-PL" sz="2200" dirty="0" smtClean="0"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200" dirty="0" smtClean="0">
                <a:cs typeface="Times New Roman" pitchFamily="18" charset="0"/>
              </a:rPr>
              <a:t>Wypisz dane pracowników, których nazwiska kończą się ma </a:t>
            </a:r>
            <a:r>
              <a:rPr lang="pl-PL" sz="2000" dirty="0" smtClean="0">
                <a:cs typeface="Times New Roman" pitchFamily="18" charset="0"/>
              </a:rPr>
              <a:t>'TH'</a:t>
            </a:r>
            <a:r>
              <a:rPr lang="pl-PL" sz="2200" dirty="0" smtClean="0"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ct val="40000"/>
              </a:spcBef>
              <a:buNone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	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2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LIKE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pl-PL" sz="22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TH'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r>
              <a:rPr lang="pl-PL" dirty="0" smtClean="0"/>
              <a:t> – LIKE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45968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/>
              <a:t>Funkcje konwertujące typy danych (jest ich o wiele więcej):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TO_CHAR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, 	np. 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TO_CHAR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(SYSDATE, '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DD-MON-YY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TO_DATE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	np. 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TO_DATE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03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27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MM-DD-YY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TO_NUMBER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	np. 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TO_NUMBER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('$213.45', '$999.99').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2000" dirty="0" err="1" smtClean="0"/>
              <a:t>Funkcja</a:t>
            </a:r>
            <a:r>
              <a:rPr lang="en-US" sz="2000" dirty="0" smtClean="0"/>
              <a:t> </a:t>
            </a:r>
            <a:r>
              <a:rPr lang="en-US" sz="2000" dirty="0" err="1" smtClean="0"/>
              <a:t>interpretuj</a:t>
            </a:r>
            <a:r>
              <a:rPr lang="pl-PL" sz="2000" dirty="0" smtClean="0"/>
              <a:t>ą</a:t>
            </a:r>
            <a:r>
              <a:rPr lang="en-US" sz="2000" dirty="0" smtClean="0"/>
              <a:t>ca Null:  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(V1,V2)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2000" dirty="0" smtClean="0"/>
              <a:t> </a:t>
            </a:r>
            <a:r>
              <a:rPr lang="en-US" sz="2000" dirty="0" smtClean="0"/>
              <a:t>- </a:t>
            </a:r>
            <a:r>
              <a:rPr lang="pl-PL" sz="2000" dirty="0" smtClean="0"/>
              <a:t>wartością jest V2 jeśli V1 jest </a:t>
            </a:r>
            <a:r>
              <a:rPr lang="pl-PL" sz="2000" dirty="0" err="1" smtClean="0"/>
              <a:t>Null</a:t>
            </a:r>
            <a:r>
              <a:rPr lang="pl-PL" sz="2000" dirty="0" smtClean="0"/>
              <a:t>, w przeciwnym razie V1.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2000" dirty="0" err="1" smtClean="0"/>
              <a:t>Funkcje</a:t>
            </a:r>
            <a:r>
              <a:rPr lang="en-US" sz="2000" dirty="0" smtClean="0"/>
              <a:t> </a:t>
            </a:r>
            <a:r>
              <a:rPr lang="en-US" sz="2000" dirty="0" err="1" smtClean="0"/>
              <a:t>bez</a:t>
            </a:r>
            <a:r>
              <a:rPr lang="en-US" sz="2000" dirty="0" smtClean="0"/>
              <a:t> </a:t>
            </a:r>
            <a:r>
              <a:rPr lang="en-US" sz="2000" dirty="0" err="1" smtClean="0"/>
              <a:t>argumentów</a:t>
            </a:r>
            <a:r>
              <a:rPr lang="pl-PL" sz="2000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SYSDATE </a:t>
            </a:r>
            <a:r>
              <a:rPr lang="pl-PL" sz="1600" dirty="0" smtClean="0">
                <a:cs typeface="Courier New" pitchFamily="49" charset="0"/>
              </a:rPr>
              <a:t>– data bieżąca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 </a:t>
            </a:r>
            <a:r>
              <a:rPr lang="pl-PL" sz="1600" dirty="0" smtClean="0">
                <a:cs typeface="Courier New" pitchFamily="49" charset="0"/>
              </a:rPr>
              <a:t>- zalogowany użytkownik.</a:t>
            </a:r>
            <a:endParaRPr lang="en-US" sz="1600" dirty="0" smtClean="0"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Wybrane funkcje – ORACLE 11gR1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Prostokąt 5"/>
          <p:cNvSpPr/>
          <p:nvPr/>
        </p:nvSpPr>
        <p:spPr>
          <a:xfrm>
            <a:off x="5292080" y="5445224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1" dirty="0" smtClean="0"/>
              <a:t>Opis funkcji w Oracle:</a:t>
            </a:r>
          </a:p>
          <a:p>
            <a:r>
              <a:rPr lang="pl-PL" sz="1200" b="1" dirty="0" smtClean="0"/>
              <a:t>Oracle 9i. Programowanie w języku PL/SQL</a:t>
            </a:r>
          </a:p>
          <a:p>
            <a:r>
              <a:rPr lang="pl-PL" sz="1200" b="1" dirty="0" smtClean="0"/>
              <a:t>Autor: Scott </a:t>
            </a:r>
            <a:r>
              <a:rPr lang="pl-PL" sz="1200" b="1" dirty="0" err="1" smtClean="0"/>
              <a:t>Urman</a:t>
            </a:r>
            <a:endParaRPr lang="pl-PL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59202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/>
              <a:t>Funkcje operujące na tekście: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/>
              <a:t>– zwraca liczbę znaków w wyrażeniu tekstowym.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SUBSTR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liczba_od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liczba_znakow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– </a:t>
            </a:r>
            <a:r>
              <a:rPr lang="pl-PL" sz="1600" dirty="0" smtClean="0"/>
              <a:t>zwraca liczbę znaków określoną w trzecim argumencie, począwszy od znaku określonego w drugim argumencie.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REPLACE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tekst_poszukiwany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tekst_zastępujący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cs typeface="Courier New" pitchFamily="49" charset="0"/>
              </a:rPr>
              <a:t>– </a:t>
            </a:r>
            <a:r>
              <a:rPr lang="pl-PL" sz="1600" dirty="0" smtClean="0"/>
              <a:t>wyszukuje i zamienia fragment tekstu (wszystkie argumenty mogą być wyrażeniami).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REVERSE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cs typeface="Courier New" pitchFamily="49" charset="0"/>
              </a:rPr>
              <a:t>– </a:t>
            </a:r>
            <a:r>
              <a:rPr lang="pl-PL" sz="1600" dirty="0" smtClean="0"/>
              <a:t>odwraca tekst.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TRIM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latin typeface="Times New Roman" charset="0"/>
              </a:rPr>
              <a:t>– obcina spacje z obu stron tekstu.</a:t>
            </a:r>
            <a:endParaRPr lang="pl-PL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LTRIM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latin typeface="Times New Roman" charset="0"/>
              </a:rPr>
              <a:t>– obcina spacje z lewej strony tekstu.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RTRIM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latin typeface="Times New Roman" charset="0"/>
              </a:rPr>
              <a:t>– obcina spacje z prawej strony tekstu.</a:t>
            </a:r>
            <a:endParaRPr lang="pl-PL" sz="16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Wybrane funkcje – ORACLE 11gR1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85644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/>
              <a:t>Funkcje operujące na dacie: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ADD_MONTHS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(d, x) </a:t>
            </a:r>
            <a:r>
              <a:rPr lang="pl-PL" sz="1600" dirty="0" smtClean="0"/>
              <a:t>– zwraca datę d plus x miesięcy.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MONTHS_BETWEEN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(data1, data2) – </a:t>
            </a:r>
            <a:r>
              <a:rPr lang="pl-PL" sz="1600" dirty="0" smtClean="0"/>
              <a:t>zwraca liczbę miesięcy między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data1</a:t>
            </a:r>
            <a:r>
              <a:rPr lang="pl-PL" sz="1600" dirty="0" smtClean="0"/>
              <a:t> a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data2</a:t>
            </a:r>
            <a:r>
              <a:rPr lang="pl-PL" sz="16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EXTRACT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część_daty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FROM data1) – np. 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EXTRACT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(YEAR FROM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Hiredate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– </a:t>
            </a:r>
            <a:r>
              <a:rPr lang="pl-PL" sz="1600" dirty="0" smtClean="0"/>
              <a:t>zwraca  odpowiednią część daty z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data1</a:t>
            </a:r>
            <a:r>
              <a:rPr lang="pl-PL" sz="1600" dirty="0" smtClean="0"/>
              <a:t>. Przy czym </a:t>
            </a:r>
            <a:r>
              <a:rPr lang="pl-PL" sz="1600" dirty="0" err="1" smtClean="0"/>
              <a:t>część_daty</a:t>
            </a:r>
            <a:r>
              <a:rPr lang="pl-PL" sz="1600" dirty="0" smtClean="0"/>
              <a:t> to m.in. YEAR, MONTH, DAY, HOUR, MINUTE, SECOND. </a:t>
            </a:r>
          </a:p>
          <a:p>
            <a:pPr>
              <a:lnSpc>
                <a:spcPct val="120000"/>
              </a:lnSpc>
              <a:spcBef>
                <a:spcPts val="1800"/>
              </a:spcBef>
              <a:defRPr/>
            </a:pPr>
            <a:r>
              <a:rPr lang="pl-PL" sz="2000" dirty="0" smtClean="0"/>
              <a:t>Funkcje operujące na liczbach: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(x [, y]) </a:t>
            </a:r>
            <a:r>
              <a:rPr lang="pl-PL" sz="1600" dirty="0" smtClean="0">
                <a:cs typeface="Courier New" pitchFamily="49" charset="0"/>
              </a:rPr>
              <a:t>– zaokrągla x do y miejsc po przecinku. </a:t>
            </a:r>
            <a:r>
              <a:rPr lang="pl-PL" sz="1600" dirty="0" err="1" smtClean="0">
                <a:cs typeface="Courier New" pitchFamily="49" charset="0"/>
              </a:rPr>
              <a:t>Domyslnie</a:t>
            </a:r>
            <a:r>
              <a:rPr lang="pl-PL" sz="1600" dirty="0" smtClean="0">
                <a:cs typeface="Courier New" pitchFamily="49" charset="0"/>
              </a:rPr>
              <a:t> 0.</a:t>
            </a:r>
            <a:endParaRPr lang="pl-PL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(x [, y]) </a:t>
            </a:r>
            <a:r>
              <a:rPr lang="pl-PL" sz="1600" dirty="0" smtClean="0">
                <a:cs typeface="Courier New" pitchFamily="49" charset="0"/>
              </a:rPr>
              <a:t>– obcina x do y miejsc po przecinku. </a:t>
            </a:r>
            <a:r>
              <a:rPr lang="pl-PL" sz="1600" dirty="0" err="1" smtClean="0">
                <a:cs typeface="Courier New" pitchFamily="49" charset="0"/>
              </a:rPr>
              <a:t>Domyslnie</a:t>
            </a:r>
            <a:r>
              <a:rPr lang="pl-PL" sz="1600" dirty="0" smtClean="0">
                <a:cs typeface="Courier New" pitchFamily="49" charset="0"/>
              </a:rPr>
              <a:t> 0.</a:t>
            </a:r>
            <a:endParaRPr lang="pl-PL" sz="16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Wybrane funkcje – ORACLE 11gR1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253805"/>
            <a:ext cx="8077200" cy="1877437"/>
          </a:xfrm>
        </p:spPr>
        <p:txBody>
          <a:bodyPr/>
          <a:lstStyle/>
          <a:p>
            <a:r>
              <a:rPr lang="pl-PL" sz="4400" dirty="0" smtClean="0"/>
              <a:t>Instrukcja SELECT </a:t>
            </a:r>
            <a:r>
              <a:rPr lang="en-US" smtClean="0"/>
              <a:t/>
            </a:r>
            <a:br>
              <a:rPr lang="en-US" smtClean="0"/>
            </a:br>
            <a:r>
              <a:rPr lang="pl-PL" sz="3600" smtClean="0">
                <a:solidFill>
                  <a:schemeClr val="tx1"/>
                </a:solidFill>
              </a:rPr>
              <a:t>Funkcje</a:t>
            </a:r>
            <a:r>
              <a:rPr lang="pl-PL" sz="3600" smtClean="0">
                <a:solidFill>
                  <a:schemeClr val="tx1"/>
                </a:solidFill>
              </a:rPr>
              <a:t/>
            </a:r>
            <a:br>
              <a:rPr lang="pl-PL" sz="3600" smtClean="0">
                <a:solidFill>
                  <a:schemeClr val="tx1"/>
                </a:solidFill>
              </a:rPr>
            </a:br>
            <a:r>
              <a:rPr lang="pl-PL" sz="3600" smtClean="0">
                <a:solidFill>
                  <a:schemeClr val="tx1"/>
                </a:solidFill>
              </a:rPr>
              <a:t>Część </a:t>
            </a:r>
            <a:r>
              <a:rPr lang="pl-PL" sz="3600" smtClean="0">
                <a:solidFill>
                  <a:schemeClr val="tx1"/>
                </a:solidFill>
              </a:rPr>
              <a:t>3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NVL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48640" y="2743200"/>
            <a:ext cx="8055808" cy="829816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	</a:t>
            </a:r>
            <a:r>
              <a:rPr lang="pl-PL">
                <a:solidFill>
                  <a:srgbClr val="2F6231"/>
                </a:solidFill>
                <a:latin typeface="Courier New"/>
              </a:rPr>
              <a:t>ename, 12*sal +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NVL(comm, 0)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	</a:t>
            </a:r>
            <a:r>
              <a:rPr lang="pl-PL" smtClean="0">
                <a:solidFill>
                  <a:srgbClr val="2F6231"/>
                </a:solidFill>
                <a:latin typeface="Courier New"/>
              </a:rPr>
              <a:t>emp;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538192" y="1860840"/>
            <a:ext cx="7850232" cy="5600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NVL(wyrażenie1, wyrażenie2)</a:t>
            </a:r>
            <a:endParaRPr sz="20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356992"/>
            <a:ext cx="22193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372957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 smtClean="0"/>
              <a:t>Wprowadzenie</a:t>
            </a: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 smtClean="0"/>
              <a:t>Część 1</a:t>
            </a:r>
            <a:r>
              <a:rPr lang="pl-PL" smtClean="0"/>
              <a:t>. Pseudowartość NULL w języku SQL</a:t>
            </a:r>
            <a:endParaRPr lang="pl-PL" dirty="0" smtClean="0"/>
          </a:p>
          <a:p>
            <a:pPr marL="514350">
              <a:lnSpc>
                <a:spcPct val="120000"/>
              </a:lnSpc>
              <a:spcBef>
                <a:spcPts val="1200"/>
              </a:spcBef>
            </a:pPr>
            <a:r>
              <a:rPr lang="pl-PL" dirty="0" smtClean="0"/>
              <a:t>Część 2</a:t>
            </a:r>
            <a:r>
              <a:rPr lang="pl-PL" smtClean="0"/>
              <a:t>. </a:t>
            </a:r>
            <a:r>
              <a:rPr lang="pl-PL" smtClean="0"/>
              <a:t>Operatory</a:t>
            </a:r>
          </a:p>
          <a:p>
            <a:pPr marL="514350">
              <a:lnSpc>
                <a:spcPct val="120000"/>
              </a:lnSpc>
              <a:spcBef>
                <a:spcPts val="1200"/>
              </a:spcBef>
            </a:pPr>
            <a:r>
              <a:rPr lang="pl-PL" smtClean="0"/>
              <a:t>Część </a:t>
            </a:r>
            <a:r>
              <a:rPr lang="pl-PL" smtClean="0"/>
              <a:t>3. Funkcje</a:t>
            </a:r>
            <a:endParaRPr lang="pl-PL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wykładu</a:t>
            </a:r>
            <a:endParaRPr lang="pl-PL" dirty="0"/>
          </a:p>
        </p:txBody>
      </p:sp>
      <p:sp>
        <p:nvSpPr>
          <p:cNvPr id="7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NVL2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48640" y="2743200"/>
            <a:ext cx="7863840" cy="901824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Emp.Ename, Comm,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NVL2(Emp.Comm, 'Tak', 'Nie')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Emp;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539552" y="1860840"/>
            <a:ext cx="7056784" cy="3440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NVL2(wyrażenie1, wyrażenie2, wyrażenie3)</a:t>
            </a:r>
            <a:endParaRPr sz="20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356992"/>
            <a:ext cx="32670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COALESCE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48640" y="2743200"/>
            <a:ext cx="7863840" cy="1189856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Emp.Ename, Emp.Comm, Emp.Mgr, Emp.Sal, 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  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COALESCE(Emp.Comm, Emp.Mgr, Emp.Sal)</a:t>
            </a:r>
            <a:r>
              <a:rPr lang="pl-PL">
                <a:solidFill>
                  <a:srgbClr val="2F6231"/>
                </a:solidFill>
                <a:latin typeface="Courier New"/>
              </a:rPr>
              <a:t> Coalesce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Emp;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539552" y="1860840"/>
            <a:ext cx="7589520" cy="4160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COALESCE(wyrażenie1, wyrażenie2 [, wyrażenie3]...)</a:t>
            </a:r>
            <a:endParaRPr sz="20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620219"/>
            <a:ext cx="35052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DECODE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611560" y="3470096"/>
            <a:ext cx="7863840" cy="2695208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 smtClean="0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 smtClean="0">
                <a:solidFill>
                  <a:srgbClr val="2F6231"/>
                </a:solidFill>
                <a:latin typeface="Courier New"/>
              </a:rPr>
              <a:t> </a:t>
            </a:r>
            <a:r>
              <a:rPr lang="pl-PL">
                <a:solidFill>
                  <a:srgbClr val="2F6231"/>
                </a:solidFill>
                <a:latin typeface="Courier New"/>
              </a:rPr>
              <a:t>Emp.Ename, Emp.Job, 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</a:t>
            </a:r>
            <a:r>
              <a:rPr lang="pl-PL" b="1" smtClean="0">
                <a:solidFill>
                  <a:schemeClr val="accent2">
                    <a:lumMod val="50000"/>
                  </a:schemeClr>
                </a:solidFill>
                <a:latin typeface="Courier New"/>
              </a:rPr>
              <a:t>DECODE(Emp.Job,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'CLERK', 'Urzędnik', 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 smtClean="0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'SALESMAN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', 'Sprzedawca', 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 smtClean="0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'MANAGER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', 'Kierownik',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 smtClean="0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'ANALYST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', 'Analityk',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 smtClean="0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'PRESIDENT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', 'Prezydent',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 smtClean="0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'Brak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tłumaczenia') </a:t>
            </a:r>
            <a:r>
              <a:rPr lang="pl-PL">
                <a:solidFill>
                  <a:srgbClr val="2F6231"/>
                </a:solidFill>
                <a:latin typeface="Courier New"/>
              </a:rPr>
              <a:t>Stanowisko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Emp;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611560" y="1860840"/>
            <a:ext cx="7589520" cy="12801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DECODE(wyrażenie1,</a:t>
            </a:r>
            <a:endParaRPr sz="2000" b="1"/>
          </a:p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wyrażenie2, wyrażenie3,</a:t>
            </a:r>
            <a:endParaRPr sz="2000" b="1"/>
          </a:p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wyrażenie4, wyrażenie5...</a:t>
            </a:r>
            <a:endParaRPr sz="2000" b="1"/>
          </a:p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[,wyrażenie]</a:t>
            </a:r>
            <a:endParaRPr sz="2000" b="1"/>
          </a:p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)</a:t>
            </a:r>
            <a:endParaRPr sz="2000" b="1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92027"/>
            <a:ext cx="30765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Instrukcja CASE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99592" y="3140968"/>
            <a:ext cx="7863840" cy="3384376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smtClean="0">
                <a:solidFill>
                  <a:srgbClr val="2F6231"/>
                </a:solidFill>
                <a:latin typeface="Courier New"/>
              </a:rPr>
              <a:t>    </a:t>
            </a:r>
            <a:r>
              <a:rPr lang="pl-PL" b="1" smtClean="0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 smtClean="0">
                <a:solidFill>
                  <a:srgbClr val="2F6231"/>
                </a:solidFill>
                <a:latin typeface="Courier New"/>
              </a:rPr>
              <a:t> </a:t>
            </a:r>
            <a:r>
              <a:rPr lang="pl-PL">
                <a:solidFill>
                  <a:srgbClr val="2F6231"/>
                </a:solidFill>
                <a:latin typeface="Courier New"/>
              </a:rPr>
              <a:t>Emp.Ename, Emp.Job,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      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CASE Emp.Job 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    WHEN 'CLERK' THEN 'Urzędnik'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    WHEN 'SALESMAN' THEN 'Sprzedawca'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    WHEN 'MANAGER' THEN 'Kierownik'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    WHEN 'ANALYST' THEN 'Analityk'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    WHEN 'PRESIDENT' THEN 'Prezydent'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  ELSE 'Brak tłumaczenia'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  END</a:t>
            </a:r>
            <a:r>
              <a:rPr lang="pl-PL">
                <a:solidFill>
                  <a:srgbClr val="2F6231"/>
                </a:solidFill>
                <a:latin typeface="Courier New"/>
              </a:rPr>
              <a:t> Stanowisko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</a:t>
            </a: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Emp;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640080" y="1860840"/>
            <a:ext cx="7589520" cy="13521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b="1"/>
              <a:t> </a:t>
            </a:r>
            <a:r>
              <a:rPr lang="pl-PL" b="1" smtClean="0"/>
              <a:t>  </a:t>
            </a:r>
            <a:r>
              <a:rPr lang="en-US" b="1" smtClean="0">
                <a:latin typeface="Calibri"/>
              </a:rPr>
              <a:t>CASE  </a:t>
            </a:r>
            <a:r>
              <a:rPr lang="en-US" b="1">
                <a:latin typeface="Calibri"/>
              </a:rPr>
              <a:t>wyrażenie1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WHEN  wyrażenie2 THEN wyrażenie3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[WHEN wyrażenie4 THEN wyrażenie5 …] 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[ELSE wyrażenie]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END</a:t>
            </a:r>
            <a:endParaRPr b="1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Instrukcja CASE z predykatem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07504" y="3861048"/>
            <a:ext cx="9036496" cy="2664296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 smtClean="0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 smtClean="0">
                <a:solidFill>
                  <a:srgbClr val="2F6231"/>
                </a:solidFill>
                <a:latin typeface="Courier New"/>
              </a:rPr>
              <a:t> </a:t>
            </a:r>
            <a:r>
              <a:rPr lang="pl-PL">
                <a:solidFill>
                  <a:srgbClr val="2F6231"/>
                </a:solidFill>
                <a:latin typeface="Courier New"/>
              </a:rPr>
              <a:t>Emp.Ename, Emp.Job, Emp.Sal,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CASE WHEN Emp.Sal &gt; 0 AND Emp.Sal &lt; 1000 </a:t>
            </a:r>
            <a:r>
              <a:rPr lang="pl-PL" b="1" smtClean="0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THEN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'Niska'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WHEN Emp.Sal &gt;= 1000 AND Emp.Sal &lt; 3000  THEN 'Średnia'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  WHEN Emp.Sal &gt;= 3000 THEN 'Wysoka'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ELSE 'Poza skalą'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       END </a:t>
            </a:r>
            <a:r>
              <a:rPr lang="pl-PL">
                <a:solidFill>
                  <a:srgbClr val="2F6231"/>
                </a:solidFill>
                <a:latin typeface="Courier New"/>
              </a:rPr>
              <a:t>Kategoryzacja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Emp;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640080" y="1860840"/>
            <a:ext cx="7589520" cy="18561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</a:rPr>
              <a:t>Instrukcja CASE zamiast z wyrażeniem może również występować z predykatem: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CASE 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  WHEN predykat THEN wyrażenie 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  ...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  [ELSE wyrażenie]</a:t>
            </a:r>
            <a:endParaRPr b="1"/>
          </a:p>
          <a:p>
            <a:pPr>
              <a:lnSpc>
                <a:spcPct val="100000"/>
              </a:lnSpc>
            </a:pPr>
            <a:r>
              <a:rPr lang="en-US" b="1">
                <a:latin typeface="Calibri"/>
              </a:rPr>
              <a:t>    END</a:t>
            </a:r>
            <a:endParaRPr b="1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CAST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611560" y="2636912"/>
            <a:ext cx="7863840" cy="1512168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Emp.Ename, 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NVL(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CAST(Emp.Comm AS VARCHAR2(5)</a:t>
            </a:r>
            <a:r>
              <a:rPr lang="pl-PL">
                <a:solidFill>
                  <a:srgbClr val="2F6231"/>
                </a:solidFill>
                <a:latin typeface="Courier New"/>
              </a:rPr>
              <a:t>), 'Brak prowizji') Prowizja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Emp;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640080" y="1860840"/>
            <a:ext cx="7589520" cy="3440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CAST(wyrażenie AS typ_danych</a:t>
            </a:r>
            <a:r>
              <a:rPr lang="en-US" sz="2000" b="1" smtClean="0">
                <a:latin typeface="Calibri"/>
              </a:rPr>
              <a:t>)</a:t>
            </a:r>
            <a:endParaRPr sz="20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573016"/>
            <a:ext cx="23145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TO_CHAR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640080" y="3965064"/>
            <a:ext cx="5300072" cy="1768192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</a:t>
            </a:r>
            <a:r>
              <a:rPr lang="pl-PL" smtClean="0">
                <a:solidFill>
                  <a:srgbClr val="2F6231"/>
                </a:solidFill>
                <a:latin typeface="Courier New"/>
              </a:rPr>
              <a:t>Emp.Ename</a:t>
            </a:r>
          </a:p>
          <a:p>
            <a:pPr>
              <a:lnSpc>
                <a:spcPct val="120000"/>
              </a:lnSpc>
            </a:pPr>
            <a:r>
              <a:rPr lang="pl-PL" smtClean="0">
                <a:solidFill>
                  <a:srgbClr val="2F6231"/>
                </a:solidFill>
                <a:latin typeface="Courier New"/>
              </a:rPr>
              <a:t>,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TO_CHAR(Emp.Hiredate, 'DD-MM-YYYY')</a:t>
            </a:r>
            <a:r>
              <a:rPr lang="pl-PL">
                <a:solidFill>
                  <a:srgbClr val="2F6231"/>
                </a:solidFill>
                <a:latin typeface="Courier New"/>
              </a:rPr>
              <a:t> </a:t>
            </a:r>
            <a:endParaRPr lang="pl-PL" smtClean="0">
              <a:solidFill>
                <a:srgbClr val="2F6231"/>
              </a:solidFill>
              <a:latin typeface="Courier New"/>
            </a:endParaRPr>
          </a:p>
          <a:p>
            <a:pPr>
              <a:lnSpc>
                <a:spcPct val="120000"/>
              </a:lnSpc>
            </a:pPr>
            <a:r>
              <a:rPr lang="pl-PL" smtClean="0">
                <a:solidFill>
                  <a:srgbClr val="2F6231"/>
                </a:solidFill>
                <a:latin typeface="Courier New"/>
              </a:rPr>
              <a:t>Hiredate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Emp;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640080" y="1860840"/>
            <a:ext cx="7589520" cy="192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Funkcja TO_CHAR(wyrażenie, format) służy do konwertowania wyrażenia danego typu (np. daty, liczby) na napis. </a:t>
            </a:r>
            <a:endParaRPr/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Na pierwszym argumencie podaje się wyrażenie, a na drugim format wyjściowy (np. wyświetlania lub wstawiania danych) tego wyrażenia.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TO_CHAR( value [, format_mask] [, nls_language] </a:t>
            </a:r>
            <a:r>
              <a:rPr lang="en-US" sz="2000" b="1" smtClean="0">
                <a:latin typeface="Calibri"/>
              </a:rPr>
              <a:t>)</a:t>
            </a:r>
            <a:endParaRPr sz="2000" b="1"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404195"/>
            <a:ext cx="19621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TO_DATE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48640" y="4389120"/>
            <a:ext cx="7863840" cy="1560160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INSERT INTO</a:t>
            </a:r>
            <a:r>
              <a:rPr lang="pl-PL">
                <a:solidFill>
                  <a:srgbClr val="2F6231"/>
                </a:solidFill>
                <a:latin typeface="Courier New"/>
              </a:rPr>
              <a:t> EMP </a:t>
            </a:r>
            <a:r>
              <a:rPr lang="pl-PL" b="1">
                <a:solidFill>
                  <a:srgbClr val="2F6231"/>
                </a:solidFill>
                <a:latin typeface="Courier New"/>
              </a:rPr>
              <a:t>VALUES</a:t>
            </a:r>
            <a:endParaRPr b="1"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    (7369, 'SMITH',  'CLERK',     7902,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   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TO_DATE('17-MAR-1980', 'DD-MON-YYYY')</a:t>
            </a:r>
            <a:r>
              <a:rPr lang="pl-PL">
                <a:solidFill>
                  <a:srgbClr val="2F6231"/>
                </a:solidFill>
                <a:latin typeface="Courier New"/>
              </a:rPr>
              <a:t>,  800, NULL, 20);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640080" y="1860840"/>
            <a:ext cx="7589520" cy="228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Funkcja TO_DATE(napis, format) służy do konwertowania napisu na datę. Na pierwszym argumencie podaje się napis, a na drugim format, w jakim ten napis jest wprowadzany.</a:t>
            </a:r>
            <a:endParaRPr/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	</a:t>
            </a:r>
            <a:endParaRPr/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Funkcja ta jest niezwykle przydatna podczas wstawiania danych do kolumn zawierających datę, ponieważ umożliwia uniezależnienie się od lokalnych ustawień.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TO_DATE( string1 [, format_mask] [, nls_language] ) </a:t>
            </a:r>
            <a:endParaRPr sz="2000" b="1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TO_NUMBER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48640" y="3749040"/>
            <a:ext cx="7863840" cy="2560320"/>
          </a:xfrm>
          <a:prstGeom prst="rect">
            <a:avLst/>
          </a:prstGeom>
        </p:spPr>
        <p:txBody>
          <a:bodyPr lIns="54720" tIns="91440" rIns="90000" bIns="45000"/>
          <a:lstStyle/>
          <a:p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640080" y="1860840"/>
            <a:ext cx="7589520" cy="17121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Funkcja </a:t>
            </a: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Calibri"/>
              </a:rPr>
              <a:t>TO_NUMBER(napis, format)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służy do konwertowania napisu na liczbę. Na pierwszym argumencie podaje się napis, a na drugim format, w jakim ten napis jest wprowadzany.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latin typeface="Calibri"/>
              </a:rPr>
              <a:t>TO_NUMBER( string1 [, format_mask] [, nls_language] )</a:t>
            </a:r>
            <a:endParaRPr sz="2000" b="1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SYSDATE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48640" y="2852936"/>
            <a:ext cx="7863840" cy="987544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 smtClean="0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 smtClean="0">
                <a:solidFill>
                  <a:srgbClr val="2F6231"/>
                </a:solidFill>
                <a:latin typeface="Courier New"/>
              </a:rPr>
              <a:t>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SYSDATE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Dual; 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539552" y="1860840"/>
            <a:ext cx="7589520" cy="4160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latin typeface="Calibri"/>
              </a:rPr>
              <a:t>Funkcja </a:t>
            </a:r>
            <a:r>
              <a:rPr lang="en-US" sz="2000" b="1">
                <a:latin typeface="Calibri"/>
              </a:rPr>
              <a:t>SYSDATE</a:t>
            </a:r>
            <a:r>
              <a:rPr lang="en-US" sz="2000">
                <a:latin typeface="Calibri"/>
              </a:rPr>
              <a:t> zwraca bieżącą datę.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022" y="4365104"/>
            <a:ext cx="1009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230722"/>
            <a:ext cx="8077200" cy="1923604"/>
          </a:xfrm>
        </p:spPr>
        <p:txBody>
          <a:bodyPr/>
          <a:lstStyle/>
          <a:p>
            <a:r>
              <a:rPr lang="pl-PL" sz="4400" dirty="0" smtClean="0"/>
              <a:t>Instrukcja SELECT </a:t>
            </a:r>
            <a:r>
              <a:rPr lang="en-US" smtClean="0"/>
              <a:t/>
            </a:r>
            <a:br>
              <a:rPr lang="en-US" smtClean="0"/>
            </a:br>
            <a:r>
              <a:rPr lang="pl-PL" sz="3600" smtClean="0">
                <a:solidFill>
                  <a:schemeClr val="tx1"/>
                </a:solidFill>
              </a:rPr>
              <a:t>Pseudowartość NULL</a:t>
            </a:r>
            <a:r>
              <a:rPr lang="pl-PL" sz="3600" dirty="0" smtClean="0">
                <a:solidFill>
                  <a:schemeClr val="tx1"/>
                </a:solidFill>
              </a:rPr>
              <a:t/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smtClean="0">
                <a:solidFill>
                  <a:schemeClr val="tx1"/>
                </a:solidFill>
              </a:rPr>
              <a:t>Część 1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USER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48640" y="3017520"/>
            <a:ext cx="3015248" cy="2139672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USER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Dual;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*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Emp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WHERE</a:t>
            </a:r>
            <a:r>
              <a:rPr lang="pl-PL">
                <a:solidFill>
                  <a:srgbClr val="2F6231"/>
                </a:solidFill>
                <a:latin typeface="Courier New"/>
              </a:rPr>
              <a:t> ename =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USER</a:t>
            </a:r>
            <a:r>
              <a:rPr lang="pl-PL">
                <a:solidFill>
                  <a:srgbClr val="2F6231"/>
                </a:solidFill>
                <a:latin typeface="Courier New"/>
              </a:rPr>
              <a:t>; 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640080" y="1860840"/>
            <a:ext cx="7589520" cy="48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latin typeface="Calibri"/>
              </a:rPr>
              <a:t>Funkcja </a:t>
            </a:r>
            <a:r>
              <a:rPr lang="en-US" sz="2000" b="1">
                <a:latin typeface="Calibri"/>
              </a:rPr>
              <a:t>USER</a:t>
            </a:r>
            <a:r>
              <a:rPr lang="en-US" sz="2000">
                <a:latin typeface="Calibri"/>
              </a:rPr>
              <a:t> zwraca aktualnego użytkownika.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212976"/>
            <a:ext cx="790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EXTRACT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48640" y="4114800"/>
            <a:ext cx="8271832" cy="2194520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Emp.Ename, Emp.Hiredate,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  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EXTRACT(YEAR FROM Emp.Hiredate)</a:t>
            </a:r>
            <a:r>
              <a:rPr lang="pl-PL">
                <a:solidFill>
                  <a:srgbClr val="2F6231"/>
                </a:solidFill>
                <a:latin typeface="Courier New"/>
              </a:rPr>
              <a:t> RokZatrudnienia,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   ROUND(MONTHS_BETWEEN(SYSDATE, Emp.Hiredate)/12, 0) IleLat,</a:t>
            </a:r>
            <a:endParaRPr/>
          </a:p>
          <a:p>
            <a:pPr>
              <a:lnSpc>
                <a:spcPct val="120000"/>
              </a:lnSpc>
            </a:pPr>
            <a:r>
              <a:rPr lang="pl-PL">
                <a:solidFill>
                  <a:srgbClr val="2F6231"/>
                </a:solidFill>
                <a:latin typeface="Courier New"/>
              </a:rPr>
              <a:t>       ADD_MONTHS(Emp.Hiredate, 480) Rocznica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Emp;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640080" y="1860840"/>
            <a:ext cx="7589520" cy="21442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Calibri"/>
              </a:rPr>
              <a:t>EXTRACT(część_daty FROM data1)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– np. EXTRACT(YEAR FROM Hiredate) – zwraca odpowiednią część daty z data1. </a:t>
            </a:r>
            <a:endParaRPr/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Przy czym część_daty to m.in. YEAR, MONTH, DAY, HOUR, MINUTE, SECOND.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Obok nazwiska i daty zatrudnienia pracownika wypisz, w którym roku został zatrudniony, ile lat pracuje oraz kiedy będzie obchodził 40-lecie pracy. Nadaj aliasy.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424080"/>
            <a:ext cx="8229240" cy="707400"/>
          </a:xfrm>
          <a:prstGeom prst="rect">
            <a:avLst/>
          </a:prstGeom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pl-PL" sz="4400" b="1">
                <a:solidFill>
                  <a:srgbClr val="F0AD00"/>
                </a:solidFill>
                <a:latin typeface="Calibri"/>
              </a:rPr>
              <a:t>Funkcja EXTRACT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40080" y="3017520"/>
            <a:ext cx="7863840" cy="1635616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SELECT</a:t>
            </a:r>
            <a:r>
              <a:rPr lang="pl-PL">
                <a:solidFill>
                  <a:srgbClr val="2F6231"/>
                </a:solidFill>
                <a:latin typeface="Courier New"/>
              </a:rPr>
              <a:t> *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FROM</a:t>
            </a:r>
            <a:r>
              <a:rPr lang="pl-PL">
                <a:solidFill>
                  <a:srgbClr val="2F6231"/>
                </a:solidFill>
                <a:latin typeface="Courier New"/>
              </a:rPr>
              <a:t>   Emp</a:t>
            </a:r>
            <a:endParaRPr/>
          </a:p>
          <a:p>
            <a:pPr>
              <a:lnSpc>
                <a:spcPct val="120000"/>
              </a:lnSpc>
            </a:pPr>
            <a:r>
              <a:rPr lang="pl-PL" b="1">
                <a:solidFill>
                  <a:srgbClr val="2F6231"/>
                </a:solidFill>
                <a:latin typeface="Courier New"/>
              </a:rPr>
              <a:t>WHERE</a:t>
            </a:r>
            <a:r>
              <a:rPr lang="pl-PL">
                <a:solidFill>
                  <a:srgbClr val="2F6231"/>
                </a:solidFill>
                <a:latin typeface="Courier New"/>
              </a:rPr>
              <a:t>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EXTRACT(YEAR FROM Emp.Hiredate)</a:t>
            </a:r>
            <a:r>
              <a:rPr lang="pl-PL">
                <a:solidFill>
                  <a:srgbClr val="2F6231"/>
                </a:solidFill>
                <a:latin typeface="Courier New"/>
              </a:rPr>
              <a:t> = </a:t>
            </a:r>
            <a:r>
              <a:rPr lang="pl-PL" b="1">
                <a:solidFill>
                  <a:schemeClr val="accent2">
                    <a:lumMod val="50000"/>
                  </a:schemeClr>
                </a:solidFill>
                <a:latin typeface="Courier New"/>
              </a:rPr>
              <a:t>EXTRACT(YEAR FROM SYSDATE)</a:t>
            </a:r>
            <a:r>
              <a:rPr lang="pl-PL">
                <a:solidFill>
                  <a:srgbClr val="2F6231"/>
                </a:solidFill>
                <a:latin typeface="Courier New"/>
              </a:rPr>
              <a:t> - 35;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640080" y="1860840"/>
            <a:ext cx="7589520" cy="252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Wypisz dane pracowników zatrudnionych trzydzieści pięć lat temu.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5410944" cy="302196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Używając w wyrażeniach nazw kolumn niewymaganych musimy być szczególnie ostrożni: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Pracownik,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12*Sal +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"Roczne 		zarobki"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Pseudowartość</a:t>
            </a:r>
            <a:r>
              <a:rPr lang="pl-PL" dirty="0" smtClean="0"/>
              <a:t> NULL w wyrażeniach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724128" y="2060848"/>
            <a:ext cx="2736304" cy="4320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89013" algn="l"/>
                <a:tab pos="1695450" algn="r"/>
              </a:tabLst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Pracownik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Roczne zarobki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	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	19500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	15500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	16400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	18000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5174943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Wynikiem operacji arytmetycznej, w której jednym ze składników (bądź czynników) jest </a:t>
            </a:r>
            <a:r>
              <a:rPr lang="pl-PL" dirty="0" err="1" smtClean="0">
                <a:cs typeface="Times New Roman" pitchFamily="18" charset="0"/>
              </a:rPr>
              <a:t>pseudowartość</a:t>
            </a:r>
            <a:r>
              <a:rPr lang="pl-PL" dirty="0" smtClean="0">
                <a:cs typeface="Times New Roman" pitchFamily="18" charset="0"/>
              </a:rPr>
              <a:t> NULL  jest </a:t>
            </a:r>
            <a:r>
              <a:rPr lang="pl-PL" dirty="0" err="1" smtClean="0">
                <a:cs typeface="Times New Roman" pitchFamily="18" charset="0"/>
              </a:rPr>
              <a:t>pseudowartość</a:t>
            </a:r>
            <a:r>
              <a:rPr lang="pl-PL" dirty="0" smtClean="0">
                <a:cs typeface="Times New Roman" pitchFamily="18" charset="0"/>
              </a:rPr>
              <a:t> NULL.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Na serwerze ORACLE nie dotyczy to konkatenacji, ale już np. w MS SQL Server tak.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Aby w takim przypadku można było wykonać operację na wyrażeniu, należy zamienić NULL na wartość znaczącą. W tym celu używa się funkcji wbudowanej. W ORACLE jest to funkcja:</a:t>
            </a:r>
          </a:p>
          <a:p>
            <a:pPr marL="179388" indent="-179388" algn="ctr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(wyrażenie,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zamienić_na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endParaRPr lang="pl-PL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smtClean="0"/>
              <a:t>Pseudowartość NULL w wyrażeniach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5410944" cy="221291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Po zastosowaniu funkcji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NVL</a:t>
            </a:r>
            <a:r>
              <a:rPr lang="pl-PL" dirty="0" smtClean="0">
                <a:cs typeface="Times New Roman" pitchFamily="18" charset="0"/>
              </a:rPr>
              <a:t>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Pracownik,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12*Sal +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0) 		"Roczne zarobki"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Pseudowartość</a:t>
            </a:r>
            <a:r>
              <a:rPr lang="pl-PL" dirty="0" smtClean="0"/>
              <a:t> NULL w wyrażeniach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724128" y="2060848"/>
            <a:ext cx="2736304" cy="4320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887538" algn="r"/>
              </a:tabLst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Pracownik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Roczne zarobki</a:t>
            </a:r>
          </a:p>
          <a:p>
            <a:pPr>
              <a:tabLst>
                <a:tab pos="1887538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	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9600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19500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15500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35700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16400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34200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29400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36000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60000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18000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13200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11400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36000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15600 </a:t>
            </a:r>
            <a:endParaRPr lang="pl-PL" sz="16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370153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Wiersze, dla których warunek przyjmuje wartość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FALSE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lub </a:t>
            </a:r>
            <a:r>
              <a:rPr lang="pl-PL" sz="2000" b="1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NULL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są z wyniku eliminowane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Wypisz nazwiska, zarobki i stanowiska pracowników firmy, których pensja jest większa niż prowizja</a:t>
            </a:r>
            <a:r>
              <a:rPr lang="pl-PL" sz="2000" dirty="0" smtClean="0">
                <a:cs typeface="Times New Roman" pitchFamily="18" charset="0"/>
              </a:rPr>
              <a:t>:</a:t>
            </a: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 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smtClean="0"/>
              <a:t>NULL w klauzuli</a:t>
            </a:r>
            <a:r>
              <a:rPr lang="pl-PL" i="1" smtClean="0"/>
              <a:t> </a:t>
            </a:r>
            <a:r>
              <a:rPr lang="pl-PL" dirty="0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508104" y="3429000"/>
            <a:ext cx="2952328" cy="1440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Sal	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Comm</a:t>
            </a:r>
            <a:endParaRPr lang="pl-PL" sz="16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	---------</a:t>
            </a: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	      1600	300  </a:t>
            </a: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	1250 	500  </a:t>
            </a: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	1500	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600712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Łatwo jest oczywiście rozszerzyć wynik naszego zapytania o osoby, które nie mają prowizji:</a:t>
            </a: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 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 &gt;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0)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smtClean="0"/>
              <a:t>NULL w klauzuli</a:t>
            </a:r>
            <a:r>
              <a:rPr lang="pl-PL" i="1" smtClean="0"/>
              <a:t> </a:t>
            </a:r>
            <a:r>
              <a:rPr lang="pl-PL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6012160" y="2636912"/>
            <a:ext cx="2664296" cy="3528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    Sal	             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Comm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	---------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800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1600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300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1250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500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2975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2850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2450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5000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1500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0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1100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950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1300 </a:t>
            </a:r>
            <a:endParaRPr lang="pl-PL" sz="14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Prostokąt zaokrąglony 6"/>
          <p:cNvSpPr/>
          <p:nvPr/>
        </p:nvSpPr>
        <p:spPr>
          <a:xfrm>
            <a:off x="899592" y="4005064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</a:rPr>
              <a:t>Jak powinno być?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899592" y="4869160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</a:rPr>
              <a:t>Tak, jak chce szef.</a:t>
            </a:r>
          </a:p>
        </p:txBody>
      </p:sp>
      <p:sp>
        <p:nvSpPr>
          <p:cNvPr id="9" name="Strzałka w dół 8"/>
          <p:cNvSpPr/>
          <p:nvPr/>
        </p:nvSpPr>
        <p:spPr>
          <a:xfrm>
            <a:off x="1835696" y="4509120"/>
            <a:ext cx="288032" cy="2880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299639"/>
          </a:xfrm>
        </p:spPr>
        <p:txBody>
          <a:bodyPr/>
          <a:lstStyle/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defRPr/>
            </a:pPr>
            <a:r>
              <a:rPr lang="pl-PL" sz="2000" dirty="0" smtClean="0">
                <a:cs typeface="Times New Roman" pitchFamily="18" charset="0"/>
              </a:rPr>
              <a:t>Należy zwrócić uwagę na kilka przypadków użycia wyrażeń w klauzuli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cs typeface="Times New Roman" pitchFamily="18" charset="0"/>
              </a:rPr>
              <a:t>: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</a:tabLst>
              <a:defRPr/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1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1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	lub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'Ala' = '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Ala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spcAft>
                <a:spcPts val="2400"/>
              </a:spcAft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cs typeface="Times New Roman" pitchFamily="18" charset="0"/>
              </a:rPr>
              <a:t>		Zwrócone zostaną </a:t>
            </a:r>
            <a:r>
              <a:rPr lang="pl-PL" sz="2000" b="1" dirty="0" smtClean="0">
                <a:cs typeface="Times New Roman" pitchFamily="18" charset="0"/>
              </a:rPr>
              <a:t>wszystkie wiersze z tabeli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wyrażenie1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wyrażenie1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cs typeface="Times New Roman" pitchFamily="18" charset="0"/>
              </a:rPr>
              <a:t>W szczególności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kolumna1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kolumna1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cs typeface="Times New Roman" pitchFamily="18" charset="0"/>
              </a:rPr>
              <a:t>		Zwrócone zostaną wszystkie te rekordy, dla których 	wyrażenie1 (wartość w kolumna1) </a:t>
            </a:r>
            <a:r>
              <a:rPr lang="pl-PL" sz="2000" b="1" u="sng" dirty="0" smtClean="0">
                <a:cs typeface="Times New Roman" pitchFamily="18" charset="0"/>
              </a:rPr>
              <a:t>nie jest NULL</a:t>
            </a:r>
            <a:r>
              <a:rPr lang="pl-PL" sz="2000" dirty="0" smtClean="0">
                <a:cs typeface="Times New Roman" pitchFamily="18" charset="0"/>
              </a:rPr>
              <a:t>.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2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3521</TotalTime>
  <Words>1415</Words>
  <Application>Microsoft Office PowerPoint</Application>
  <PresentationFormat>Pokaz na ekranie (4:3)</PresentationFormat>
  <Paragraphs>293</Paragraphs>
  <Slides>32</Slides>
  <Notes>18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3" baseType="lpstr">
      <vt:lpstr>Motyw2</vt:lpstr>
      <vt:lpstr>SQL – język relacyjnych i obiektowo-relacyjnych baz danych Podstawy Część 1</vt:lpstr>
      <vt:lpstr>Plan wykładu</vt:lpstr>
      <vt:lpstr>Instrukcja SELECT  Pseudowartość NULL Część 1</vt:lpstr>
      <vt:lpstr>Pseudowartość NULL w wyrażeniach</vt:lpstr>
      <vt:lpstr>Pseudowartość NULL w wyrażeniach</vt:lpstr>
      <vt:lpstr>Pseudowartość NULL w wyrażeniach</vt:lpstr>
      <vt:lpstr>NULL w klauzuli WHERE</vt:lpstr>
      <vt:lpstr>NULL w klauzuli WHERE</vt:lpstr>
      <vt:lpstr>Klauzula WHERE</vt:lpstr>
      <vt:lpstr>Instrukcja SELECT  Operatory Część 2</vt:lpstr>
      <vt:lpstr>Opetatory</vt:lpstr>
      <vt:lpstr>Opetatory – IN</vt:lpstr>
      <vt:lpstr>Opetatory – BETWEEN</vt:lpstr>
      <vt:lpstr>Opetatory – LIKE</vt:lpstr>
      <vt:lpstr>Wybrane funkcje – ORACLE 11gR1</vt:lpstr>
      <vt:lpstr>Wybrane funkcje – ORACLE 11gR1</vt:lpstr>
      <vt:lpstr>Wybrane funkcje – ORACLE 11gR1</vt:lpstr>
      <vt:lpstr>Instrukcja SELECT  Funkcje Część 3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Mati</dc:creator>
  <cp:lastModifiedBy>Lenovo</cp:lastModifiedBy>
  <cp:revision>544</cp:revision>
  <dcterms:created xsi:type="dcterms:W3CDTF">2010-03-12T18:28:34Z</dcterms:created>
  <dcterms:modified xsi:type="dcterms:W3CDTF">2020-03-08T19:38:18Z</dcterms:modified>
</cp:coreProperties>
</file>