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87" r:id="rId9"/>
    <p:sldId id="369" r:id="rId10"/>
    <p:sldId id="366" r:id="rId11"/>
    <p:sldId id="367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709" autoAdjust="0"/>
  </p:normalViewPr>
  <p:slideViewPr>
    <p:cSldViewPr>
      <p:cViewPr varScale="1">
        <p:scale>
          <a:sx n="82" d="100"/>
          <a:sy n="82" d="100"/>
        </p:scale>
        <p:origin x="-14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2014-04-12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48886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2014-04-12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6970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0741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899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17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0586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5987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1530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1638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6954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86995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8546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7019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1676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78042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02014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16521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54907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93593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15003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1655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44397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52359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6725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7158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8956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5484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59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769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0586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0606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719972"/>
            <a:ext cx="8077200" cy="26776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Złączenia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49353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W warunku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WHERE</a:t>
            </a:r>
            <a:r>
              <a:rPr lang="pl-PL" dirty="0" smtClean="0">
                <a:cs typeface="Times New Roman" pitchFamily="18" charset="0"/>
              </a:rPr>
              <a:t> wyróżniamy dwa rodzaje predykatów:</a:t>
            </a:r>
          </a:p>
          <a:p>
            <a:pPr lvl="1" algn="just"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predykaty złączenia, np.</a:t>
            </a:r>
          </a:p>
          <a:p>
            <a:pPr lvl="2" algn="just">
              <a:spcBef>
                <a:spcPct val="50000"/>
              </a:spcBef>
            </a:pPr>
            <a:r>
              <a:rPr lang="pl-PL" sz="20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endParaRPr lang="pl-PL" sz="2000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predykaty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pl-PL" sz="2200" dirty="0" smtClean="0">
                <a:cs typeface="Times New Roman" pitchFamily="18" charset="0"/>
              </a:rPr>
              <a:t>ograniczające, np.</a:t>
            </a:r>
          </a:p>
          <a:p>
            <a:pPr lvl="2" algn="just">
              <a:spcBef>
                <a:spcPct val="50000"/>
              </a:spcBef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Sal &gt; 1100</a:t>
            </a:r>
          </a:p>
          <a:p>
            <a:pPr lvl="2" algn="just">
              <a:spcBef>
                <a:spcPct val="50000"/>
              </a:spcBef>
            </a:pP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Loc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=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CHICAGO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Courier New" pitchFamily="49" charset="0"/>
              </a:rPr>
              <a:t>W jednym warunku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Courier New" pitchFamily="49" charset="0"/>
              </a:rPr>
              <a:t> możemy używać zarówno predykatów złączenia, jak i predykatów ograniczających, łącząc je operatorami logicznymi. </a:t>
            </a:r>
          </a:p>
          <a:p>
            <a:pPr algn="just">
              <a:spcBef>
                <a:spcPct val="50000"/>
              </a:spcBef>
            </a:pPr>
            <a:endParaRPr lang="pl-PL" sz="22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Predykaty w warunku WHERE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78537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Obok numeru i nazwiska każdego urzędnika, wypisz nazwę działu, w którym pracuje.</a:t>
            </a:r>
            <a:endParaRPr lang="pl-PL" sz="2200" dirty="0" smtClean="0"/>
          </a:p>
          <a:p>
            <a:pPr marL="633413" indent="0">
              <a:spcBef>
                <a:spcPts val="1800"/>
              </a:spcBef>
              <a:buNone/>
              <a:tabLst>
                <a:tab pos="18875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Job = 'CLERK';</a:t>
            </a:r>
          </a:p>
          <a:p>
            <a:pPr algn="just">
              <a:spcBef>
                <a:spcPct val="50000"/>
              </a:spcBef>
            </a:pPr>
            <a:endParaRPr lang="pl-PL" sz="22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Złączenie naturalne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5" name="Rounded Rectangle 6"/>
          <p:cNvSpPr/>
          <p:nvPr/>
        </p:nvSpPr>
        <p:spPr>
          <a:xfrm>
            <a:off x="5508104" y="4005064"/>
            <a:ext cx="2880320" cy="1440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	-----------	----------</a:t>
            </a:r>
          </a:p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7934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 </a:t>
            </a:r>
          </a:p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</a:p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7369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</a:p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</a:t>
            </a:r>
            <a:endParaRPr lang="pl-PL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67793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Zapytaniem </a:t>
            </a:r>
            <a:r>
              <a:rPr lang="pl-PL" sz="2000" dirty="0" smtClean="0">
                <a:cs typeface="Times New Roman" pitchFamily="18" charset="0"/>
              </a:rPr>
              <a:t>równoważnym poniższemu:</a:t>
            </a:r>
          </a:p>
          <a:p>
            <a:pPr marL="631825" indent="1588" defTabSz="1416050">
              <a:spcBef>
                <a:spcPct val="50000"/>
              </a:spcBef>
              <a:buNone/>
              <a:tabLst>
                <a:tab pos="2330450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Job = 'CLERK';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Jest zapytanie:</a:t>
            </a:r>
          </a:p>
          <a:p>
            <a:pPr marL="631825" indent="1588">
              <a:spcBef>
                <a:spcPct val="50000"/>
              </a:spcBef>
              <a:buNone/>
              <a:tabLst>
                <a:tab pos="2330450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Job = 'CLERK';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INNER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4843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Oddzielenie predykatów złączenia od pozostałych predykatów spowoduje, że zapytanie będzie bardziej czytelne (szczególnie przy dużej liczbie tabel).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Zauważmy, że zarówno konstrukcja złączenia tabel przy użyciu predykatu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, jak 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INNER JOIN </a:t>
            </a:r>
            <a:r>
              <a:rPr lang="pl-PL" sz="2000" dirty="0" smtClean="0">
                <a:cs typeface="Times New Roman" pitchFamily="18" charset="0"/>
              </a:rPr>
              <a:t>działa na zasadzie usunięcia z iloczynu kartezjańskiego (wykonanego na tabelach wchodzących w skład złączenia) tych wierszy, które nie spełniają warunku zdefiniowanego po predykacie złączenia.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Inaczej mówiąc, w wyniku pozostaną te wiersze, dla których warunek złączenia przybiera wartość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TRUE</a:t>
            </a:r>
            <a:r>
              <a:rPr lang="pl-PL" sz="2000" dirty="0" smtClean="0">
                <a:cs typeface="Times New Roman" pitchFamily="18" charset="0"/>
              </a:rPr>
              <a:t>, a zostaną odrzucone rekordy z warunkiem złączenia interpretowanym jako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FALSE</a:t>
            </a:r>
            <a:r>
              <a:rPr lang="pl-PL" sz="2000" dirty="0" smtClean="0">
                <a:cs typeface="Times New Roman" pitchFamily="18" charset="0"/>
              </a:rPr>
              <a:t> lub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NULL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INNER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262705"/>
          </a:xfrm>
        </p:spPr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Dotychczas chcieliśmy zawsze, by predykat złączenia był spełniony tzn. aby dla każdego wyświetlanego wiersza pierwszej tabeli, występował odpowiadający mu wiersz drugiej tabeli. Do tego wystarczały nam złączenia wewnętrzne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INNER JOIN</a:t>
            </a:r>
            <a:r>
              <a:rPr lang="pl-PL" sz="2000" dirty="0" smtClean="0">
                <a:cs typeface="Times New Roman" pitchFamily="18" charset="0"/>
              </a:rPr>
              <a:t>).</a:t>
            </a:r>
          </a:p>
          <a:p>
            <a:pPr algn="just"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Może się jednak zdarzyć, że istnieje wiersz w pierwszej tabeli nie mający powiązania z żadnym wierszem drugiej tabeli, jednak chcemy aby pojawił się w wyniku. W tym celu musimy sięgnąć po złączenia zewnętrzne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OUTER JOIN</a:t>
            </a:r>
            <a:r>
              <a:rPr lang="pl-PL" sz="2000" dirty="0" smtClean="0">
                <a:cs typeface="Times New Roman" pitchFamily="18" charset="0"/>
              </a:rPr>
              <a:t>).</a:t>
            </a:r>
          </a:p>
          <a:p>
            <a:pPr algn="just">
              <a:spcBef>
                <a:spcPts val="6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Złączenie zewnętrzne, podobnie jak złączenie wewnętrzne, możemy zrealizować na dwa sposoby:</a:t>
            </a:r>
            <a:endParaRPr lang="pl-PL" sz="1600" dirty="0" smtClean="0">
              <a:cs typeface="Courier New" pitchFamily="49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pl-PL" sz="1600" dirty="0" smtClean="0">
                <a:cs typeface="Courier New" pitchFamily="49" charset="0"/>
              </a:rPr>
              <a:t>stosując warunek złączenia w klauzuli WHERE i umieszczając (+) po stronie uboższej (ORACLE</a:t>
            </a:r>
            <a:r>
              <a:rPr lang="pl-PL" sz="1600" dirty="0" smtClean="0">
                <a:cs typeface="Courier New" pitchFamily="49" charset="0"/>
              </a:rPr>
              <a:t>)</a:t>
            </a:r>
            <a:endParaRPr lang="pl-PL" sz="1600" dirty="0" smtClean="0">
              <a:cs typeface="Courier New" pitchFamily="49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pl-PL" sz="1600" dirty="0" smtClean="0">
                <a:cs typeface="Times New Roman" pitchFamily="18" charset="0"/>
              </a:rPr>
              <a:t>stosując konstrukcję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OUTER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JOIN </a:t>
            </a:r>
            <a:r>
              <a:rPr lang="pl-PL" sz="1600" dirty="0" smtClean="0">
                <a:cs typeface="Courier New" pitchFamily="49" charset="0"/>
              </a:rPr>
              <a:t>– sposób preferowany w dokumentacji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6897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dirty="0" smtClean="0">
                <a:cs typeface="Times New Roman" pitchFamily="18" charset="0"/>
              </a:rPr>
              <a:t>Mamy 3 rodzaje złączeń zewnętrznych: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LEFT OUTER JOIN </a:t>
            </a:r>
            <a:r>
              <a:rPr lang="pl-PL" dirty="0" smtClean="0">
                <a:cs typeface="Courier New" pitchFamily="49" charset="0"/>
              </a:rPr>
              <a:t>–</a:t>
            </a:r>
            <a:r>
              <a:rPr lang="pl-PL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dirty="0" smtClean="0">
                <a:cs typeface="Courier New" pitchFamily="49" charset="0"/>
              </a:rPr>
              <a:t>rozszerza złączenie wewnętrzne o te wiersze z tabeli stojącej po lewej stronie słowa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JOIN</a:t>
            </a:r>
            <a:r>
              <a:rPr lang="pl-PL" dirty="0" smtClean="0">
                <a:cs typeface="Courier New" pitchFamily="49" charset="0"/>
              </a:rPr>
              <a:t>, które nie mają odpowiedników w tabeli po stronie prawej.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RIGHT OUTER JOIN </a:t>
            </a:r>
            <a:r>
              <a:rPr lang="pl-PL" dirty="0" smtClean="0">
                <a:cs typeface="Courier New" pitchFamily="49" charset="0"/>
              </a:rPr>
              <a:t>–</a:t>
            </a:r>
            <a:r>
              <a:rPr lang="pl-PL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dirty="0" smtClean="0">
                <a:cs typeface="Courier New" pitchFamily="49" charset="0"/>
              </a:rPr>
              <a:t>rozszerza złączenie wewnętrzne o te wiersze z tabeli stojącej po prawej stronie słowa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JOIN</a:t>
            </a:r>
            <a:r>
              <a:rPr lang="pl-PL" dirty="0" smtClean="0">
                <a:cs typeface="Courier New" pitchFamily="49" charset="0"/>
              </a:rPr>
              <a:t>, które nie mają odpowiedników w tabeli po stronie lewej.</a:t>
            </a:r>
            <a:endParaRPr lang="pl-PL" dirty="0" smtClean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pPr lvl="1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FULL OUTER JOIN </a:t>
            </a:r>
            <a:r>
              <a:rPr lang="pl-PL" dirty="0" smtClean="0">
                <a:cs typeface="Courier New" pitchFamily="49" charset="0"/>
              </a:rPr>
              <a:t>– jest sumą wyników złączenia zewnętrznego lewostronnego i prawostronnego.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sz="2800" dirty="0" smtClean="0">
                <a:cs typeface="Times New Roman" pitchFamily="18" charset="0"/>
              </a:rPr>
              <a:t>Słowo </a:t>
            </a:r>
            <a:r>
              <a:rPr lang="pl-PL" sz="2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OUTER</a:t>
            </a:r>
            <a:r>
              <a:rPr lang="pl-PL" sz="2800" dirty="0" smtClean="0">
                <a:cs typeface="Times New Roman" pitchFamily="18" charset="0"/>
              </a:rPr>
              <a:t> jest opcjonalne.</a:t>
            </a:r>
            <a:endParaRPr lang="pl-PL" sz="2800" dirty="0" smtClean="0"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05876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Obok numeru i nazwiska pracownika, wypisz nazwę działu, w którym ten pracownik pracuje. Uwzględnij też tych pracowników, którzy nie pracują w żadnym dziale.</a:t>
            </a:r>
            <a:endParaRPr lang="pl-PL" sz="2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Sposób 1 – po stronie uboższej umieszczamy gwiazdkę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ORACLE</a:t>
            </a:r>
            <a:r>
              <a:rPr lang="pl-PL" sz="2000" dirty="0" smtClean="0">
                <a:cs typeface="Times New Roman" pitchFamily="18" charset="0"/>
              </a:rPr>
              <a:t>):</a:t>
            </a:r>
          </a:p>
          <a:p>
            <a:pPr marL="631825" indent="1588" defTabSz="1416050">
              <a:lnSpc>
                <a:spcPct val="120000"/>
              </a:lnSpc>
              <a:spcBef>
                <a:spcPts val="6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(+);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</a:pPr>
            <a:r>
              <a:rPr lang="pl-PL" sz="2000" dirty="0" smtClean="0">
                <a:cs typeface="Times New Roman" pitchFamily="18" charset="0"/>
              </a:rPr>
              <a:t>Sposób 2: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LEFT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6156176" y="4941168"/>
            <a:ext cx="2736304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defRPr/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W celu zaprezentowania wyniku dopisałam do tabeli </a:t>
            </a:r>
            <a:r>
              <a:rPr lang="pl-PL" sz="1400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emp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 pracowników nie zatrudnionych w żadnym dziale.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320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Wynik:</a:t>
            </a:r>
            <a:endParaRPr lang="pl-PL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LEFT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2555776" y="1628800"/>
            <a:ext cx="3960440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 	ENAME 	DNAME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--------------	--------------------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	MILLER 	ACCOUNTING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7839 	KING 	ACCOUNTING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7782 	CLARK 	ACCOUNTING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7902 	FORD 	RESEARCH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	ADAMS 	RESEARCH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7788 	SCOTT 	RESEARCH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7566 	JONES 	RESEARCH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7369 	SMITH 	RESEARCH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7900 	JAMES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7844 	TURNER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7698 	BLAKE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	MARTIN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	WARD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	ALLEN 	SALES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1235 	KOWALSKI  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1234 	NOWAK   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05876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Obok numeru i nazwiska pracownika, wypisz nazwę działu, w którym ten pracownik pracuje. Uwzględnij też te działy, w których nikt nie pracuje.</a:t>
            </a:r>
            <a:endParaRPr lang="pl-PL" sz="2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Sposób 1 – po stronie uboższej umieszczamy gwiazdkę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ORACLE</a:t>
            </a:r>
            <a:r>
              <a:rPr lang="pl-PL" sz="2000" dirty="0" smtClean="0">
                <a:cs typeface="Times New Roman" pitchFamily="18" charset="0"/>
              </a:rPr>
              <a:t>):</a:t>
            </a:r>
          </a:p>
          <a:p>
            <a:pPr marL="631825" indent="1588" defTabSz="1416050">
              <a:lnSpc>
                <a:spcPct val="120000"/>
              </a:lnSpc>
              <a:spcBef>
                <a:spcPts val="6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(+)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</a:pPr>
            <a:r>
              <a:rPr lang="pl-PL" sz="2000" dirty="0" smtClean="0">
                <a:cs typeface="Times New Roman" pitchFamily="18" charset="0"/>
              </a:rPr>
              <a:t>Sposób 2: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RIGHT OUTER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RIGHT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320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Wynik:</a:t>
            </a:r>
            <a:endParaRPr lang="pl-PL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RIGHT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2555776" y="1628800"/>
            <a:ext cx="3960440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 	ENAME 	DNAME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--------------	--------------------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7369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7566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7698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7782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7788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7839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7844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7900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7902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OPERATIONS 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0126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Specyfiką relacyjnych baz danych jest to, że dane znajdują się w wielu tabelach. Często, aby wybrać potrzebne nam informacje musimy sięgnąć do więcej niż jednej tabeli.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Przydatność języka SQL byłaby więc mocno ograniczona, gdybyśmy w jednym poleceniu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 smtClean="0"/>
              <a:t> mogli wybierać dane tylko z jednej tabeli.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Oczywiście tak nie jest – w jednym poleceniu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 smtClean="0"/>
              <a:t> możemy wybierać dane z wielu tabel – używamy do tego złączeń.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Tabele możemy złączać stosując:</a:t>
            </a:r>
          </a:p>
          <a:p>
            <a:pPr marL="795528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sz="1800" dirty="0" smtClean="0"/>
              <a:t>warunek złączenia w klauzuli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</a:rPr>
              <a:t>WHERE</a:t>
            </a:r>
            <a:r>
              <a:rPr lang="pl-PL" sz="1800" dirty="0" smtClean="0"/>
              <a:t>,</a:t>
            </a:r>
          </a:p>
          <a:p>
            <a:pPr marL="795528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sz="1800" dirty="0" smtClean="0"/>
              <a:t>konstrukcję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</a:rPr>
              <a:t>JOIN</a:t>
            </a:r>
            <a:r>
              <a:rPr lang="pl-PL" sz="1800" dirty="0" smtClean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Złączenia tabel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499693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Obok numeru i nazwiska pracownika, wypisz nazwę działu, w którym ten pracownik pracuje. Uwzględnij też tych pracowników, którzy nie pracują w żadnym dziale oraz te działy, w których nikt nie pracuje.</a:t>
            </a:r>
            <a:endParaRPr lang="pl-PL" sz="2000" dirty="0" smtClean="0"/>
          </a:p>
          <a:p>
            <a:pPr algn="just">
              <a:lnSpc>
                <a:spcPct val="120000"/>
              </a:lnSpc>
              <a:spcBef>
                <a:spcPct val="50000"/>
              </a:spcBef>
              <a:tabLst>
                <a:tab pos="2963863" algn="l"/>
              </a:tabLst>
            </a:pPr>
            <a:r>
              <a:rPr lang="pl-PL" sz="2000" dirty="0" smtClean="0">
                <a:cs typeface="Times New Roman" pitchFamily="18" charset="0"/>
              </a:rPr>
              <a:t>Sposób 1: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FULL OUTER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3413" indent="-633413">
              <a:lnSpc>
                <a:spcPct val="120000"/>
              </a:lnSpc>
              <a:spcBef>
                <a:spcPct val="50000"/>
              </a:spcBef>
              <a:tabLst>
                <a:tab pos="2963863" algn="l"/>
              </a:tabLst>
            </a:pPr>
            <a:r>
              <a:rPr lang="pl-PL" sz="2000" dirty="0" smtClean="0">
                <a:cs typeface="Times New Roman" pitchFamily="18" charset="0"/>
              </a:rPr>
              <a:t>Ponieważ nie możemy napisać (+) po obu stronach jedynym sposobem realizacji tego zadania w warunku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 jest zastosowanie operatora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UNION</a:t>
            </a:r>
            <a:r>
              <a:rPr lang="pl-PL" sz="2000" dirty="0" smtClean="0">
                <a:cs typeface="Times New Roman" pitchFamily="18" charset="0"/>
              </a:rPr>
              <a:t>.</a:t>
            </a:r>
            <a:endParaRPr lang="pl-PL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FULL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320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Wynik:</a:t>
            </a:r>
            <a:endParaRPr lang="pl-PL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FULL OUTER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2555776" y="1628800"/>
            <a:ext cx="3960440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 	ENAME 	DNAME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--------------	--------------------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7369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7566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7698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7782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7788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7839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7844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7900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7902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RESEARCH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ACCOUNTING</a:t>
            </a:r>
            <a:endParaRPr lang="pl-PL" sz="16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1235 	KOWALSKI  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1234 	NOWAK  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buClr>
                <a:schemeClr val="accent1"/>
              </a:buClr>
              <a:buNone/>
              <a:tabLst>
                <a:tab pos="811213" algn="l"/>
                <a:tab pos="2065338" algn="l"/>
              </a:tabLst>
              <a:defRPr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OPERATIONS 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1494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Korzystając ze związku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klucz obcy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 klucz główny</a:t>
            </a:r>
            <a:r>
              <a:rPr lang="pl-PL" b="1" dirty="0" smtClean="0">
                <a:solidFill>
                  <a:srgbClr val="800000"/>
                </a:solidFill>
              </a:rPr>
              <a:t>,</a:t>
            </a:r>
            <a:r>
              <a:rPr lang="pl-PL" dirty="0" smtClean="0">
                <a:solidFill>
                  <a:srgbClr val="800000"/>
                </a:solidFill>
              </a:rPr>
              <a:t> </a:t>
            </a:r>
            <a:r>
              <a:rPr lang="pl-PL" dirty="0" smtClean="0"/>
              <a:t>można dokonać złączenia tabeli z nią samą. Wówczas</a:t>
            </a:r>
            <a:br>
              <a:rPr lang="pl-PL" dirty="0" smtClean="0"/>
            </a:br>
            <a:r>
              <a:rPr lang="pl-PL" dirty="0" smtClean="0"/>
              <a:t>ta sama tabela występuje w dwóch (lub więcej) rolach, wskazywanych przez </a:t>
            </a:r>
            <a:r>
              <a:rPr lang="pl-PL" i="1" dirty="0" err="1" smtClean="0"/>
              <a:t>aliasy</a:t>
            </a:r>
            <a:r>
              <a:rPr lang="pl-PL" dirty="0" smtClean="0"/>
              <a:t> (nazwy zastępcze) dołączane do nazwy tabeli w klauzuli </a:t>
            </a:r>
            <a:r>
              <a:rPr lang="pl-PL" b="1" dirty="0" smtClean="0">
                <a:solidFill>
                  <a:srgbClr val="336600"/>
                </a:solidFill>
              </a:rPr>
              <a:t>FROM</a:t>
            </a:r>
            <a:r>
              <a:rPr lang="pl-PL" dirty="0" smtClean="0">
                <a:solidFill>
                  <a:srgbClr val="800000"/>
                </a:solidFill>
              </a:rPr>
              <a:t>.</a:t>
            </a:r>
            <a:endParaRPr lang="pl-PL" dirty="0">
              <a:solidFill>
                <a:srgbClr val="80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Samozłączenia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02974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Obok nazwiska pracownika wypisz nazwisko jego kierownika.</a:t>
            </a:r>
          </a:p>
          <a:p>
            <a:pPr marL="631825" indent="1588">
              <a:lnSpc>
                <a:spcPct val="110000"/>
              </a:lnSpc>
              <a:spcBef>
                <a:spcPct val="50000"/>
              </a:spcBef>
              <a:buNone/>
              <a:tabLst>
                <a:tab pos="17986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Pracownik,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 	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Kierownik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Prac.Mgr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pl-PL" dirty="0">
              <a:solidFill>
                <a:srgbClr val="80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Samozłączenia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143636" y="2780928"/>
            <a:ext cx="2214578" cy="3456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</a:tabLst>
            </a:pP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Kierownik 	Pracownik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	FORD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 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	JONES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 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	SCOTT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	JONES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	CLARK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115616" y="4509120"/>
            <a:ext cx="302433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pl-PL" dirty="0" smtClean="0">
                <a:latin typeface="Calibri" pitchFamily="34" charset="0"/>
                <a:cs typeface="Times New Roman" pitchFamily="18" charset="0"/>
              </a:rPr>
              <a:t>Alias </a:t>
            </a:r>
            <a:r>
              <a:rPr lang="pl-PL" b="1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Prac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 reprezentuje tu</a:t>
            </a:r>
          </a:p>
          <a:p>
            <a:pPr algn="just">
              <a:buNone/>
              <a:defRPr/>
            </a:pPr>
            <a:r>
              <a:rPr lang="pl-PL" dirty="0" smtClean="0">
                <a:latin typeface="Calibri" pitchFamily="34" charset="0"/>
                <a:cs typeface="Times New Roman" pitchFamily="18" charset="0"/>
              </a:rPr>
              <a:t>wiersz </a:t>
            </a:r>
            <a:r>
              <a:rPr lang="pl-PL" i="1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pracownika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, a alias</a:t>
            </a:r>
          </a:p>
          <a:p>
            <a:pPr algn="just">
              <a:buNone/>
              <a:defRPr/>
            </a:pPr>
            <a:r>
              <a:rPr lang="pl-PL" b="1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Kier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 wiersz jego </a:t>
            </a:r>
            <a:r>
              <a:rPr lang="pl-PL" i="1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kierownika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.</a:t>
            </a:r>
            <a:endParaRPr lang="pl-PL" i="1" dirty="0" smtClean="0">
              <a:latin typeface="Calibri" pitchFamily="34" charset="0"/>
              <a:cs typeface="Times New Roman" pitchFamily="18" charset="0"/>
            </a:endParaRPr>
          </a:p>
          <a:p>
            <a:pPr algn="just">
              <a:buNone/>
              <a:defRPr/>
            </a:pPr>
            <a:r>
              <a:rPr lang="pl-PL" dirty="0" smtClean="0">
                <a:latin typeface="Calibri" pitchFamily="34" charset="0"/>
                <a:cs typeface="Times New Roman" pitchFamily="18" charset="0"/>
              </a:rPr>
              <a:t>W tym zapytaniu </a:t>
            </a:r>
            <a:r>
              <a:rPr lang="pl-PL" dirty="0" err="1" smtClean="0">
                <a:latin typeface="Calibri" pitchFamily="34" charset="0"/>
                <a:cs typeface="Times New Roman" pitchFamily="18" charset="0"/>
              </a:rPr>
              <a:t>aliasy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 tabel są konieczne.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39142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To samo możemy zrealizować inaczej:</a:t>
            </a:r>
          </a:p>
          <a:p>
            <a:pPr marL="631825" indent="1588">
              <a:lnSpc>
                <a:spcPct val="110000"/>
              </a:lnSpc>
              <a:spcBef>
                <a:spcPct val="50000"/>
              </a:spcBef>
              <a:buNone/>
              <a:tabLst>
                <a:tab pos="2241550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Pracownik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		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Kier.Ename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Kierownik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Prac.Mgr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Kier.Empno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Samozłączenia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228184" y="3068960"/>
            <a:ext cx="2214578" cy="3456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</a:tabLst>
            </a:pP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Pracownik	Kierownik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	FORD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 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	KING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	JONES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 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	SCOTT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	BLAKE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	JONES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	CLARK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115616" y="4509120"/>
            <a:ext cx="30243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Tego zapytania nie da się zrealizować stosując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USING</a:t>
            </a: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 ani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NATURAL JOIN</a:t>
            </a: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, bo nie pozwalają one na kwalifikowanie nazw kolumn nazwami tabel, a w tym wypadku jest ono konieczne.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6594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Możemy również rozszerzyć nasz wynik o pracowników nie posiadających szefa:</a:t>
            </a:r>
            <a:endParaRPr lang="pl-PL" sz="2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Sposób 1</a:t>
            </a:r>
          </a:p>
          <a:p>
            <a:pPr marL="631825" indent="1588">
              <a:lnSpc>
                <a:spcPct val="110000"/>
              </a:lnSpc>
              <a:spcBef>
                <a:spcPct val="500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Pracownik,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Kierownik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Prac.Mgr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(+);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</a:pPr>
            <a:r>
              <a:rPr lang="pl-PL" sz="2000" dirty="0" smtClean="0">
                <a:cs typeface="Times New Roman" pitchFamily="18" charset="0"/>
              </a:rPr>
              <a:t>Sposób 2: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29638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Pracownik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		 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Kier.Ename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Kierownik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LEFT OUTER  JOIN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Prac.Mgr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Kier.Empno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Samozłączenia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320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Wynik:</a:t>
            </a:r>
            <a:endParaRPr lang="pl-PL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Samozłączenia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3059832" y="1772816"/>
            <a:ext cx="2736304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0338" algn="l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Pracownik	Kierownik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	FORD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	BLAKE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	BLAKE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	KING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 	BLAKE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 	KING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	KING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	JONES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 	BLAKE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	SCOTT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	BLAKE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	JONES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	CLARK</a:t>
            </a:r>
          </a:p>
          <a:p>
            <a:pPr>
              <a:tabLst>
                <a:tab pos="1430338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74043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Nie każde złączenie jest złączeniem postaci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klucz obcy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 klucz główny</a:t>
            </a:r>
            <a:r>
              <a:rPr lang="pl-PL" dirty="0" smtClean="0"/>
              <a:t>. Jeśli na przykład chcemy obok nazwiska pracownika podać jego klasę zarobkową, musimy złączyć tabelę </a:t>
            </a:r>
            <a:r>
              <a:rPr lang="pl-PL" dirty="0" err="1" smtClean="0"/>
              <a:t>Emp</a:t>
            </a:r>
            <a:r>
              <a:rPr lang="pl-PL" dirty="0" smtClean="0"/>
              <a:t> z tabelą </a:t>
            </a:r>
            <a:r>
              <a:rPr lang="pl-PL" dirty="0" err="1" smtClean="0"/>
              <a:t>Salgrade</a:t>
            </a:r>
            <a:r>
              <a:rPr lang="pl-PL" dirty="0" smtClean="0"/>
              <a:t>. Jako warunek złączeniowy podajemy warunek łączący te tabele, czyli: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buNone/>
            </a:pP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Losal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Hisal</a:t>
            </a:r>
            <a:endParaRPr lang="pl-PL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Inny rodzaj 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05287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Obok nazwiska pracownika wypisz jego klasę zarobkową.</a:t>
            </a:r>
          </a:p>
          <a:p>
            <a:pPr marL="631825" indent="1588">
              <a:lnSpc>
                <a:spcPct val="110000"/>
              </a:lnSpc>
              <a:spcBef>
                <a:spcPct val="50000"/>
              </a:spcBef>
              <a:buNone/>
              <a:tabLst>
                <a:tab pos="1081088" algn="l"/>
                <a:tab pos="1695450" algn="l"/>
                <a:tab pos="287178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Inny rodzaj 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660232" y="2420888"/>
            <a:ext cx="1710522" cy="3672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    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Grade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 -----------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 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	3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	3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 	5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115616" y="4293096"/>
            <a:ext cx="439248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pl-PL" dirty="0" smtClean="0">
                <a:latin typeface="Calibri" pitchFamily="34" charset="0"/>
                <a:cs typeface="Times New Roman" pitchFamily="18" charset="0"/>
              </a:rPr>
              <a:t>Zakładamy, że pary wartości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[</a:t>
            </a:r>
            <a:r>
              <a:rPr lang="pl-PL" dirty="0" err="1" smtClean="0">
                <a:latin typeface="Calibri" pitchFamily="34" charset="0"/>
                <a:cs typeface="Times New Roman" pitchFamily="18" charset="0"/>
              </a:rPr>
              <a:t>Losal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Calibri" pitchFamily="34" charset="0"/>
                <a:cs typeface="Times New Roman" pitchFamily="18" charset="0"/>
              </a:rPr>
              <a:t>Hisal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]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 pokrywają cały dopuszczalny zakres zarobków pracowników. A więc, dla każdej wartości zarobków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Sal 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jest określona dokładnie jedna taka para </a:t>
            </a:r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obejmu</a:t>
            </a:r>
            <a:r>
              <a:rPr lang="pl-PL" dirty="0" err="1" smtClean="0">
                <a:latin typeface="Calibri" pitchFamily="34" charset="0"/>
                <a:cs typeface="Times New Roman" pitchFamily="18" charset="0"/>
              </a:rPr>
              <a:t>jąca</a:t>
            </a:r>
            <a:r>
              <a:rPr lang="pl-PL" dirty="0" smtClean="0">
                <a:latin typeface="Calibri" pitchFamily="34" charset="0"/>
                <a:cs typeface="Times New Roman" pitchFamily="18" charset="0"/>
              </a:rPr>
              <a:t> tę wartość Sal.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6923112" cy="239142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pl-PL" dirty="0" smtClean="0"/>
              <a:t>To samo możemy zrealizować inaczej:</a:t>
            </a:r>
          </a:p>
          <a:p>
            <a:pPr marL="631825" indent="1588">
              <a:lnSpc>
                <a:spcPct val="110000"/>
              </a:lnSpc>
              <a:spcBef>
                <a:spcPct val="50000"/>
              </a:spcBef>
              <a:buNone/>
              <a:tabLst>
                <a:tab pos="2330450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Inny rodzaj złączenia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092280" y="2420888"/>
            <a:ext cx="1584176" cy="3672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    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Grade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 -----------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 	1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	2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	3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	3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	4</a:t>
            </a:r>
          </a:p>
          <a:p>
            <a:pPr>
              <a:tabLst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 	5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06572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</a:pPr>
            <a:r>
              <a:rPr lang="pl-PL" sz="2200" dirty="0" smtClean="0"/>
              <a:t>Na ogół dane z kilku tabel są złączane na podstawie naturalnych powiązań między wierszami tabel, opartych na związku:</a:t>
            </a: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klucz obcy </a:t>
            </a: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 klucz główny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</a:pPr>
            <a:r>
              <a:rPr lang="pl-PL" sz="2200" dirty="0" smtClean="0"/>
              <a:t>Jeśli w tabeli Dept kluczem głównym jest kolumna </a:t>
            </a: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pl-PL" sz="2200" dirty="0" smtClean="0"/>
              <a:t>, a w tabeli </a:t>
            </a:r>
            <a:r>
              <a:rPr lang="pl-PL" sz="2200" dirty="0" err="1" smtClean="0"/>
              <a:t>Emp</a:t>
            </a:r>
            <a:r>
              <a:rPr lang="pl-PL" sz="2200" dirty="0" smtClean="0"/>
              <a:t> kluczem obcym odwołującym się do tabeli Dept również jest kolumna </a:t>
            </a: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pl-PL" sz="2200" dirty="0" smtClean="0"/>
              <a:t>, wówczas warunek złączenia będzie wyglądał następująco:</a:t>
            </a: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000" dirty="0" err="1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Emp.Deptno</a:t>
            </a:r>
            <a:r>
              <a:rPr lang="pl-PL" sz="2000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Dept.Deptno</a:t>
            </a:r>
            <a:endParaRPr lang="pl-PL" sz="2000" dirty="0" smtClean="0">
              <a:solidFill>
                <a:schemeClr val="accent6">
                  <a:lumMod val="50000"/>
                </a:schemeClr>
              </a:solidFill>
              <a:cs typeface="Courier New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</a:pPr>
            <a:r>
              <a:rPr lang="pl-PL" sz="2200" dirty="0" smtClean="0"/>
              <a:t>Tego rodzaju złączenie nazywamy </a:t>
            </a:r>
            <a:r>
              <a:rPr lang="pl-PL" sz="2200" b="1" dirty="0" smtClean="0">
                <a:solidFill>
                  <a:schemeClr val="accent3">
                    <a:lumMod val="75000"/>
                  </a:schemeClr>
                </a:solidFill>
              </a:rPr>
              <a:t>złączeniem naturalnym</a:t>
            </a:r>
            <a:r>
              <a:rPr lang="pl-PL" sz="2200" dirty="0" smtClean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Złączenia tabel – złączenie naturalne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661993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Ponieważ w obydwu tabelach występuje kolumna Deptno, w celu odróżnienia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pl-PL" sz="2200" dirty="0" smtClean="0">
                <a:cs typeface="Times New Roman" pitchFamily="18" charset="0"/>
              </a:rPr>
              <a:t>nazw kolumn jest używana konstrukcja poprzedzania nazwy kolumny nazwą tabeli: </a:t>
            </a:r>
            <a:r>
              <a:rPr lang="pl-PL" sz="2000" dirty="0" err="1" smtClean="0"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200" b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pl-PL" sz="2200" dirty="0" smtClean="0">
                <a:cs typeface="Times New Roman" pitchFamily="18" charset="0"/>
              </a:rPr>
              <a:t>Mówimy, że nazwa kolumny jest </a:t>
            </a:r>
            <a:r>
              <a:rPr lang="pl-PL" sz="22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kwalifikowana</a:t>
            </a:r>
            <a:r>
              <a:rPr lang="pl-PL" sz="2200" dirty="0" smtClean="0">
                <a:cs typeface="Times New Roman" pitchFamily="18" charset="0"/>
              </a:rPr>
              <a:t> nazwą tabeli.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Złączenia tabel – złączenie naturalne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2157863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Obok numeru i nazwiska pracownika, wypisz nazwę działu, w którym ten pracownik pracuje.</a:t>
            </a:r>
            <a:endParaRPr lang="pl-PL" sz="2200" dirty="0" smtClean="0"/>
          </a:p>
          <a:p>
            <a:pPr marL="265113" indent="0">
              <a:spcBef>
                <a:spcPts val="1800"/>
              </a:spcBef>
              <a:buNone/>
              <a:tabLst>
                <a:tab pos="15192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endParaRPr lang="pl-PL" sz="22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Złączenie naturalne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5" name="Rounded Rectangle 6"/>
          <p:cNvSpPr/>
          <p:nvPr/>
        </p:nvSpPr>
        <p:spPr>
          <a:xfrm>
            <a:off x="5940152" y="2708920"/>
            <a:ext cx="2880320" cy="38164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	-----------	----------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7369	SMITH	RESEARCH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7499	ALLEN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7521	WARD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7566	JONES	RESEARCH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7654	MARTIN 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7698	BLAKE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7782	CLARK	ACCOUNTING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7788	SCOTT	RESEARCH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7839	KING	ACCOUNTING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7844	TURNER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	ADAMS	RESEARCH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7900	JAMES	SALES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	FORD 	RESEARCH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7934 	MILLER	ACCOUNTING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259632" y="4005064"/>
            <a:ext cx="403244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Calibri" pitchFamily="34" charset="0"/>
                <a:cs typeface="Times New Roman" pitchFamily="18" charset="0"/>
              </a:rPr>
              <a:t>Wiersz każdego pracownika zostaje</a:t>
            </a:r>
            <a:br>
              <a:rPr lang="pl-PL" sz="2000" dirty="0" smtClean="0">
                <a:latin typeface="Calibri" pitchFamily="34" charset="0"/>
                <a:cs typeface="Times New Roman" pitchFamily="18" charset="0"/>
              </a:rPr>
            </a:br>
            <a:r>
              <a:rPr lang="pl-PL" sz="2000" dirty="0" smtClean="0">
                <a:latin typeface="Calibri" pitchFamily="34" charset="0"/>
                <a:cs typeface="Times New Roman" pitchFamily="18" charset="0"/>
              </a:rPr>
              <a:t>złączony z dokładnie jednym,</a:t>
            </a:r>
            <a:br>
              <a:rPr lang="pl-PL" sz="2000" dirty="0" smtClean="0">
                <a:latin typeface="Calibri" pitchFamily="34" charset="0"/>
                <a:cs typeface="Times New Roman" pitchFamily="18" charset="0"/>
              </a:rPr>
            </a:br>
            <a:r>
              <a:rPr lang="pl-PL" sz="2000" dirty="0" smtClean="0">
                <a:latin typeface="Calibri" pitchFamily="34" charset="0"/>
                <a:cs typeface="Times New Roman" pitchFamily="18" charset="0"/>
              </a:rPr>
              <a:t>odpowiadającym mu przez wartość</a:t>
            </a:r>
            <a:br>
              <a:rPr lang="pl-PL" sz="2000" dirty="0" smtClean="0">
                <a:latin typeface="Calibri" pitchFamily="34" charset="0"/>
                <a:cs typeface="Times New Roman" pitchFamily="18" charset="0"/>
              </a:rPr>
            </a:br>
            <a:r>
              <a:rPr lang="pl-PL" sz="20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Deptno</a:t>
            </a:r>
            <a:r>
              <a:rPr lang="pl-PL" sz="2000" dirty="0" smtClean="0">
                <a:latin typeface="Calibri" pitchFamily="34" charset="0"/>
                <a:cs typeface="Times New Roman" pitchFamily="18" charset="0"/>
              </a:rPr>
              <a:t>, wierszem z tabeli </a:t>
            </a:r>
            <a:r>
              <a:rPr lang="pl-PL" sz="20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Dept</a:t>
            </a:r>
            <a:r>
              <a:rPr lang="pl-PL" sz="2000" dirty="0" smtClean="0">
                <a:latin typeface="Calibri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3908762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Podobnie jak wyrażeniom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, również tabelom możemy nadać </a:t>
            </a:r>
            <a:r>
              <a:rPr lang="pl-PL" sz="2000" dirty="0" err="1" smtClean="0">
                <a:cs typeface="Times New Roman" pitchFamily="18" charset="0"/>
              </a:rPr>
              <a:t>aliasy</a:t>
            </a:r>
            <a:r>
              <a:rPr lang="pl-PL" sz="2000" dirty="0" smtClean="0">
                <a:cs typeface="Times New Roman" pitchFamily="18" charset="0"/>
              </a:rPr>
              <a:t>. W przeciwieństwie do </a:t>
            </a:r>
            <a:r>
              <a:rPr lang="pl-PL" sz="2000" dirty="0" err="1" smtClean="0">
                <a:cs typeface="Times New Roman" pitchFamily="18" charset="0"/>
              </a:rPr>
              <a:t>aliasów</a:t>
            </a:r>
            <a:r>
              <a:rPr lang="pl-PL" sz="2000" dirty="0" smtClean="0">
                <a:cs typeface="Times New Roman" pitchFamily="18" charset="0"/>
              </a:rPr>
              <a:t> wyrażeń, </a:t>
            </a:r>
            <a:r>
              <a:rPr lang="pl-PL" sz="2000" dirty="0" err="1" smtClean="0">
                <a:cs typeface="Times New Roman" pitchFamily="18" charset="0"/>
              </a:rPr>
              <a:t>aliasy</a:t>
            </a:r>
            <a:r>
              <a:rPr lang="pl-PL" sz="2000" dirty="0" smtClean="0">
                <a:cs typeface="Times New Roman" pitchFamily="18" charset="0"/>
              </a:rPr>
              <a:t> tabel możemy, a nawet musimy (jeśli zdecydowaliśmy się na ich nadanie) używać wszędzie tam, gdzie nazwę kolumny chcemy kwalifikować nazwą tabeli.</a:t>
            </a:r>
          </a:p>
          <a:p>
            <a:pPr algn="just">
              <a:spcBef>
                <a:spcPct val="50000"/>
              </a:spcBef>
            </a:pPr>
            <a:r>
              <a:rPr lang="pl-PL" sz="2000" dirty="0" err="1" smtClean="0">
                <a:cs typeface="Times New Roman" pitchFamily="18" charset="0"/>
              </a:rPr>
              <a:t>Aliasy</a:t>
            </a:r>
            <a:r>
              <a:rPr lang="pl-PL" sz="2000" dirty="0" smtClean="0">
                <a:cs typeface="Times New Roman" pitchFamily="18" charset="0"/>
              </a:rPr>
              <a:t> tabel nadajemy albo dla wygody (np. krótsza nazwa), albo z konieczności. W poniższym przykładzie nie ma konieczności nadawania nazw tabelom, ale możemy to zrobić:</a:t>
            </a:r>
            <a:endParaRPr lang="pl-PL" sz="2000" dirty="0" smtClean="0"/>
          </a:p>
          <a:p>
            <a:pPr marL="633413" indent="0">
              <a:spcBef>
                <a:spcPts val="1800"/>
              </a:spcBef>
              <a:buNone/>
              <a:tabLst>
                <a:tab pos="17986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e, Dept d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d.Deptno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Złączenie naturalne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580112" y="5157192"/>
            <a:ext cx="316835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W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ORACLE</a:t>
            </a: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 nie piszemy przed nazwą </a:t>
            </a:r>
            <a:r>
              <a:rPr lang="pl-PL" sz="1600" dirty="0" err="1" smtClean="0">
                <a:latin typeface="Calibri" pitchFamily="34" charset="0"/>
                <a:cs typeface="Times New Roman" pitchFamily="18" charset="0"/>
              </a:rPr>
              <a:t>aliasu</a:t>
            </a: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 tabeli słowa kluczowego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AS</a:t>
            </a: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933727"/>
          </a:xfrm>
        </p:spPr>
        <p:txBody>
          <a:bodyPr/>
          <a:lstStyle/>
          <a:p>
            <a:pPr marL="265113" indent="0">
              <a:spcBef>
                <a:spcPts val="1800"/>
              </a:spcBef>
              <a:buNone/>
              <a:tabLst>
                <a:tab pos="15192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Dept;</a:t>
            </a:r>
          </a:p>
          <a:p>
            <a:pPr algn="just">
              <a:spcBef>
                <a:spcPct val="50000"/>
              </a:spcBef>
            </a:pPr>
            <a:endParaRPr lang="pl-PL" sz="22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A jeśli pominiemy warunek złączenia?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5" name="Rounded Rectangle 6"/>
          <p:cNvSpPr/>
          <p:nvPr/>
        </p:nvSpPr>
        <p:spPr>
          <a:xfrm>
            <a:off x="5652120" y="1628800"/>
            <a:ext cx="3168352" cy="5040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	-----------	----------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  	ADAMS  	SALES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  	ADAMS  	RESEARCH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  	ADAMS  	OPERATIONS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7876  	ADAMS  	ACCOUNTING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7499  	ALLEN  	OPERATIONS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7499  	ALLEN  	RESEARCH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7499  	ALLEN  	ACCOUNTING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7499  	ALLEN  	SALES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7698  	BLAKE  	SALES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7698  	BLAKE  	OPERATIONS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7698  	BLAKE  	RESEARCH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7698  	BLAKE  	ACCOUNTING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7782  	CLARK  	SALES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7782  	CLARK  	RESEARCH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7782  	CLARK  	OPERATIONS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7782  	CLARK  	ACCOUNTING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  	FORD  	ACCOUNTING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  	FORD  	OPERATIONS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  	FORD  	SALES  </a:t>
            </a:r>
          </a:p>
          <a:p>
            <a:pPr marL="0" lvl="1">
              <a:tabLst>
                <a:tab pos="722313" algn="l"/>
                <a:tab pos="16081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  	FORD  	RESEARCH  </a:t>
            </a:r>
          </a:p>
          <a:p>
            <a:pPr marL="0" lvl="1">
              <a:tabLst>
                <a:tab pos="534988" algn="l"/>
                <a:tab pos="134778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115616" y="3140968"/>
            <a:ext cx="403244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Każdemu elementowi jednej tabeli przyporządkowaliśmy każdy element drugiej tabeli! Otrzymaliśmy </a:t>
            </a:r>
            <a:r>
              <a:rPr lang="pl-PL" sz="2000" b="1" dirty="0" smtClean="0">
                <a:solidFill>
                  <a:schemeClr val="accent6">
                    <a:lumMod val="50000"/>
                  </a:schemeClr>
                </a:solidFill>
              </a:rPr>
              <a:t>iloczyn kartezjański </a:t>
            </a:r>
            <a:r>
              <a:rPr lang="pl-PL" sz="2000" dirty="0" smtClean="0"/>
              <a:t>zbiorów </a:t>
            </a:r>
            <a:r>
              <a:rPr lang="pl-PL" sz="2000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pl-PL" sz="2000" dirty="0" smtClean="0"/>
              <a:t>, </a:t>
            </a:r>
            <a:r>
              <a:rPr lang="pl-PL" sz="2000" dirty="0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pl-PL" sz="2000" dirty="0" smtClean="0"/>
              <a:t>.</a:t>
            </a:r>
          </a:p>
        </p:txBody>
      </p:sp>
      <p:sp>
        <p:nvSpPr>
          <p:cNvPr id="7" name="Prostokąt 6"/>
          <p:cNvSpPr/>
          <p:nvPr/>
        </p:nvSpPr>
        <p:spPr>
          <a:xfrm>
            <a:off x="1115616" y="5229200"/>
            <a:ext cx="42839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dirty="0" smtClean="0">
                <a:latin typeface="Times New Roman" pitchFamily="18" charset="0"/>
              </a:rPr>
              <a:t>Tego rodzaju złączenie nazywamy</a:t>
            </a:r>
            <a:br>
              <a:rPr lang="pl-PL" dirty="0" smtClean="0">
                <a:latin typeface="Times New Roman" pitchFamily="18" charset="0"/>
              </a:rPr>
            </a:br>
            <a:r>
              <a:rPr lang="pl-PL" dirty="0" smtClean="0">
                <a:latin typeface="Times New Roman" pitchFamily="18" charset="0"/>
              </a:rPr>
              <a:t> </a:t>
            </a:r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złączeniem krzyżowym (CROSS JOIN)</a:t>
            </a:r>
            <a:r>
              <a:rPr lang="pl-PL" dirty="0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93374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W </a:t>
            </a:r>
            <a:r>
              <a:rPr lang="en-US" sz="2000" dirty="0" err="1" smtClean="0">
                <a:cs typeface="Times New Roman" pitchFamily="18" charset="0"/>
              </a:rPr>
              <a:t>języku</a:t>
            </a:r>
            <a:r>
              <a:rPr lang="en-US" sz="2000" dirty="0" smtClean="0">
                <a:cs typeface="Times New Roman" pitchFamily="18" charset="0"/>
              </a:rPr>
              <a:t> SQL </a:t>
            </a:r>
            <a:r>
              <a:rPr lang="en-US" sz="2000" dirty="0" err="1" smtClean="0">
                <a:cs typeface="Times New Roman" pitchFamily="18" charset="0"/>
              </a:rPr>
              <a:t>istnieje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konstrukcja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INNER JOIN </a:t>
            </a:r>
            <a:r>
              <a:rPr lang="en-US" sz="2000" dirty="0" err="1" smtClean="0">
                <a:cs typeface="Times New Roman" pitchFamily="18" charset="0"/>
              </a:rPr>
              <a:t>umożliwiająca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oddzielenie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predykatów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złączenia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od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pozostałych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predykatów</a:t>
            </a:r>
            <a:r>
              <a:rPr lang="en-US" sz="2000" dirty="0" smtClean="0">
                <a:cs typeface="Times New Roman" pitchFamily="18" charset="0"/>
              </a:rPr>
              <a:t>. </a:t>
            </a:r>
            <a:endParaRPr lang="pl-PL" sz="2000" dirty="0" smtClean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Zapytaniem równoważnym poniższemu:</a:t>
            </a:r>
          </a:p>
          <a:p>
            <a:pPr marL="631825" indent="1588" defTabSz="1416050">
              <a:spcBef>
                <a:spcPct val="50000"/>
              </a:spcBef>
              <a:buNone/>
              <a:tabLst>
                <a:tab pos="2330450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Jest zapytanie:</a:t>
            </a:r>
          </a:p>
          <a:p>
            <a:pPr marL="631825" indent="1588">
              <a:spcBef>
                <a:spcPct val="50000"/>
              </a:spcBef>
              <a:buNone/>
              <a:tabLst>
                <a:tab pos="2330450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INNER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10" name="Rounded Rectangle 6"/>
          <p:cNvSpPr/>
          <p:nvPr/>
        </p:nvSpPr>
        <p:spPr>
          <a:xfrm>
            <a:off x="1115616" y="5877272"/>
            <a:ext cx="27363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Słowo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INNER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jest opcjonalne. 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6804248" y="3140968"/>
            <a:ext cx="18722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Standard ANSI-89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04248" y="4797152"/>
            <a:ext cx="18722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None/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Times New Roman" pitchFamily="18" charset="0"/>
              </a:rPr>
              <a:t>Standard ANSI-92</a:t>
            </a:r>
            <a:endParaRPr lang="pl-PL" sz="16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31709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Jeśli złączenie jest naturalne możemy powyższe zapytanie zadać </a:t>
            </a:r>
            <a:r>
              <a:rPr lang="pl-PL" sz="2000" dirty="0" smtClean="0">
                <a:cs typeface="Times New Roman" pitchFamily="18" charset="0"/>
              </a:rPr>
              <a:t>krócej (Standard ANSI-92):</a:t>
            </a:r>
            <a:endParaRPr lang="pl-PL" sz="2000" dirty="0" smtClean="0">
              <a:cs typeface="Times New Roman" pitchFamily="18" charset="0"/>
            </a:endParaRPr>
          </a:p>
          <a:p>
            <a:pPr marL="631825" indent="1588">
              <a:spcBef>
                <a:spcPct val="50000"/>
              </a:spcBef>
              <a:buNone/>
              <a:tabLst>
                <a:tab pos="25066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Albo jeszcze krócej:</a:t>
            </a:r>
          </a:p>
          <a:p>
            <a:pPr marL="631825" indent="1588">
              <a:spcBef>
                <a:spcPct val="50000"/>
              </a:spcBef>
              <a:buNone/>
              <a:tabLst>
                <a:tab pos="25066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NATURAL JOIN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INNER JOIN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1</a:t>
            </a:r>
            <a:endParaRPr lang="pl-PL" altLang="en-US" sz="1400" dirty="0"/>
          </a:p>
        </p:txBody>
      </p:sp>
      <p:sp>
        <p:nvSpPr>
          <p:cNvPr id="5" name="Rounded Rectangle 6"/>
          <p:cNvSpPr/>
          <p:nvPr/>
        </p:nvSpPr>
        <p:spPr>
          <a:xfrm>
            <a:off x="6084168" y="2780928"/>
            <a:ext cx="244827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Jeśli stosujemy 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USING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, niedozwolone jest stosowanie </a:t>
            </a:r>
            <a:r>
              <a:rPr lang="pl-PL" sz="1400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aliasów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tabel.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6012160" y="4365104"/>
            <a:ext cx="244827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tabLst>
                <a:tab pos="811213" algn="l"/>
                <a:tab pos="1519238" algn="l"/>
                <a:tab pos="3408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Konstrukcja dostępna w 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ORACLE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1372</Words>
  <Application>Microsoft Office PowerPoint</Application>
  <PresentationFormat>Pokaz na ekranie (4:3)</PresentationFormat>
  <Paragraphs>369</Paragraphs>
  <Slides>29</Slides>
  <Notes>29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Motyw2</vt:lpstr>
      <vt:lpstr>SQL – język relacyjnych i obiektowo-relacyjnych baz danych Złączenia</vt:lpstr>
      <vt:lpstr>Złączenia tabel</vt:lpstr>
      <vt:lpstr>Złączenia tabel – złączenie naturalne</vt:lpstr>
      <vt:lpstr>Złączenia tabel – złączenie naturalne</vt:lpstr>
      <vt:lpstr>Złączenie naturalne – przykład</vt:lpstr>
      <vt:lpstr>Złączenie naturalne – przykład</vt:lpstr>
      <vt:lpstr>A jeśli pominiemy warunek złączenia?</vt:lpstr>
      <vt:lpstr>INNER JOIN</vt:lpstr>
      <vt:lpstr>INNER JOIN</vt:lpstr>
      <vt:lpstr>Predykaty w warunku WHERE</vt:lpstr>
      <vt:lpstr>Złączenie naturalne – przykład</vt:lpstr>
      <vt:lpstr>INNER JOIN</vt:lpstr>
      <vt:lpstr>INNER JOIN</vt:lpstr>
      <vt:lpstr>OUTER JOIN</vt:lpstr>
      <vt:lpstr>OUTER JOIN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Samozłączenia</vt:lpstr>
      <vt:lpstr>Samozłączenia</vt:lpstr>
      <vt:lpstr>Samozłączenia</vt:lpstr>
      <vt:lpstr>Samozłączenia</vt:lpstr>
      <vt:lpstr>Samozłączenia</vt:lpstr>
      <vt:lpstr>Inny rodzaj złączenia</vt:lpstr>
      <vt:lpstr>Inny rodzaj złączenia</vt:lpstr>
      <vt:lpstr>Inny rodzaj złączenia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Lenovo</cp:lastModifiedBy>
  <cp:revision>537</cp:revision>
  <dcterms:created xsi:type="dcterms:W3CDTF">2010-03-12T18:28:34Z</dcterms:created>
  <dcterms:modified xsi:type="dcterms:W3CDTF">2014-04-12T19:55:43Z</dcterms:modified>
</cp:coreProperties>
</file>