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72" r:id="rId1"/>
  </p:sldMasterIdLst>
  <p:notesMasterIdLst>
    <p:notesMasterId r:id="rId49"/>
  </p:notesMasterIdLst>
  <p:handoutMasterIdLst>
    <p:handoutMasterId r:id="rId50"/>
  </p:handoutMasterIdLst>
  <p:sldIdLst>
    <p:sldId id="256" r:id="rId2"/>
    <p:sldId id="257" r:id="rId3"/>
    <p:sldId id="384" r:id="rId4"/>
    <p:sldId id="264" r:id="rId5"/>
    <p:sldId id="352" r:id="rId6"/>
    <p:sldId id="353" r:id="rId7"/>
    <p:sldId id="354" r:id="rId8"/>
    <p:sldId id="355" r:id="rId9"/>
    <p:sldId id="356" r:id="rId10"/>
    <p:sldId id="435" r:id="rId11"/>
    <p:sldId id="437" r:id="rId12"/>
    <p:sldId id="386" r:id="rId13"/>
    <p:sldId id="387" r:id="rId14"/>
    <p:sldId id="394" r:id="rId15"/>
    <p:sldId id="389" r:id="rId16"/>
    <p:sldId id="390" r:id="rId17"/>
    <p:sldId id="391" r:id="rId18"/>
    <p:sldId id="393" r:id="rId19"/>
    <p:sldId id="392" r:id="rId20"/>
    <p:sldId id="388" r:id="rId21"/>
    <p:sldId id="395" r:id="rId22"/>
    <p:sldId id="396" r:id="rId23"/>
    <p:sldId id="397" r:id="rId24"/>
    <p:sldId id="398" r:id="rId25"/>
    <p:sldId id="399" r:id="rId26"/>
    <p:sldId id="400" r:id="rId27"/>
    <p:sldId id="401" r:id="rId28"/>
    <p:sldId id="424" r:id="rId29"/>
    <p:sldId id="425" r:id="rId30"/>
    <p:sldId id="426" r:id="rId31"/>
    <p:sldId id="427" r:id="rId32"/>
    <p:sldId id="428" r:id="rId33"/>
    <p:sldId id="429" r:id="rId34"/>
    <p:sldId id="430" r:id="rId35"/>
    <p:sldId id="438" r:id="rId36"/>
    <p:sldId id="439" r:id="rId37"/>
    <p:sldId id="440" r:id="rId38"/>
    <p:sldId id="441" r:id="rId39"/>
    <p:sldId id="442" r:id="rId40"/>
    <p:sldId id="443" r:id="rId41"/>
    <p:sldId id="444" r:id="rId42"/>
    <p:sldId id="445" r:id="rId43"/>
    <p:sldId id="446" r:id="rId44"/>
    <p:sldId id="447" r:id="rId45"/>
    <p:sldId id="448" r:id="rId46"/>
    <p:sldId id="450" r:id="rId47"/>
    <p:sldId id="451" r:id="rId48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Styl pośredni 2 — Ak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Styl pośredni 2 — Ak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Styl pośredni 3 — Ak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Styl z motywem 1 — Ak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Styl jasny 1 — Ak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Styl pośredni 4 — Ak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84E427A-3D55-4303-BF80-6455036E1DE7}" styleName="Styl z motywem 1 — Ak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9" autoAdjust="0"/>
    <p:restoredTop sz="94660"/>
  </p:normalViewPr>
  <p:slideViewPr>
    <p:cSldViewPr>
      <p:cViewPr varScale="1">
        <p:scale>
          <a:sx n="81" d="100"/>
          <a:sy n="81" d="100"/>
        </p:scale>
        <p:origin x="1507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894"/>
    </p:cViewPr>
  </p:sorterViewPr>
  <p:notesViewPr>
    <p:cSldViewPr>
      <p:cViewPr varScale="1">
        <p:scale>
          <a:sx n="69" d="100"/>
          <a:sy n="69" d="100"/>
        </p:scale>
        <p:origin x="-330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 Łomański" userId="ec49cb32725d6547" providerId="LiveId" clId="{F86B796C-49E3-4F4F-95FC-A2CD9CC4A3E4}"/>
    <pc:docChg chg="undo modSld">
      <pc:chgData name="Jan Łomański" userId="ec49cb32725d6547" providerId="LiveId" clId="{F86B796C-49E3-4F4F-95FC-A2CD9CC4A3E4}" dt="2020-06-07T17:30:48.733" v="3" actId="1036"/>
      <pc:docMkLst>
        <pc:docMk/>
      </pc:docMkLst>
      <pc:sldChg chg="modSp">
        <pc:chgData name="Jan Łomański" userId="ec49cb32725d6547" providerId="LiveId" clId="{F86B796C-49E3-4F4F-95FC-A2CD9CC4A3E4}" dt="2020-06-07T17:30:48.733" v="3" actId="1036"/>
        <pc:sldMkLst>
          <pc:docMk/>
          <pc:sldMk cId="0" sldId="356"/>
        </pc:sldMkLst>
        <pc:spChg chg="mod">
          <ac:chgData name="Jan Łomański" userId="ec49cb32725d6547" providerId="LiveId" clId="{F86B796C-49E3-4F4F-95FC-A2CD9CC4A3E4}" dt="2020-06-07T17:30:03.540" v="1" actId="1076"/>
          <ac:spMkLst>
            <pc:docMk/>
            <pc:sldMk cId="0" sldId="356"/>
            <ac:spMk id="2" creationId="{00000000-0000-0000-0000-000000000000}"/>
          </ac:spMkLst>
        </pc:spChg>
        <pc:spChg chg="mod">
          <ac:chgData name="Jan Łomański" userId="ec49cb32725d6547" providerId="LiveId" clId="{F86B796C-49E3-4F4F-95FC-A2CD9CC4A3E4}" dt="2020-06-07T17:30:48.733" v="3" actId="1036"/>
          <ac:spMkLst>
            <pc:docMk/>
            <pc:sldMk cId="0" sldId="356"/>
            <ac:spMk id="5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2D2EDB-7D97-4F4B-A5B3-088E5E745CBC}" type="datetimeFigureOut">
              <a:rPr lang="pl-PL" smtClean="0"/>
              <a:pPr/>
              <a:t>07.06.2020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94F22-BF5C-4742-9F3F-31E47CDFA5EE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9092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8C630B-5EE6-4E5D-A517-94517ECA4A8C}" type="datetimeFigureOut">
              <a:rPr lang="pl-PL" smtClean="0"/>
              <a:pPr/>
              <a:t>07.06.2020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E14FB3-087B-4B72-8786-B2FB59F3B54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38095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0293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756225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856837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268488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584674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192448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59939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30234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76038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307842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1542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59843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963106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958168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961161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27517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138162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914731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430317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26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4814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27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37414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28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06790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20882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29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311482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30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350084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31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15422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32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332456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33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75120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34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44125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35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9430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36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545411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37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599851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38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7346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13309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39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1767422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40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415341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41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3351806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42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0100925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43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260827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44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928489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45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219729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46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14335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15222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77203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8044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40782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14FB3-087B-4B72-8786-B2FB59F3B544}" type="slidenum">
              <a:rPr lang="pl-PL" smtClean="0"/>
              <a:pPr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3554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jd tytułowy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/>
          <p:cNvSpPr/>
          <p:nvPr/>
        </p:nvSpPr>
        <p:spPr bwMode="ltGray">
          <a:xfrm>
            <a:off x="2" y="1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Prostokąt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8" name="Tytuł 1"/>
          <p:cNvSpPr>
            <a:spLocks noGrp="1"/>
          </p:cNvSpPr>
          <p:nvPr>
            <p:ph type="ctrTitle"/>
          </p:nvPr>
        </p:nvSpPr>
        <p:spPr>
          <a:xfrm>
            <a:off x="685800" y="3423082"/>
            <a:ext cx="8077200" cy="1538883"/>
          </a:xfrm>
        </p:spPr>
        <p:txBody>
          <a:bodyPr/>
          <a:lstStyle>
            <a:lvl1pPr>
              <a:defRPr sz="4700"/>
            </a:lvl1pPr>
          </a:lstStyle>
          <a:p>
            <a:r>
              <a:rPr lang="pl-PL"/>
              <a:t>Kliknij, aby edytować styl</a:t>
            </a:r>
            <a:endParaRPr lang="en-IE" dirty="0"/>
          </a:p>
        </p:txBody>
      </p:sp>
      <p:sp>
        <p:nvSpPr>
          <p:cNvPr id="19" name="Podtytuł 2"/>
          <p:cNvSpPr>
            <a:spLocks noGrp="1"/>
          </p:cNvSpPr>
          <p:nvPr>
            <p:ph type="subTitle" idx="1"/>
          </p:nvPr>
        </p:nvSpPr>
        <p:spPr>
          <a:xfrm>
            <a:off x="685800" y="5715018"/>
            <a:ext cx="8077200" cy="754053"/>
          </a:xfrm>
        </p:spPr>
        <p:txBody>
          <a:bodyPr/>
          <a:lstStyle>
            <a:lvl1pPr>
              <a:buNone/>
              <a:defRPr sz="2000"/>
            </a:lvl1pPr>
          </a:lstStyle>
          <a:p>
            <a:r>
              <a:rPr lang="pl-PL" b="1">
                <a:solidFill>
                  <a:schemeClr val="bg1"/>
                </a:solidFill>
              </a:rPr>
              <a:t>Kliknij, aby edytować styl wzorca podtytułu</a:t>
            </a:r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6" name="Prostokąt 5"/>
          <p:cNvSpPr/>
          <p:nvPr userDrawn="1"/>
        </p:nvSpPr>
        <p:spPr bwMode="ltGray">
          <a:xfrm>
            <a:off x="2" y="1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Tytuł 1"/>
          <p:cNvSpPr>
            <a:spLocks noGrp="1"/>
          </p:cNvSpPr>
          <p:nvPr>
            <p:ph type="ctrTitle"/>
          </p:nvPr>
        </p:nvSpPr>
        <p:spPr>
          <a:xfrm>
            <a:off x="685800" y="3423082"/>
            <a:ext cx="8077200" cy="1538883"/>
          </a:xfrm>
        </p:spPr>
        <p:txBody>
          <a:bodyPr/>
          <a:lstStyle>
            <a:lvl1pPr>
              <a:defRPr sz="4700"/>
            </a:lvl1pPr>
          </a:lstStyle>
          <a:p>
            <a:r>
              <a:rPr lang="en-US" dirty="0"/>
              <a:t>Introduction to Economics</a:t>
            </a:r>
            <a:br>
              <a:rPr lang="en-US" dirty="0"/>
            </a:br>
            <a:r>
              <a:rPr lang="en-US" dirty="0"/>
              <a:t>Lecture no.1</a:t>
            </a:r>
            <a:endParaRPr lang="en-IE" dirty="0"/>
          </a:p>
        </p:txBody>
      </p:sp>
      <p:sp>
        <p:nvSpPr>
          <p:cNvPr id="8" name="Podtytuł 2"/>
          <p:cNvSpPr>
            <a:spLocks noGrp="1"/>
          </p:cNvSpPr>
          <p:nvPr>
            <p:ph type="subTitle" idx="1"/>
          </p:nvPr>
        </p:nvSpPr>
        <p:spPr>
          <a:xfrm>
            <a:off x="685800" y="5715018"/>
            <a:ext cx="8077200" cy="754053"/>
          </a:xfrm>
        </p:spPr>
        <p:txBody>
          <a:bodyPr/>
          <a:lstStyle>
            <a:lvl1pPr>
              <a:buNone/>
              <a:defRPr sz="2000"/>
            </a:lvl1pPr>
          </a:lstStyle>
          <a:p>
            <a:r>
              <a:rPr lang="pl-PL" b="1" dirty="0">
                <a:solidFill>
                  <a:schemeClr val="bg1"/>
                </a:solidFill>
              </a:rPr>
              <a:t>Horacy Dębowski</a:t>
            </a:r>
          </a:p>
          <a:p>
            <a:r>
              <a:rPr lang="pl-PL" b="1" dirty="0">
                <a:solidFill>
                  <a:schemeClr val="bg1"/>
                </a:solidFill>
              </a:rPr>
              <a:t>e-mail: horacy.debowski@pjwstk.edu.pl</a:t>
            </a:r>
            <a:endParaRPr lang="en-IE" dirty="0">
              <a:solidFill>
                <a:schemeClr val="bg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3885486" y="1775192"/>
            <a:ext cx="4801314" cy="2795843"/>
          </a:xfrm>
        </p:spPr>
        <p:txBody>
          <a:bodyPr vert="eaVert"/>
          <a:lstStyle/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SQL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4FA04-3383-455F-9726-8578ACE2B8C3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Prostokąt 7"/>
          <p:cNvSpPr/>
          <p:nvPr/>
        </p:nvSpPr>
        <p:spPr bwMode="ltGray">
          <a:xfrm>
            <a:off x="6647689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7357273" y="274641"/>
            <a:ext cx="754053" cy="5851525"/>
          </a:xfrm>
        </p:spPr>
        <p:txBody>
          <a:bodyPr vert="eaVert"/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3645456" y="304801"/>
            <a:ext cx="2831544" cy="5851525"/>
          </a:xfrm>
        </p:spPr>
        <p:txBody>
          <a:bodyPr vert="eaVert"/>
          <a:lstStyle/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2640597" y="6377461"/>
            <a:ext cx="3836404" cy="365125"/>
          </a:xfrm>
        </p:spPr>
        <p:txBody>
          <a:bodyPr/>
          <a:lstStyle/>
          <a:p>
            <a:r>
              <a:rPr lang="en-IE"/>
              <a:t>SQL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4FA04-3383-455F-9726-8578ACE2B8C3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lajd tytułowy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/>
          <p:cNvSpPr/>
          <p:nvPr userDrawn="1"/>
        </p:nvSpPr>
        <p:spPr bwMode="ltGray">
          <a:xfrm>
            <a:off x="2" y="1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Prostokąt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8" name="Tytuł 1"/>
          <p:cNvSpPr>
            <a:spLocks noGrp="1"/>
          </p:cNvSpPr>
          <p:nvPr userDrawn="1">
            <p:ph type="ctrTitle"/>
          </p:nvPr>
        </p:nvSpPr>
        <p:spPr>
          <a:xfrm>
            <a:off x="685800" y="3423082"/>
            <a:ext cx="8077200" cy="1538883"/>
          </a:xfrm>
        </p:spPr>
        <p:txBody>
          <a:bodyPr/>
          <a:lstStyle>
            <a:lvl1pPr>
              <a:defRPr sz="4700"/>
            </a:lvl1pPr>
          </a:lstStyle>
          <a:p>
            <a:r>
              <a:rPr lang="en-US" dirty="0"/>
              <a:t>Introduction to Economics</a:t>
            </a:r>
            <a:br>
              <a:rPr lang="en-US" dirty="0"/>
            </a:br>
            <a:r>
              <a:rPr lang="en-US" dirty="0"/>
              <a:t>Lecture no.1</a:t>
            </a:r>
            <a:endParaRPr lang="en-IE" dirty="0"/>
          </a:p>
        </p:txBody>
      </p:sp>
      <p:sp>
        <p:nvSpPr>
          <p:cNvPr id="19" name="Podtytuł 2"/>
          <p:cNvSpPr>
            <a:spLocks noGrp="1"/>
          </p:cNvSpPr>
          <p:nvPr userDrawn="1">
            <p:ph type="subTitle" idx="1"/>
          </p:nvPr>
        </p:nvSpPr>
        <p:spPr>
          <a:xfrm>
            <a:off x="685800" y="5715018"/>
            <a:ext cx="8077200" cy="754053"/>
          </a:xfrm>
        </p:spPr>
        <p:txBody>
          <a:bodyPr/>
          <a:lstStyle>
            <a:lvl1pPr>
              <a:buNone/>
              <a:defRPr sz="2000"/>
            </a:lvl1pPr>
          </a:lstStyle>
          <a:p>
            <a:r>
              <a:rPr lang="pl-PL" b="1" dirty="0">
                <a:solidFill>
                  <a:schemeClr val="bg1"/>
                </a:solidFill>
              </a:rPr>
              <a:t>Horacy Dębowski</a:t>
            </a:r>
          </a:p>
          <a:p>
            <a:r>
              <a:rPr lang="pl-PL" b="1" dirty="0">
                <a:solidFill>
                  <a:schemeClr val="bg1"/>
                </a:solidFill>
              </a:rPr>
              <a:t>e-mail: horacy.debowski@pjwstk.edu.pl</a:t>
            </a:r>
            <a:endParaRPr lang="en-IE" dirty="0">
              <a:solidFill>
                <a:schemeClr val="bg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ytuł i zawartoś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775192"/>
            <a:ext cx="8229600" cy="877163"/>
          </a:xfrm>
        </p:spPr>
        <p:txBody>
          <a:bodyPr/>
          <a:lstStyle>
            <a:lvl1pPr>
              <a:buClr>
                <a:srgbClr val="FFC800"/>
              </a:buClr>
              <a:defRPr sz="2400"/>
            </a:lvl1pPr>
            <a:lvl2pPr>
              <a:defRPr sz="2000"/>
            </a:lvl2pPr>
            <a:extLst/>
          </a:lstStyle>
          <a:p>
            <a:pPr lvl="0" eaLnBrk="1" latinLnBrk="0" hangingPunct="1"/>
            <a:r>
              <a:rPr lang="pl-PL" dirty="0"/>
              <a:t>Kliknij, aby edytować style wzorca tekstu</a:t>
            </a:r>
          </a:p>
          <a:p>
            <a:pPr lvl="1" eaLnBrk="1" latinLnBrk="0" hangingPunct="1"/>
            <a:r>
              <a:rPr lang="pl-PL" dirty="0"/>
              <a:t>Drugi poziom</a:t>
            </a:r>
          </a:p>
        </p:txBody>
      </p:sp>
      <p:sp>
        <p:nvSpPr>
          <p:cNvPr id="10" name="Tytuł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Kliknij, aby edytować styl</a:t>
            </a:r>
            <a:endParaRPr lang="en-IE" dirty="0"/>
          </a:p>
        </p:txBody>
      </p:sp>
      <p:sp>
        <p:nvSpPr>
          <p:cNvPr id="4" name="Symbol zastępczy daty 6"/>
          <p:cNvSpPr txBox="1">
            <a:spLocks/>
          </p:cNvSpPr>
          <p:nvPr userDrawn="1"/>
        </p:nvSpPr>
        <p:spPr>
          <a:xfrm>
            <a:off x="0" y="6596390"/>
            <a:ext cx="21336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</a:t>
            </a:r>
            <a:r>
              <a:rPr kumimoji="0" lang="pl-PL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</a:t>
            </a:r>
            <a:r>
              <a:rPr kumimoji="0" lang="pl-PL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Economics</a:t>
            </a:r>
            <a:endParaRPr kumimoji="0" lang="pl-PL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ymbol zastępczy numeru slajdu 5"/>
          <p:cNvSpPr txBox="1">
            <a:spLocks/>
          </p:cNvSpPr>
          <p:nvPr userDrawn="1"/>
        </p:nvSpPr>
        <p:spPr>
          <a:xfrm>
            <a:off x="8715404" y="6596390"/>
            <a:ext cx="4285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E84FB5-CCE6-4879-B7D7-4708BECE1AEB}" type="slidenum">
              <a:rPr kumimoji="0" lang="pl-PL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pl-PL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lide(fromBottom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lide(fromBottom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Slajd tytułowy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/>
          <p:cNvSpPr/>
          <p:nvPr userDrawn="1"/>
        </p:nvSpPr>
        <p:spPr bwMode="ltGray">
          <a:xfrm>
            <a:off x="2" y="1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Prostokąt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8" name="Tytuł 1"/>
          <p:cNvSpPr>
            <a:spLocks noGrp="1"/>
          </p:cNvSpPr>
          <p:nvPr userDrawn="1">
            <p:ph type="ctrTitle"/>
          </p:nvPr>
        </p:nvSpPr>
        <p:spPr>
          <a:xfrm>
            <a:off x="685800" y="3423082"/>
            <a:ext cx="8077200" cy="1538883"/>
          </a:xfrm>
        </p:spPr>
        <p:txBody>
          <a:bodyPr/>
          <a:lstStyle>
            <a:lvl1pPr>
              <a:defRPr sz="4700"/>
            </a:lvl1pPr>
          </a:lstStyle>
          <a:p>
            <a:r>
              <a:rPr lang="en-US" dirty="0"/>
              <a:t>Introduction to Economics</a:t>
            </a:r>
            <a:br>
              <a:rPr lang="en-US" dirty="0"/>
            </a:br>
            <a:r>
              <a:rPr lang="en-US" dirty="0"/>
              <a:t>Lecture no.1</a:t>
            </a:r>
            <a:endParaRPr lang="en-IE" dirty="0"/>
          </a:p>
        </p:txBody>
      </p:sp>
      <p:sp>
        <p:nvSpPr>
          <p:cNvPr id="19" name="Podtytuł 2"/>
          <p:cNvSpPr>
            <a:spLocks noGrp="1"/>
          </p:cNvSpPr>
          <p:nvPr userDrawn="1">
            <p:ph type="subTitle" idx="1"/>
          </p:nvPr>
        </p:nvSpPr>
        <p:spPr>
          <a:xfrm>
            <a:off x="685800" y="5715018"/>
            <a:ext cx="8077200" cy="754053"/>
          </a:xfrm>
        </p:spPr>
        <p:txBody>
          <a:bodyPr/>
          <a:lstStyle>
            <a:lvl1pPr>
              <a:buNone/>
              <a:defRPr sz="2000"/>
            </a:lvl1pPr>
          </a:lstStyle>
          <a:p>
            <a:r>
              <a:rPr lang="pl-PL" b="1" dirty="0">
                <a:solidFill>
                  <a:schemeClr val="bg1"/>
                </a:solidFill>
              </a:rPr>
              <a:t>Horacy Dębowski</a:t>
            </a:r>
          </a:p>
          <a:p>
            <a:r>
              <a:rPr lang="pl-PL" b="1" dirty="0">
                <a:solidFill>
                  <a:schemeClr val="bg1"/>
                </a:solidFill>
              </a:rPr>
              <a:t>e-mail: horacy.debowski@pjwstk.edu.pl</a:t>
            </a:r>
            <a:endParaRPr lang="en-IE" dirty="0">
              <a:solidFill>
                <a:schemeClr val="bg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zawartoś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775192"/>
            <a:ext cx="8229600" cy="877163"/>
          </a:xfrm>
        </p:spPr>
        <p:txBody>
          <a:bodyPr/>
          <a:lstStyle>
            <a:lvl1pPr>
              <a:buClr>
                <a:srgbClr val="FFC800"/>
              </a:buClr>
              <a:defRPr sz="2400"/>
            </a:lvl1pPr>
            <a:lvl2pPr>
              <a:defRPr sz="2000"/>
            </a:lvl2pPr>
            <a:extLst/>
          </a:lstStyle>
          <a:p>
            <a:pPr lvl="0" eaLnBrk="1" latinLnBrk="0" hangingPunct="1"/>
            <a:r>
              <a:rPr lang="pl-PL" dirty="0"/>
              <a:t>Kliknij, aby edytować style wzorca tekstu</a:t>
            </a:r>
          </a:p>
          <a:p>
            <a:pPr lvl="1" eaLnBrk="1" latinLnBrk="0" hangingPunct="1"/>
            <a:r>
              <a:rPr lang="pl-PL" dirty="0"/>
              <a:t>Drugi poziom</a:t>
            </a:r>
          </a:p>
        </p:txBody>
      </p:sp>
      <p:sp>
        <p:nvSpPr>
          <p:cNvPr id="10" name="Tytuł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IE" dirty="0"/>
          </a:p>
        </p:txBody>
      </p:sp>
      <p:sp>
        <p:nvSpPr>
          <p:cNvPr id="6" name="Symbol zastępczy numeru slajdu 5"/>
          <p:cNvSpPr txBox="1">
            <a:spLocks/>
          </p:cNvSpPr>
          <p:nvPr/>
        </p:nvSpPr>
        <p:spPr>
          <a:xfrm>
            <a:off x="8715404" y="6596390"/>
            <a:ext cx="4285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E84FB5-CCE6-4879-B7D7-4708BECE1AEB}" type="slidenum">
              <a:rPr kumimoji="0" lang="pl-PL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pl-PL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ymbol zastępczy daty 6"/>
          <p:cNvSpPr txBox="1">
            <a:spLocks/>
          </p:cNvSpPr>
          <p:nvPr userDrawn="1"/>
        </p:nvSpPr>
        <p:spPr>
          <a:xfrm>
            <a:off x="0" y="6596390"/>
            <a:ext cx="26277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Systemy baz danych </a:t>
            </a:r>
          </a:p>
        </p:txBody>
      </p:sp>
      <p:sp>
        <p:nvSpPr>
          <p:cNvPr id="8" name="Symbol zastępczy numeru slajdu 5"/>
          <p:cNvSpPr txBox="1">
            <a:spLocks/>
          </p:cNvSpPr>
          <p:nvPr userDrawn="1"/>
        </p:nvSpPr>
        <p:spPr>
          <a:xfrm>
            <a:off x="8715404" y="6596390"/>
            <a:ext cx="4285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E84FB5-CCE6-4879-B7D7-4708BECE1AEB}" type="slidenum">
              <a:rPr kumimoji="0" lang="pl-PL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pl-PL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lide(fromBottom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lide(fromBottom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/>
          <p:cNvSpPr/>
          <p:nvPr/>
        </p:nvSpPr>
        <p:spPr bwMode="ltGray">
          <a:xfrm>
            <a:off x="0" y="2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ostokąt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40664" y="1828801"/>
            <a:ext cx="8022336" cy="307777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SQL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4FA04-3383-455F-9726-8578ACE2B8C3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773937"/>
            <a:ext cx="4038600" cy="2477601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773937"/>
            <a:ext cx="4038600" cy="24776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SQL</a:t>
            </a: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4FA04-3383-455F-9726-8578ACE2B8C3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33472"/>
            <a:ext cx="4040188" cy="846386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449513"/>
            <a:ext cx="4040188" cy="21698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7" y="1633472"/>
            <a:ext cx="4041775" cy="846386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7" y="2449513"/>
            <a:ext cx="4041775" cy="21698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SQL</a:t>
            </a:r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4FA04-3383-455F-9726-8578ACE2B8C3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SQL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4FA04-3383-455F-9726-8578ACE2B8C3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SQL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4FA04-3383-455F-9726-8578ACE2B8C3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019377" y="1743134"/>
            <a:ext cx="5920641" cy="28223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67838" y="1730019"/>
            <a:ext cx="2468880" cy="569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SQL</a:t>
            </a: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4FA04-3383-455F-9726-8578ACE2B8C3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12" name="Prostokąt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Prostokąt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4592" y="472136"/>
            <a:ext cx="2525150" cy="661720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63094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pl-PL"/>
              <a:t>Kliknij ikonę, aby dodać obraz</a:t>
            </a:r>
            <a:endParaRPr kumimoji="0"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64592" y="1728217"/>
            <a:ext cx="2468880" cy="569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endParaRPr lang="en-IE"/>
          </a:p>
        </p:txBody>
      </p:sp>
      <p:sp>
        <p:nvSpPr>
          <p:cNvPr id="11" name="Prostokąt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Prostokąt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IE"/>
              <a:t>SQL</a:t>
            </a: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B24FA04-3383-455F-9726-8578ACE2B8C3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Prostokąt 6"/>
          <p:cNvSpPr/>
          <p:nvPr/>
        </p:nvSpPr>
        <p:spPr bwMode="ltGray">
          <a:xfrm>
            <a:off x="2" y="0"/>
            <a:ext cx="9143999" cy="1433734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423988"/>
            <a:ext cx="8229600" cy="707886"/>
          </a:xfrm>
          <a:prstGeom prst="rect">
            <a:avLst/>
          </a:prstGeom>
        </p:spPr>
        <p:txBody>
          <a:bodyPr vert="horz" lIns="91440" rIns="45720" rtlCol="0" anchor="ctr">
            <a:sp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pl-PL" dirty="0"/>
              <a:t>Kliknij, aby edytować styl</a:t>
            </a:r>
            <a:endParaRPr kumimoji="0" lang="en-US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775192"/>
            <a:ext cx="8229600" cy="2329869"/>
          </a:xfrm>
          <a:prstGeom prst="rect">
            <a:avLst/>
          </a:prstGeom>
        </p:spPr>
        <p:txBody>
          <a:bodyPr vert="horz" lIns="54864" tIns="91440" rtlCol="0">
            <a:spAutoFit/>
          </a:bodyPr>
          <a:lstStyle/>
          <a:p>
            <a:pPr lvl="0" eaLnBrk="1" latinLnBrk="0" hangingPunct="1"/>
            <a:r>
              <a:rPr kumimoji="0" lang="pl-PL" dirty="0"/>
              <a:t>Kliknij, aby edytować style wzorca tekstu</a:t>
            </a:r>
          </a:p>
          <a:p>
            <a:pPr lvl="1" eaLnBrk="1" latinLnBrk="0" hangingPunct="1"/>
            <a:r>
              <a:rPr kumimoji="0" lang="pl-PL" dirty="0"/>
              <a:t>Drugi poziom</a:t>
            </a:r>
          </a:p>
          <a:p>
            <a:pPr lvl="2" eaLnBrk="1" latinLnBrk="0" hangingPunct="1"/>
            <a:r>
              <a:rPr kumimoji="0" lang="pl-PL" dirty="0"/>
              <a:t>Trzeci poziom</a:t>
            </a:r>
          </a:p>
          <a:p>
            <a:pPr lvl="3" eaLnBrk="1" latinLnBrk="0" hangingPunct="1"/>
            <a:r>
              <a:rPr kumimoji="0" lang="pl-PL" dirty="0"/>
              <a:t>Czwarty poziom</a:t>
            </a:r>
          </a:p>
          <a:p>
            <a:pPr lvl="4" eaLnBrk="1" latinLnBrk="0" hangingPunct="1"/>
            <a:r>
              <a:rPr kumimoji="0" lang="pl-PL" dirty="0"/>
              <a:t>Piąty poziom</a:t>
            </a:r>
            <a:endParaRPr kumimoji="0" lang="en-US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0" y="6583680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pl-PL" alt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999207" y="6583680"/>
            <a:ext cx="1145586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pl-PL" altLang="en-US" dirty="0"/>
              <a:t>SQL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410136" y="6583680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B24FA04-3383-455F-9726-8578ACE2B8C3}" type="slidenum">
              <a:rPr lang="en-IE" smtClean="0"/>
              <a:pPr/>
              <a:t>‹#›</a:t>
            </a:fld>
            <a:endParaRPr lang="en-I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62" r:id="rId13"/>
    <p:sldLayoutId id="2147483685" r:id="rId14"/>
  </p:sldLayoutIdLst>
  <p:transition/>
  <p:hf sldNum="0" hdr="0" dt="0"/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chemeClr val="accent1">
              <a:satMod val="150000"/>
            </a:schemeClr>
          </a:solidFill>
          <a:effectLst/>
          <a:latin typeface="Calibri" pitchFamily="34" charset="0"/>
          <a:ea typeface="+mj-ea"/>
          <a:cs typeface="+mj-cs"/>
        </a:defRPr>
      </a:lvl1pPr>
      <a:extLst/>
    </p:titleStyle>
    <p:bodyStyle>
      <a:lvl1pPr marL="633222" indent="-51435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" pitchFamily="2" charset="2"/>
        <a:buChar char="ü"/>
        <a:defRPr kumimoji="0" sz="32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971550" indent="-514350" algn="l" rtl="0" eaLnBrk="1" latinLnBrk="0" hangingPunct="1">
        <a:spcBef>
          <a:spcPct val="20000"/>
        </a:spcBef>
        <a:buClr>
          <a:schemeClr val="accent4">
            <a:lumMod val="50000"/>
          </a:schemeClr>
        </a:buClr>
        <a:buSzPct val="90000"/>
        <a:buFont typeface="Wingdings" pitchFamily="2" charset="2"/>
        <a:buChar char="ü"/>
        <a:defRPr kumimoji="0" sz="28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1225296" indent="-45720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ü"/>
        <a:defRPr kumimoji="0" sz="24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3568" y="1442973"/>
            <a:ext cx="8077200" cy="323165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l-PL" sz="4400" dirty="0">
                <a:cs typeface="Times New Roman" pitchFamily="18" charset="0"/>
              </a:rPr>
              <a:t>SQL – język relacyjnych </a:t>
            </a:r>
            <a:r>
              <a:rPr lang="en-US" sz="4400" dirty="0" err="1">
                <a:cs typeface="Times New Roman" pitchFamily="18" charset="0"/>
              </a:rPr>
              <a:t>i</a:t>
            </a:r>
            <a:r>
              <a:rPr lang="en-US" sz="4400" dirty="0">
                <a:cs typeface="Times New Roman" pitchFamily="18" charset="0"/>
              </a:rPr>
              <a:t> </a:t>
            </a:r>
            <a:r>
              <a:rPr lang="en-US" sz="4400" dirty="0" err="1">
                <a:cs typeface="Times New Roman" pitchFamily="18" charset="0"/>
              </a:rPr>
              <a:t>obiektowo-relacyjnych</a:t>
            </a:r>
            <a:r>
              <a:rPr lang="en-US" sz="4400" dirty="0">
                <a:cs typeface="Times New Roman" pitchFamily="18" charset="0"/>
              </a:rPr>
              <a:t> </a:t>
            </a:r>
            <a:r>
              <a:rPr lang="pl-PL" sz="4400" dirty="0">
                <a:cs typeface="Times New Roman" pitchFamily="18" charset="0"/>
              </a:rPr>
              <a:t>baz danych</a:t>
            </a:r>
            <a:br>
              <a:rPr lang="en-US" dirty="0"/>
            </a:br>
            <a:r>
              <a:rPr lang="pl-PL" sz="3600" dirty="0">
                <a:solidFill>
                  <a:schemeClr val="tx1"/>
                </a:solidFill>
              </a:rPr>
              <a:t>Złożone zapytania</a:t>
            </a:r>
            <a:br>
              <a:rPr lang="pl-PL" sz="3600" dirty="0">
                <a:solidFill>
                  <a:schemeClr val="tx1"/>
                </a:solidFill>
              </a:rPr>
            </a:br>
            <a:r>
              <a:rPr lang="pl-PL" sz="3600" dirty="0">
                <a:solidFill>
                  <a:schemeClr val="tx1"/>
                </a:solidFill>
              </a:rPr>
              <a:t>Część 1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b="1" dirty="0">
                <a:solidFill>
                  <a:schemeClr val="bg1"/>
                </a:solidFill>
              </a:rPr>
              <a:t>Lech </a:t>
            </a:r>
            <a:r>
              <a:rPr lang="pl-PL" b="1" dirty="0" err="1">
                <a:solidFill>
                  <a:schemeClr val="bg1"/>
                </a:solidFill>
              </a:rPr>
              <a:t>Banachowski</a:t>
            </a:r>
            <a:r>
              <a:rPr lang="pl-PL" b="1" dirty="0">
                <a:solidFill>
                  <a:schemeClr val="bg1"/>
                </a:solidFill>
              </a:rPr>
              <a:t>, Agnieszka Chądzyńska-Krasowska</a:t>
            </a:r>
          </a:p>
          <a:p>
            <a:r>
              <a:rPr lang="pl-PL" b="1" dirty="0">
                <a:solidFill>
                  <a:schemeClr val="bg1"/>
                </a:solidFill>
              </a:rPr>
              <a:t>e-mail: honzik@pjwstk.edu.pl</a:t>
            </a:r>
            <a:endParaRPr lang="en-I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29600" cy="995337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pl-PL" dirty="0"/>
              <a:t>Podaj stanowiska, na których pracuje przynajmniej jedna osoba w dziale 10 i przynajmniej jedna osoba w dziale 30.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116212"/>
            <a:ext cx="8229600" cy="1323439"/>
          </a:xfrm>
        </p:spPr>
        <p:txBody>
          <a:bodyPr/>
          <a:lstStyle/>
          <a:p>
            <a:r>
              <a:rPr lang="pl-PL" dirty="0"/>
              <a:t>Operatory algebraiczne na zapytaniach – przykład</a:t>
            </a:r>
          </a:p>
        </p:txBody>
      </p:sp>
      <p:sp>
        <p:nvSpPr>
          <p:cNvPr id="8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/>
              <a:t>Złożone zapytania| Część 1</a:t>
            </a:r>
          </a:p>
        </p:txBody>
      </p:sp>
      <p:sp>
        <p:nvSpPr>
          <p:cNvPr id="5" name="Symbol zastępczy zawartości 1"/>
          <p:cNvSpPr txBox="1">
            <a:spLocks/>
          </p:cNvSpPr>
          <p:nvPr/>
        </p:nvSpPr>
        <p:spPr>
          <a:xfrm>
            <a:off x="1115616" y="2924944"/>
            <a:ext cx="2736304" cy="1308050"/>
          </a:xfrm>
          <a:prstGeom prst="rect">
            <a:avLst/>
          </a:prstGeom>
        </p:spPr>
        <p:txBody>
          <a:bodyPr vert="horz" wrap="square" lIns="54864" tIns="91440" rtlCol="0">
            <a:spAutoFit/>
          </a:bodyPr>
          <a:lstStyle/>
          <a:p>
            <a:pPr>
              <a:lnSpc>
                <a:spcPct val="120000"/>
              </a:lnSpc>
              <a:tabLst>
                <a:tab pos="987425" algn="l"/>
              </a:tabLst>
            </a:pP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DISTINCT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Job </a:t>
            </a:r>
            <a:br>
              <a:rPr lang="pl-PL" sz="16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</a:t>
            </a:r>
            <a:br>
              <a:rPr lang="pl-PL" sz="16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WHERE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Deptno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10</a:t>
            </a:r>
            <a:br>
              <a:rPr lang="pl-PL" sz="16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Deptno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30;</a:t>
            </a:r>
          </a:p>
        </p:txBody>
      </p:sp>
      <p:sp>
        <p:nvSpPr>
          <p:cNvPr id="6" name="Rounded Rectangle 6"/>
          <p:cNvSpPr/>
          <p:nvPr/>
        </p:nvSpPr>
        <p:spPr>
          <a:xfrm>
            <a:off x="7308304" y="2924944"/>
            <a:ext cx="1296144" cy="12961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b="1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Courier New" pitchFamily="49" charset="0"/>
              </a:rPr>
              <a:t>JOB</a:t>
            </a:r>
            <a:endParaRPr lang="pl-PL" sz="1400" b="1" dirty="0">
              <a:solidFill>
                <a:schemeClr val="accent6">
                  <a:lumMod val="50000"/>
                </a:schemeClr>
              </a:solidFill>
              <a:latin typeface="Calibri" pitchFamily="34" charset="0"/>
            </a:endParaRPr>
          </a:p>
          <a:p>
            <a:r>
              <a:rPr lang="pl-PL" sz="1400" b="1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Courier New" pitchFamily="49" charset="0"/>
              </a:rPr>
              <a:t>-------------</a:t>
            </a:r>
            <a:endParaRPr lang="pl-PL" sz="1400" b="1" dirty="0">
              <a:solidFill>
                <a:schemeClr val="accent6">
                  <a:lumMod val="50000"/>
                </a:schemeClr>
              </a:solidFill>
              <a:latin typeface="Calibri" pitchFamily="34" charset="0"/>
            </a:endParaRPr>
          </a:p>
          <a:p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Courier New" pitchFamily="49" charset="0"/>
              </a:rPr>
              <a:t>SALESMAN  </a:t>
            </a:r>
          </a:p>
          <a:p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Courier New" pitchFamily="49" charset="0"/>
              </a:rPr>
              <a:t>CLERK  </a:t>
            </a:r>
          </a:p>
          <a:p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Courier New" pitchFamily="49" charset="0"/>
              </a:rPr>
              <a:t>PRESIDENT  </a:t>
            </a:r>
          </a:p>
          <a:p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Courier New" pitchFamily="49" charset="0"/>
              </a:rPr>
              <a:t>MANAGER</a:t>
            </a:r>
            <a:endParaRPr lang="en-US" sz="1400" dirty="0">
              <a:solidFill>
                <a:schemeClr val="accent6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</p:txBody>
      </p:sp>
      <p:sp>
        <p:nvSpPr>
          <p:cNvPr id="7" name="Symbol zastępczy zawartości 1"/>
          <p:cNvSpPr txBox="1">
            <a:spLocks/>
          </p:cNvSpPr>
          <p:nvPr/>
        </p:nvSpPr>
        <p:spPr>
          <a:xfrm>
            <a:off x="4427984" y="2924944"/>
            <a:ext cx="2664296" cy="1308050"/>
          </a:xfrm>
          <a:prstGeom prst="rect">
            <a:avLst/>
          </a:prstGeom>
        </p:spPr>
        <p:txBody>
          <a:bodyPr vert="horz" wrap="square" lIns="54864" tIns="91440" rtlCol="0">
            <a:spAutoFit/>
          </a:bodyPr>
          <a:lstStyle/>
          <a:p>
            <a:pPr>
              <a:lnSpc>
                <a:spcPct val="120000"/>
              </a:lnSpc>
              <a:tabLst>
                <a:tab pos="987425" algn="l"/>
              </a:tabLst>
            </a:pP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DISTINCT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Job </a:t>
            </a:r>
            <a:br>
              <a:rPr lang="pl-PL" sz="16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</a:t>
            </a:r>
            <a:br>
              <a:rPr lang="pl-PL" sz="16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WHERE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Deptno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10</a:t>
            </a:r>
            <a:br>
              <a:rPr lang="pl-PL" sz="16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OR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Deptno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30;</a:t>
            </a:r>
          </a:p>
        </p:txBody>
      </p:sp>
      <p:cxnSp>
        <p:nvCxnSpPr>
          <p:cNvPr id="10" name="Łącznik prosty 9"/>
          <p:cNvCxnSpPr/>
          <p:nvPr/>
        </p:nvCxnSpPr>
        <p:spPr>
          <a:xfrm>
            <a:off x="899592" y="3068960"/>
            <a:ext cx="2808312" cy="1008112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Łącznik prosty 10"/>
          <p:cNvCxnSpPr/>
          <p:nvPr/>
        </p:nvCxnSpPr>
        <p:spPr>
          <a:xfrm flipV="1">
            <a:off x="971600" y="3068960"/>
            <a:ext cx="2736304" cy="108012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Łącznik prosty 12"/>
          <p:cNvCxnSpPr/>
          <p:nvPr/>
        </p:nvCxnSpPr>
        <p:spPr>
          <a:xfrm>
            <a:off x="4067944" y="3068960"/>
            <a:ext cx="2808312" cy="1008112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Łącznik prosty 13"/>
          <p:cNvCxnSpPr/>
          <p:nvPr/>
        </p:nvCxnSpPr>
        <p:spPr>
          <a:xfrm flipV="1">
            <a:off x="4139952" y="3068960"/>
            <a:ext cx="2736304" cy="108012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ole tekstowe 14"/>
          <p:cNvSpPr txBox="1"/>
          <p:nvPr/>
        </p:nvSpPr>
        <p:spPr>
          <a:xfrm>
            <a:off x="323528" y="3140968"/>
            <a:ext cx="43204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l-GR" sz="2800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Ω</a:t>
            </a:r>
            <a:endParaRPr lang="pl-PL" sz="2800" b="1" dirty="0">
              <a:solidFill>
                <a:schemeClr val="accent6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Symbol zastępczy zawartości 1"/>
          <p:cNvSpPr txBox="1">
            <a:spLocks/>
          </p:cNvSpPr>
          <p:nvPr/>
        </p:nvSpPr>
        <p:spPr>
          <a:xfrm>
            <a:off x="1043608" y="4509120"/>
            <a:ext cx="5976664" cy="1246495"/>
          </a:xfrm>
          <a:prstGeom prst="rect">
            <a:avLst/>
          </a:prstGeom>
        </p:spPr>
        <p:txBody>
          <a:bodyPr vert="horz" wrap="square" lIns="54864" tIns="91440" rtlCol="0">
            <a:spAutoFit/>
          </a:bodyPr>
          <a:lstStyle/>
          <a:p>
            <a:pPr>
              <a:lnSpc>
                <a:spcPct val="120000"/>
              </a:lnSpc>
              <a:tabLst>
                <a:tab pos="987425" algn="l"/>
              </a:tabLst>
            </a:pPr>
            <a:r>
              <a:rPr lang="pl-PL" sz="20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pl-PL" sz="20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Job </a:t>
            </a:r>
            <a:r>
              <a:rPr lang="pl-PL" sz="20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pl-PL" sz="20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20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pl-PL" sz="20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20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WHERE</a:t>
            </a:r>
            <a:r>
              <a:rPr lang="pl-PL" sz="20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20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Deptno</a:t>
            </a:r>
            <a:r>
              <a:rPr lang="pl-PL" sz="20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10</a:t>
            </a:r>
            <a:br>
              <a:rPr lang="pl-PL" sz="20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INTERSECT</a:t>
            </a:r>
            <a:br>
              <a:rPr lang="pl-PL" sz="20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pl-PL" sz="20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Job </a:t>
            </a:r>
            <a:r>
              <a:rPr lang="pl-PL" sz="20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pl-PL" sz="20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20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pl-PL" sz="20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20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WHERE</a:t>
            </a:r>
            <a:r>
              <a:rPr lang="pl-PL" sz="20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20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Deptno</a:t>
            </a:r>
            <a:r>
              <a:rPr lang="pl-PL" sz="20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30;</a:t>
            </a:r>
          </a:p>
        </p:txBody>
      </p:sp>
      <p:sp>
        <p:nvSpPr>
          <p:cNvPr id="17" name="Rounded Rectangle 6"/>
          <p:cNvSpPr/>
          <p:nvPr/>
        </p:nvSpPr>
        <p:spPr>
          <a:xfrm>
            <a:off x="7308304" y="4653136"/>
            <a:ext cx="1296144" cy="10081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b="1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Courier New" pitchFamily="49" charset="0"/>
              </a:rPr>
              <a:t>JOB</a:t>
            </a:r>
            <a:endParaRPr lang="pl-PL" sz="1400" b="1" dirty="0">
              <a:solidFill>
                <a:schemeClr val="accent6">
                  <a:lumMod val="50000"/>
                </a:schemeClr>
              </a:solidFill>
              <a:latin typeface="Calibri" pitchFamily="34" charset="0"/>
            </a:endParaRPr>
          </a:p>
          <a:p>
            <a:r>
              <a:rPr lang="pl-PL" sz="1400" b="1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Courier New" pitchFamily="49" charset="0"/>
              </a:rPr>
              <a:t>-------------</a:t>
            </a:r>
            <a:endParaRPr lang="pl-PL" sz="1400" dirty="0">
              <a:solidFill>
                <a:schemeClr val="accent6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  <a:p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Courier New" pitchFamily="49" charset="0"/>
              </a:rPr>
              <a:t>CLERK </a:t>
            </a:r>
          </a:p>
          <a:p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Courier New" pitchFamily="49" charset="0"/>
              </a:rPr>
              <a:t>MANAGER</a:t>
            </a:r>
            <a:endParaRPr lang="en-US" sz="1400" dirty="0">
              <a:solidFill>
                <a:schemeClr val="accent6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build="p"/>
      <p:bldP spid="6" grpId="0" animBg="1"/>
      <p:bldP spid="7" grpId="0" build="p"/>
      <p:bldP spid="15" grpId="0" animBg="1"/>
      <p:bldP spid="16" grpId="0" build="p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29600" cy="4268861"/>
          </a:xfrm>
        </p:spPr>
        <p:txBody>
          <a:bodyPr/>
          <a:lstStyle/>
          <a:p>
            <a:pPr marL="457200" indent="-457200">
              <a:lnSpc>
                <a:spcPct val="120000"/>
              </a:lnSpc>
              <a:spcBef>
                <a:spcPct val="50000"/>
              </a:spcBef>
            </a:pPr>
            <a:r>
              <a:rPr lang="pl-PL" sz="2000" dirty="0"/>
              <a:t>Stosując operatory algebraiczne musimy pamiętać, że liczba kolumn oraz typy danych (odpowiednio) muszą być takie same w obydwu (lub więcej) instrukcjach </a:t>
            </a:r>
            <a:r>
              <a:rPr lang="pl-PL" sz="2000" b="1" dirty="0">
                <a:solidFill>
                  <a:schemeClr val="accent4">
                    <a:lumMod val="50000"/>
                  </a:schemeClr>
                </a:solidFill>
              </a:rPr>
              <a:t>SELECT</a:t>
            </a:r>
            <a:r>
              <a:rPr lang="pl-PL" sz="2000" dirty="0"/>
              <a:t>.</a:t>
            </a:r>
          </a:p>
          <a:p>
            <a:pPr marL="457200" indent="-457200">
              <a:lnSpc>
                <a:spcPct val="120000"/>
              </a:lnSpc>
              <a:spcBef>
                <a:spcPct val="50000"/>
              </a:spcBef>
            </a:pPr>
            <a:r>
              <a:rPr lang="pl-PL" sz="2000" dirty="0"/>
              <a:t>Klauzula </a:t>
            </a:r>
            <a:r>
              <a:rPr lang="pl-PL" sz="2000" b="1" dirty="0">
                <a:solidFill>
                  <a:schemeClr val="accent4">
                    <a:lumMod val="50000"/>
                  </a:schemeClr>
                </a:solidFill>
              </a:rPr>
              <a:t>ORDER BY</a:t>
            </a:r>
            <a:r>
              <a:rPr lang="pl-PL" sz="2000" dirty="0"/>
              <a:t> może wystąpić tylko raz – na końcu całego zapytania. </a:t>
            </a:r>
          </a:p>
          <a:p>
            <a:pPr marL="457200" indent="-457200">
              <a:lnSpc>
                <a:spcPct val="120000"/>
              </a:lnSpc>
              <a:spcBef>
                <a:spcPct val="50000"/>
              </a:spcBef>
            </a:pPr>
            <a:r>
              <a:rPr lang="pl-PL" sz="2000" dirty="0"/>
              <a:t>W klauzuli </a:t>
            </a:r>
            <a:r>
              <a:rPr lang="pl-PL" sz="2000" b="1" dirty="0">
                <a:solidFill>
                  <a:schemeClr val="accent4">
                    <a:lumMod val="50000"/>
                  </a:schemeClr>
                </a:solidFill>
              </a:rPr>
              <a:t>ORDER BY </a:t>
            </a:r>
            <a:r>
              <a:rPr lang="pl-PL" sz="2000" dirty="0"/>
              <a:t>możemy używać numeru wystąpienia wyrażenia na liście </a:t>
            </a:r>
            <a:r>
              <a:rPr lang="pl-PL" sz="2000" b="1" dirty="0">
                <a:solidFill>
                  <a:schemeClr val="accent4">
                    <a:lumMod val="50000"/>
                  </a:schemeClr>
                </a:solidFill>
              </a:rPr>
              <a:t>SELECT</a:t>
            </a:r>
            <a:r>
              <a:rPr lang="pl-PL" sz="2000" dirty="0"/>
              <a:t> lub wyrażeń/</a:t>
            </a:r>
            <a:r>
              <a:rPr lang="pl-PL" sz="2000" dirty="0" err="1"/>
              <a:t>aliasów</a:t>
            </a:r>
            <a:r>
              <a:rPr lang="pl-PL" sz="2000" dirty="0"/>
              <a:t> występujących w </a:t>
            </a:r>
            <a:r>
              <a:rPr lang="pl-PL" sz="2000" b="1" dirty="0">
                <a:solidFill>
                  <a:schemeClr val="accent6">
                    <a:lumMod val="50000"/>
                  </a:schemeClr>
                </a:solidFill>
              </a:rPr>
              <a:t>pierwszej</a:t>
            </a:r>
            <a:r>
              <a:rPr lang="pl-PL" sz="2000" dirty="0"/>
              <a:t> instrukcji </a:t>
            </a:r>
            <a:r>
              <a:rPr lang="pl-PL" sz="2000" b="1" dirty="0">
                <a:solidFill>
                  <a:schemeClr val="accent4">
                    <a:lumMod val="50000"/>
                  </a:schemeClr>
                </a:solidFill>
              </a:rPr>
              <a:t>SELECT</a:t>
            </a:r>
            <a:r>
              <a:rPr lang="pl-PL" sz="2000" dirty="0"/>
              <a:t>.</a:t>
            </a:r>
          </a:p>
          <a:p>
            <a:pPr marL="457200" indent="-457200">
              <a:lnSpc>
                <a:spcPct val="120000"/>
              </a:lnSpc>
              <a:spcBef>
                <a:spcPct val="50000"/>
              </a:spcBef>
            </a:pPr>
            <a:r>
              <a:rPr lang="pl-PL" sz="2000" dirty="0"/>
              <a:t>Również wyświetlane nagłówki będą takie jak wyrażenia/</a:t>
            </a:r>
            <a:r>
              <a:rPr lang="pl-PL" sz="2000" dirty="0" err="1"/>
              <a:t>aliasy</a:t>
            </a:r>
            <a:r>
              <a:rPr lang="pl-PL" sz="2000" dirty="0"/>
              <a:t> występujące w </a:t>
            </a:r>
            <a:r>
              <a:rPr lang="pl-PL" sz="2000" b="1" dirty="0">
                <a:solidFill>
                  <a:schemeClr val="accent6">
                    <a:lumMod val="50000"/>
                  </a:schemeClr>
                </a:solidFill>
              </a:rPr>
              <a:t>pierwszej</a:t>
            </a:r>
            <a:r>
              <a:rPr lang="pl-PL" sz="2000" dirty="0"/>
              <a:t> instrukcji </a:t>
            </a:r>
            <a:r>
              <a:rPr lang="pl-PL" sz="2000" b="1" dirty="0">
                <a:solidFill>
                  <a:schemeClr val="accent4">
                    <a:lumMod val="50000"/>
                  </a:schemeClr>
                </a:solidFill>
              </a:rPr>
              <a:t>SELECT</a:t>
            </a:r>
            <a:r>
              <a:rPr lang="pl-PL" sz="2000" dirty="0"/>
              <a:t>. Jeśli zatem nadajemy </a:t>
            </a:r>
            <a:r>
              <a:rPr lang="pl-PL" sz="2000" dirty="0" err="1"/>
              <a:t>aliasy</a:t>
            </a:r>
            <a:r>
              <a:rPr lang="pl-PL" sz="2000" dirty="0"/>
              <a:t>, to najlepiej w pierwszej instrukcji.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423988"/>
            <a:ext cx="8229600" cy="707886"/>
          </a:xfrm>
        </p:spPr>
        <p:txBody>
          <a:bodyPr/>
          <a:lstStyle/>
          <a:p>
            <a:r>
              <a:rPr lang="pl-PL" dirty="0"/>
              <a:t>Operatory algebraiczne – uwagi</a:t>
            </a:r>
          </a:p>
        </p:txBody>
      </p:sp>
      <p:sp>
        <p:nvSpPr>
          <p:cNvPr id="8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/>
              <a:t>Złożone zapytania| Część 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3568" y="2547137"/>
            <a:ext cx="8077200" cy="2554545"/>
          </a:xfrm>
        </p:spPr>
        <p:txBody>
          <a:bodyPr/>
          <a:lstStyle/>
          <a:p>
            <a:r>
              <a:rPr lang="pl-PL" sz="4400" dirty="0"/>
              <a:t>Zapytania sumaryczne</a:t>
            </a:r>
            <a:br>
              <a:rPr lang="pl-PL" sz="4400" dirty="0"/>
            </a:br>
            <a:r>
              <a:rPr lang="pl-PL" sz="4400" dirty="0"/>
              <a:t>Klauzule GROUP BY i HAVING</a:t>
            </a:r>
            <a:br>
              <a:rPr lang="en-US" dirty="0"/>
            </a:br>
            <a:r>
              <a:rPr lang="pl-PL" sz="3600" dirty="0">
                <a:solidFill>
                  <a:schemeClr val="tx1"/>
                </a:solidFill>
              </a:rPr>
              <a:t>Złożone zapytania</a:t>
            </a:r>
            <a:br>
              <a:rPr lang="pl-PL" sz="3600" dirty="0">
                <a:solidFill>
                  <a:schemeClr val="tx1"/>
                </a:solidFill>
              </a:rPr>
            </a:br>
            <a:r>
              <a:rPr lang="pl-PL" sz="3600" dirty="0">
                <a:solidFill>
                  <a:schemeClr val="tx1"/>
                </a:solidFill>
              </a:rPr>
              <a:t>Część 2</a:t>
            </a:r>
            <a:endParaRPr lang="pl-PL" sz="3600" dirty="0"/>
          </a:p>
        </p:txBody>
      </p:sp>
      <p:sp>
        <p:nvSpPr>
          <p:cNvPr id="6" name="Podtytuł 2"/>
          <p:cNvSpPr>
            <a:spLocks noGrp="1"/>
          </p:cNvSpPr>
          <p:nvPr>
            <p:ph type="subTitle" idx="1"/>
          </p:nvPr>
        </p:nvSpPr>
        <p:spPr>
          <a:xfrm>
            <a:off x="685800" y="5715018"/>
            <a:ext cx="8077200" cy="754053"/>
          </a:xfrm>
        </p:spPr>
        <p:txBody>
          <a:bodyPr/>
          <a:lstStyle/>
          <a:p>
            <a:r>
              <a:rPr lang="pl-PL" b="1" dirty="0">
                <a:solidFill>
                  <a:schemeClr val="bg1"/>
                </a:solidFill>
              </a:rPr>
              <a:t>Lech </a:t>
            </a:r>
            <a:r>
              <a:rPr lang="pl-PL" b="1" dirty="0" err="1">
                <a:solidFill>
                  <a:schemeClr val="bg1"/>
                </a:solidFill>
              </a:rPr>
              <a:t>Banachowski</a:t>
            </a:r>
            <a:r>
              <a:rPr lang="pl-PL" b="1" dirty="0">
                <a:solidFill>
                  <a:schemeClr val="bg1"/>
                </a:solidFill>
              </a:rPr>
              <a:t>, Agnieszka Chądzyńska-Krasowska</a:t>
            </a:r>
          </a:p>
          <a:p>
            <a:r>
              <a:rPr lang="pl-PL" b="1" dirty="0">
                <a:solidFill>
                  <a:schemeClr val="bg1"/>
                </a:solidFill>
              </a:rPr>
              <a:t>e-mail: honzik@pjwstk.edu.pl</a:t>
            </a:r>
            <a:endParaRPr lang="en-I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29600" cy="5004447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pl-PL" sz="2000" dirty="0">
                <a:cs typeface="Times New Roman" pitchFamily="18" charset="0"/>
              </a:rPr>
              <a:t>Dane w jednej lub więcej tabel mogą zostać podsumowane przy użyciu jednej z funkcji sumarycznych (agregujących, podsumowujących)</a:t>
            </a:r>
            <a:r>
              <a:rPr lang="en-US" sz="2000" dirty="0">
                <a:cs typeface="Times New Roman" pitchFamily="18" charset="0"/>
              </a:rPr>
              <a:t>: </a:t>
            </a:r>
            <a:r>
              <a:rPr lang="pl-PL" sz="2000" dirty="0">
                <a:cs typeface="Times New Roman" pitchFamily="18" charset="0"/>
              </a:rPr>
              <a:t> </a:t>
            </a:r>
          </a:p>
          <a:p>
            <a:pPr marL="987425" lvl="1" indent="-530225">
              <a:lnSpc>
                <a:spcPct val="120000"/>
              </a:lnSpc>
              <a:spcBef>
                <a:spcPts val="600"/>
              </a:spcBef>
              <a:tabLst>
                <a:tab pos="2963863" algn="l"/>
              </a:tabLst>
              <a:defRPr/>
            </a:pP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COUNT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(kolumna)</a:t>
            </a:r>
            <a:r>
              <a:rPr lang="pl-PL" sz="1800" dirty="0">
                <a:solidFill>
                  <a:schemeClr val="accent2">
                    <a:lumMod val="50000"/>
                  </a:schemeClr>
                </a:solidFill>
                <a:cs typeface="Courier New" pitchFamily="49" charset="0"/>
              </a:rPr>
              <a:t>	</a:t>
            </a:r>
            <a:r>
              <a:rPr lang="pl-PL" sz="1800" dirty="0">
                <a:cs typeface="Courier New" pitchFamily="49" charset="0"/>
              </a:rPr>
              <a:t>– liczba wszystkich wierszy o niepustej wartości w 	    kolumnie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tabLst>
                <a:tab pos="2963863" algn="l"/>
              </a:tabLst>
              <a:defRPr/>
            </a:pP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COUNT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(*)</a:t>
            </a:r>
            <a:r>
              <a:rPr lang="pl-PL" sz="1800" dirty="0">
                <a:solidFill>
                  <a:schemeClr val="accent2">
                    <a:lumMod val="50000"/>
                  </a:schemeClr>
                </a:solidFill>
                <a:cs typeface="Courier New" pitchFamily="49" charset="0"/>
              </a:rPr>
              <a:t>	</a:t>
            </a:r>
            <a:r>
              <a:rPr lang="pl-PL" sz="1800" dirty="0">
                <a:cs typeface="Courier New" pitchFamily="49" charset="0"/>
              </a:rPr>
              <a:t>– liczba wszystkich wierszy</a:t>
            </a:r>
            <a:endParaRPr lang="pl-PL" sz="1800" b="1" dirty="0">
              <a:solidFill>
                <a:srgbClr val="C00000"/>
              </a:solidFill>
              <a:cs typeface="Courier New" pitchFamily="49" charset="0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tabLst>
                <a:tab pos="2963863" algn="l"/>
              </a:tabLst>
              <a:defRPr/>
            </a:pP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AVG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(kolumna)</a:t>
            </a:r>
            <a:r>
              <a:rPr lang="pl-PL" sz="1800" dirty="0">
                <a:solidFill>
                  <a:schemeClr val="accent2">
                    <a:lumMod val="50000"/>
                  </a:schemeClr>
                </a:solidFill>
                <a:cs typeface="Courier New" pitchFamily="49" charset="0"/>
              </a:rPr>
              <a:t> 	</a:t>
            </a:r>
            <a:r>
              <a:rPr lang="pl-PL" sz="1800" dirty="0">
                <a:cs typeface="Courier New" pitchFamily="49" charset="0"/>
              </a:rPr>
              <a:t>– średnia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tabLst>
                <a:tab pos="2963863" algn="l"/>
              </a:tabLst>
              <a:defRPr/>
            </a:pP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SUM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(kolumna)</a:t>
            </a:r>
            <a:r>
              <a:rPr lang="pl-PL" sz="1800" dirty="0">
                <a:solidFill>
                  <a:schemeClr val="accent2">
                    <a:lumMod val="50000"/>
                  </a:schemeClr>
                </a:solidFill>
                <a:cs typeface="Courier New" pitchFamily="49" charset="0"/>
              </a:rPr>
              <a:t>	</a:t>
            </a:r>
            <a:r>
              <a:rPr lang="pl-PL" sz="1800" dirty="0">
                <a:cs typeface="Courier New" pitchFamily="49" charset="0"/>
              </a:rPr>
              <a:t>– suma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tabLst>
                <a:tab pos="2963863" algn="l"/>
              </a:tabLst>
              <a:defRPr/>
            </a:pP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MAX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(kolumna)</a:t>
            </a:r>
            <a:r>
              <a:rPr lang="pl-PL" sz="1800" dirty="0">
                <a:solidFill>
                  <a:schemeClr val="accent2">
                    <a:lumMod val="50000"/>
                  </a:schemeClr>
                </a:solidFill>
                <a:cs typeface="Courier New" pitchFamily="49" charset="0"/>
              </a:rPr>
              <a:t>	</a:t>
            </a:r>
            <a:r>
              <a:rPr lang="pl-PL" sz="1800" dirty="0">
                <a:cs typeface="Courier New" pitchFamily="49" charset="0"/>
              </a:rPr>
              <a:t>– maksymalna wartość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tabLst>
                <a:tab pos="2963863" algn="l"/>
              </a:tabLst>
              <a:defRPr/>
            </a:pP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MIN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(kolumna)</a:t>
            </a:r>
            <a:r>
              <a:rPr lang="pl-PL" sz="1800" dirty="0">
                <a:solidFill>
                  <a:schemeClr val="accent2">
                    <a:lumMod val="50000"/>
                  </a:schemeClr>
                </a:solidFill>
                <a:cs typeface="Courier New" pitchFamily="49" charset="0"/>
              </a:rPr>
              <a:t>	</a:t>
            </a:r>
            <a:r>
              <a:rPr lang="pl-PL" sz="1800" dirty="0">
                <a:cs typeface="Courier New" pitchFamily="49" charset="0"/>
              </a:rPr>
              <a:t>– minimalna wartość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tabLst>
                <a:tab pos="2963863" algn="l"/>
              </a:tabLst>
              <a:defRPr/>
            </a:pP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VARIANCE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(kolumna)</a:t>
            </a:r>
            <a:r>
              <a:rPr lang="pl-PL" sz="1800" dirty="0">
                <a:cs typeface="Courier New" pitchFamily="49" charset="0"/>
              </a:rPr>
              <a:t>	– wariancja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tabLst>
                <a:tab pos="2963863" algn="l"/>
              </a:tabLst>
              <a:defRPr/>
            </a:pP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STDDEV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(kolumna)</a:t>
            </a:r>
            <a:r>
              <a:rPr lang="pl-PL" sz="1800" dirty="0">
                <a:cs typeface="Courier New" pitchFamily="49" charset="0"/>
              </a:rPr>
              <a:t>	– odchylenie standardowe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defRPr/>
            </a:pPr>
            <a:endParaRPr lang="pl-PL" dirty="0">
              <a:cs typeface="Courier New" pitchFamily="49" charset="0"/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423989"/>
            <a:ext cx="8229600" cy="707886"/>
          </a:xfrm>
        </p:spPr>
        <p:txBody>
          <a:bodyPr/>
          <a:lstStyle/>
          <a:p>
            <a:r>
              <a:rPr lang="pl-PL" dirty="0">
                <a:cs typeface="Times New Roman" pitchFamily="18" charset="0"/>
              </a:rPr>
              <a:t>Funkcje sumaryczne</a:t>
            </a:r>
            <a:endParaRPr lang="pl-PL" dirty="0"/>
          </a:p>
        </p:txBody>
      </p:sp>
      <p:sp>
        <p:nvSpPr>
          <p:cNvPr id="8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/>
              <a:t>Złożone zapytania| Część 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29600" cy="3323987"/>
          </a:xfrm>
        </p:spPr>
        <p:txBody>
          <a:bodyPr/>
          <a:lstStyle/>
          <a:p>
            <a:pPr algn="just">
              <a:lnSpc>
                <a:spcPct val="120000"/>
              </a:lnSpc>
              <a:spcBef>
                <a:spcPts val="600"/>
              </a:spcBef>
              <a:defRPr/>
            </a:pPr>
            <a:r>
              <a:rPr lang="pl-PL" sz="2000" dirty="0">
                <a:cs typeface="Times New Roman" pitchFamily="18" charset="0"/>
              </a:rPr>
              <a:t>Argumentem tych funkcji  może być </a:t>
            </a:r>
            <a:r>
              <a:rPr lang="pl-PL" sz="2000" i="1" dirty="0">
                <a:cs typeface="Times New Roman" pitchFamily="18" charset="0"/>
              </a:rPr>
              <a:t>wyrażenie </a:t>
            </a:r>
            <a:r>
              <a:rPr lang="pl-PL" sz="2000" dirty="0">
                <a:cs typeface="Times New Roman" pitchFamily="18" charset="0"/>
              </a:rPr>
              <a:t>(odpowiedniego typu) lub 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pl-PL" sz="2000" b="1" dirty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DISTINCT</a:t>
            </a:r>
            <a:r>
              <a:rPr lang="pl-PL" sz="2000" dirty="0">
                <a:cs typeface="Times New Roman" pitchFamily="18" charset="0"/>
              </a:rPr>
              <a:t> </a:t>
            </a:r>
            <a:r>
              <a:rPr lang="pl-PL" sz="2000" i="1" dirty="0">
                <a:cs typeface="Times New Roman" pitchFamily="18" charset="0"/>
              </a:rPr>
              <a:t>wyrażenie.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defRPr/>
            </a:pPr>
            <a:r>
              <a:rPr lang="pl-PL" sz="2000" dirty="0">
                <a:cs typeface="Times New Roman" pitchFamily="18" charset="0"/>
              </a:rPr>
              <a:t>Argumentem funkcji </a:t>
            </a:r>
            <a:r>
              <a:rPr lang="pl-PL" sz="2000" b="1" dirty="0">
                <a:solidFill>
                  <a:schemeClr val="accent4">
                    <a:lumMod val="50000"/>
                  </a:schemeClr>
                </a:solidFill>
                <a:cs typeface="Times New Roman" pitchFamily="18" charset="0"/>
              </a:rPr>
              <a:t>SUM</a:t>
            </a:r>
            <a:r>
              <a:rPr lang="pl-PL" sz="2000" dirty="0">
                <a:cs typeface="Times New Roman" pitchFamily="18" charset="0"/>
              </a:rPr>
              <a:t>, </a:t>
            </a:r>
            <a:r>
              <a:rPr lang="pl-PL" sz="2000" b="1" dirty="0">
                <a:solidFill>
                  <a:schemeClr val="accent4">
                    <a:lumMod val="50000"/>
                  </a:schemeClr>
                </a:solidFill>
                <a:cs typeface="Times New Roman" pitchFamily="18" charset="0"/>
              </a:rPr>
              <a:t>AVG</a:t>
            </a:r>
            <a:r>
              <a:rPr lang="pl-PL" sz="2000" dirty="0">
                <a:cs typeface="Times New Roman" pitchFamily="18" charset="0"/>
              </a:rPr>
              <a:t>, </a:t>
            </a:r>
            <a:r>
              <a:rPr lang="pl-PL" sz="2000" b="1" dirty="0">
                <a:solidFill>
                  <a:schemeClr val="accent4">
                    <a:lumMod val="50000"/>
                  </a:schemeClr>
                </a:solidFill>
                <a:cs typeface="Times New Roman" pitchFamily="18" charset="0"/>
              </a:rPr>
              <a:t>STDDEV</a:t>
            </a:r>
            <a:r>
              <a:rPr lang="pl-PL" sz="2000" dirty="0">
                <a:cs typeface="Times New Roman" pitchFamily="18" charset="0"/>
              </a:rPr>
              <a:t> i </a:t>
            </a:r>
            <a:r>
              <a:rPr lang="pl-PL" sz="2000" b="1" dirty="0">
                <a:solidFill>
                  <a:schemeClr val="accent4">
                    <a:lumMod val="50000"/>
                  </a:schemeClr>
                </a:solidFill>
                <a:cs typeface="Times New Roman" pitchFamily="18" charset="0"/>
              </a:rPr>
              <a:t>VARIANCE</a:t>
            </a:r>
            <a:r>
              <a:rPr lang="pl-PL" sz="2000" dirty="0">
                <a:cs typeface="Times New Roman" pitchFamily="18" charset="0"/>
              </a:rPr>
              <a:t> musi być kolumna typu </a:t>
            </a:r>
            <a:r>
              <a:rPr lang="pl-PL" sz="2000" b="1" dirty="0">
                <a:solidFill>
                  <a:schemeClr val="accent4">
                    <a:lumMod val="50000"/>
                  </a:schemeClr>
                </a:solidFill>
                <a:cs typeface="Times New Roman" pitchFamily="18" charset="0"/>
              </a:rPr>
              <a:t>NUMBER</a:t>
            </a:r>
            <a:r>
              <a:rPr lang="pl-PL" sz="2000" dirty="0">
                <a:cs typeface="Times New Roman" pitchFamily="18" charset="0"/>
              </a:rPr>
              <a:t>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defRPr/>
            </a:pPr>
            <a:r>
              <a:rPr lang="pl-PL" sz="2000" dirty="0">
                <a:cs typeface="Times New Roman" pitchFamily="18" charset="0"/>
              </a:rPr>
              <a:t>Argumentem funkcji </a:t>
            </a:r>
            <a:r>
              <a:rPr lang="pl-PL" sz="2000" b="1" dirty="0">
                <a:solidFill>
                  <a:schemeClr val="accent4">
                    <a:lumMod val="50000"/>
                  </a:schemeClr>
                </a:solidFill>
                <a:cs typeface="Times New Roman" pitchFamily="18" charset="0"/>
              </a:rPr>
              <a:t>COUNT</a:t>
            </a:r>
            <a:r>
              <a:rPr lang="pl-PL" sz="2000" dirty="0">
                <a:cs typeface="Times New Roman" pitchFamily="18" charset="0"/>
              </a:rPr>
              <a:t>, </a:t>
            </a:r>
            <a:r>
              <a:rPr lang="pl-PL" sz="2000" b="1" dirty="0">
                <a:solidFill>
                  <a:schemeClr val="accent4">
                    <a:lumMod val="50000"/>
                  </a:schemeClr>
                </a:solidFill>
                <a:cs typeface="Times New Roman" pitchFamily="18" charset="0"/>
              </a:rPr>
              <a:t>MIN</a:t>
            </a:r>
            <a:r>
              <a:rPr lang="pl-PL" sz="2000" dirty="0">
                <a:cs typeface="Times New Roman" pitchFamily="18" charset="0"/>
              </a:rPr>
              <a:t> i </a:t>
            </a:r>
            <a:r>
              <a:rPr lang="pl-PL" sz="2000" b="1" dirty="0">
                <a:solidFill>
                  <a:schemeClr val="accent4">
                    <a:lumMod val="50000"/>
                  </a:schemeClr>
                </a:solidFill>
                <a:cs typeface="Times New Roman" pitchFamily="18" charset="0"/>
              </a:rPr>
              <a:t>MAX</a:t>
            </a:r>
            <a:r>
              <a:rPr lang="pl-PL" sz="2000" dirty="0">
                <a:cs typeface="Times New Roman" pitchFamily="18" charset="0"/>
              </a:rPr>
              <a:t> może być kolumna typu napisowego, numerycznego i daty.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sz="2000" b="1" dirty="0">
                <a:cs typeface="Times New Roman" pitchFamily="18" charset="0"/>
              </a:rPr>
              <a:t>Pseudo</a:t>
            </a:r>
            <a:r>
              <a:rPr lang="pl-PL" sz="2000" b="1" dirty="0">
                <a:cs typeface="Times New Roman" pitchFamily="18" charset="0"/>
              </a:rPr>
              <a:t>wartości </a:t>
            </a:r>
            <a:r>
              <a:rPr lang="pl-PL" sz="2000" b="1" i="1" dirty="0" err="1">
                <a:cs typeface="Times New Roman" pitchFamily="18" charset="0"/>
              </a:rPr>
              <a:t>Null</a:t>
            </a:r>
            <a:r>
              <a:rPr lang="pl-PL" sz="2000" b="1" dirty="0">
                <a:cs typeface="Times New Roman" pitchFamily="18" charset="0"/>
              </a:rPr>
              <a:t> nie </a:t>
            </a:r>
            <a:r>
              <a:rPr lang="en-US" sz="2000" b="1" dirty="0">
                <a:cs typeface="Times New Roman" pitchFamily="18" charset="0"/>
              </a:rPr>
              <a:t>s</a:t>
            </a:r>
            <a:r>
              <a:rPr lang="pl-PL" sz="2000" b="1" dirty="0">
                <a:cs typeface="Times New Roman" pitchFamily="18" charset="0"/>
              </a:rPr>
              <a:t>ą</a:t>
            </a:r>
            <a:r>
              <a:rPr lang="en-US" sz="2000" b="1" dirty="0">
                <a:cs typeface="Times New Roman" pitchFamily="18" charset="0"/>
              </a:rPr>
              <a:t> </a:t>
            </a:r>
            <a:r>
              <a:rPr lang="pl-PL" sz="2000" b="1" dirty="0" err="1">
                <a:cs typeface="Times New Roman" pitchFamily="18" charset="0"/>
              </a:rPr>
              <a:t>bran</a:t>
            </a:r>
            <a:r>
              <a:rPr lang="en-US" sz="2000" b="1" dirty="0">
                <a:cs typeface="Times New Roman" pitchFamily="18" charset="0"/>
              </a:rPr>
              <a:t>e</a:t>
            </a:r>
            <a:r>
              <a:rPr lang="pl-PL" sz="2000" b="1" dirty="0">
                <a:cs typeface="Times New Roman" pitchFamily="18" charset="0"/>
              </a:rPr>
              <a:t> pod uwagę  przy obliczaniu wartości funkcji. </a:t>
            </a:r>
            <a:endParaRPr lang="en-US" sz="2000" b="1" dirty="0">
              <a:cs typeface="Times New Roman" pitchFamily="18" charset="0"/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423989"/>
            <a:ext cx="8229600" cy="707886"/>
          </a:xfrm>
        </p:spPr>
        <p:txBody>
          <a:bodyPr/>
          <a:lstStyle/>
          <a:p>
            <a:r>
              <a:rPr lang="pl-PL" dirty="0">
                <a:cs typeface="Times New Roman" pitchFamily="18" charset="0"/>
              </a:rPr>
              <a:t>Funkcje sumaryczne</a:t>
            </a:r>
            <a:endParaRPr lang="pl-PL" dirty="0"/>
          </a:p>
        </p:txBody>
      </p:sp>
      <p:sp>
        <p:nvSpPr>
          <p:cNvPr id="8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/>
              <a:t>Złożone zapytania| Część 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29600" cy="1551194"/>
          </a:xfrm>
        </p:spPr>
        <p:txBody>
          <a:bodyPr/>
          <a:lstStyle/>
          <a:p>
            <a:pPr algn="just">
              <a:lnSpc>
                <a:spcPct val="120000"/>
              </a:lnSpc>
              <a:spcBef>
                <a:spcPts val="600"/>
              </a:spcBef>
              <a:defRPr/>
            </a:pPr>
            <a:r>
              <a:rPr lang="pl-PL" dirty="0">
                <a:cs typeface="Times New Roman" pitchFamily="18" charset="0"/>
              </a:rPr>
              <a:t>Podaj liczbę pracowników firmy.</a:t>
            </a:r>
          </a:p>
          <a:p>
            <a:pPr marL="631825" indent="1588" algn="just">
              <a:lnSpc>
                <a:spcPct val="120000"/>
              </a:lnSpc>
              <a:spcBef>
                <a:spcPts val="1800"/>
              </a:spcBef>
              <a:buNone/>
              <a:defRPr/>
            </a:pPr>
            <a:r>
              <a:rPr lang="pl-PL" sz="20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	COUNT(*) AS </a:t>
            </a:r>
            <a:r>
              <a:rPr lang="pl-PL" sz="20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"Liczba pracowników firmy" </a:t>
            </a:r>
            <a:r>
              <a:rPr lang="pl-PL" sz="20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	</a:t>
            </a:r>
            <a:r>
              <a:rPr lang="pl-PL" sz="20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pl-PL" sz="20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2000" b="1" dirty="0">
              <a:solidFill>
                <a:schemeClr val="accent4">
                  <a:lumMod val="50000"/>
                </a:schemeClr>
              </a:solidFill>
              <a:cs typeface="Times New Roman" pitchFamily="18" charset="0"/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423989"/>
            <a:ext cx="8229600" cy="707886"/>
          </a:xfrm>
        </p:spPr>
        <p:txBody>
          <a:bodyPr/>
          <a:lstStyle/>
          <a:p>
            <a:r>
              <a:rPr lang="pl-PL" dirty="0">
                <a:cs typeface="Times New Roman" pitchFamily="18" charset="0"/>
              </a:rPr>
              <a:t>Funkcje sumaryczne – przykład</a:t>
            </a:r>
            <a:endParaRPr lang="pl-PL" dirty="0"/>
          </a:p>
        </p:txBody>
      </p:sp>
      <p:sp>
        <p:nvSpPr>
          <p:cNvPr id="8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/>
              <a:t>Złożone zapytania| Część 2</a:t>
            </a:r>
          </a:p>
        </p:txBody>
      </p:sp>
      <p:sp>
        <p:nvSpPr>
          <p:cNvPr id="5" name="Rounded Rectangle 5"/>
          <p:cNvSpPr/>
          <p:nvPr/>
        </p:nvSpPr>
        <p:spPr>
          <a:xfrm>
            <a:off x="5868144" y="3717032"/>
            <a:ext cx="2592288" cy="79208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b="1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Liczba pracowników firmy</a:t>
            </a:r>
          </a:p>
          <a:p>
            <a:r>
              <a:rPr lang="pl-PL" sz="1400" b="1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-----------------------------------</a:t>
            </a:r>
          </a:p>
          <a:p>
            <a:r>
              <a:rPr lang="pl-PL" sz="1400" b="1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14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29600" cy="3290131"/>
          </a:xfrm>
        </p:spPr>
        <p:txBody>
          <a:bodyPr/>
          <a:lstStyle/>
          <a:p>
            <a:pPr marL="649097" indent="-530225">
              <a:lnSpc>
                <a:spcPct val="120000"/>
              </a:lnSpc>
              <a:spcBef>
                <a:spcPts val="600"/>
              </a:spcBef>
              <a:tabLst>
                <a:tab pos="2963863" algn="l"/>
              </a:tabLst>
              <a:defRPr/>
            </a:pPr>
            <a:r>
              <a:rPr lang="pl-PL" sz="2000" b="1" dirty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COUNT</a:t>
            </a:r>
            <a:r>
              <a:rPr lang="pl-PL" sz="2000" dirty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(kolumna) </a:t>
            </a:r>
            <a:r>
              <a:rPr lang="pl-PL" sz="2000" dirty="0">
                <a:cs typeface="Courier New" pitchFamily="49" charset="0"/>
              </a:rPr>
              <a:t>zwraca</a:t>
            </a:r>
            <a:r>
              <a:rPr lang="pl-PL" sz="2000" dirty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 </a:t>
            </a:r>
            <a:r>
              <a:rPr lang="pl-PL" sz="2000" dirty="0">
                <a:cs typeface="Courier New" pitchFamily="49" charset="0"/>
              </a:rPr>
              <a:t>liczbę wszystkich wierszy o niepustej wartości w kolumnie. </a:t>
            </a:r>
            <a:r>
              <a:rPr lang="pl-PL" sz="2000" b="1" dirty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COUNT</a:t>
            </a:r>
            <a:r>
              <a:rPr lang="pl-PL" sz="2000" dirty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(kolumna) </a:t>
            </a:r>
            <a:r>
              <a:rPr lang="pl-PL" sz="2000" dirty="0">
                <a:cs typeface="Courier New" pitchFamily="49" charset="0"/>
              </a:rPr>
              <a:t>jest równoważne </a:t>
            </a:r>
            <a:r>
              <a:rPr lang="pl-PL" sz="2000" b="1" dirty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COUNT(*) </a:t>
            </a:r>
            <a:r>
              <a:rPr lang="pl-PL" sz="2000" dirty="0">
                <a:cs typeface="Courier New" pitchFamily="49" charset="0"/>
              </a:rPr>
              <a:t>dla kolumn z więzami </a:t>
            </a:r>
            <a:r>
              <a:rPr lang="pl-PL" sz="2000" b="1" dirty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NOT NULL</a:t>
            </a:r>
            <a:r>
              <a:rPr lang="pl-PL" sz="2000" dirty="0">
                <a:cs typeface="Courier New" pitchFamily="49" charset="0"/>
              </a:rPr>
              <a:t>.</a:t>
            </a:r>
          </a:p>
          <a:p>
            <a:pPr marL="649097" indent="-530225">
              <a:lnSpc>
                <a:spcPct val="120000"/>
              </a:lnSpc>
              <a:spcBef>
                <a:spcPts val="600"/>
              </a:spcBef>
              <a:tabLst>
                <a:tab pos="2963863" algn="l"/>
              </a:tabLst>
              <a:defRPr/>
            </a:pPr>
            <a:r>
              <a:rPr lang="pl-PL" sz="2000" b="1" dirty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COUNT</a:t>
            </a:r>
            <a:r>
              <a:rPr lang="pl-PL" sz="2000" dirty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(</a:t>
            </a:r>
            <a:r>
              <a:rPr lang="pl-PL" sz="2000" b="1" dirty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DISTINCT </a:t>
            </a:r>
            <a:r>
              <a:rPr lang="pl-PL" sz="2000" dirty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kolumna) </a:t>
            </a:r>
            <a:r>
              <a:rPr lang="pl-PL" sz="2000" dirty="0">
                <a:cs typeface="Courier New" pitchFamily="49" charset="0"/>
              </a:rPr>
              <a:t>zwraca</a:t>
            </a:r>
            <a:r>
              <a:rPr lang="pl-PL" sz="2000" dirty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 </a:t>
            </a:r>
            <a:r>
              <a:rPr lang="pl-PL" sz="2000" dirty="0">
                <a:cs typeface="Courier New" pitchFamily="49" charset="0"/>
              </a:rPr>
              <a:t>liczbę wzajemnie różnych wierszy o niepustej wartości w kolumnie.</a:t>
            </a:r>
          </a:p>
          <a:p>
            <a:pPr marL="631825" indent="1588">
              <a:lnSpc>
                <a:spcPct val="120000"/>
              </a:lnSpc>
              <a:spcBef>
                <a:spcPts val="1800"/>
              </a:spcBef>
              <a:buNone/>
              <a:defRPr/>
            </a:pP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	</a:t>
            </a:r>
            <a:r>
              <a:rPr lang="en-US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COUNT(*), COUNT(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Empno</a:t>
            </a:r>
            <a:r>
              <a:rPr lang="en-US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), COUNT(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Job</a:t>
            </a:r>
            <a:r>
              <a:rPr lang="en-US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), </a:t>
            </a: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COUNT(DISTINCT 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Job</a:t>
            </a:r>
            <a:r>
              <a:rPr lang="en-US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), COUNT(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Mgr</a:t>
            </a:r>
            <a:r>
              <a:rPr lang="en-US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),</a:t>
            </a: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COUNT(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Comm</a:t>
            </a:r>
            <a:r>
              <a:rPr lang="en-US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b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	</a:t>
            </a:r>
            <a:r>
              <a:rPr lang="pl-PL" sz="18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800" b="1" dirty="0">
              <a:solidFill>
                <a:schemeClr val="accent4">
                  <a:lumMod val="50000"/>
                </a:schemeClr>
              </a:solidFill>
              <a:cs typeface="Times New Roman" pitchFamily="18" charset="0"/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423989"/>
            <a:ext cx="8229600" cy="707886"/>
          </a:xfrm>
        </p:spPr>
        <p:txBody>
          <a:bodyPr/>
          <a:lstStyle/>
          <a:p>
            <a:r>
              <a:rPr lang="pl-PL" dirty="0">
                <a:cs typeface="Times New Roman" pitchFamily="18" charset="0"/>
              </a:rPr>
              <a:t>Funkcje sumaryczne – przykład</a:t>
            </a:r>
            <a:endParaRPr lang="pl-PL" dirty="0"/>
          </a:p>
        </p:txBody>
      </p:sp>
      <p:sp>
        <p:nvSpPr>
          <p:cNvPr id="8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/>
              <a:t>Złożone zapytania| Część 2</a:t>
            </a:r>
          </a:p>
        </p:txBody>
      </p:sp>
      <p:sp>
        <p:nvSpPr>
          <p:cNvPr id="5" name="Rounded Rectangle 5"/>
          <p:cNvSpPr/>
          <p:nvPr/>
        </p:nvSpPr>
        <p:spPr>
          <a:xfrm>
            <a:off x="683568" y="5373216"/>
            <a:ext cx="8208912" cy="79208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00113">
              <a:tabLst>
                <a:tab pos="900113" algn="l"/>
                <a:tab pos="2330450" algn="l"/>
                <a:tab pos="3495675" algn="l"/>
                <a:tab pos="5383213" algn="l"/>
                <a:tab pos="6724650" algn="l"/>
              </a:tabLst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COUNT(*) </a:t>
            </a:r>
            <a:r>
              <a:rPr lang="pl-PL" sz="1400" b="1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COUNT(EMPNO)  </a:t>
            </a:r>
            <a:r>
              <a:rPr lang="pl-PL" sz="1400" b="1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COUNT(JOB) </a:t>
            </a:r>
            <a:r>
              <a:rPr lang="pl-PL" sz="1400" b="1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COUNT(DISTINCTJOB) </a:t>
            </a:r>
            <a:r>
              <a:rPr lang="pl-PL" sz="1400" b="1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 COUNT(MGR)  </a:t>
            </a:r>
            <a:r>
              <a:rPr lang="pl-PL" sz="1400" b="1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COUNT(COMM)</a:t>
            </a:r>
            <a:endParaRPr lang="pl-PL" sz="1400" b="1" dirty="0">
              <a:solidFill>
                <a:schemeClr val="accent6">
                  <a:lumMod val="50000"/>
                </a:schemeClr>
              </a:solidFill>
              <a:latin typeface="Calibri" pitchFamily="34" charset="0"/>
              <a:cs typeface="Arial" pitchFamily="34" charset="0"/>
            </a:endParaRPr>
          </a:p>
          <a:p>
            <a:pPr defTabSz="900113">
              <a:tabLst>
                <a:tab pos="900113" algn="l"/>
                <a:tab pos="2330450" algn="l"/>
                <a:tab pos="3495675" algn="l"/>
                <a:tab pos="5383213" algn="l"/>
                <a:tab pos="6724650" algn="l"/>
              </a:tabLst>
            </a:pPr>
            <a:r>
              <a:rPr lang="pl-PL" sz="1400" b="1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-------------	----------------------	----------------	-----------------------------	-------------------	---------------------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  </a:t>
            </a:r>
          </a:p>
          <a:p>
            <a:pPr defTabSz="900113">
              <a:tabLst>
                <a:tab pos="722313" algn="r"/>
                <a:tab pos="2065338" algn="r"/>
                <a:tab pos="3230563" algn="r"/>
                <a:tab pos="5118100" algn="r"/>
                <a:tab pos="6370638" algn="r"/>
                <a:tab pos="7889875" algn="r"/>
              </a:tabLst>
            </a:pPr>
            <a:r>
              <a:rPr lang="pl-PL" sz="1400" b="1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14  </a:t>
            </a:r>
            <a:r>
              <a:rPr lang="pl-PL" sz="1400" b="1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14  </a:t>
            </a:r>
            <a:r>
              <a:rPr lang="pl-PL" sz="1400" b="1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14  </a:t>
            </a:r>
            <a:r>
              <a:rPr lang="pl-PL" sz="1400" b="1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5  </a:t>
            </a:r>
            <a:r>
              <a:rPr lang="pl-PL" sz="1400" b="1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13  </a:t>
            </a:r>
            <a:r>
              <a:rPr lang="pl-PL" sz="1400" b="1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4 </a:t>
            </a:r>
            <a:endParaRPr lang="pl-PL" sz="1400" b="1" dirty="0">
              <a:solidFill>
                <a:schemeClr val="accent6">
                  <a:lumMod val="50000"/>
                </a:schemeClr>
              </a:solidFill>
              <a:latin typeface="Calibri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29600" cy="3761030"/>
          </a:xfrm>
        </p:spPr>
        <p:txBody>
          <a:bodyPr/>
          <a:lstStyle/>
          <a:p>
            <a:pPr algn="just">
              <a:lnSpc>
                <a:spcPct val="120000"/>
              </a:lnSpc>
              <a:spcBef>
                <a:spcPts val="600"/>
              </a:spcBef>
              <a:defRPr/>
            </a:pPr>
            <a:r>
              <a:rPr lang="pl-PL" dirty="0">
                <a:cs typeface="Times New Roman" pitchFamily="18" charset="0"/>
              </a:rPr>
              <a:t>Statystyka zarobków pracowników pracujących w dziale Sprzedaży:</a:t>
            </a:r>
          </a:p>
          <a:p>
            <a:pPr marL="631825" indent="1588">
              <a:lnSpc>
                <a:spcPct val="120000"/>
              </a:lnSpc>
              <a:spcBef>
                <a:spcPts val="600"/>
              </a:spcBef>
              <a:buNone/>
              <a:tabLst>
                <a:tab pos="2152650" algn="l"/>
                <a:tab pos="5118100" algn="l"/>
              </a:tabLst>
              <a:defRPr/>
            </a:pP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	MIN(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Sal</a:t>
            </a: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	AS "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Min zarobki</a:t>
            </a: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",</a:t>
            </a:r>
            <a:b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MAX(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Sal</a:t>
            </a: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	AS "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Max zarobki</a:t>
            </a: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",</a:t>
            </a:r>
            <a:b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MAX(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Sal</a:t>
            </a: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 - MIN(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Sal</a:t>
            </a: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	AS "</a:t>
            </a:r>
            <a:r>
              <a:rPr lang="pl-PL" sz="18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Rozp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zarobków</a:t>
            </a: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",</a:t>
            </a:r>
            <a:b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AVG(Sal)	AS "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Średnie zarobki</a:t>
            </a: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  <a:b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 	</a:t>
            </a:r>
            <a:r>
              <a:rPr lang="pl-PL" sz="18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</a:t>
            </a:r>
            <a:b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INNER JOIN	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Dept</a:t>
            </a:r>
            <a:b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ON	</a:t>
            </a:r>
            <a:r>
              <a:rPr lang="pl-PL" sz="18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Emp.Deptno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pl-PL" sz="18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Dept.Deptno</a:t>
            </a:r>
            <a:b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WHERE	</a:t>
            </a:r>
            <a:r>
              <a:rPr lang="pl-PL" sz="18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Dname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= '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SALES</a:t>
            </a: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';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423989"/>
            <a:ext cx="8229600" cy="707886"/>
          </a:xfrm>
        </p:spPr>
        <p:txBody>
          <a:bodyPr/>
          <a:lstStyle/>
          <a:p>
            <a:r>
              <a:rPr lang="pl-PL" dirty="0">
                <a:cs typeface="Times New Roman" pitchFamily="18" charset="0"/>
              </a:rPr>
              <a:t>Funkcje sumaryczne – przykład</a:t>
            </a:r>
            <a:endParaRPr lang="pl-PL" dirty="0"/>
          </a:p>
        </p:txBody>
      </p:sp>
      <p:sp>
        <p:nvSpPr>
          <p:cNvPr id="8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/>
              <a:t>Złożone zapytania| Część 2</a:t>
            </a:r>
          </a:p>
        </p:txBody>
      </p:sp>
      <p:sp>
        <p:nvSpPr>
          <p:cNvPr id="5" name="Rounded Rectangle 5"/>
          <p:cNvSpPr/>
          <p:nvPr/>
        </p:nvSpPr>
        <p:spPr>
          <a:xfrm>
            <a:off x="3275856" y="5517232"/>
            <a:ext cx="5328592" cy="79208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76213" algn="l"/>
                <a:tab pos="1081088" algn="l"/>
                <a:tab pos="2058988" algn="l"/>
                <a:tab pos="3232150" algn="l"/>
              </a:tabLst>
            </a:pPr>
            <a:r>
              <a:rPr lang="pl-PL" sz="1400" b="1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Min zarobki	Max zarobki 	</a:t>
            </a:r>
            <a:r>
              <a:rPr lang="pl-PL" sz="1400" b="1" dirty="0" err="1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Rozp</a:t>
            </a:r>
            <a:r>
              <a:rPr lang="pl-PL" sz="1400" b="1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 zarobków 	Średnie zarobki</a:t>
            </a:r>
          </a:p>
          <a:p>
            <a:pPr>
              <a:tabLst>
                <a:tab pos="176213" algn="l"/>
                <a:tab pos="1081088" algn="l"/>
                <a:tab pos="2058988" algn="l"/>
                <a:tab pos="3232150" algn="l"/>
              </a:tabLst>
            </a:pPr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---------------	---------------	-------------------	-------------------</a:t>
            </a:r>
          </a:p>
          <a:p>
            <a:pPr>
              <a:tabLst>
                <a:tab pos="811213" algn="r"/>
                <a:tab pos="1976438" algn="r"/>
                <a:tab pos="3141663" algn="r"/>
                <a:tab pos="4306888" algn="r"/>
              </a:tabLst>
            </a:pPr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950	2850 	1900	1566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91264" cy="2908489"/>
          </a:xfrm>
        </p:spPr>
        <p:txBody>
          <a:bodyPr/>
          <a:lstStyle/>
          <a:p>
            <a:pPr marL="457200" indent="-457200" algn="just">
              <a:spcBef>
                <a:spcPct val="50000"/>
              </a:spcBef>
              <a:defRPr/>
            </a:pPr>
            <a:r>
              <a:rPr lang="en-US" spc="40" dirty="0">
                <a:cs typeface="Times New Roman" pitchFamily="18" charset="0"/>
              </a:rPr>
              <a:t>Pseudo</a:t>
            </a:r>
            <a:r>
              <a:rPr lang="pl-PL" spc="40" dirty="0">
                <a:cs typeface="Times New Roman" pitchFamily="18" charset="0"/>
              </a:rPr>
              <a:t>wartości </a:t>
            </a:r>
            <a:r>
              <a:rPr lang="pl-PL" i="1" spc="40" dirty="0" err="1">
                <a:cs typeface="Times New Roman" pitchFamily="18" charset="0"/>
              </a:rPr>
              <a:t>Null</a:t>
            </a:r>
            <a:r>
              <a:rPr lang="pl-PL" spc="40" dirty="0">
                <a:cs typeface="Times New Roman" pitchFamily="18" charset="0"/>
              </a:rPr>
              <a:t> nie </a:t>
            </a:r>
            <a:r>
              <a:rPr lang="en-US" spc="40" dirty="0">
                <a:cs typeface="Times New Roman" pitchFamily="18" charset="0"/>
              </a:rPr>
              <a:t>s</a:t>
            </a:r>
            <a:r>
              <a:rPr lang="pl-PL" spc="40" dirty="0">
                <a:cs typeface="Times New Roman" pitchFamily="18" charset="0"/>
              </a:rPr>
              <a:t>ą</a:t>
            </a:r>
            <a:r>
              <a:rPr lang="en-US" spc="40" dirty="0">
                <a:cs typeface="Times New Roman" pitchFamily="18" charset="0"/>
              </a:rPr>
              <a:t> </a:t>
            </a:r>
            <a:r>
              <a:rPr lang="pl-PL" spc="40" dirty="0" err="1">
                <a:cs typeface="Times New Roman" pitchFamily="18" charset="0"/>
              </a:rPr>
              <a:t>bran</a:t>
            </a:r>
            <a:r>
              <a:rPr lang="en-US" spc="40" dirty="0">
                <a:cs typeface="Times New Roman" pitchFamily="18" charset="0"/>
              </a:rPr>
              <a:t>e</a:t>
            </a:r>
            <a:r>
              <a:rPr lang="pl-PL" spc="40" dirty="0">
                <a:cs typeface="Times New Roman" pitchFamily="18" charset="0"/>
              </a:rPr>
              <a:t> pod uwagę  przy obliczaniu wartości funkcji.</a:t>
            </a:r>
          </a:p>
          <a:p>
            <a:pPr marL="457200" indent="-457200" algn="just">
              <a:spcBef>
                <a:spcPct val="50000"/>
              </a:spcBef>
              <a:defRPr/>
            </a:pPr>
            <a:r>
              <a:rPr lang="pl-PL" dirty="0">
                <a:cs typeface="Times New Roman" pitchFamily="18" charset="0"/>
              </a:rPr>
              <a:t>Oblicz średnią prowizję.</a:t>
            </a:r>
            <a:endParaRPr lang="pl-PL" b="1" dirty="0">
              <a:solidFill>
                <a:schemeClr val="accent4">
                  <a:lumMod val="50000"/>
                </a:schemeClr>
              </a:solidFill>
              <a:cs typeface="Courier New" pitchFamily="49" charset="0"/>
            </a:endParaRPr>
          </a:p>
          <a:p>
            <a:pPr marL="457200" indent="-457200">
              <a:spcBef>
                <a:spcPct val="50000"/>
              </a:spcBef>
              <a:buNone/>
              <a:defRPr/>
            </a:pPr>
            <a:r>
              <a:rPr lang="pl-PL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SELECT AVG</a:t>
            </a:r>
            <a:r>
              <a:rPr lang="pl-PL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l-PL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Comm</a:t>
            </a:r>
            <a:r>
              <a:rPr lang="pl-PL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pl-PL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l-PL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Średnia prowizja</a:t>
            </a:r>
            <a:r>
              <a:rPr lang="pl-PL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 </a:t>
            </a:r>
            <a:br>
              <a:rPr lang="pl-PL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   </a:t>
            </a:r>
            <a:r>
              <a:rPr lang="pl-PL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pl-PL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indent="-457200">
              <a:spcBef>
                <a:spcPct val="50000"/>
              </a:spcBef>
              <a:buNone/>
              <a:defRPr/>
            </a:pPr>
            <a:endParaRPr lang="pl-PL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423990"/>
            <a:ext cx="8229600" cy="707886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pl-PL" dirty="0">
                <a:cs typeface="Times New Roman" pitchFamily="18" charset="0"/>
              </a:rPr>
              <a:t>Funkcje sumaryczne – </a:t>
            </a:r>
            <a:r>
              <a:rPr lang="pl-PL" dirty="0"/>
              <a:t>problem z NULL</a:t>
            </a:r>
            <a:endParaRPr lang="pl-PL" dirty="0">
              <a:solidFill>
                <a:srgbClr val="FFC000"/>
              </a:solidFill>
              <a:cs typeface="Times New Roman" pitchFamily="18" charset="0"/>
            </a:endParaRPr>
          </a:p>
        </p:txBody>
      </p:sp>
      <p:sp>
        <p:nvSpPr>
          <p:cNvPr id="6" name="Rounded Rectangle 6"/>
          <p:cNvSpPr/>
          <p:nvPr/>
        </p:nvSpPr>
        <p:spPr>
          <a:xfrm>
            <a:off x="5940152" y="4509120"/>
            <a:ext cx="1800200" cy="10081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600" b="1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Średnia prowizja</a:t>
            </a:r>
          </a:p>
          <a:p>
            <a:r>
              <a:rPr lang="pl-PL" sz="16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------------------------</a:t>
            </a:r>
          </a:p>
          <a:p>
            <a:pPr>
              <a:tabLst>
                <a:tab pos="1430338" algn="r"/>
              </a:tabLst>
            </a:pPr>
            <a:r>
              <a:rPr lang="pl-PL" sz="16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550</a:t>
            </a:r>
          </a:p>
        </p:txBody>
      </p:sp>
      <p:sp>
        <p:nvSpPr>
          <p:cNvPr id="7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/>
              <a:t>Złożone zapytania| Część 2</a:t>
            </a:r>
          </a:p>
        </p:txBody>
      </p:sp>
      <p:sp>
        <p:nvSpPr>
          <p:cNvPr id="8" name="Prostokąt zaokrąglony 7"/>
          <p:cNvSpPr/>
          <p:nvPr/>
        </p:nvSpPr>
        <p:spPr>
          <a:xfrm>
            <a:off x="1331640" y="4509120"/>
            <a:ext cx="3528392" cy="10081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b="1" dirty="0">
                <a:solidFill>
                  <a:schemeClr val="tx1"/>
                </a:solidFill>
              </a:rPr>
              <a:t>W obliczeniach średnia prowizja została policzona tylko dla tych osób, które w polu prowizja mają niepustą wartość.</a:t>
            </a:r>
          </a:p>
        </p:txBody>
      </p:sp>
      <p:sp>
        <p:nvSpPr>
          <p:cNvPr id="9" name="Strzałka w prawo 8"/>
          <p:cNvSpPr/>
          <p:nvPr/>
        </p:nvSpPr>
        <p:spPr>
          <a:xfrm>
            <a:off x="5076056" y="4869160"/>
            <a:ext cx="648072" cy="36004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3"/>
            <a:ext cx="8291264" cy="1797824"/>
          </a:xfrm>
        </p:spPr>
        <p:txBody>
          <a:bodyPr/>
          <a:lstStyle/>
          <a:p>
            <a:pPr marL="457200" indent="-457200" algn="just">
              <a:spcBef>
                <a:spcPct val="50000"/>
              </a:spcBef>
              <a:defRPr/>
            </a:pPr>
            <a:r>
              <a:rPr lang="pl-PL" sz="2000" dirty="0">
                <a:latin typeface="Times New Roman" charset="0"/>
                <a:cs typeface="Times New Roman" pitchFamily="18" charset="0"/>
              </a:rPr>
              <a:t>Łatwo jest oczywiście policzyć średnią prowizję uwzględniając wszystkich pracowników firmy:</a:t>
            </a:r>
            <a:endParaRPr lang="pl-PL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spcBef>
                <a:spcPct val="50000"/>
              </a:spcBef>
              <a:buNone/>
              <a:defRPr/>
            </a:pPr>
            <a:r>
              <a:rPr lang="pl-PL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20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 AVG</a:t>
            </a:r>
            <a:r>
              <a:rPr lang="pl-PL" sz="20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l-PL" sz="20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NVL</a:t>
            </a:r>
            <a:r>
              <a:rPr lang="pl-PL" sz="20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l-PL" sz="20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Comm</a:t>
            </a:r>
            <a:r>
              <a:rPr lang="pl-PL" sz="20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0)) </a:t>
            </a:r>
            <a:r>
              <a:rPr lang="pl-PL" sz="20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l-PL" sz="20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Średnia prowizja</a:t>
            </a:r>
            <a:r>
              <a:rPr lang="pl-PL" sz="20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 </a:t>
            </a:r>
            <a:br>
              <a:rPr lang="pl-PL" sz="20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   </a:t>
            </a:r>
            <a:r>
              <a:rPr lang="pl-PL" sz="20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pl-PL" sz="20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indent="-457200">
              <a:spcBef>
                <a:spcPct val="50000"/>
              </a:spcBef>
              <a:buNone/>
              <a:defRPr/>
            </a:pPr>
            <a:endParaRPr lang="pl-PL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423990"/>
            <a:ext cx="8229600" cy="707886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pl-PL" dirty="0">
                <a:cs typeface="Times New Roman" pitchFamily="18" charset="0"/>
              </a:rPr>
              <a:t>Funkcje sumaryczne – </a:t>
            </a:r>
            <a:r>
              <a:rPr lang="pl-PL" dirty="0"/>
              <a:t>problem z NULL</a:t>
            </a:r>
            <a:endParaRPr lang="pl-PL" dirty="0">
              <a:solidFill>
                <a:srgbClr val="FFC000"/>
              </a:solidFill>
              <a:cs typeface="Times New Roman" pitchFamily="18" charset="0"/>
            </a:endParaRPr>
          </a:p>
        </p:txBody>
      </p:sp>
      <p:sp>
        <p:nvSpPr>
          <p:cNvPr id="7" name="Prostokąt zaokrąglony 6"/>
          <p:cNvSpPr/>
          <p:nvPr/>
        </p:nvSpPr>
        <p:spPr>
          <a:xfrm>
            <a:off x="899592" y="4005064"/>
            <a:ext cx="2376264" cy="432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000" b="1" dirty="0">
                <a:solidFill>
                  <a:schemeClr val="tx1"/>
                </a:solidFill>
              </a:rPr>
              <a:t>Jak powinno być?</a:t>
            </a:r>
          </a:p>
        </p:txBody>
      </p:sp>
      <p:sp>
        <p:nvSpPr>
          <p:cNvPr id="8" name="Prostokąt zaokrąglony 7"/>
          <p:cNvSpPr/>
          <p:nvPr/>
        </p:nvSpPr>
        <p:spPr>
          <a:xfrm>
            <a:off x="899592" y="4869160"/>
            <a:ext cx="2376264" cy="432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000" b="1" dirty="0">
                <a:solidFill>
                  <a:schemeClr val="tx1"/>
                </a:solidFill>
              </a:rPr>
              <a:t>Tak, jak chce szef.</a:t>
            </a:r>
          </a:p>
        </p:txBody>
      </p:sp>
      <p:sp>
        <p:nvSpPr>
          <p:cNvPr id="9" name="Strzałka w dół 8"/>
          <p:cNvSpPr/>
          <p:nvPr/>
        </p:nvSpPr>
        <p:spPr>
          <a:xfrm>
            <a:off x="1835696" y="4509120"/>
            <a:ext cx="288032" cy="28803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/>
              <a:t>Złożone zapytania| Część 2</a:t>
            </a:r>
          </a:p>
        </p:txBody>
      </p:sp>
      <p:sp>
        <p:nvSpPr>
          <p:cNvPr id="11" name="Rounded Rectangle 6"/>
          <p:cNvSpPr/>
          <p:nvPr/>
        </p:nvSpPr>
        <p:spPr>
          <a:xfrm>
            <a:off x="5796136" y="3933056"/>
            <a:ext cx="1800200" cy="10081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600" b="1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Średnia prowizja</a:t>
            </a:r>
          </a:p>
          <a:p>
            <a:r>
              <a:rPr lang="pl-PL" sz="16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------------------------</a:t>
            </a:r>
          </a:p>
          <a:p>
            <a:pPr>
              <a:tabLst>
                <a:tab pos="1430338" algn="r"/>
              </a:tabLst>
            </a:pPr>
            <a:r>
              <a:rPr lang="pl-PL" sz="16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157.14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8" grpId="0" animBg="1"/>
      <p:bldP spid="9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29600" cy="1178784"/>
          </a:xfrm>
        </p:spPr>
        <p:txBody>
          <a:bodyPr/>
          <a:lstStyle/>
          <a:p>
            <a:pPr marL="514350" indent="-514350">
              <a:lnSpc>
                <a:spcPct val="1200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pl-PL" dirty="0"/>
              <a:t>Część 1. Operatory algebraiczne</a:t>
            </a:r>
          </a:p>
          <a:p>
            <a:pPr marL="514350" indent="-514350">
              <a:lnSpc>
                <a:spcPct val="1200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pl-PL" dirty="0"/>
              <a:t>Część 2. Zapytania sumaryczne; klauzule GROUP BY i HAVING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Plan wykładu</a:t>
            </a:r>
          </a:p>
        </p:txBody>
      </p:sp>
      <p:sp>
        <p:nvSpPr>
          <p:cNvPr id="7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/>
              <a:t>Złożone zapytania| Część 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29600" cy="4508927"/>
          </a:xfrm>
        </p:spPr>
        <p:txBody>
          <a:bodyPr/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pl-PL" sz="2000" dirty="0">
                <a:cs typeface="Times New Roman" pitchFamily="18" charset="0"/>
              </a:rPr>
              <a:t>W dotychczasowych przykładach otrzymywaliśmy zawsze jeden wiersz, będący wynikiem działania funkcji sumarycznych dla całej tabeli.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pl-PL" sz="2000" dirty="0">
                <a:cs typeface="Times New Roman" pitchFamily="18" charset="0"/>
              </a:rPr>
              <a:t>Istnieje możliwość podziału wynikowych wierszy zapytania na grupy tworzone według jednakowych wartości we wskazanym w klauzuli </a:t>
            </a:r>
            <a:r>
              <a:rPr lang="pl-PL" sz="20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GROUP BY </a:t>
            </a:r>
            <a:r>
              <a:rPr lang="pl-PL" sz="2000" dirty="0">
                <a:cs typeface="Times New Roman" pitchFamily="18" charset="0"/>
              </a:rPr>
              <a:t>wyrażeniu, a następnie wykonani</a:t>
            </a:r>
            <a:r>
              <a:rPr lang="en-US" sz="2000" dirty="0">
                <a:cs typeface="Times New Roman" pitchFamily="18" charset="0"/>
              </a:rPr>
              <a:t>e</a:t>
            </a:r>
            <a:r>
              <a:rPr lang="pl-PL" sz="2000" dirty="0">
                <a:cs typeface="Times New Roman" pitchFamily="18" charset="0"/>
              </a:rPr>
              <a:t> funkcji sumarycznych na wartościach należących dla każdej z grup.</a:t>
            </a:r>
          </a:p>
          <a:p>
            <a:pPr marL="631825" indent="1588">
              <a:lnSpc>
                <a:spcPct val="120000"/>
              </a:lnSpc>
              <a:spcBef>
                <a:spcPct val="50000"/>
              </a:spcBef>
              <a:buNone/>
              <a:tabLst>
                <a:tab pos="1976438" algn="l"/>
              </a:tabLst>
            </a:pPr>
            <a:r>
              <a:rPr lang="pl-PL" sz="20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 …</a:t>
            </a:r>
            <a:br>
              <a:rPr lang="pl-PL" sz="20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 …</a:t>
            </a:r>
            <a:br>
              <a:rPr lang="pl-PL" sz="20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WHERE …</a:t>
            </a:r>
            <a:br>
              <a:rPr lang="pl-PL" sz="20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GROUP BY </a:t>
            </a:r>
            <a:r>
              <a:rPr lang="pl-PL" sz="20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wyrażenie</a:t>
            </a:r>
            <a:r>
              <a:rPr lang="pl-PL" sz="20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…</a:t>
            </a:r>
            <a:br>
              <a:rPr lang="pl-PL" sz="20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[HAVING </a:t>
            </a:r>
            <a:r>
              <a:rPr lang="pl-PL" sz="20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warunek</a:t>
            </a:r>
            <a:r>
              <a:rPr lang="pl-PL" sz="20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]</a:t>
            </a:r>
            <a:endParaRPr lang="en-US" sz="2000" dirty="0">
              <a:solidFill>
                <a:schemeClr val="accent4">
                  <a:lumMod val="50000"/>
                </a:schemeClr>
              </a:solidFill>
              <a:cs typeface="Times New Roman" pitchFamily="18" charset="0"/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423989"/>
            <a:ext cx="8229600" cy="707886"/>
          </a:xfrm>
        </p:spPr>
        <p:txBody>
          <a:bodyPr/>
          <a:lstStyle/>
          <a:p>
            <a:r>
              <a:rPr lang="pl-PL" dirty="0">
                <a:cs typeface="Times New Roman" pitchFamily="18" charset="0"/>
              </a:rPr>
              <a:t>Klauzula GROUP BY</a:t>
            </a:r>
            <a:endParaRPr lang="pl-PL" dirty="0"/>
          </a:p>
        </p:txBody>
      </p:sp>
      <p:sp>
        <p:nvSpPr>
          <p:cNvPr id="8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/>
              <a:t>Złożone zapytania| Część 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29600" cy="3385542"/>
          </a:xfrm>
        </p:spPr>
        <p:txBody>
          <a:bodyPr/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pl-PL" sz="2000" dirty="0">
                <a:cs typeface="Times New Roman" pitchFamily="18" charset="0"/>
              </a:rPr>
              <a:t>Dla każdego działu z osobna oblicz liczbę pracowników i sumaryczne zarobki.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pl-PL" sz="2000" dirty="0">
                <a:cs typeface="Times New Roman" pitchFamily="18" charset="0"/>
              </a:rPr>
              <a:t>Wersja 1, bez wypisywania nazwy działu:</a:t>
            </a:r>
          </a:p>
          <a:p>
            <a:pPr marL="631825" indent="1588">
              <a:lnSpc>
                <a:spcPct val="120000"/>
              </a:lnSpc>
              <a:spcBef>
                <a:spcPct val="50000"/>
              </a:spcBef>
              <a:buNone/>
              <a:tabLst>
                <a:tab pos="2152650" algn="l"/>
              </a:tabLst>
            </a:pPr>
            <a:r>
              <a:rPr lang="pl-PL" sz="20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 	</a:t>
            </a:r>
            <a:r>
              <a:rPr lang="pl-PL" sz="20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Deptno</a:t>
            </a:r>
            <a:r>
              <a:rPr lang="pl-PL" sz="20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pl-PL" sz="20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COUNT(</a:t>
            </a:r>
            <a:r>
              <a:rPr lang="pl-PL" sz="20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pl-PL" sz="20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pl-PL" sz="20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Liczba</a:t>
            </a:r>
            <a:r>
              <a:rPr lang="pl-PL" sz="20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pl-PL" sz="20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SUM</a:t>
            </a:r>
            <a:r>
              <a:rPr lang="pl-PL" sz="20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(Sal</a:t>
            </a:r>
            <a:r>
              <a:rPr lang="pl-PL" sz="20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pl-PL" sz="20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Suma</a:t>
            </a:r>
            <a:br>
              <a:rPr lang="pl-PL" sz="20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 	</a:t>
            </a:r>
            <a:r>
              <a:rPr lang="pl-PL" sz="20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</a:t>
            </a:r>
            <a:br>
              <a:rPr lang="pl-PL" sz="20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GROUP BY	</a:t>
            </a:r>
            <a:r>
              <a:rPr lang="pl-PL" sz="20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Deptno</a:t>
            </a:r>
            <a:r>
              <a:rPr lang="pl-PL" sz="20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20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423989"/>
            <a:ext cx="8229600" cy="707886"/>
          </a:xfrm>
        </p:spPr>
        <p:txBody>
          <a:bodyPr/>
          <a:lstStyle/>
          <a:p>
            <a:r>
              <a:rPr lang="pl-PL" dirty="0">
                <a:cs typeface="Times New Roman" pitchFamily="18" charset="0"/>
              </a:rPr>
              <a:t>Klauzula GROUP BY – przykład</a:t>
            </a:r>
            <a:endParaRPr lang="pl-PL" dirty="0"/>
          </a:p>
        </p:txBody>
      </p:sp>
      <p:sp>
        <p:nvSpPr>
          <p:cNvPr id="8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/>
              <a:t>Złożone zapytania| Część 2</a:t>
            </a:r>
          </a:p>
        </p:txBody>
      </p:sp>
      <p:sp>
        <p:nvSpPr>
          <p:cNvPr id="5" name="Rounded Rectangle 5"/>
          <p:cNvSpPr/>
          <p:nvPr/>
        </p:nvSpPr>
        <p:spPr>
          <a:xfrm>
            <a:off x="5220072" y="4581128"/>
            <a:ext cx="2880320" cy="136815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tabLst>
                <a:tab pos="895350" algn="l"/>
                <a:tab pos="1792288" algn="l"/>
              </a:tabLst>
            </a:pPr>
            <a:r>
              <a:rPr lang="pl-PL" sz="1400" b="1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Deptno	Liczba 	Suma</a:t>
            </a:r>
          </a:p>
          <a:p>
            <a:pPr>
              <a:tabLst>
                <a:tab pos="895350" algn="l"/>
                <a:tab pos="1792288" algn="l"/>
              </a:tabLst>
            </a:pPr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----------	---------	-------</a:t>
            </a:r>
          </a:p>
          <a:p>
            <a:pPr>
              <a:tabLst>
                <a:tab pos="534988" algn="r"/>
                <a:tab pos="1255713" algn="r"/>
                <a:tab pos="2152650" algn="r"/>
              </a:tabLst>
            </a:pPr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10	3	8750</a:t>
            </a:r>
          </a:p>
          <a:p>
            <a:pPr>
              <a:tabLst>
                <a:tab pos="534988" algn="r"/>
                <a:tab pos="1255713" algn="r"/>
                <a:tab pos="2152650" algn="r"/>
              </a:tabLst>
            </a:pPr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20 	5	10875</a:t>
            </a:r>
          </a:p>
          <a:p>
            <a:pPr>
              <a:tabLst>
                <a:tab pos="534988" algn="r"/>
                <a:tab pos="1255713" algn="r"/>
                <a:tab pos="2152650" algn="r"/>
              </a:tabLst>
            </a:pPr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30	6	9400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29600" cy="4198072"/>
          </a:xfrm>
        </p:spPr>
        <p:txBody>
          <a:bodyPr/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pl-PL" sz="2000" dirty="0">
                <a:cs typeface="Times New Roman" pitchFamily="18" charset="0"/>
              </a:rPr>
              <a:t>Dla każdego działu z osobna oblicz liczbę pracowników i sumaryczne zarobki.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pl-PL" sz="2000" dirty="0">
                <a:cs typeface="Times New Roman" pitchFamily="18" charset="0"/>
              </a:rPr>
              <a:t>Wersja 2, ze złączeniem nazwy działu:</a:t>
            </a:r>
          </a:p>
          <a:p>
            <a:pPr marL="176213" indent="0">
              <a:lnSpc>
                <a:spcPct val="120000"/>
              </a:lnSpc>
              <a:spcBef>
                <a:spcPct val="50000"/>
              </a:spcBef>
              <a:buNone/>
              <a:tabLst>
                <a:tab pos="1695450" algn="l"/>
                <a:tab pos="3406775" algn="l"/>
              </a:tabLst>
            </a:pP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	</a:t>
            </a:r>
            <a:r>
              <a:rPr lang="pl-PL" sz="18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Dept.Deptno</a:t>
            </a: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18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Dname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As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8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Nazwa_działu</a:t>
            </a: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b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COUNT(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	AS 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Liczba</a:t>
            </a: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SUM(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Sal</a:t>
            </a: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	AS 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Suma</a:t>
            </a:r>
            <a:b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	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Dept</a:t>
            </a:r>
            <a:b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INNER JOIN	</a:t>
            </a:r>
            <a:r>
              <a:rPr lang="pl-PL" sz="18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</a:t>
            </a:r>
            <a:b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ON	</a:t>
            </a:r>
            <a:r>
              <a:rPr lang="pl-PL" sz="18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Dept.Deptno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pl-PL" sz="18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Emp.Deptno</a:t>
            </a:r>
            <a:b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GROUP BY	</a:t>
            </a:r>
            <a:r>
              <a:rPr lang="pl-PL" sz="18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Dept.Deptno</a:t>
            </a: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18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Dname</a:t>
            </a: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423989"/>
            <a:ext cx="8229600" cy="707886"/>
          </a:xfrm>
        </p:spPr>
        <p:txBody>
          <a:bodyPr/>
          <a:lstStyle/>
          <a:p>
            <a:r>
              <a:rPr lang="pl-PL" dirty="0">
                <a:cs typeface="Times New Roman" pitchFamily="18" charset="0"/>
              </a:rPr>
              <a:t>Klauzula GROUP BY – przykład</a:t>
            </a:r>
            <a:endParaRPr lang="pl-PL" dirty="0"/>
          </a:p>
        </p:txBody>
      </p:sp>
      <p:sp>
        <p:nvSpPr>
          <p:cNvPr id="8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/>
              <a:t>Złożone zapytania| Część 2</a:t>
            </a:r>
          </a:p>
        </p:txBody>
      </p:sp>
      <p:sp>
        <p:nvSpPr>
          <p:cNvPr id="5" name="Rounded Rectangle 5"/>
          <p:cNvSpPr/>
          <p:nvPr/>
        </p:nvSpPr>
        <p:spPr>
          <a:xfrm>
            <a:off x="5220072" y="4293096"/>
            <a:ext cx="3635896" cy="10081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tabLst>
                <a:tab pos="176213" algn="l"/>
                <a:tab pos="803275" algn="l"/>
                <a:tab pos="1976438" algn="l"/>
                <a:tab pos="2871788" algn="l"/>
              </a:tabLst>
            </a:pPr>
            <a:r>
              <a:rPr lang="pl-PL" sz="1200" b="1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Deptno	</a:t>
            </a:r>
            <a:r>
              <a:rPr lang="pl-PL" sz="1200" b="1" dirty="0" err="1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Nazwa_działu</a:t>
            </a:r>
            <a:r>
              <a:rPr lang="pl-PL" sz="1200" b="1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 	Liczba 	Suma</a:t>
            </a:r>
          </a:p>
          <a:p>
            <a:pPr>
              <a:tabLst>
                <a:tab pos="176213" algn="l"/>
                <a:tab pos="803275" algn="l"/>
                <a:tab pos="1976438" algn="l"/>
                <a:tab pos="2871788" algn="l"/>
              </a:tabLst>
            </a:pPr>
            <a:r>
              <a:rPr lang="pl-PL" sz="1200" dirty="0">
                <a:latin typeface="Calibri" pitchFamily="34" charset="0"/>
                <a:cs typeface="Arial" pitchFamily="34" charset="0"/>
              </a:rPr>
              <a:t>	</a:t>
            </a:r>
            <a:r>
              <a:rPr lang="pl-PL" sz="12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---------	-----------------	--------	--------</a:t>
            </a:r>
          </a:p>
          <a:p>
            <a:pPr>
              <a:tabLst>
                <a:tab pos="360363" algn="l"/>
                <a:tab pos="803275" algn="l"/>
                <a:tab pos="2244725" algn="r"/>
                <a:tab pos="3316288" algn="r"/>
              </a:tabLst>
            </a:pPr>
            <a:r>
              <a:rPr lang="pl-PL" sz="12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10 	ACCOUNTING	3	8750</a:t>
            </a:r>
          </a:p>
          <a:p>
            <a:pPr>
              <a:tabLst>
                <a:tab pos="360363" algn="l"/>
                <a:tab pos="803275" algn="l"/>
                <a:tab pos="2244725" algn="r"/>
                <a:tab pos="3316288" algn="r"/>
              </a:tabLst>
            </a:pPr>
            <a:r>
              <a:rPr lang="pl-PL" sz="12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20	RESEARCH 	5 	10875</a:t>
            </a:r>
          </a:p>
          <a:p>
            <a:pPr>
              <a:tabLst>
                <a:tab pos="360363" algn="l"/>
                <a:tab pos="803275" algn="l"/>
                <a:tab pos="2244725" algn="r"/>
                <a:tab pos="3316288" algn="r"/>
              </a:tabLst>
            </a:pPr>
            <a:r>
              <a:rPr lang="pl-PL" sz="12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30	SALES	6 	9400</a:t>
            </a:r>
          </a:p>
        </p:txBody>
      </p:sp>
      <p:sp>
        <p:nvSpPr>
          <p:cNvPr id="6" name="Schemat blokowy: proces 5"/>
          <p:cNvSpPr/>
          <p:nvPr/>
        </p:nvSpPr>
        <p:spPr>
          <a:xfrm>
            <a:off x="2051720" y="3573016"/>
            <a:ext cx="936104" cy="360040"/>
          </a:xfrm>
          <a:prstGeom prst="flowChartProcess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Schemat blokowy: proces 6"/>
          <p:cNvSpPr/>
          <p:nvPr/>
        </p:nvSpPr>
        <p:spPr>
          <a:xfrm>
            <a:off x="3923928" y="5589240"/>
            <a:ext cx="936104" cy="360040"/>
          </a:xfrm>
          <a:prstGeom prst="flowChartProcess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animBg="1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29600" cy="3554819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50000"/>
              </a:spcBef>
              <a:spcAft>
                <a:spcPts val="1200"/>
              </a:spcAft>
            </a:pPr>
            <a:r>
              <a:rPr lang="pl-PL" sz="2000" dirty="0">
                <a:cs typeface="Times New Roman" pitchFamily="18" charset="0"/>
              </a:rPr>
              <a:t>Grupowanie może odbywać się po kilku wyrażeniach. Grupa rekordów tworzona jest dla każdego unikalnego zbioru wartości w wyrażeniach umieszczonych w klauzuli </a:t>
            </a:r>
            <a:r>
              <a:rPr lang="pl-PL" sz="2000" b="1" dirty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GROUP</a:t>
            </a:r>
            <a:r>
              <a:rPr lang="pl-PL" sz="2000" dirty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 </a:t>
            </a:r>
            <a:r>
              <a:rPr lang="pl-PL" sz="2000" b="1" dirty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BY</a:t>
            </a:r>
            <a:r>
              <a:rPr lang="pl-PL" sz="2000" dirty="0">
                <a:cs typeface="Times New Roman" pitchFamily="18" charset="0"/>
              </a:rPr>
              <a:t>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pl-PL" sz="2000" dirty="0">
                <a:cs typeface="Times New Roman" pitchFamily="18" charset="0"/>
              </a:rPr>
              <a:t>Grupowanie w pierwszej kolejności względem </a:t>
            </a:r>
            <a:r>
              <a:rPr lang="pl-PL" sz="2000" b="1" i="1" dirty="0">
                <a:cs typeface="Times New Roman" pitchFamily="18" charset="0"/>
              </a:rPr>
              <a:t>Deptno</a:t>
            </a:r>
            <a:r>
              <a:rPr lang="pl-PL" sz="2000" dirty="0">
                <a:cs typeface="Times New Roman" pitchFamily="18" charset="0"/>
              </a:rPr>
              <a:t>, w drugiej kolejności względem </a:t>
            </a:r>
            <a:r>
              <a:rPr lang="pl-PL" sz="2000" b="1" i="1" dirty="0">
                <a:cs typeface="Times New Roman" pitchFamily="18" charset="0"/>
              </a:rPr>
              <a:t>Job</a:t>
            </a:r>
            <a:r>
              <a:rPr lang="pl-PL" sz="2000" dirty="0">
                <a:cs typeface="Times New Roman" pitchFamily="18" charset="0"/>
              </a:rPr>
              <a:t>:</a:t>
            </a:r>
          </a:p>
          <a:p>
            <a:pPr marL="631825" indent="1588">
              <a:lnSpc>
                <a:spcPct val="120000"/>
              </a:lnSpc>
              <a:spcBef>
                <a:spcPts val="1800"/>
              </a:spcBef>
              <a:buNone/>
              <a:tabLst>
                <a:tab pos="1798638" algn="l"/>
              </a:tabLst>
            </a:pPr>
            <a:r>
              <a:rPr lang="pl-PL" sz="2000" b="1" dirty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SELECT</a:t>
            </a:r>
            <a:r>
              <a:rPr lang="pl-PL" sz="2000" dirty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	Deptno, Job, </a:t>
            </a: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S</a:t>
            </a:r>
            <a:r>
              <a:rPr lang="pl-PL" sz="2000" b="1" dirty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UM</a:t>
            </a:r>
            <a:r>
              <a:rPr lang="pl-PL" sz="2000" dirty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(Sal) </a:t>
            </a:r>
            <a:r>
              <a:rPr lang="pl-PL" sz="2000" b="1" dirty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AS</a:t>
            </a:r>
            <a:r>
              <a:rPr lang="pl-PL" sz="2000" dirty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 Budżet</a:t>
            </a:r>
            <a:br>
              <a:rPr lang="pl-PL" sz="2000" dirty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</a:br>
            <a:r>
              <a:rPr lang="pl-PL" sz="2000" b="1" dirty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FROM</a:t>
            </a:r>
            <a:r>
              <a:rPr lang="pl-PL" sz="2000" dirty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 	</a:t>
            </a:r>
            <a:r>
              <a:rPr lang="pl-PL" sz="2000" dirty="0" err="1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Emp</a:t>
            </a:r>
            <a:br>
              <a:rPr lang="pl-PL" sz="2000" dirty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</a:br>
            <a:r>
              <a:rPr lang="pl-PL" sz="2000" b="1" dirty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GROUP</a:t>
            </a:r>
            <a:r>
              <a:rPr lang="pl-PL" sz="2000" dirty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 </a:t>
            </a:r>
            <a:r>
              <a:rPr lang="pl-PL" sz="2000" b="1" dirty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BY</a:t>
            </a:r>
            <a:r>
              <a:rPr lang="pl-PL" sz="2000" dirty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	Deptno, Job;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423989"/>
            <a:ext cx="8229600" cy="707886"/>
          </a:xfrm>
        </p:spPr>
        <p:txBody>
          <a:bodyPr/>
          <a:lstStyle/>
          <a:p>
            <a:r>
              <a:rPr lang="pl-PL" dirty="0">
                <a:cs typeface="Times New Roman" pitchFamily="18" charset="0"/>
              </a:rPr>
              <a:t>Podwójne grupowanie</a:t>
            </a:r>
          </a:p>
        </p:txBody>
      </p:sp>
      <p:sp>
        <p:nvSpPr>
          <p:cNvPr id="8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/>
              <a:t>Złożone zapytania| Część 2</a:t>
            </a:r>
          </a:p>
        </p:txBody>
      </p:sp>
      <p:sp>
        <p:nvSpPr>
          <p:cNvPr id="5" name="Rounded Rectangle 5"/>
          <p:cNvSpPr/>
          <p:nvPr/>
        </p:nvSpPr>
        <p:spPr>
          <a:xfrm>
            <a:off x="5796136" y="3789040"/>
            <a:ext cx="2880320" cy="26642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tabLst>
                <a:tab pos="895350" algn="l"/>
                <a:tab pos="1792288" algn="l"/>
              </a:tabLst>
            </a:pPr>
            <a:r>
              <a:rPr lang="pl-PL" sz="1400" b="1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Deptno	Job	Budżet</a:t>
            </a:r>
          </a:p>
          <a:p>
            <a:pPr>
              <a:tabLst>
                <a:tab pos="895350" algn="l"/>
                <a:tab pos="1792288" algn="l"/>
              </a:tabLst>
            </a:pPr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----------	---------	-------</a:t>
            </a:r>
          </a:p>
          <a:p>
            <a:pPr>
              <a:tabLst>
                <a:tab pos="720725" algn="l"/>
                <a:tab pos="2244725" algn="r"/>
              </a:tabLst>
            </a:pPr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20 	ANALYST 	6000</a:t>
            </a:r>
          </a:p>
          <a:p>
            <a:pPr>
              <a:tabLst>
                <a:tab pos="720725" algn="l"/>
                <a:tab pos="2244725" algn="r"/>
              </a:tabLst>
            </a:pPr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10 	CLERK 	1300</a:t>
            </a:r>
          </a:p>
          <a:p>
            <a:pPr>
              <a:tabLst>
                <a:tab pos="720725" algn="l"/>
                <a:tab pos="2244725" algn="r"/>
              </a:tabLst>
            </a:pPr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20 	CLERK	 1900</a:t>
            </a:r>
          </a:p>
          <a:p>
            <a:pPr>
              <a:tabLst>
                <a:tab pos="720725" algn="l"/>
                <a:tab pos="2244725" algn="r"/>
              </a:tabLst>
            </a:pPr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30 	CLERK 	950</a:t>
            </a:r>
          </a:p>
          <a:p>
            <a:pPr>
              <a:tabLst>
                <a:tab pos="720725" algn="l"/>
                <a:tab pos="2244725" algn="r"/>
              </a:tabLst>
            </a:pPr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10	MANAGER 	2450</a:t>
            </a:r>
          </a:p>
          <a:p>
            <a:pPr>
              <a:tabLst>
                <a:tab pos="720725" algn="l"/>
                <a:tab pos="2244725" algn="r"/>
              </a:tabLst>
            </a:pPr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20 	MANAGER 	2975</a:t>
            </a:r>
          </a:p>
          <a:p>
            <a:pPr>
              <a:tabLst>
                <a:tab pos="720725" algn="l"/>
                <a:tab pos="2244725" algn="r"/>
              </a:tabLst>
            </a:pPr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30 	MANAGER 	2850</a:t>
            </a:r>
          </a:p>
          <a:p>
            <a:pPr>
              <a:tabLst>
                <a:tab pos="720725" algn="l"/>
                <a:tab pos="2244725" algn="r"/>
              </a:tabLst>
            </a:pPr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10	PRESIDENT 	5000</a:t>
            </a:r>
          </a:p>
          <a:p>
            <a:pPr>
              <a:tabLst>
                <a:tab pos="720725" algn="l"/>
                <a:tab pos="2244725" algn="r"/>
              </a:tabLst>
            </a:pPr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30 	SALESMAN	5600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29600" cy="4878259"/>
          </a:xfrm>
        </p:spPr>
        <p:txBody>
          <a:bodyPr/>
          <a:lstStyle/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pl-PL" sz="2000" dirty="0">
                <a:cs typeface="Times New Roman" pitchFamily="18" charset="0"/>
              </a:rPr>
              <a:t>Klauzula </a:t>
            </a:r>
            <a:r>
              <a:rPr lang="pl-PL" sz="2000" b="1" dirty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HAVING</a:t>
            </a:r>
            <a:r>
              <a:rPr lang="pl-PL" sz="2000" dirty="0">
                <a:cs typeface="Times New Roman" pitchFamily="18" charset="0"/>
              </a:rPr>
              <a:t> umożliwia zdefiniowanie warunku, który musi spełniać grupa, aby została umieszczona w zestawie wierszy zwracanych przez zapytanie. </a:t>
            </a:r>
            <a:endParaRPr lang="en-US" sz="2000" dirty="0"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pl-PL" sz="2000" dirty="0">
                <a:cs typeface="Times New Roman" pitchFamily="18" charset="0"/>
              </a:rPr>
              <a:t>Dla każdego działu z osobna oblicz liczbę pracowników i sumaryczne zarobki. Uwzględnij tylko te działy, w których pracuje </a:t>
            </a:r>
            <a:r>
              <a:rPr lang="pl-PL" sz="2000" dirty="0" err="1">
                <a:cs typeface="Times New Roman" pitchFamily="18" charset="0"/>
              </a:rPr>
              <a:t>conajmniej</a:t>
            </a:r>
            <a:r>
              <a:rPr lang="pl-PL" sz="2000" dirty="0">
                <a:cs typeface="Times New Roman" pitchFamily="18" charset="0"/>
              </a:rPr>
              <a:t> 5 pracowników.</a:t>
            </a:r>
          </a:p>
          <a:p>
            <a:pPr marL="631825" indent="1588">
              <a:lnSpc>
                <a:spcPct val="120000"/>
              </a:lnSpc>
              <a:spcBef>
                <a:spcPts val="600"/>
              </a:spcBef>
              <a:buNone/>
              <a:tabLst>
                <a:tab pos="1887538" algn="l"/>
                <a:tab pos="3052763" algn="l"/>
              </a:tabLst>
            </a:pPr>
            <a:r>
              <a:rPr lang="pl-PL" sz="20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 	</a:t>
            </a:r>
            <a:r>
              <a:rPr lang="pl-PL" sz="20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Deptno</a:t>
            </a:r>
            <a:r>
              <a:rPr lang="pl-PL" sz="20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pl-PL" sz="20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COUNT(</a:t>
            </a:r>
            <a:r>
              <a:rPr lang="pl-PL" sz="20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pl-PL" sz="20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 	AS </a:t>
            </a:r>
            <a:r>
              <a:rPr lang="pl-PL" sz="20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Liczba</a:t>
            </a:r>
            <a:r>
              <a:rPr lang="pl-PL" sz="20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pl-PL" sz="20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SUM(</a:t>
            </a:r>
            <a:r>
              <a:rPr lang="pl-PL" sz="20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Sal</a:t>
            </a:r>
            <a:r>
              <a:rPr lang="pl-PL" sz="20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 	AS </a:t>
            </a:r>
            <a:r>
              <a:rPr lang="pl-PL" sz="20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Suma</a:t>
            </a:r>
            <a:br>
              <a:rPr lang="pl-PL" sz="20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 	</a:t>
            </a:r>
            <a:r>
              <a:rPr lang="pl-PL" sz="20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</a:t>
            </a:r>
            <a:br>
              <a:rPr lang="pl-PL" sz="20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</a:t>
            </a:r>
            <a:r>
              <a:rPr lang="pl-PL" sz="20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ROUP BY	</a:t>
            </a:r>
            <a:r>
              <a:rPr lang="pl-PL" sz="20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Deptno</a:t>
            </a:r>
            <a:br>
              <a:rPr lang="pl-PL" sz="20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HAVING 	COUNT(</a:t>
            </a:r>
            <a:r>
              <a:rPr lang="pl-PL" sz="20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pl-PL" sz="20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pl-PL" sz="20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&gt;= </a:t>
            </a:r>
            <a:r>
              <a:rPr lang="pl-PL" sz="20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20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pl-PL" sz="20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423989"/>
            <a:ext cx="8229600" cy="707886"/>
          </a:xfrm>
        </p:spPr>
        <p:txBody>
          <a:bodyPr/>
          <a:lstStyle/>
          <a:p>
            <a:r>
              <a:rPr lang="pl-PL" dirty="0">
                <a:cs typeface="Times New Roman" pitchFamily="18" charset="0"/>
              </a:rPr>
              <a:t>Klauzula HAVING</a:t>
            </a:r>
          </a:p>
        </p:txBody>
      </p:sp>
      <p:sp>
        <p:nvSpPr>
          <p:cNvPr id="8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/>
              <a:t>Złożone zapytania| Część 2</a:t>
            </a:r>
          </a:p>
        </p:txBody>
      </p:sp>
      <p:sp>
        <p:nvSpPr>
          <p:cNvPr id="5" name="Rounded Rectangle 5"/>
          <p:cNvSpPr/>
          <p:nvPr/>
        </p:nvSpPr>
        <p:spPr>
          <a:xfrm>
            <a:off x="6084168" y="4869160"/>
            <a:ext cx="2520280" cy="11521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tabLst>
                <a:tab pos="803275" algn="l"/>
                <a:tab pos="1524000" algn="l"/>
              </a:tabLst>
            </a:pPr>
            <a:r>
              <a:rPr lang="pl-PL" sz="1400" b="1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Deptno 	Liczba 	Suma</a:t>
            </a:r>
          </a:p>
          <a:p>
            <a:pPr>
              <a:tabLst>
                <a:tab pos="803275" algn="l"/>
                <a:tab pos="1524000" algn="l"/>
              </a:tabLst>
            </a:pPr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----------	---------	--------</a:t>
            </a:r>
          </a:p>
          <a:p>
            <a:pPr>
              <a:tabLst>
                <a:tab pos="176213" algn="l"/>
                <a:tab pos="989013" algn="l"/>
                <a:tab pos="1884363" algn="r"/>
              </a:tabLst>
            </a:pPr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20	5 	10875</a:t>
            </a:r>
          </a:p>
          <a:p>
            <a:pPr>
              <a:tabLst>
                <a:tab pos="176213" algn="l"/>
                <a:tab pos="989013" algn="l"/>
                <a:tab pos="1884363" algn="r"/>
              </a:tabLst>
            </a:pPr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30	6	 9400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29600" cy="4114973"/>
          </a:xfrm>
        </p:spPr>
        <p:txBody>
          <a:bodyPr/>
          <a:lstStyle/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pl-PL" sz="2200" dirty="0">
                <a:cs typeface="Courier New" pitchFamily="49" charset="0"/>
              </a:rPr>
              <a:t>Zarówno klauzula </a:t>
            </a:r>
            <a:r>
              <a:rPr lang="pl-PL" sz="2200" b="1" dirty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WHERE</a:t>
            </a:r>
            <a:r>
              <a:rPr lang="pl-PL" sz="2200" dirty="0">
                <a:cs typeface="Courier New" pitchFamily="49" charset="0"/>
              </a:rPr>
              <a:t>, jak i klauzula </a:t>
            </a:r>
            <a:r>
              <a:rPr lang="pl-PL" sz="2200" b="1" dirty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HAVING</a:t>
            </a:r>
            <a:r>
              <a:rPr lang="pl-PL" sz="2200" dirty="0">
                <a:cs typeface="Courier New" pitchFamily="49" charset="0"/>
              </a:rPr>
              <a:t> </a:t>
            </a:r>
            <a:r>
              <a:rPr lang="pl-PL" sz="2200" dirty="0">
                <a:cs typeface="Times New Roman" pitchFamily="18" charset="0"/>
              </a:rPr>
              <a:t>umożliwiają zdefiniowanie warunku, jednak między tymi klauzulami jest istotna różnica:</a:t>
            </a:r>
            <a:endParaRPr lang="pl-PL" sz="2200" dirty="0">
              <a:cs typeface="Courier New" pitchFamily="49" charset="0"/>
            </a:endParaRPr>
          </a:p>
          <a:p>
            <a:pPr lvl="1" algn="just">
              <a:lnSpc>
                <a:spcPct val="120000"/>
              </a:lnSpc>
              <a:spcAft>
                <a:spcPts val="600"/>
              </a:spcAft>
            </a:pPr>
            <a:r>
              <a:rPr lang="pl-PL" dirty="0">
                <a:cs typeface="Courier New" pitchFamily="49" charset="0"/>
              </a:rPr>
              <a:t>Warunek </a:t>
            </a:r>
            <a:r>
              <a:rPr lang="pl-PL" b="1" dirty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WHERE</a:t>
            </a:r>
            <a:r>
              <a:rPr lang="pl-PL" dirty="0">
                <a:cs typeface="Courier New" pitchFamily="49" charset="0"/>
              </a:rPr>
              <a:t> dotyczy wierszy zwracanych (odczytywanych z tabel w bazie danych) w wyniku działania instrukcji </a:t>
            </a:r>
            <a:r>
              <a:rPr lang="pl-PL" b="1" dirty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SELECT</a:t>
            </a:r>
            <a:r>
              <a:rPr lang="pl-PL" dirty="0">
                <a:cs typeface="Courier New" pitchFamily="49" charset="0"/>
              </a:rPr>
              <a:t>.</a:t>
            </a:r>
          </a:p>
          <a:p>
            <a:pPr lvl="1" algn="just">
              <a:lnSpc>
                <a:spcPct val="120000"/>
              </a:lnSpc>
              <a:spcAft>
                <a:spcPts val="600"/>
              </a:spcAft>
            </a:pPr>
            <a:r>
              <a:rPr lang="pl-PL" dirty="0">
                <a:cs typeface="Courier New" pitchFamily="49" charset="0"/>
              </a:rPr>
              <a:t>Warunek </a:t>
            </a:r>
            <a:r>
              <a:rPr lang="pl-PL" b="1" dirty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HAVING</a:t>
            </a:r>
            <a:r>
              <a:rPr lang="pl-PL" dirty="0">
                <a:cs typeface="Courier New" pitchFamily="49" charset="0"/>
              </a:rPr>
              <a:t> dotyczy wyników operacji na grupach.</a:t>
            </a:r>
          </a:p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pl-PL" sz="2200" dirty="0">
                <a:cs typeface="Courier New" pitchFamily="49" charset="0"/>
              </a:rPr>
              <a:t>W klauzuli </a:t>
            </a:r>
            <a:r>
              <a:rPr lang="pl-PL" sz="2200" b="1" dirty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WHERE </a:t>
            </a:r>
            <a:r>
              <a:rPr lang="pl-PL" sz="2200" dirty="0">
                <a:cs typeface="Courier New" pitchFamily="49" charset="0"/>
              </a:rPr>
              <a:t>nie wolno używać funkcji sumarycznych.</a:t>
            </a:r>
          </a:p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pl-PL" sz="2200" dirty="0">
                <a:cs typeface="Courier New" pitchFamily="49" charset="0"/>
              </a:rPr>
              <a:t>W klauzuli </a:t>
            </a:r>
            <a:r>
              <a:rPr lang="pl-PL" sz="2200" b="1" dirty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HAVING </a:t>
            </a:r>
            <a:r>
              <a:rPr lang="pl-PL" sz="2200" dirty="0">
                <a:cs typeface="Courier New" pitchFamily="49" charset="0"/>
              </a:rPr>
              <a:t>nie wolno używać nazw kolumn nie występujących po </a:t>
            </a:r>
            <a:r>
              <a:rPr lang="pl-PL" sz="2200" b="1" dirty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GROUP BY</a:t>
            </a:r>
            <a:r>
              <a:rPr lang="pl-PL" sz="2200" dirty="0">
                <a:cs typeface="Courier New" pitchFamily="49" charset="0"/>
              </a:rPr>
              <a:t>.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423989"/>
            <a:ext cx="8229600" cy="707886"/>
          </a:xfrm>
        </p:spPr>
        <p:txBody>
          <a:bodyPr/>
          <a:lstStyle/>
          <a:p>
            <a:r>
              <a:rPr lang="pl-PL" dirty="0">
                <a:cs typeface="Times New Roman" pitchFamily="18" charset="0"/>
              </a:rPr>
              <a:t>Klauzula HAVING</a:t>
            </a:r>
          </a:p>
        </p:txBody>
      </p:sp>
      <p:sp>
        <p:nvSpPr>
          <p:cNvPr id="8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/>
              <a:t>Złożone zapytania| Część 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29600" cy="2908489"/>
          </a:xfrm>
        </p:spPr>
        <p:txBody>
          <a:bodyPr/>
          <a:lstStyle/>
          <a:p>
            <a:pPr algn="just">
              <a:spcAft>
                <a:spcPts val="600"/>
              </a:spcAft>
            </a:pPr>
            <a:r>
              <a:rPr lang="pl-PL" sz="2200" dirty="0">
                <a:cs typeface="Courier New" pitchFamily="49" charset="0"/>
              </a:rPr>
              <a:t>Nie należy definiować w klauzuli </a:t>
            </a:r>
            <a:r>
              <a:rPr lang="pl-PL" sz="2200" b="1" dirty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HAVING</a:t>
            </a:r>
            <a:r>
              <a:rPr lang="pl-PL" sz="2200" dirty="0">
                <a:cs typeface="Courier New" pitchFamily="49" charset="0"/>
              </a:rPr>
              <a:t> warunków, które mogą zostać zrealizowane w wyniku działania klauzuli </a:t>
            </a:r>
            <a:r>
              <a:rPr lang="pl-PL" sz="2200" b="1" dirty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WHERE</a:t>
            </a:r>
            <a:r>
              <a:rPr lang="pl-PL" sz="2200" dirty="0">
                <a:cs typeface="Courier New" pitchFamily="49" charset="0"/>
              </a:rPr>
              <a:t>. Zapobiega to wykonywaniu operacji grupowania i wyliczania wartości na wierszach, które i tak zostaną usunięte z wyniku, </a:t>
            </a:r>
            <a:r>
              <a:rPr lang="pl-PL" sz="2200" dirty="0" err="1">
                <a:cs typeface="Courier New" pitchFamily="49" charset="0"/>
              </a:rPr>
              <a:t>np</a:t>
            </a:r>
            <a:r>
              <a:rPr lang="pl-PL" sz="2200" dirty="0">
                <a:cs typeface="Courier New" pitchFamily="49" charset="0"/>
              </a:rPr>
              <a:t>:</a:t>
            </a:r>
          </a:p>
          <a:p>
            <a:pPr marL="631825" indent="1588">
              <a:spcBef>
                <a:spcPts val="1800"/>
              </a:spcBef>
              <a:spcAft>
                <a:spcPts val="600"/>
              </a:spcAft>
              <a:buNone/>
              <a:tabLst>
                <a:tab pos="1887538" algn="l"/>
                <a:tab pos="4395788" algn="l"/>
                <a:tab pos="5648325" algn="l"/>
              </a:tabLst>
            </a:pP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 	SUM(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sal</a:t>
            </a: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), 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deptno	</a:t>
            </a: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	SUM(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sal</a:t>
            </a: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), 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deptno</a:t>
            </a:r>
            <a:b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	</a:t>
            </a:r>
            <a:r>
              <a:rPr lang="pl-PL" sz="18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	</a:t>
            </a:r>
            <a:r>
              <a:rPr lang="pl-PL" sz="18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</a:t>
            </a:r>
            <a:b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WHERE	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deptno</a:t>
            </a: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&lt;&gt; 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10	</a:t>
            </a: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GROUP BY	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deptno</a:t>
            </a:r>
            <a:b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GROUP BY	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deptno;	</a:t>
            </a:r>
            <a:r>
              <a:rPr lang="pl-PL" sz="1800" b="1" u="wavyHeavy" dirty="0">
                <a:solidFill>
                  <a:schemeClr val="accent4">
                    <a:lumMod val="50000"/>
                  </a:schemeClr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cs typeface="Courier New" pitchFamily="49" charset="0"/>
              </a:rPr>
              <a:t>HAVING	</a:t>
            </a:r>
            <a:r>
              <a:rPr lang="pl-PL" sz="1800" u="wavyHeavy" dirty="0">
                <a:solidFill>
                  <a:schemeClr val="accent4">
                    <a:lumMod val="50000"/>
                  </a:schemeClr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cs typeface="Courier New" pitchFamily="49" charset="0"/>
              </a:rPr>
              <a:t>deptno</a:t>
            </a:r>
            <a:r>
              <a:rPr lang="pl-PL" sz="1800" b="1" u="wavyHeavy" dirty="0">
                <a:solidFill>
                  <a:schemeClr val="accent4">
                    <a:lumMod val="50000"/>
                  </a:schemeClr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cs typeface="Courier New" pitchFamily="49" charset="0"/>
              </a:rPr>
              <a:t> &lt;&gt; </a:t>
            </a:r>
            <a:r>
              <a:rPr lang="pl-PL" sz="1800" u="wavyHeavy" dirty="0">
                <a:solidFill>
                  <a:schemeClr val="accent4">
                    <a:lumMod val="50000"/>
                  </a:schemeClr>
                </a:solidFill>
                <a:uFill>
                  <a:solidFill>
                    <a:srgbClr val="FF0000"/>
                  </a:solidFill>
                </a:uFill>
                <a:latin typeface="Courier New" pitchFamily="49" charset="0"/>
                <a:cs typeface="Courier New" pitchFamily="49" charset="0"/>
              </a:rPr>
              <a:t>10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423989"/>
            <a:ext cx="8229600" cy="707886"/>
          </a:xfrm>
        </p:spPr>
        <p:txBody>
          <a:bodyPr/>
          <a:lstStyle/>
          <a:p>
            <a:r>
              <a:rPr lang="pl-PL" dirty="0">
                <a:cs typeface="Times New Roman" pitchFamily="18" charset="0"/>
              </a:rPr>
              <a:t>Klauzula HAVING</a:t>
            </a:r>
          </a:p>
        </p:txBody>
      </p:sp>
      <p:sp>
        <p:nvSpPr>
          <p:cNvPr id="8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/>
              <a:t>Złożone zapytania| Część 2</a:t>
            </a:r>
          </a:p>
        </p:txBody>
      </p:sp>
      <p:sp>
        <p:nvSpPr>
          <p:cNvPr id="5" name="Rounded Rectangle 5"/>
          <p:cNvSpPr/>
          <p:nvPr/>
        </p:nvSpPr>
        <p:spPr>
          <a:xfrm>
            <a:off x="1619672" y="4941168"/>
            <a:ext cx="6408712" cy="93610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tabLst>
                <a:tab pos="803275" algn="l"/>
                <a:tab pos="1524000" algn="l"/>
              </a:tabLst>
            </a:pPr>
            <a:r>
              <a:rPr lang="pl-PL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Kolejność klauzul w języku SQL jest ściśle ustalona. W ORACLE jest jednak jeden wyjątek: kolejność klauzul HAVING i GROUP BY jest dowolna.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29600" cy="3757952"/>
          </a:xfrm>
        </p:spPr>
        <p:txBody>
          <a:bodyPr/>
          <a:lstStyle/>
          <a:p>
            <a:pPr marL="457200" indent="-457200" algn="just">
              <a:lnSpc>
                <a:spcPct val="120000"/>
              </a:lnSpc>
              <a:spcBef>
                <a:spcPct val="50000"/>
              </a:spcBef>
            </a:pPr>
            <a:r>
              <a:rPr lang="pl-PL" sz="2000" dirty="0">
                <a:cs typeface="Times New Roman" pitchFamily="18" charset="0"/>
              </a:rPr>
              <a:t>Na liście </a:t>
            </a:r>
            <a:r>
              <a:rPr lang="pl-PL" sz="2000" b="1" dirty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GROUP BY </a:t>
            </a:r>
            <a:r>
              <a:rPr lang="pl-PL" sz="2000" dirty="0">
                <a:cs typeface="Times New Roman" pitchFamily="18" charset="0"/>
              </a:rPr>
              <a:t>mogą być tylko nazwy kolumn (w Oracle dowolne wyrażenia).</a:t>
            </a:r>
          </a:p>
          <a:p>
            <a:pPr marL="457200" indent="-457200" algn="just">
              <a:lnSpc>
                <a:spcPct val="120000"/>
              </a:lnSpc>
              <a:spcBef>
                <a:spcPct val="50000"/>
              </a:spcBef>
            </a:pPr>
            <a:r>
              <a:rPr lang="pl-PL" sz="2000" dirty="0">
                <a:cs typeface="Times New Roman" pitchFamily="18" charset="0"/>
              </a:rPr>
              <a:t>Elementami listy </a:t>
            </a:r>
            <a:r>
              <a:rPr lang="pl-PL" sz="2000" b="1" dirty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SELECT</a:t>
            </a:r>
            <a:r>
              <a:rPr lang="pl-PL" sz="2000" dirty="0">
                <a:cs typeface="Times New Roman" pitchFamily="18" charset="0"/>
              </a:rPr>
              <a:t>, klauzuli </a:t>
            </a:r>
            <a:r>
              <a:rPr lang="pl-PL" sz="2000" b="1" dirty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HAVING</a:t>
            </a:r>
            <a:r>
              <a:rPr lang="pl-PL" sz="2000" dirty="0">
                <a:cs typeface="Times New Roman" pitchFamily="18" charset="0"/>
              </a:rPr>
              <a:t> i </a:t>
            </a:r>
            <a:r>
              <a:rPr lang="pl-PL" sz="2000" b="1" dirty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ORDER BY </a:t>
            </a:r>
            <a:r>
              <a:rPr lang="pl-PL" sz="2000" dirty="0">
                <a:cs typeface="Times New Roman" pitchFamily="18" charset="0"/>
              </a:rPr>
              <a:t>mogą być tylko:</a:t>
            </a:r>
          </a:p>
          <a:p>
            <a:pPr marL="795528" lvl="1" indent="-457200" algn="just">
              <a:lnSpc>
                <a:spcPct val="120000"/>
              </a:lnSpc>
              <a:spcBef>
                <a:spcPct val="50000"/>
              </a:spcBef>
            </a:pPr>
            <a:r>
              <a:rPr lang="pl-PL" sz="1800" dirty="0">
                <a:cs typeface="Times New Roman" pitchFamily="18" charset="0"/>
              </a:rPr>
              <a:t>stała,</a:t>
            </a:r>
          </a:p>
          <a:p>
            <a:pPr marL="795528" lvl="1" indent="-457200" algn="just">
              <a:lnSpc>
                <a:spcPct val="120000"/>
              </a:lnSpc>
              <a:spcBef>
                <a:spcPct val="50000"/>
              </a:spcBef>
            </a:pPr>
            <a:r>
              <a:rPr lang="pl-PL" sz="1800" dirty="0">
                <a:cs typeface="Times New Roman" pitchFamily="18" charset="0"/>
              </a:rPr>
              <a:t>funkcja sumaryczna,</a:t>
            </a:r>
          </a:p>
          <a:p>
            <a:pPr marL="795528" lvl="1" indent="-457200" algn="just">
              <a:lnSpc>
                <a:spcPct val="120000"/>
              </a:lnSpc>
              <a:spcBef>
                <a:spcPct val="50000"/>
              </a:spcBef>
            </a:pPr>
            <a:r>
              <a:rPr lang="pl-PL" sz="1800" dirty="0">
                <a:cs typeface="Times New Roman" pitchFamily="18" charset="0"/>
              </a:rPr>
              <a:t>kolumna grupująca (występująca w klauzuli </a:t>
            </a: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GROUP</a:t>
            </a: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BY</a:t>
            </a:r>
            <a:r>
              <a:rPr lang="pl-PL" sz="1800" dirty="0">
                <a:cs typeface="Times New Roman" pitchFamily="18" charset="0"/>
              </a:rPr>
              <a:t>),</a:t>
            </a:r>
          </a:p>
          <a:p>
            <a:pPr marL="795528" lvl="1" indent="-457200" algn="just">
              <a:lnSpc>
                <a:spcPct val="120000"/>
              </a:lnSpc>
              <a:spcBef>
                <a:spcPct val="50000"/>
              </a:spcBef>
            </a:pPr>
            <a:r>
              <a:rPr lang="pl-PL" sz="1800" dirty="0">
                <a:cs typeface="Times New Roman" pitchFamily="18" charset="0"/>
              </a:rPr>
              <a:t>wyrażenie zawierające (1)–(3) przy czym każde wystąpienie kolumny nie-grupującej musi się znajdować w zasięgu funkcji sumarycznej.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423988"/>
            <a:ext cx="8229600" cy="707886"/>
          </a:xfrm>
        </p:spPr>
        <p:txBody>
          <a:bodyPr/>
          <a:lstStyle/>
          <a:p>
            <a:r>
              <a:rPr lang="pl-PL" dirty="0"/>
              <a:t>Ograniczenia dla klauzuli GROUP BY</a:t>
            </a:r>
            <a:endParaRPr lang="pl-PL" dirty="0">
              <a:cs typeface="Times New Roman" pitchFamily="18" charset="0"/>
            </a:endParaRPr>
          </a:p>
        </p:txBody>
      </p:sp>
      <p:sp>
        <p:nvSpPr>
          <p:cNvPr id="8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/>
              <a:t>Złożone zapytania| Część 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29600" cy="3967240"/>
          </a:xfrm>
        </p:spPr>
        <p:txBody>
          <a:bodyPr/>
          <a:lstStyle/>
          <a:p>
            <a:pPr marL="457200" indent="-457200" algn="just">
              <a:lnSpc>
                <a:spcPct val="120000"/>
              </a:lnSpc>
              <a:spcBef>
                <a:spcPct val="50000"/>
              </a:spcBef>
            </a:pPr>
            <a:r>
              <a:rPr lang="pl-PL" sz="2200" dirty="0">
                <a:cs typeface="Times New Roman" pitchFamily="18" charset="0"/>
              </a:rPr>
              <a:t>Przyjrzyjmy się tym ograniczeniom, wykonując kilka zapytań.</a:t>
            </a:r>
          </a:p>
          <a:p>
            <a:pPr marL="457200" indent="-457200" algn="just">
              <a:lnSpc>
                <a:spcPct val="120000"/>
              </a:lnSpc>
              <a:spcBef>
                <a:spcPct val="50000"/>
              </a:spcBef>
            </a:pPr>
            <a:r>
              <a:rPr lang="pl-PL" sz="2200" dirty="0">
                <a:cs typeface="Times New Roman" pitchFamily="18" charset="0"/>
              </a:rPr>
              <a:t>Podaj minimalną pensję w każdym z działów.</a:t>
            </a:r>
          </a:p>
          <a:p>
            <a:pPr marL="457200" indent="-457200" algn="just">
              <a:lnSpc>
                <a:spcPct val="120000"/>
              </a:lnSpc>
              <a:spcBef>
                <a:spcPct val="50000"/>
              </a:spcBef>
            </a:pPr>
            <a:r>
              <a:rPr lang="pl-PL" sz="2000" dirty="0">
                <a:cs typeface="Times New Roman" pitchFamily="18" charset="0"/>
              </a:rPr>
              <a:t>Krok 1 – podamy jedynie numer działu:</a:t>
            </a:r>
          </a:p>
          <a:p>
            <a:pPr marL="457200" indent="-14288">
              <a:lnSpc>
                <a:spcPct val="120000"/>
              </a:lnSpc>
              <a:spcBef>
                <a:spcPct val="50000"/>
              </a:spcBef>
              <a:buNone/>
              <a:tabLst>
                <a:tab pos="2065338" algn="l"/>
              </a:tabLst>
            </a:pP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	</a:t>
            </a:r>
            <a:r>
              <a:rPr lang="pl-PL" sz="18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Dept.Deptno</a:t>
            </a: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MIN 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(Sal)</a:t>
            </a:r>
            <a:b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	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Dept</a:t>
            </a:r>
            <a:b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INNER JOIN	</a:t>
            </a:r>
            <a:r>
              <a:rPr lang="pl-PL" sz="18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</a:t>
            </a:r>
            <a:b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ON	</a:t>
            </a:r>
            <a:r>
              <a:rPr lang="pl-PL" sz="18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Dept.Deptno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pl-PL" sz="18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Emp.Deptno</a:t>
            </a:r>
            <a:b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GROUP BY	</a:t>
            </a:r>
            <a:r>
              <a:rPr lang="pl-PL" sz="18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Dept.Deptno</a:t>
            </a: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indent="-457200" algn="just">
              <a:lnSpc>
                <a:spcPct val="120000"/>
              </a:lnSpc>
              <a:spcBef>
                <a:spcPct val="50000"/>
              </a:spcBef>
            </a:pPr>
            <a:endParaRPr lang="pl-PL" sz="2000" dirty="0">
              <a:cs typeface="Times New Roman" pitchFamily="18" charset="0"/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423988"/>
            <a:ext cx="8229600" cy="707886"/>
          </a:xfrm>
        </p:spPr>
        <p:txBody>
          <a:bodyPr/>
          <a:lstStyle/>
          <a:p>
            <a:r>
              <a:rPr lang="pl-PL" dirty="0"/>
              <a:t>Ograniczenia dla klauzuli GROUP BY</a:t>
            </a:r>
            <a:endParaRPr lang="pl-PL" dirty="0">
              <a:cs typeface="Times New Roman" pitchFamily="18" charset="0"/>
            </a:endParaRPr>
          </a:p>
        </p:txBody>
      </p:sp>
      <p:sp>
        <p:nvSpPr>
          <p:cNvPr id="8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/>
              <a:t>Złożone zapytania| Część 2</a:t>
            </a:r>
          </a:p>
        </p:txBody>
      </p:sp>
      <p:sp>
        <p:nvSpPr>
          <p:cNvPr id="5" name="Rounded Rectangle 8"/>
          <p:cNvSpPr/>
          <p:nvPr/>
        </p:nvSpPr>
        <p:spPr>
          <a:xfrm>
            <a:off x="6228184" y="3573016"/>
            <a:ext cx="1872208" cy="136815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tabLst>
                <a:tab pos="1519238" algn="r"/>
              </a:tabLst>
            </a:pPr>
            <a:r>
              <a:rPr lang="pl-PL" sz="1400" b="1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DEPTNO 	MIN(SAL)  </a:t>
            </a:r>
          </a:p>
          <a:p>
            <a:pPr>
              <a:tabLst>
                <a:tab pos="1519238" algn="r"/>
              </a:tabLst>
            </a:pPr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----------	------------</a:t>
            </a:r>
          </a:p>
          <a:p>
            <a:pPr>
              <a:tabLst>
                <a:tab pos="1519238" algn="r"/>
              </a:tabLst>
            </a:pPr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30  	950  </a:t>
            </a:r>
          </a:p>
          <a:p>
            <a:pPr>
              <a:tabLst>
                <a:tab pos="1519238" algn="r"/>
              </a:tabLst>
            </a:pPr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20  	800  </a:t>
            </a:r>
          </a:p>
          <a:p>
            <a:pPr>
              <a:tabLst>
                <a:tab pos="1519238" algn="r"/>
              </a:tabLst>
            </a:pPr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10  	1300</a:t>
            </a:r>
            <a:endParaRPr lang="pl-PL" sz="1200" dirty="0">
              <a:latin typeface="Arial" pitchFamily="34" charset="0"/>
              <a:cs typeface="Arial" pitchFamily="34" charset="0"/>
            </a:endParaRPr>
          </a:p>
          <a:p>
            <a:pPr>
              <a:tabLst>
                <a:tab pos="176213" algn="l"/>
                <a:tab pos="989013" algn="l"/>
                <a:tab pos="1884363" algn="r"/>
              </a:tabLst>
            </a:pPr>
            <a:r>
              <a:rPr lang="pl-PL" sz="1200" dirty="0">
                <a:latin typeface="Arial" pitchFamily="34" charset="0"/>
                <a:cs typeface="Arial" pitchFamily="34" charset="0"/>
              </a:rPr>
              <a:t>	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29600" cy="3454008"/>
          </a:xfrm>
        </p:spPr>
        <p:txBody>
          <a:bodyPr/>
          <a:lstStyle/>
          <a:p>
            <a:pPr marL="457200" indent="-457200" algn="just">
              <a:lnSpc>
                <a:spcPct val="120000"/>
              </a:lnSpc>
              <a:spcBef>
                <a:spcPct val="50000"/>
              </a:spcBef>
            </a:pPr>
            <a:r>
              <a:rPr lang="pl-PL" sz="2000" dirty="0">
                <a:cs typeface="Times New Roman" pitchFamily="18" charset="0"/>
              </a:rPr>
              <a:t>Krok 2 – podamy również nazwę działu:</a:t>
            </a:r>
          </a:p>
          <a:p>
            <a:pPr marL="457200" indent="-14288">
              <a:lnSpc>
                <a:spcPct val="120000"/>
              </a:lnSpc>
              <a:spcBef>
                <a:spcPct val="50000"/>
              </a:spcBef>
              <a:buNone/>
              <a:tabLst>
                <a:tab pos="2065338" algn="l"/>
              </a:tabLst>
            </a:pP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	</a:t>
            </a:r>
            <a:r>
              <a:rPr lang="pl-PL" sz="18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Dept.Dname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18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Dept.Deptno</a:t>
            </a: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MIN 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(Sal)</a:t>
            </a:r>
            <a:b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	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Dept</a:t>
            </a:r>
            <a:b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INNER JOIN	</a:t>
            </a:r>
            <a:r>
              <a:rPr lang="pl-PL" sz="18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</a:t>
            </a:r>
            <a:b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ON	</a:t>
            </a:r>
            <a:r>
              <a:rPr lang="pl-PL" sz="18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Dept.Deptno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pl-PL" sz="18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Emp.Deptno</a:t>
            </a:r>
            <a:b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GROUP BY	</a:t>
            </a:r>
            <a:r>
              <a:rPr lang="pl-PL" sz="18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Dept.Deptno</a:t>
            </a: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423988"/>
            <a:ext cx="8229600" cy="707886"/>
          </a:xfrm>
        </p:spPr>
        <p:txBody>
          <a:bodyPr/>
          <a:lstStyle/>
          <a:p>
            <a:r>
              <a:rPr lang="pl-PL" dirty="0"/>
              <a:t>Ograniczenia dla klauzuli GROUP BY</a:t>
            </a:r>
            <a:endParaRPr lang="pl-PL" dirty="0">
              <a:cs typeface="Times New Roman" pitchFamily="18" charset="0"/>
            </a:endParaRPr>
          </a:p>
        </p:txBody>
      </p:sp>
      <p:sp>
        <p:nvSpPr>
          <p:cNvPr id="8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/>
              <a:t>Złożone zapytania| Część 2</a:t>
            </a:r>
          </a:p>
        </p:txBody>
      </p:sp>
      <p:sp>
        <p:nvSpPr>
          <p:cNvPr id="6" name="Prostokąt 5"/>
          <p:cNvSpPr/>
          <p:nvPr/>
        </p:nvSpPr>
        <p:spPr>
          <a:xfrm>
            <a:off x="2123728" y="4365104"/>
            <a:ext cx="504056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None/>
              <a:defRPr/>
            </a:pPr>
            <a:r>
              <a:rPr lang="pl-PL" sz="1600" dirty="0">
                <a:latin typeface="Calibri" pitchFamily="34" charset="0"/>
                <a:cs typeface="Times New Roman" pitchFamily="18" charset="0"/>
              </a:rPr>
              <a:t>Przy próbie wykonania tego zapytania otrzymujemy błąd: </a:t>
            </a:r>
          </a:p>
          <a:p>
            <a:pPr>
              <a:buNone/>
              <a:defRPr/>
            </a:pPr>
            <a:r>
              <a:rPr lang="pl-PL" sz="1600" dirty="0"/>
              <a:t>ORA-00979: to nie jest wyrażenie GROUP BY</a:t>
            </a:r>
            <a:endParaRPr lang="en-US" sz="1600" dirty="0">
              <a:latin typeface="Calibri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3230722"/>
            <a:ext cx="8077200" cy="1923604"/>
          </a:xfrm>
        </p:spPr>
        <p:txBody>
          <a:bodyPr/>
          <a:lstStyle/>
          <a:p>
            <a:r>
              <a:rPr lang="pl-PL" sz="4400" dirty="0"/>
              <a:t>Operatory algebraiczne </a:t>
            </a:r>
            <a:br>
              <a:rPr lang="en-US"/>
            </a:br>
            <a:r>
              <a:rPr lang="pl-PL" sz="3600">
                <a:solidFill>
                  <a:schemeClr val="tx1"/>
                </a:solidFill>
              </a:rPr>
              <a:t>Złożone zapytania</a:t>
            </a:r>
            <a:br>
              <a:rPr lang="pl-PL" sz="3600" dirty="0">
                <a:solidFill>
                  <a:schemeClr val="tx1"/>
                </a:solidFill>
              </a:rPr>
            </a:br>
            <a:r>
              <a:rPr lang="pl-PL" sz="3600" dirty="0">
                <a:solidFill>
                  <a:schemeClr val="tx1"/>
                </a:solidFill>
              </a:rPr>
              <a:t>Część 1</a:t>
            </a:r>
            <a:endParaRPr lang="pl-PL" sz="3600" dirty="0"/>
          </a:p>
        </p:txBody>
      </p:sp>
      <p:sp>
        <p:nvSpPr>
          <p:cNvPr id="6" name="Podtytuł 2"/>
          <p:cNvSpPr>
            <a:spLocks noGrp="1"/>
          </p:cNvSpPr>
          <p:nvPr>
            <p:ph type="subTitle" idx="1"/>
          </p:nvPr>
        </p:nvSpPr>
        <p:spPr>
          <a:xfrm>
            <a:off x="685800" y="5715018"/>
            <a:ext cx="8077200" cy="754053"/>
          </a:xfrm>
        </p:spPr>
        <p:txBody>
          <a:bodyPr/>
          <a:lstStyle/>
          <a:p>
            <a:r>
              <a:rPr lang="pl-PL" b="1" dirty="0">
                <a:solidFill>
                  <a:schemeClr val="bg1"/>
                </a:solidFill>
              </a:rPr>
              <a:t>Lech </a:t>
            </a:r>
            <a:r>
              <a:rPr lang="pl-PL" b="1" dirty="0" err="1">
                <a:solidFill>
                  <a:schemeClr val="bg1"/>
                </a:solidFill>
              </a:rPr>
              <a:t>Banachowski</a:t>
            </a:r>
            <a:r>
              <a:rPr lang="pl-PL" b="1" dirty="0">
                <a:solidFill>
                  <a:schemeClr val="bg1"/>
                </a:solidFill>
              </a:rPr>
              <a:t>, Agnieszka Chądzyńska-Krasowska</a:t>
            </a:r>
          </a:p>
          <a:p>
            <a:r>
              <a:rPr lang="pl-PL" b="1" dirty="0">
                <a:solidFill>
                  <a:schemeClr val="bg1"/>
                </a:solidFill>
              </a:rPr>
              <a:t>e-mail: honzik@pjwstk.edu.pl</a:t>
            </a:r>
            <a:endParaRPr lang="en-I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29600" cy="3939540"/>
          </a:xfrm>
        </p:spPr>
        <p:txBody>
          <a:bodyPr/>
          <a:lstStyle/>
          <a:p>
            <a:pPr marL="457200" indent="-457200" algn="just">
              <a:lnSpc>
                <a:spcPct val="120000"/>
              </a:lnSpc>
              <a:spcBef>
                <a:spcPct val="50000"/>
              </a:spcBef>
            </a:pPr>
            <a:r>
              <a:rPr lang="pl-PL" sz="2000" dirty="0">
                <a:cs typeface="Times New Roman" pitchFamily="18" charset="0"/>
              </a:rPr>
              <a:t>Mamy dwie drogi – rezygnujemy z nazwy działu na liście </a:t>
            </a:r>
            <a:r>
              <a:rPr lang="pl-PL" sz="2000" b="1" dirty="0">
                <a:solidFill>
                  <a:schemeClr val="accent4">
                    <a:lumMod val="50000"/>
                  </a:schemeClr>
                </a:solidFill>
                <a:cs typeface="Times New Roman" pitchFamily="18" charset="0"/>
              </a:rPr>
              <a:t>SELECT</a:t>
            </a:r>
            <a:r>
              <a:rPr lang="pl-PL" sz="2000" dirty="0">
                <a:cs typeface="Times New Roman" pitchFamily="18" charset="0"/>
              </a:rPr>
              <a:t> albo dopisujemy ją po </a:t>
            </a:r>
            <a:r>
              <a:rPr lang="pl-PL" sz="2000" b="1" dirty="0">
                <a:solidFill>
                  <a:schemeClr val="accent4">
                    <a:lumMod val="50000"/>
                  </a:schemeClr>
                </a:solidFill>
                <a:cs typeface="Times New Roman" pitchFamily="18" charset="0"/>
              </a:rPr>
              <a:t>GROUP BY</a:t>
            </a:r>
            <a:r>
              <a:rPr lang="pl-PL" sz="2000" dirty="0">
                <a:cs typeface="Times New Roman" pitchFamily="18" charset="0"/>
              </a:rPr>
              <a:t>. Ponieważ zależność między numerem a nazwą działu jest jeden do jeden, możemy dopisać nazwę działu po </a:t>
            </a:r>
            <a:r>
              <a:rPr lang="pl-PL" sz="2000" b="1" dirty="0">
                <a:solidFill>
                  <a:schemeClr val="accent4">
                    <a:lumMod val="50000"/>
                  </a:schemeClr>
                </a:solidFill>
                <a:cs typeface="Times New Roman" pitchFamily="18" charset="0"/>
              </a:rPr>
              <a:t>GROUP BY</a:t>
            </a:r>
            <a:r>
              <a:rPr lang="pl-PL" sz="2000" dirty="0">
                <a:cs typeface="Times New Roman" pitchFamily="18" charset="0"/>
              </a:rPr>
              <a:t>.</a:t>
            </a:r>
          </a:p>
          <a:p>
            <a:pPr marL="457200" indent="-457200" algn="just">
              <a:lnSpc>
                <a:spcPct val="120000"/>
              </a:lnSpc>
              <a:spcBef>
                <a:spcPct val="50000"/>
              </a:spcBef>
            </a:pPr>
            <a:r>
              <a:rPr lang="pl-PL" sz="2000" dirty="0">
                <a:cs typeface="Times New Roman" pitchFamily="18" charset="0"/>
              </a:rPr>
              <a:t>Krok 3 – dopisujemy nazwę działu po GROUP BY:</a:t>
            </a:r>
          </a:p>
          <a:p>
            <a:pPr marL="457200" indent="-14288">
              <a:lnSpc>
                <a:spcPct val="120000"/>
              </a:lnSpc>
              <a:spcBef>
                <a:spcPct val="50000"/>
              </a:spcBef>
              <a:buNone/>
              <a:tabLst>
                <a:tab pos="2065338" algn="l"/>
              </a:tabLst>
            </a:pP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	</a:t>
            </a:r>
            <a:r>
              <a:rPr lang="pl-PL" sz="18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Dept.Dname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18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Dept.Deptno</a:t>
            </a: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MIN 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(Sal)</a:t>
            </a:r>
            <a:b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	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Dept</a:t>
            </a:r>
            <a:b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INNER JOIN	</a:t>
            </a:r>
            <a:r>
              <a:rPr lang="pl-PL" sz="18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</a:t>
            </a:r>
            <a:b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ON	</a:t>
            </a:r>
            <a:r>
              <a:rPr lang="pl-PL" sz="18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Dept.Deptno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pl-PL" sz="18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Emp.Deptno</a:t>
            </a:r>
            <a:b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GROUP BY	</a:t>
            </a:r>
            <a:r>
              <a:rPr lang="pl-PL" sz="18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Dept.Deptno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18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Dept.Dname</a:t>
            </a: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423988"/>
            <a:ext cx="8229600" cy="707886"/>
          </a:xfrm>
        </p:spPr>
        <p:txBody>
          <a:bodyPr/>
          <a:lstStyle/>
          <a:p>
            <a:r>
              <a:rPr lang="pl-PL" dirty="0"/>
              <a:t>Ograniczenia dla klauzuli GROUP BY</a:t>
            </a:r>
            <a:endParaRPr lang="pl-PL" dirty="0">
              <a:cs typeface="Times New Roman" pitchFamily="18" charset="0"/>
            </a:endParaRPr>
          </a:p>
        </p:txBody>
      </p:sp>
      <p:sp>
        <p:nvSpPr>
          <p:cNvPr id="8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/>
              <a:t>Złożone zapytania| Część 2</a:t>
            </a:r>
          </a:p>
        </p:txBody>
      </p:sp>
      <p:sp>
        <p:nvSpPr>
          <p:cNvPr id="7" name="Rounded Rectangle 8"/>
          <p:cNvSpPr/>
          <p:nvPr/>
        </p:nvSpPr>
        <p:spPr>
          <a:xfrm>
            <a:off x="5940152" y="4365104"/>
            <a:ext cx="2952328" cy="136815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tabLst>
                <a:tab pos="1695450" algn="r"/>
                <a:tab pos="2419350" algn="r"/>
              </a:tabLst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DNAME  </a:t>
            </a:r>
            <a:r>
              <a:rPr lang="pl-PL" sz="1400" b="1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DEPTNO  </a:t>
            </a:r>
            <a:r>
              <a:rPr lang="pl-PL" sz="1400" b="1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MIN(SAL)  </a:t>
            </a:r>
          </a:p>
          <a:p>
            <a:pPr>
              <a:tabLst>
                <a:tab pos="1695450" algn="r"/>
                <a:tab pos="2419350" algn="r"/>
              </a:tabLst>
            </a:pPr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----------	---------------	-------------</a:t>
            </a:r>
          </a:p>
          <a:p>
            <a:pPr>
              <a:tabLst>
                <a:tab pos="1695450" algn="r"/>
                <a:tab pos="2419350" algn="r"/>
              </a:tabLst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ACCOUNTING </a:t>
            </a:r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10  </a:t>
            </a:r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1300  </a:t>
            </a:r>
          </a:p>
          <a:p>
            <a:pPr>
              <a:tabLst>
                <a:tab pos="1695450" algn="r"/>
                <a:tab pos="2419350" algn="r"/>
              </a:tabLst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RESEARCH  </a:t>
            </a:r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2</a:t>
            </a:r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0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  </a:t>
            </a:r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800  </a:t>
            </a:r>
          </a:p>
          <a:p>
            <a:pPr>
              <a:tabLst>
                <a:tab pos="1695450" algn="r"/>
                <a:tab pos="2419350" algn="r"/>
              </a:tabLst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SALES  </a:t>
            </a:r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30  </a:t>
            </a:r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950 </a:t>
            </a:r>
            <a:r>
              <a:rPr lang="pl-PL" sz="1200" dirty="0">
                <a:latin typeface="Arial" pitchFamily="34" charset="0"/>
                <a:cs typeface="Arial" pitchFamily="34" charset="0"/>
              </a:rPr>
              <a:t>	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29600" cy="2677656"/>
          </a:xfrm>
        </p:spPr>
        <p:txBody>
          <a:bodyPr/>
          <a:lstStyle/>
          <a:p>
            <a:pPr marL="457200" indent="-457200" algn="just">
              <a:lnSpc>
                <a:spcPct val="120000"/>
              </a:lnSpc>
              <a:spcBef>
                <a:spcPct val="50000"/>
              </a:spcBef>
            </a:pPr>
            <a:r>
              <a:rPr lang="pl-PL" sz="2000" dirty="0">
                <a:cs typeface="Times New Roman" pitchFamily="18" charset="0"/>
              </a:rPr>
              <a:t>Krok 4 – podamy również nazwisko pracownika, który tę minimalną pensję zarabia:</a:t>
            </a:r>
          </a:p>
          <a:p>
            <a:pPr marL="457200" indent="-14288">
              <a:lnSpc>
                <a:spcPct val="120000"/>
              </a:lnSpc>
              <a:spcBef>
                <a:spcPct val="50000"/>
              </a:spcBef>
              <a:buNone/>
              <a:tabLst>
                <a:tab pos="1887538" algn="l"/>
              </a:tabLst>
            </a:pP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	</a:t>
            </a:r>
            <a:r>
              <a:rPr lang="pl-PL" sz="18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Emp.Ename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8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Dept.Dname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18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Dept.Deptno</a:t>
            </a: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MIN 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(Sal)</a:t>
            </a:r>
            <a:b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	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Dept</a:t>
            </a:r>
            <a:b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INNER JOIN	</a:t>
            </a:r>
            <a:r>
              <a:rPr lang="pl-PL" sz="18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</a:t>
            </a:r>
            <a:b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ON	</a:t>
            </a:r>
            <a:r>
              <a:rPr lang="pl-PL" sz="18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Dept.Deptno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pl-PL" sz="18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Emp.Deptno</a:t>
            </a:r>
            <a:b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GROUP BY	</a:t>
            </a:r>
            <a:r>
              <a:rPr lang="pl-PL" sz="18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Dept.Deptno</a:t>
            </a:r>
            <a:r>
              <a:rPr lang="pl-PL" sz="18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18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Dept.Dname</a:t>
            </a:r>
            <a:r>
              <a:rPr lang="pl-PL" sz="18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423988"/>
            <a:ext cx="8229600" cy="707886"/>
          </a:xfrm>
        </p:spPr>
        <p:txBody>
          <a:bodyPr/>
          <a:lstStyle/>
          <a:p>
            <a:r>
              <a:rPr lang="pl-PL" dirty="0"/>
              <a:t>Ograniczenia dla klauzuli GROUP BY</a:t>
            </a:r>
            <a:endParaRPr lang="pl-PL" dirty="0">
              <a:cs typeface="Times New Roman" pitchFamily="18" charset="0"/>
            </a:endParaRPr>
          </a:p>
        </p:txBody>
      </p:sp>
      <p:sp>
        <p:nvSpPr>
          <p:cNvPr id="8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/>
              <a:t>Złożone zapytania| Część 2</a:t>
            </a:r>
          </a:p>
        </p:txBody>
      </p:sp>
      <p:sp>
        <p:nvSpPr>
          <p:cNvPr id="6" name="Prostokąt 5"/>
          <p:cNvSpPr/>
          <p:nvPr/>
        </p:nvSpPr>
        <p:spPr>
          <a:xfrm>
            <a:off x="2123728" y="4725144"/>
            <a:ext cx="504056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None/>
              <a:defRPr/>
            </a:pPr>
            <a:r>
              <a:rPr lang="pl-PL" sz="1600" dirty="0">
                <a:latin typeface="Calibri" pitchFamily="34" charset="0"/>
                <a:cs typeface="Times New Roman" pitchFamily="18" charset="0"/>
              </a:rPr>
              <a:t>Przy próbie wykonania tego zapytania otrzymujemy błąd: </a:t>
            </a:r>
          </a:p>
          <a:p>
            <a:pPr>
              <a:buNone/>
              <a:defRPr/>
            </a:pPr>
            <a:r>
              <a:rPr lang="pl-PL" sz="1600" dirty="0"/>
              <a:t>ORA-00979: to nie jest wyrażenie GROUP BY</a:t>
            </a:r>
            <a:endParaRPr lang="en-US" sz="1600" dirty="0">
              <a:latin typeface="Calibri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29600" cy="3108543"/>
          </a:xfrm>
        </p:spPr>
        <p:txBody>
          <a:bodyPr/>
          <a:lstStyle/>
          <a:p>
            <a:pPr marL="457200" indent="-457200" algn="just">
              <a:lnSpc>
                <a:spcPct val="120000"/>
              </a:lnSpc>
              <a:spcBef>
                <a:spcPct val="50000"/>
              </a:spcBef>
            </a:pPr>
            <a:r>
              <a:rPr lang="pl-PL" sz="2000" dirty="0">
                <a:cs typeface="Times New Roman" pitchFamily="18" charset="0"/>
              </a:rPr>
              <a:t>Mamy dwie drogi – rezygnujemy z nazwiska pracownika na liście </a:t>
            </a:r>
            <a:r>
              <a:rPr lang="pl-PL" sz="2000" b="1" dirty="0">
                <a:solidFill>
                  <a:schemeClr val="accent4">
                    <a:lumMod val="50000"/>
                  </a:schemeClr>
                </a:solidFill>
                <a:cs typeface="Times New Roman" pitchFamily="18" charset="0"/>
              </a:rPr>
              <a:t>SELECT</a:t>
            </a:r>
            <a:r>
              <a:rPr lang="pl-PL" sz="2000" dirty="0">
                <a:cs typeface="Times New Roman" pitchFamily="18" charset="0"/>
              </a:rPr>
              <a:t> albo dopisujemy je po </a:t>
            </a:r>
            <a:r>
              <a:rPr lang="pl-PL" sz="2000" b="1" dirty="0">
                <a:solidFill>
                  <a:schemeClr val="accent4">
                    <a:lumMod val="50000"/>
                  </a:schemeClr>
                </a:solidFill>
                <a:cs typeface="Times New Roman" pitchFamily="18" charset="0"/>
              </a:rPr>
              <a:t>GROUP BY</a:t>
            </a:r>
            <a:r>
              <a:rPr lang="pl-PL" sz="2000" dirty="0">
                <a:cs typeface="Times New Roman" pitchFamily="18" charset="0"/>
              </a:rPr>
              <a:t>. Spróbujmy dopisać po </a:t>
            </a:r>
            <a:r>
              <a:rPr lang="pl-PL" sz="2000" b="1" dirty="0">
                <a:solidFill>
                  <a:schemeClr val="accent4">
                    <a:lumMod val="50000"/>
                  </a:schemeClr>
                </a:solidFill>
                <a:cs typeface="Times New Roman" pitchFamily="18" charset="0"/>
              </a:rPr>
              <a:t>GROUP BY</a:t>
            </a:r>
            <a:r>
              <a:rPr lang="pl-PL" sz="2000" dirty="0">
                <a:cs typeface="Times New Roman" pitchFamily="18" charset="0"/>
              </a:rPr>
              <a:t>:</a:t>
            </a:r>
          </a:p>
          <a:p>
            <a:pPr marL="457200" indent="-457200" algn="just">
              <a:lnSpc>
                <a:spcPct val="120000"/>
              </a:lnSpc>
              <a:spcBef>
                <a:spcPct val="50000"/>
              </a:spcBef>
            </a:pPr>
            <a:r>
              <a:rPr lang="pl-PL" sz="2000" dirty="0">
                <a:cs typeface="Times New Roman" pitchFamily="18" charset="0"/>
              </a:rPr>
              <a:t>Krok 5 – dopisujemy nazwisko po </a:t>
            </a:r>
            <a:r>
              <a:rPr lang="pl-PL" sz="2000" b="1" dirty="0">
                <a:solidFill>
                  <a:schemeClr val="accent4">
                    <a:lumMod val="50000"/>
                  </a:schemeClr>
                </a:solidFill>
                <a:cs typeface="Times New Roman" pitchFamily="18" charset="0"/>
              </a:rPr>
              <a:t>GROUP BY</a:t>
            </a:r>
            <a:r>
              <a:rPr lang="pl-PL" sz="2000" dirty="0">
                <a:cs typeface="Times New Roman" pitchFamily="18" charset="0"/>
              </a:rPr>
              <a:t>:</a:t>
            </a:r>
          </a:p>
          <a:p>
            <a:pPr marL="457200" indent="-14288">
              <a:lnSpc>
                <a:spcPct val="120000"/>
              </a:lnSpc>
              <a:spcBef>
                <a:spcPts val="1800"/>
              </a:spcBef>
              <a:buNone/>
              <a:tabLst>
                <a:tab pos="2065338" algn="l"/>
              </a:tabLst>
            </a:pP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	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Emp.Ename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Dept.Dname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Dept.Deptno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MIN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(Sal)</a:t>
            </a:r>
            <a:br>
              <a:rPr lang="pl-PL" sz="16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	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Dept</a:t>
            </a:r>
            <a:br>
              <a:rPr lang="pl-PL" sz="16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INNER JOIN	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</a:t>
            </a:r>
            <a:br>
              <a:rPr lang="pl-PL" sz="16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ON	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Dept.Deptno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Emp.Deptno</a:t>
            </a:r>
            <a:br>
              <a:rPr lang="pl-PL" sz="16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GROUP BY	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Dept.Deptno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Dept.Dname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Emp.Ename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423988"/>
            <a:ext cx="8229600" cy="707886"/>
          </a:xfrm>
        </p:spPr>
        <p:txBody>
          <a:bodyPr/>
          <a:lstStyle/>
          <a:p>
            <a:r>
              <a:rPr lang="pl-PL" dirty="0"/>
              <a:t>Ograniczenia dla klauzuli GROUP BY</a:t>
            </a:r>
            <a:endParaRPr lang="pl-PL" dirty="0">
              <a:cs typeface="Times New Roman" pitchFamily="18" charset="0"/>
            </a:endParaRPr>
          </a:p>
        </p:txBody>
      </p:sp>
      <p:sp>
        <p:nvSpPr>
          <p:cNvPr id="8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/>
              <a:t>Złożone zapytania| Część 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29600" cy="507831"/>
          </a:xfrm>
        </p:spPr>
        <p:txBody>
          <a:bodyPr/>
          <a:lstStyle/>
          <a:p>
            <a:pPr marL="457200" indent="-457200" algn="just">
              <a:lnSpc>
                <a:spcPct val="120000"/>
              </a:lnSpc>
              <a:spcBef>
                <a:spcPct val="50000"/>
              </a:spcBef>
            </a:pPr>
            <a:r>
              <a:rPr lang="pl-PL" sz="2000" dirty="0">
                <a:cs typeface="Times New Roman" pitchFamily="18" charset="0"/>
              </a:rPr>
              <a:t>Niestety wynik jaki otrzymaliśmy nie jest zadawalający:</a:t>
            </a:r>
            <a:endParaRPr lang="pl-PL" sz="18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423988"/>
            <a:ext cx="8229600" cy="707886"/>
          </a:xfrm>
        </p:spPr>
        <p:txBody>
          <a:bodyPr/>
          <a:lstStyle/>
          <a:p>
            <a:r>
              <a:rPr lang="pl-PL" dirty="0"/>
              <a:t>Ograniczenia dla klauzuli GROUP BY</a:t>
            </a:r>
            <a:endParaRPr lang="pl-PL" dirty="0">
              <a:cs typeface="Times New Roman" pitchFamily="18" charset="0"/>
            </a:endParaRPr>
          </a:p>
        </p:txBody>
      </p:sp>
      <p:sp>
        <p:nvSpPr>
          <p:cNvPr id="8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/>
              <a:t>Złożone zapytania| Część 2</a:t>
            </a:r>
          </a:p>
        </p:txBody>
      </p:sp>
      <p:sp>
        <p:nvSpPr>
          <p:cNvPr id="7" name="Rounded Rectangle 8"/>
          <p:cNvSpPr/>
          <p:nvPr/>
        </p:nvSpPr>
        <p:spPr>
          <a:xfrm>
            <a:off x="2627784" y="2420888"/>
            <a:ext cx="4176464" cy="37444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tabLst>
                <a:tab pos="987425" algn="l"/>
                <a:tab pos="2595563" algn="r"/>
                <a:tab pos="3495675" algn="r"/>
              </a:tabLst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ENAME </a:t>
            </a:r>
            <a:r>
              <a:rPr lang="pl-PL" sz="1400" b="1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DNAME </a:t>
            </a:r>
            <a:r>
              <a:rPr lang="pl-PL" sz="1400" b="1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DEPTNO </a:t>
            </a:r>
            <a:r>
              <a:rPr lang="pl-PL" sz="1400" b="1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MIN(SAL)</a:t>
            </a:r>
            <a:endParaRPr lang="pl-PL" sz="1400" b="1" dirty="0">
              <a:solidFill>
                <a:schemeClr val="accent6">
                  <a:lumMod val="50000"/>
                </a:schemeClr>
              </a:solidFill>
              <a:latin typeface="Calibri" pitchFamily="34" charset="0"/>
              <a:cs typeface="Arial" pitchFamily="34" charset="0"/>
            </a:endParaRPr>
          </a:p>
          <a:p>
            <a:pPr>
              <a:tabLst>
                <a:tab pos="987425" algn="l"/>
                <a:tab pos="2595563" algn="r"/>
                <a:tab pos="3495675" algn="r"/>
              </a:tabLst>
            </a:pPr>
            <a:r>
              <a:rPr lang="pl-PL" sz="1400" b="1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--------------------------------------------------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  </a:t>
            </a:r>
          </a:p>
          <a:p>
            <a:pPr>
              <a:tabLst>
                <a:tab pos="987425" algn="l"/>
                <a:tab pos="2595563" algn="r"/>
                <a:tab pos="3495675" algn="r"/>
              </a:tabLst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FORD  </a:t>
            </a:r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RESEARCH  </a:t>
            </a:r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20  </a:t>
            </a:r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3000  </a:t>
            </a:r>
          </a:p>
          <a:p>
            <a:pPr>
              <a:tabLst>
                <a:tab pos="987425" algn="l"/>
                <a:tab pos="2595563" algn="r"/>
                <a:tab pos="3495675" algn="r"/>
              </a:tabLst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CLARK  </a:t>
            </a:r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ACCOUNTING  </a:t>
            </a:r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10  </a:t>
            </a:r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2450  </a:t>
            </a:r>
          </a:p>
          <a:p>
            <a:pPr>
              <a:tabLst>
                <a:tab pos="987425" algn="l"/>
                <a:tab pos="2595563" algn="r"/>
                <a:tab pos="3495675" algn="r"/>
              </a:tabLst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SCOTT  </a:t>
            </a:r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RESEARCH  </a:t>
            </a:r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20  </a:t>
            </a:r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3000  </a:t>
            </a:r>
          </a:p>
          <a:p>
            <a:pPr>
              <a:tabLst>
                <a:tab pos="987425" algn="l"/>
                <a:tab pos="2595563" algn="r"/>
                <a:tab pos="3495675" algn="r"/>
              </a:tabLst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JONES  </a:t>
            </a:r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RESEARCH  </a:t>
            </a:r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20  </a:t>
            </a:r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2975  </a:t>
            </a:r>
          </a:p>
          <a:p>
            <a:pPr>
              <a:tabLst>
                <a:tab pos="987425" algn="l"/>
                <a:tab pos="2595563" algn="r"/>
                <a:tab pos="3495675" algn="r"/>
              </a:tabLst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ADAMS  </a:t>
            </a:r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RESEARCH  </a:t>
            </a:r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20  </a:t>
            </a:r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1100  </a:t>
            </a:r>
          </a:p>
          <a:p>
            <a:pPr>
              <a:tabLst>
                <a:tab pos="987425" algn="l"/>
                <a:tab pos="2595563" algn="r"/>
                <a:tab pos="3495675" algn="r"/>
              </a:tabLst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MARTIN  </a:t>
            </a:r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SALES  </a:t>
            </a:r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30  </a:t>
            </a:r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1250  </a:t>
            </a:r>
          </a:p>
          <a:p>
            <a:pPr>
              <a:tabLst>
                <a:tab pos="987425" algn="l"/>
                <a:tab pos="2595563" algn="r"/>
                <a:tab pos="3495675" algn="r"/>
              </a:tabLst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BLAKE  </a:t>
            </a:r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SALES  </a:t>
            </a:r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30  </a:t>
            </a:r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2850  </a:t>
            </a:r>
          </a:p>
          <a:p>
            <a:pPr>
              <a:tabLst>
                <a:tab pos="987425" algn="l"/>
                <a:tab pos="2595563" algn="r"/>
                <a:tab pos="3495675" algn="r"/>
              </a:tabLst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SMITH  </a:t>
            </a:r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RESEARCH  </a:t>
            </a:r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20  </a:t>
            </a:r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800  </a:t>
            </a:r>
          </a:p>
          <a:p>
            <a:pPr>
              <a:tabLst>
                <a:tab pos="987425" algn="l"/>
                <a:tab pos="2595563" algn="r"/>
                <a:tab pos="3495675" algn="r"/>
              </a:tabLst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WARD  </a:t>
            </a:r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SALES  </a:t>
            </a:r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30  </a:t>
            </a:r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1250  </a:t>
            </a:r>
          </a:p>
          <a:p>
            <a:pPr>
              <a:tabLst>
                <a:tab pos="987425" algn="l"/>
                <a:tab pos="2595563" algn="r"/>
                <a:tab pos="3495675" algn="r"/>
              </a:tabLst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KING  </a:t>
            </a:r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ACCOUNTING  </a:t>
            </a:r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10  </a:t>
            </a:r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5000  </a:t>
            </a:r>
          </a:p>
          <a:p>
            <a:pPr>
              <a:tabLst>
                <a:tab pos="987425" algn="l"/>
                <a:tab pos="2595563" algn="r"/>
                <a:tab pos="3495675" algn="r"/>
              </a:tabLst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JAMES  </a:t>
            </a:r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SALES  </a:t>
            </a:r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30  </a:t>
            </a:r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950  </a:t>
            </a:r>
          </a:p>
          <a:p>
            <a:pPr>
              <a:tabLst>
                <a:tab pos="987425" algn="l"/>
                <a:tab pos="2595563" algn="r"/>
                <a:tab pos="3495675" algn="r"/>
              </a:tabLst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ALLEN  </a:t>
            </a:r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SALES  </a:t>
            </a:r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30  </a:t>
            </a:r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1600  </a:t>
            </a:r>
          </a:p>
          <a:p>
            <a:pPr>
              <a:tabLst>
                <a:tab pos="987425" algn="l"/>
                <a:tab pos="2595563" algn="r"/>
                <a:tab pos="3495675" algn="r"/>
              </a:tabLst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TURNER  </a:t>
            </a:r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SALES  </a:t>
            </a:r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30  </a:t>
            </a:r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1500  </a:t>
            </a:r>
          </a:p>
          <a:p>
            <a:pPr>
              <a:tabLst>
                <a:tab pos="987425" algn="l"/>
                <a:tab pos="2595563" algn="r"/>
                <a:tab pos="3495675" algn="r"/>
              </a:tabLst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MILLER  </a:t>
            </a:r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ACCOUNTING </a:t>
            </a:r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10  </a:t>
            </a:r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1300 </a:t>
            </a:r>
            <a:endParaRPr lang="pl-PL" sz="1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29600" cy="3554819"/>
          </a:xfrm>
        </p:spPr>
        <p:txBody>
          <a:bodyPr/>
          <a:lstStyle/>
          <a:p>
            <a:pPr marL="457200" indent="-457200" algn="just">
              <a:lnSpc>
                <a:spcPct val="120000"/>
              </a:lnSpc>
              <a:spcBef>
                <a:spcPct val="50000"/>
              </a:spcBef>
            </a:pPr>
            <a:r>
              <a:rPr lang="pl-PL" sz="2200" dirty="0">
                <a:cs typeface="Times New Roman" pitchFamily="18" charset="0"/>
              </a:rPr>
              <a:t>Niestety zależność między numerem działu a nazwiskiem pracownika nie jest jeden do jeden, zatem dopisując nazwisko po </a:t>
            </a:r>
            <a:r>
              <a:rPr lang="pl-PL" sz="2200" b="1" dirty="0">
                <a:solidFill>
                  <a:schemeClr val="accent4">
                    <a:lumMod val="50000"/>
                  </a:schemeClr>
                </a:solidFill>
                <a:cs typeface="Times New Roman" pitchFamily="18" charset="0"/>
              </a:rPr>
              <a:t>GROUP BY</a:t>
            </a:r>
            <a:r>
              <a:rPr lang="pl-PL" sz="2200" dirty="0">
                <a:cs typeface="Times New Roman" pitchFamily="18" charset="0"/>
              </a:rPr>
              <a:t> rozszerzyliśmy grupę.</a:t>
            </a:r>
          </a:p>
          <a:p>
            <a:pPr marL="457200" indent="-457200" algn="just">
              <a:lnSpc>
                <a:spcPct val="120000"/>
              </a:lnSpc>
              <a:spcBef>
                <a:spcPct val="50000"/>
              </a:spcBef>
            </a:pPr>
            <a:r>
              <a:rPr lang="pl-PL" sz="2200" dirty="0">
                <a:cs typeface="Times New Roman" pitchFamily="18" charset="0"/>
              </a:rPr>
              <a:t>Musimy poszukać innych metod realizacji tego zadania. </a:t>
            </a:r>
          </a:p>
          <a:p>
            <a:pPr marL="457200" indent="-457200" algn="just">
              <a:lnSpc>
                <a:spcPct val="120000"/>
              </a:lnSpc>
              <a:spcBef>
                <a:spcPct val="50000"/>
              </a:spcBef>
            </a:pPr>
            <a:r>
              <a:rPr lang="pl-PL" sz="2200" dirty="0">
                <a:cs typeface="Times New Roman" pitchFamily="18" charset="0"/>
              </a:rPr>
              <a:t>Do wyboru mamy:</a:t>
            </a:r>
          </a:p>
          <a:p>
            <a:pPr marL="795528" lvl="1" indent="-457200" algn="just">
              <a:lnSpc>
                <a:spcPct val="120000"/>
              </a:lnSpc>
              <a:spcBef>
                <a:spcPct val="50000"/>
              </a:spcBef>
            </a:pPr>
            <a:r>
              <a:rPr lang="pl-PL" dirty="0" err="1">
                <a:cs typeface="Times New Roman" pitchFamily="18" charset="0"/>
              </a:rPr>
              <a:t>Podzapytania</a:t>
            </a:r>
            <a:r>
              <a:rPr lang="pl-PL" dirty="0">
                <a:cs typeface="Times New Roman" pitchFamily="18" charset="0"/>
              </a:rPr>
              <a:t>,</a:t>
            </a:r>
          </a:p>
          <a:p>
            <a:pPr marL="795528" lvl="1" indent="-457200" algn="just">
              <a:lnSpc>
                <a:spcPct val="120000"/>
              </a:lnSpc>
              <a:spcBef>
                <a:spcPct val="50000"/>
              </a:spcBef>
            </a:pPr>
            <a:r>
              <a:rPr lang="pl-PL" dirty="0">
                <a:cs typeface="Times New Roman" pitchFamily="18" charset="0"/>
              </a:rPr>
              <a:t>Rozszerzenia analityczne. 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423988"/>
            <a:ext cx="8229600" cy="707886"/>
          </a:xfrm>
        </p:spPr>
        <p:txBody>
          <a:bodyPr/>
          <a:lstStyle/>
          <a:p>
            <a:r>
              <a:rPr lang="pl-PL" dirty="0"/>
              <a:t>Ograniczenia dla klauzuli GROUP BY</a:t>
            </a:r>
            <a:endParaRPr lang="pl-PL" dirty="0">
              <a:cs typeface="Times New Roman" pitchFamily="18" charset="0"/>
            </a:endParaRPr>
          </a:p>
        </p:txBody>
      </p:sp>
      <p:sp>
        <p:nvSpPr>
          <p:cNvPr id="8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/>
              <a:t>Złożone zapytania| Część 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745273"/>
          </a:xfrm>
        </p:spPr>
        <p:txBody>
          <a:bodyPr/>
          <a:lstStyle/>
          <a:p>
            <a:pPr marL="514350" algn="just">
              <a:lnSpc>
                <a:spcPct val="120000"/>
              </a:lnSpc>
              <a:spcAft>
                <a:spcPts val="3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1800" dirty="0">
                <a:cs typeface="Times New Roman" pitchFamily="18" charset="0"/>
              </a:rPr>
              <a:t>P</a:t>
            </a:r>
            <a:r>
              <a:rPr lang="pl-PL" sz="1800" dirty="0" err="1">
                <a:cs typeface="Times New Roman" pitchFamily="18" charset="0"/>
              </a:rPr>
              <a:t>owtórz</a:t>
            </a:r>
            <a:r>
              <a:rPr lang="pl-PL" sz="1800" dirty="0">
                <a:cs typeface="Times New Roman" pitchFamily="18" charset="0"/>
              </a:rPr>
              <a:t> kroki 2-7 dla każdego składnika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operatora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algebraicznego</a:t>
            </a:r>
            <a:r>
              <a:rPr lang="pl-PL" sz="1800" dirty="0">
                <a:cs typeface="Times New Roman" pitchFamily="18" charset="0"/>
              </a:rPr>
              <a:t>. </a:t>
            </a:r>
          </a:p>
          <a:p>
            <a:pPr marL="514350" algn="just">
              <a:lnSpc>
                <a:spcPct val="120000"/>
              </a:lnSpc>
              <a:spcAft>
                <a:spcPts val="3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pl-PL" sz="1800" dirty="0">
                <a:cs typeface="Times New Roman" pitchFamily="18" charset="0"/>
              </a:rPr>
              <a:t>Rozważ kolejno wszystkie kombinacje wierszy tabel występujących w klauzuli </a:t>
            </a:r>
            <a:r>
              <a:rPr lang="pl-PL" sz="1800" b="1" dirty="0">
                <a:solidFill>
                  <a:schemeClr val="accent5">
                    <a:lumMod val="50000"/>
                  </a:schemeClr>
                </a:solidFill>
                <a:cs typeface="Courier New" pitchFamily="49" charset="0"/>
              </a:rPr>
              <a:t>FROM</a:t>
            </a:r>
            <a:r>
              <a:rPr lang="pl-PL" sz="1800" dirty="0">
                <a:cs typeface="Times New Roman" pitchFamily="18" charset="0"/>
              </a:rPr>
              <a:t>.</a:t>
            </a:r>
          </a:p>
          <a:p>
            <a:pPr marL="514350" algn="just">
              <a:lnSpc>
                <a:spcPct val="120000"/>
              </a:lnSpc>
              <a:spcAft>
                <a:spcPts val="3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pl-PL" sz="1800" dirty="0">
                <a:cs typeface="Times New Roman" pitchFamily="18" charset="0"/>
              </a:rPr>
              <a:t>Do każde</a:t>
            </a:r>
            <a:r>
              <a:rPr lang="en-US" sz="1800" dirty="0">
                <a:cs typeface="Times New Roman" pitchFamily="18" charset="0"/>
              </a:rPr>
              <a:t>j </a:t>
            </a:r>
            <a:r>
              <a:rPr lang="en-US" sz="1800" dirty="0" err="1">
                <a:cs typeface="Times New Roman" pitchFamily="18" charset="0"/>
              </a:rPr>
              <a:t>kombinacji</a:t>
            </a:r>
            <a:r>
              <a:rPr lang="pl-PL" sz="1800" dirty="0">
                <a:cs typeface="Times New Roman" pitchFamily="18" charset="0"/>
              </a:rPr>
              <a:t> zastosuj warunek </a:t>
            </a:r>
            <a:r>
              <a:rPr lang="pl-PL" sz="1800" b="1" dirty="0">
                <a:solidFill>
                  <a:schemeClr val="accent5">
                    <a:lumMod val="50000"/>
                  </a:schemeClr>
                </a:solidFill>
                <a:cs typeface="Courier New" pitchFamily="49" charset="0"/>
              </a:rPr>
              <a:t>WHERE</a:t>
            </a:r>
            <a:r>
              <a:rPr lang="pl-PL" sz="1800" dirty="0">
                <a:cs typeface="Times New Roman" pitchFamily="18" charset="0"/>
              </a:rPr>
              <a:t>. Pozostaw tylko </a:t>
            </a:r>
            <a:r>
              <a:rPr lang="en-US" sz="1800" dirty="0" err="1">
                <a:cs typeface="Times New Roman" pitchFamily="18" charset="0"/>
              </a:rPr>
              <a:t>kombinacje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pl-PL" sz="1800" dirty="0">
                <a:cs typeface="Times New Roman" pitchFamily="18" charset="0"/>
              </a:rPr>
              <a:t> dające wartość </a:t>
            </a:r>
            <a:r>
              <a:rPr lang="pl-PL" sz="1800" i="1" dirty="0">
                <a:cs typeface="Times New Roman" pitchFamily="18" charset="0"/>
              </a:rPr>
              <a:t>True</a:t>
            </a:r>
            <a:r>
              <a:rPr lang="pl-PL" sz="1800" dirty="0">
                <a:cs typeface="Times New Roman" pitchFamily="18" charset="0"/>
              </a:rPr>
              <a:t> (usuwając wiersze dające </a:t>
            </a:r>
            <a:r>
              <a:rPr lang="pl-PL" sz="1800" i="1" dirty="0" err="1">
                <a:cs typeface="Times New Roman" pitchFamily="18" charset="0"/>
              </a:rPr>
              <a:t>False</a:t>
            </a:r>
            <a:r>
              <a:rPr lang="pl-PL" sz="1800" dirty="0">
                <a:cs typeface="Times New Roman" pitchFamily="18" charset="0"/>
              </a:rPr>
              <a:t> lub </a:t>
            </a:r>
            <a:r>
              <a:rPr lang="pl-PL" sz="1800" i="1" dirty="0" err="1">
                <a:cs typeface="Times New Roman" pitchFamily="18" charset="0"/>
              </a:rPr>
              <a:t>Null</a:t>
            </a:r>
            <a:r>
              <a:rPr lang="pl-PL" sz="1800" dirty="0">
                <a:cs typeface="Times New Roman" pitchFamily="18" charset="0"/>
              </a:rPr>
              <a:t>).</a:t>
            </a:r>
          </a:p>
          <a:p>
            <a:pPr marL="514350" algn="just">
              <a:lnSpc>
                <a:spcPct val="120000"/>
              </a:lnSpc>
              <a:spcAft>
                <a:spcPts val="3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pl-PL" sz="1800" dirty="0">
                <a:cs typeface="Times New Roman" pitchFamily="18" charset="0"/>
              </a:rPr>
              <a:t>Podziel pozostające </a:t>
            </a:r>
            <a:r>
              <a:rPr lang="en-US" sz="1800" dirty="0" err="1">
                <a:cs typeface="Times New Roman" pitchFamily="18" charset="0"/>
              </a:rPr>
              <a:t>kombinacj</a:t>
            </a:r>
            <a:r>
              <a:rPr lang="pl-PL" sz="1800" dirty="0">
                <a:cs typeface="Times New Roman" pitchFamily="18" charset="0"/>
              </a:rPr>
              <a:t>e na grupy.</a:t>
            </a:r>
          </a:p>
          <a:p>
            <a:pPr marL="514350" algn="just">
              <a:lnSpc>
                <a:spcPct val="120000"/>
              </a:lnSpc>
              <a:spcAft>
                <a:spcPts val="3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pl-PL" sz="1800" dirty="0">
                <a:cs typeface="Times New Roman" pitchFamily="18" charset="0"/>
              </a:rPr>
              <a:t>Dla każdego pozostającego wiersza reprezentującego grupę oblicz wartości wyrażeń na liście </a:t>
            </a:r>
            <a:r>
              <a:rPr lang="pl-PL" sz="1800" b="1" dirty="0">
                <a:solidFill>
                  <a:schemeClr val="accent5">
                    <a:lumMod val="50000"/>
                  </a:schemeClr>
                </a:solidFill>
                <a:cs typeface="Courier New" pitchFamily="49" charset="0"/>
              </a:rPr>
              <a:t>SELECT</a:t>
            </a:r>
            <a:r>
              <a:rPr lang="pl-PL" sz="1800" dirty="0">
                <a:cs typeface="Times New Roman" pitchFamily="18" charset="0"/>
              </a:rPr>
              <a:t>.</a:t>
            </a:r>
          </a:p>
          <a:p>
            <a:pPr marL="514350" algn="just">
              <a:lnSpc>
                <a:spcPct val="120000"/>
              </a:lnSpc>
              <a:spcAft>
                <a:spcPts val="3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pl-PL" sz="1800" dirty="0">
                <a:cs typeface="Times New Roman" pitchFamily="18" charset="0"/>
              </a:rPr>
              <a:t>Do każdej grupy zastosuj warunek w klauzuli </a:t>
            </a:r>
            <a:r>
              <a:rPr lang="pl-PL" sz="1800" b="1" dirty="0">
                <a:solidFill>
                  <a:schemeClr val="accent5">
                    <a:lumMod val="50000"/>
                  </a:schemeClr>
                </a:solidFill>
                <a:cs typeface="Courier New" pitchFamily="49" charset="0"/>
              </a:rPr>
              <a:t>HAVING</a:t>
            </a:r>
            <a:r>
              <a:rPr lang="pl-PL" sz="1800" dirty="0">
                <a:cs typeface="Times New Roman" pitchFamily="18" charset="0"/>
              </a:rPr>
              <a:t>. Pozostaw tylko grupy, dla których wartość warunku jest </a:t>
            </a:r>
            <a:r>
              <a:rPr lang="pl-PL" sz="1800" i="1" dirty="0">
                <a:cs typeface="Times New Roman" pitchFamily="18" charset="0"/>
              </a:rPr>
              <a:t>True</a:t>
            </a:r>
            <a:r>
              <a:rPr lang="pl-PL" sz="1800" dirty="0">
                <a:cs typeface="Times New Roman" pitchFamily="18" charset="0"/>
              </a:rPr>
              <a:t>.</a:t>
            </a:r>
          </a:p>
          <a:p>
            <a:pPr marL="514350" algn="just">
              <a:lnSpc>
                <a:spcPct val="120000"/>
              </a:lnSpc>
              <a:spcAft>
                <a:spcPts val="3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pl-PL" sz="1800" dirty="0">
                <a:cs typeface="Times New Roman" pitchFamily="18" charset="0"/>
              </a:rPr>
              <a:t>Jeśli po </a:t>
            </a:r>
            <a:r>
              <a:rPr lang="pl-PL" sz="1800" b="1" dirty="0">
                <a:solidFill>
                  <a:schemeClr val="accent5">
                    <a:lumMod val="50000"/>
                  </a:schemeClr>
                </a:solidFill>
                <a:cs typeface="Courier New" pitchFamily="49" charset="0"/>
              </a:rPr>
              <a:t>SELECT</a:t>
            </a:r>
            <a:r>
              <a:rPr lang="pl-PL" sz="1800" dirty="0">
                <a:cs typeface="Times New Roman" pitchFamily="18" charset="0"/>
              </a:rPr>
              <a:t> występuje </a:t>
            </a:r>
            <a:r>
              <a:rPr lang="pl-PL" sz="1800" b="1" dirty="0">
                <a:solidFill>
                  <a:schemeClr val="accent5">
                    <a:lumMod val="50000"/>
                  </a:schemeClr>
                </a:solidFill>
                <a:cs typeface="Courier New" pitchFamily="49" charset="0"/>
              </a:rPr>
              <a:t>DISTINCT</a:t>
            </a:r>
            <a:r>
              <a:rPr lang="pl-PL" sz="1800" dirty="0">
                <a:cs typeface="Times New Roman" pitchFamily="18" charset="0"/>
              </a:rPr>
              <a:t>, usuń duplikaty wśród wynikowych wierszy.</a:t>
            </a:r>
          </a:p>
          <a:p>
            <a:pPr marL="514350" algn="just">
              <a:lnSpc>
                <a:spcPct val="120000"/>
              </a:lnSpc>
              <a:spcAft>
                <a:spcPts val="3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pl-PL" sz="1800" dirty="0">
                <a:cs typeface="Times New Roman" pitchFamily="18" charset="0"/>
              </a:rPr>
              <a:t>Jeśli trzeba, zastosuj odpowiedni operator algebraiczny.</a:t>
            </a:r>
          </a:p>
          <a:p>
            <a:pPr marL="514350" algn="just">
              <a:lnSpc>
                <a:spcPct val="120000"/>
              </a:lnSpc>
              <a:spcAft>
                <a:spcPts val="3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pl-PL" sz="1800" dirty="0">
                <a:cs typeface="Times New Roman" pitchFamily="18" charset="0"/>
              </a:rPr>
              <a:t>Jeśli występuje klauzula </a:t>
            </a:r>
            <a:r>
              <a:rPr lang="pl-PL" sz="1800" b="1" dirty="0">
                <a:solidFill>
                  <a:schemeClr val="accent5">
                    <a:lumMod val="50000"/>
                  </a:schemeClr>
                </a:solidFill>
                <a:cs typeface="Courier New" pitchFamily="49" charset="0"/>
              </a:rPr>
              <a:t>ORDER BY</a:t>
            </a:r>
            <a:r>
              <a:rPr lang="pl-PL" sz="1800" dirty="0">
                <a:cs typeface="Times New Roman" pitchFamily="18" charset="0"/>
              </a:rPr>
              <a:t>, wykonaj sortowanie wierszy.</a:t>
            </a:r>
            <a:endParaRPr lang="en-US" sz="1800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116211"/>
            <a:ext cx="8229600" cy="1323439"/>
          </a:xfrm>
        </p:spPr>
        <p:txBody>
          <a:bodyPr/>
          <a:lstStyle/>
          <a:p>
            <a:r>
              <a:rPr lang="pl-PL">
                <a:latin typeface="Book Antiqua" pitchFamily="18" charset="0"/>
                <a:cs typeface="Times New Roman" pitchFamily="18" charset="0"/>
              </a:rPr>
              <a:t>Zasady wykonania zapytania grupującego </a:t>
            </a:r>
            <a:endParaRPr lang="pl-PL" dirty="0">
              <a:cs typeface="Times New Roman" pitchFamily="18" charset="0"/>
            </a:endParaRPr>
          </a:p>
        </p:txBody>
      </p:sp>
      <p:sp>
        <p:nvSpPr>
          <p:cNvPr id="8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/>
              <a:t>Złożone zapytania| Część 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3985706"/>
          </a:xfrm>
        </p:spPr>
        <p:txBody>
          <a:bodyPr/>
          <a:lstStyle/>
          <a:p>
            <a:pPr algn="just"/>
            <a:r>
              <a:rPr lang="pl-PL" sz="2200" dirty="0">
                <a:cs typeface="Times New Roman" pitchFamily="18" charset="0"/>
              </a:rPr>
              <a:t>Algorytm pokazany na poprzednim slajdzie jest tylko algorytmem koncepcyjnym – rzeczywista realizacja tego zagadnienia przez serwer bazodanowy może wyglądać zupełnie inaczej.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pl-PL" sz="2200">
                <a:cs typeface="Times New Roman" pitchFamily="18" charset="0"/>
              </a:rPr>
              <a:t>Zadanie:</a:t>
            </a:r>
          </a:p>
          <a:p>
            <a:pPr marL="631825" indent="1588" algn="just">
              <a:buNone/>
            </a:pPr>
            <a:r>
              <a:rPr lang="pl-PL" sz="2200" i="1">
                <a:cs typeface="Times New Roman" pitchFamily="18" charset="0"/>
              </a:rPr>
              <a:t>Znajdź średnie </a:t>
            </a:r>
            <a:r>
              <a:rPr lang="pl-PL" sz="2200" i="1" dirty="0">
                <a:cs typeface="Times New Roman" pitchFamily="18" charset="0"/>
              </a:rPr>
              <a:t>zarobki w </a:t>
            </a:r>
            <a:r>
              <a:rPr lang="pl-PL" sz="2200" i="1">
                <a:cs typeface="Times New Roman" pitchFamily="18" charset="0"/>
              </a:rPr>
              <a:t>działach, podając obok średnich zarobków </a:t>
            </a:r>
            <a:r>
              <a:rPr lang="pl-PL" sz="2200" i="1" dirty="0">
                <a:cs typeface="Times New Roman" pitchFamily="18" charset="0"/>
              </a:rPr>
              <a:t>nazwy i lokalizacje działów</a:t>
            </a:r>
            <a:r>
              <a:rPr lang="pl-PL" sz="2200" i="1">
                <a:cs typeface="Times New Roman" pitchFamily="18" charset="0"/>
              </a:rPr>
              <a:t>. Pomiń dział </a:t>
            </a:r>
            <a:r>
              <a:rPr lang="pl-PL" sz="2200" i="1" dirty="0">
                <a:cs typeface="Times New Roman" pitchFamily="18" charset="0"/>
              </a:rPr>
              <a:t>o numerze 10 oraz te działy, dla których średnie zarobki są mniejsze od 1600.</a:t>
            </a:r>
          </a:p>
          <a:p>
            <a:pPr algn="just">
              <a:spcBef>
                <a:spcPts val="1200"/>
              </a:spcBef>
            </a:pPr>
            <a:r>
              <a:rPr lang="pl-PL" sz="2200" dirty="0">
                <a:cs typeface="Times New Roman" pitchFamily="18" charset="0"/>
              </a:rPr>
              <a:t>Na kolejnych slajdach pokazana jest realizacja tego zapytania „krok – po – kroku”, zgodnie z algorytmem przedstawionym na slajdzie poprzednim.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116212"/>
            <a:ext cx="8229600" cy="1323439"/>
          </a:xfrm>
        </p:spPr>
        <p:txBody>
          <a:bodyPr/>
          <a:lstStyle/>
          <a:p>
            <a:r>
              <a:rPr lang="pl-PL">
                <a:latin typeface="Times New Roman" pitchFamily="18" charset="0"/>
              </a:rPr>
              <a:t>Przykład realizacji zapytania grupującego krok po kroku</a:t>
            </a:r>
            <a:endParaRPr lang="pl-PL" dirty="0">
              <a:cs typeface="Times New Roman" pitchFamily="18" charset="0"/>
            </a:endParaRPr>
          </a:p>
        </p:txBody>
      </p:sp>
      <p:sp>
        <p:nvSpPr>
          <p:cNvPr id="8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/>
              <a:t>Złożone zapytania| Część 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2877711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pl-PL" sz="2000">
                <a:latin typeface="Times New Roman" pitchFamily="18" charset="0"/>
              </a:rPr>
              <a:t>Krok 2 – </a:t>
            </a:r>
            <a:r>
              <a:rPr lang="pl-PL" sz="2000"/>
              <a:t>wybierane są wszystkie rekordy z tabel, w których znajdują się potrzebne dane.</a:t>
            </a:r>
          </a:p>
          <a:p>
            <a:pPr marL="631825" indent="1588">
              <a:lnSpc>
                <a:spcPct val="120000"/>
              </a:lnSpc>
              <a:buNone/>
            </a:pPr>
            <a:r>
              <a:rPr lang="pl-PL" sz="2000" b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	</a:t>
            </a:r>
            <a:r>
              <a:rPr lang="pl-PL" sz="200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pl-PL" sz="2000" b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pl-PL" sz="20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631825" indent="1588">
              <a:lnSpc>
                <a:spcPct val="120000"/>
              </a:lnSpc>
              <a:buNone/>
            </a:pPr>
            <a:r>
              <a:rPr lang="pl-PL" sz="2000" b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	</a:t>
            </a:r>
            <a:r>
              <a:rPr lang="pl-PL" sz="200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pl-PL" sz="20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dept</a:t>
            </a:r>
            <a:r>
              <a:rPr lang="pl-PL" sz="20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pl-PL" sz="2000"/>
              <a:t>W wyniku dostarczany jest iloczyn kartezjański wszystkich rekordów, zawierających wszystkie wartości kolumn ze wszystkich tabel wchodzących w skład zapytania (w naszym przypadku emp i dept).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116212"/>
            <a:ext cx="8229600" cy="1323439"/>
          </a:xfrm>
        </p:spPr>
        <p:txBody>
          <a:bodyPr/>
          <a:lstStyle/>
          <a:p>
            <a:r>
              <a:rPr lang="pl-PL">
                <a:latin typeface="Times New Roman" pitchFamily="18" charset="0"/>
              </a:rPr>
              <a:t>Przykład realizacji zapytania grupującego krok po kroku</a:t>
            </a:r>
            <a:endParaRPr lang="pl-PL" dirty="0">
              <a:cs typeface="Times New Roman" pitchFamily="18" charset="0"/>
            </a:endParaRPr>
          </a:p>
        </p:txBody>
      </p:sp>
      <p:sp>
        <p:nvSpPr>
          <p:cNvPr id="8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/>
              <a:t>Złożone zapytania| Część 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3616375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pl-PL" sz="2000" dirty="0">
                <a:latin typeface="Times New Roman" pitchFamily="18" charset="0"/>
              </a:rPr>
              <a:t>Krok 3 – </a:t>
            </a:r>
            <a:r>
              <a:rPr lang="pl-PL" sz="2000" dirty="0"/>
              <a:t>do otrzymanego wyniku stosowany jest warunek złączeniowy zawarty w klauzuli </a:t>
            </a:r>
            <a:r>
              <a:rPr lang="pl-PL" sz="20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WHERE</a:t>
            </a:r>
            <a:r>
              <a:rPr lang="pl-PL" sz="2000" dirty="0"/>
              <a:t> lub </a:t>
            </a:r>
            <a:r>
              <a:rPr lang="pl-PL" sz="20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INNER JOIN </a:t>
            </a:r>
            <a:r>
              <a:rPr lang="pl-PL" sz="2000" dirty="0"/>
              <a:t>oraz warunki ograniczające.</a:t>
            </a:r>
          </a:p>
          <a:p>
            <a:pPr marL="631825" indent="1588">
              <a:lnSpc>
                <a:spcPct val="120000"/>
              </a:lnSpc>
              <a:buNone/>
            </a:pPr>
            <a:r>
              <a:rPr lang="pl-PL" sz="20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	</a:t>
            </a:r>
            <a:r>
              <a:rPr lang="pl-PL" sz="20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pl-PL" sz="20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631825" indent="1588">
              <a:lnSpc>
                <a:spcPct val="120000"/>
              </a:lnSpc>
              <a:buNone/>
            </a:pPr>
            <a:r>
              <a:rPr lang="pl-PL" sz="20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	</a:t>
            </a:r>
            <a:r>
              <a:rPr lang="pl-PL" sz="20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pl-PL" sz="20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dept</a:t>
            </a:r>
          </a:p>
          <a:p>
            <a:pPr marL="609600" indent="23813">
              <a:lnSpc>
                <a:spcPct val="120000"/>
              </a:lnSpc>
              <a:buNone/>
            </a:pPr>
            <a:r>
              <a:rPr lang="pl-PL" sz="20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WHERE 	</a:t>
            </a:r>
            <a:r>
              <a:rPr lang="pl-PL" sz="20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Emp.deptno</a:t>
            </a:r>
            <a:r>
              <a:rPr lang="pl-PL" sz="20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l-PL" sz="20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Dept.deptno</a:t>
            </a:r>
            <a:endParaRPr lang="pl-PL" sz="2000" dirty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609600" indent="23813">
              <a:lnSpc>
                <a:spcPct val="120000"/>
              </a:lnSpc>
              <a:buNone/>
            </a:pPr>
            <a:r>
              <a:rPr lang="pl-PL" sz="20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AND	</a:t>
            </a:r>
            <a:r>
              <a:rPr lang="pl-PL" sz="20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Dept.deptno</a:t>
            </a:r>
            <a:r>
              <a:rPr lang="pl-PL" sz="20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&lt;&gt; 10</a:t>
            </a:r>
            <a:r>
              <a:rPr lang="pl-PL" sz="20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pl-PL" sz="2000" dirty="0"/>
              <a:t>Z wyniku usuwane są wiersze dające dla warunku złączenia</a:t>
            </a:r>
            <a:r>
              <a:rPr lang="pl-PL" sz="2000" b="1" dirty="0">
                <a:solidFill>
                  <a:srgbClr val="C00000"/>
                </a:solidFill>
                <a:cs typeface="Courier New" pitchFamily="49" charset="0"/>
              </a:rPr>
              <a:t> </a:t>
            </a:r>
            <a:r>
              <a:rPr lang="pl-PL" sz="2000" dirty="0"/>
              <a:t>wynik </a:t>
            </a:r>
            <a:r>
              <a:rPr lang="pl-PL" sz="2000" i="1" dirty="0"/>
              <a:t>FALSE </a:t>
            </a:r>
            <a:r>
              <a:rPr lang="pl-PL" sz="2000" dirty="0"/>
              <a:t>lub </a:t>
            </a:r>
            <a:r>
              <a:rPr lang="pl-PL" sz="2000" i="1" dirty="0"/>
              <a:t>NULL</a:t>
            </a:r>
            <a:r>
              <a:rPr lang="pl-PL" sz="2000" dirty="0"/>
              <a:t>.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116212"/>
            <a:ext cx="8229600" cy="1323439"/>
          </a:xfrm>
        </p:spPr>
        <p:txBody>
          <a:bodyPr/>
          <a:lstStyle/>
          <a:p>
            <a:r>
              <a:rPr lang="pl-PL">
                <a:latin typeface="Times New Roman" pitchFamily="18" charset="0"/>
              </a:rPr>
              <a:t>Przykład realizacji zapytania grupującego krok po kroku</a:t>
            </a:r>
            <a:endParaRPr lang="pl-PL" dirty="0">
              <a:cs typeface="Times New Roman" pitchFamily="18" charset="0"/>
            </a:endParaRPr>
          </a:p>
        </p:txBody>
      </p:sp>
      <p:sp>
        <p:nvSpPr>
          <p:cNvPr id="8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/>
              <a:t>Złożone zapytania| Część 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3985706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pl-PL" sz="2000" dirty="0">
                <a:latin typeface="Times New Roman" pitchFamily="18" charset="0"/>
              </a:rPr>
              <a:t>Krok 4 – </a:t>
            </a:r>
            <a:r>
              <a:rPr lang="pl-PL" sz="2000" dirty="0"/>
              <a:t>pozostałe kombinacje rekordów dzielone są na grupy zgodne z klauzulą </a:t>
            </a:r>
            <a:r>
              <a:rPr lang="pl-PL" sz="20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GROUP BY </a:t>
            </a:r>
            <a:r>
              <a:rPr lang="pl-PL" sz="2000" dirty="0"/>
              <a:t>(według jednakowych wartości wyrażeń w tej klauzuli)</a:t>
            </a:r>
          </a:p>
          <a:p>
            <a:pPr marL="631825" indent="1588">
              <a:lnSpc>
                <a:spcPct val="120000"/>
              </a:lnSpc>
              <a:buNone/>
              <a:tabLst>
                <a:tab pos="2241550" algn="l"/>
              </a:tabLst>
            </a:pPr>
            <a:r>
              <a:rPr lang="pl-PL" sz="20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	</a:t>
            </a:r>
            <a:r>
              <a:rPr lang="pl-PL" sz="20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pl-PL" sz="20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631825" indent="1588">
              <a:lnSpc>
                <a:spcPct val="120000"/>
              </a:lnSpc>
              <a:buNone/>
              <a:tabLst>
                <a:tab pos="2241550" algn="l"/>
              </a:tabLst>
            </a:pPr>
            <a:r>
              <a:rPr lang="pl-PL" sz="20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	</a:t>
            </a:r>
            <a:r>
              <a:rPr lang="pl-PL" sz="20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pl-PL" sz="20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dept</a:t>
            </a:r>
          </a:p>
          <a:p>
            <a:pPr marL="609600" indent="23813">
              <a:lnSpc>
                <a:spcPct val="120000"/>
              </a:lnSpc>
              <a:buNone/>
              <a:tabLst>
                <a:tab pos="2241550" algn="l"/>
              </a:tabLst>
            </a:pPr>
            <a:r>
              <a:rPr lang="pl-PL" sz="20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WHERE 	</a:t>
            </a:r>
            <a:r>
              <a:rPr lang="pl-PL" sz="20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Emp.deptno</a:t>
            </a:r>
            <a:r>
              <a:rPr lang="pl-PL" sz="20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l-PL" sz="20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Dept.deptno</a:t>
            </a:r>
            <a:endParaRPr lang="pl-PL" sz="2000" dirty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609600" indent="23813">
              <a:lnSpc>
                <a:spcPct val="120000"/>
              </a:lnSpc>
              <a:buNone/>
              <a:tabLst>
                <a:tab pos="2241550" algn="l"/>
              </a:tabLst>
            </a:pPr>
            <a:r>
              <a:rPr lang="pl-PL" sz="20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AND	</a:t>
            </a:r>
            <a:r>
              <a:rPr lang="pl-PL" sz="20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Dept.deptno</a:t>
            </a:r>
            <a:r>
              <a:rPr lang="pl-PL" sz="20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&lt;&gt; 10</a:t>
            </a:r>
          </a:p>
          <a:p>
            <a:pPr marL="609600" indent="23813">
              <a:lnSpc>
                <a:spcPct val="120000"/>
              </a:lnSpc>
              <a:buNone/>
              <a:tabLst>
                <a:tab pos="2241550" algn="l"/>
              </a:tabLst>
            </a:pPr>
            <a:r>
              <a:rPr lang="pl-PL" sz="20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GROUP BY	</a:t>
            </a:r>
            <a:r>
              <a:rPr lang="pl-PL" sz="20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Dept.deptno</a:t>
            </a:r>
            <a:r>
              <a:rPr lang="pl-PL" sz="20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20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loc</a:t>
            </a:r>
            <a:r>
              <a:rPr lang="pl-PL" sz="20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20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dname</a:t>
            </a:r>
            <a:r>
              <a:rPr lang="pl-PL" sz="20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pl-PL" sz="2000" dirty="0"/>
              <a:t>W wyniku powstaje tyle grup rekordów, ile różnych kombinacji wynika z klauzuli </a:t>
            </a:r>
            <a:r>
              <a:rPr lang="pl-PL" sz="20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GROUP BY</a:t>
            </a:r>
            <a:r>
              <a:rPr lang="pl-PL" sz="2000" dirty="0"/>
              <a:t>.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116212"/>
            <a:ext cx="8229600" cy="1323439"/>
          </a:xfrm>
        </p:spPr>
        <p:txBody>
          <a:bodyPr/>
          <a:lstStyle/>
          <a:p>
            <a:r>
              <a:rPr lang="pl-PL">
                <a:latin typeface="Times New Roman" pitchFamily="18" charset="0"/>
              </a:rPr>
              <a:t>Przykład realizacji zapytania grupującego krok po kroku</a:t>
            </a:r>
            <a:endParaRPr lang="pl-PL" dirty="0">
              <a:cs typeface="Times New Roman" pitchFamily="18" charset="0"/>
            </a:endParaRPr>
          </a:p>
        </p:txBody>
      </p:sp>
      <p:sp>
        <p:nvSpPr>
          <p:cNvPr id="8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/>
              <a:t>Złożone zapytania| Część 2</a:t>
            </a:r>
          </a:p>
        </p:txBody>
      </p:sp>
      <p:sp>
        <p:nvSpPr>
          <p:cNvPr id="6" name="Prostokąt 5"/>
          <p:cNvSpPr/>
          <p:nvPr/>
        </p:nvSpPr>
        <p:spPr>
          <a:xfrm>
            <a:off x="3707904" y="5589240"/>
            <a:ext cx="504056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None/>
              <a:defRPr/>
            </a:pPr>
            <a:r>
              <a:rPr lang="pl-PL" sz="1600" dirty="0">
                <a:latin typeface="Calibri" pitchFamily="34" charset="0"/>
                <a:cs typeface="Times New Roman" pitchFamily="18" charset="0"/>
              </a:rPr>
              <a:t>Przy próbie wykonania tego zapytania otrzymujemy błąd: </a:t>
            </a:r>
          </a:p>
          <a:p>
            <a:pPr>
              <a:buNone/>
              <a:defRPr/>
            </a:pPr>
            <a:r>
              <a:rPr lang="pl-PL" sz="1600" dirty="0"/>
              <a:t>ORA-00979: to nie jest wyrażenie GROUP BY</a:t>
            </a:r>
            <a:endParaRPr lang="en-US" sz="1600" dirty="0">
              <a:latin typeface="Calibri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29600" cy="4530471"/>
          </a:xfrm>
        </p:spPr>
        <p:txBody>
          <a:bodyPr/>
          <a:lstStyle/>
          <a:p>
            <a:pPr marL="457200" indent="-457200">
              <a:lnSpc>
                <a:spcPct val="120000"/>
              </a:lnSpc>
              <a:spcBef>
                <a:spcPct val="50000"/>
              </a:spcBef>
            </a:pPr>
            <a:r>
              <a:rPr lang="pl-PL" dirty="0"/>
              <a:t>Do określenia danych, które chcemy wydobyć z bazy danych można użyć kilku zapytań połączonych ze sobą operatorami algebraicznymi zgodnie ze składnią:</a:t>
            </a:r>
          </a:p>
          <a:p>
            <a:pPr marL="795528" lvl="1" indent="-457200" algn="ctr">
              <a:lnSpc>
                <a:spcPct val="120000"/>
              </a:lnSpc>
              <a:spcBef>
                <a:spcPct val="50000"/>
              </a:spcBef>
              <a:buNone/>
            </a:pPr>
            <a:r>
              <a:rPr lang="pl-PL" i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instrukcja</a:t>
            </a:r>
            <a:r>
              <a:rPr lang="pl-PL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_SELECT</a:t>
            </a:r>
            <a:r>
              <a:rPr lang="pl-PL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operator</a:t>
            </a:r>
            <a:r>
              <a:rPr lang="pl-PL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i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instrukcja</a:t>
            </a:r>
            <a:r>
              <a:rPr lang="pl-PL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_SELECT</a:t>
            </a:r>
            <a:endParaRPr lang="pl-PL" dirty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lnSpc>
                <a:spcPct val="120000"/>
              </a:lnSpc>
              <a:spcBef>
                <a:spcPct val="50000"/>
              </a:spcBef>
            </a:pPr>
            <a:r>
              <a:rPr lang="pl-PL" sz="2200" b="1" dirty="0">
                <a:solidFill>
                  <a:schemeClr val="accent4">
                    <a:lumMod val="50000"/>
                  </a:schemeClr>
                </a:solidFill>
              </a:rPr>
              <a:t>UNION, </a:t>
            </a:r>
            <a:r>
              <a:rPr lang="pl-PL" sz="2200" b="1" dirty="0" err="1">
                <a:solidFill>
                  <a:schemeClr val="accent4">
                    <a:lumMod val="50000"/>
                  </a:schemeClr>
                </a:solidFill>
              </a:rPr>
              <a:t>UNION</a:t>
            </a:r>
            <a:r>
              <a:rPr lang="pl-PL" sz="2200" b="1" dirty="0">
                <a:solidFill>
                  <a:schemeClr val="accent4">
                    <a:lumMod val="50000"/>
                  </a:schemeClr>
                </a:solidFill>
              </a:rPr>
              <a:t> ALL </a:t>
            </a:r>
            <a:r>
              <a:rPr lang="pl-PL" sz="2200" dirty="0"/>
              <a:t>– sumowanie zbiorów wyników (odpowiednio z eliminacją bądź nie – powtórzeń wierszy),</a:t>
            </a:r>
          </a:p>
          <a:p>
            <a:pPr marL="457200" indent="-457200">
              <a:lnSpc>
                <a:spcPct val="120000"/>
              </a:lnSpc>
              <a:spcBef>
                <a:spcPct val="50000"/>
              </a:spcBef>
            </a:pPr>
            <a:r>
              <a:rPr lang="pl-PL" sz="2200" b="1" dirty="0">
                <a:solidFill>
                  <a:schemeClr val="accent4">
                    <a:lumMod val="50000"/>
                  </a:schemeClr>
                </a:solidFill>
              </a:rPr>
              <a:t>INTERSECT</a:t>
            </a:r>
            <a:r>
              <a:rPr lang="pl-PL" sz="2200" dirty="0"/>
              <a:t> – przecięcie zbiorów wyników,</a:t>
            </a:r>
          </a:p>
          <a:p>
            <a:pPr marL="457200" indent="-457200">
              <a:lnSpc>
                <a:spcPct val="120000"/>
              </a:lnSpc>
              <a:spcBef>
                <a:spcPct val="50000"/>
              </a:spcBef>
            </a:pPr>
            <a:r>
              <a:rPr lang="pl-PL" sz="2200" b="1" dirty="0">
                <a:solidFill>
                  <a:schemeClr val="accent4">
                    <a:lumMod val="50000"/>
                  </a:schemeClr>
                </a:solidFill>
              </a:rPr>
              <a:t>EXCEPT</a:t>
            </a:r>
            <a:r>
              <a:rPr lang="pl-PL" sz="2200" dirty="0"/>
              <a:t> – różnica zbiorów wyników</a:t>
            </a:r>
            <a:br>
              <a:rPr lang="pl-PL" sz="2200" dirty="0"/>
            </a:br>
            <a:r>
              <a:rPr lang="pl-PL" sz="2200" dirty="0"/>
              <a:t>(w Oracle </a:t>
            </a:r>
            <a:r>
              <a:rPr lang="pl-PL" sz="2200" b="1" dirty="0">
                <a:solidFill>
                  <a:schemeClr val="accent4">
                    <a:lumMod val="50000"/>
                  </a:schemeClr>
                </a:solidFill>
              </a:rPr>
              <a:t>MINUS</a:t>
            </a:r>
            <a:r>
              <a:rPr lang="pl-PL" sz="2200" dirty="0"/>
              <a:t>).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116212"/>
            <a:ext cx="8229600" cy="1323439"/>
          </a:xfrm>
        </p:spPr>
        <p:txBody>
          <a:bodyPr/>
          <a:lstStyle/>
          <a:p>
            <a:r>
              <a:rPr lang="pl-PL" dirty="0"/>
              <a:t>Operatory algebraiczne na zapytaniach</a:t>
            </a:r>
          </a:p>
        </p:txBody>
      </p:sp>
      <p:sp>
        <p:nvSpPr>
          <p:cNvPr id="6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/>
              <a:t>Złożone zapytania| Część 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3616375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pl-PL" sz="2000">
                <a:latin typeface="Times New Roman" pitchFamily="18" charset="0"/>
              </a:rPr>
              <a:t>Krok 5 – </a:t>
            </a:r>
            <a:r>
              <a:rPr lang="pl-PL" sz="2000"/>
              <a:t>dla każdego pozostającego wiersza reprezentującego grupę obliczane są wartości wyrażeń na liście </a:t>
            </a:r>
            <a:r>
              <a:rPr lang="pl-PL" sz="2000" b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pl-PL" sz="2000"/>
              <a:t>.</a:t>
            </a:r>
            <a:endParaRPr lang="pl-PL" sz="2000" b="1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631825" indent="1588">
              <a:lnSpc>
                <a:spcPct val="120000"/>
              </a:lnSpc>
              <a:buNone/>
              <a:tabLst>
                <a:tab pos="2241550" algn="l"/>
              </a:tabLst>
            </a:pPr>
            <a:r>
              <a:rPr lang="pl-PL" sz="2000" b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	AVG</a:t>
            </a:r>
            <a:r>
              <a:rPr lang="pl-PL" sz="200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(sal), Dept.deptno, loc, dname </a:t>
            </a:r>
            <a:endParaRPr lang="pl-PL" sz="2000" dirty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631825" indent="1588">
              <a:lnSpc>
                <a:spcPct val="120000"/>
              </a:lnSpc>
              <a:buNone/>
              <a:tabLst>
                <a:tab pos="2241550" algn="l"/>
              </a:tabLst>
            </a:pPr>
            <a:r>
              <a:rPr lang="pl-PL" sz="2000" b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	</a:t>
            </a:r>
            <a:r>
              <a:rPr lang="pl-PL" sz="200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emp, dept</a:t>
            </a:r>
          </a:p>
          <a:p>
            <a:pPr marL="609600" indent="23813">
              <a:lnSpc>
                <a:spcPct val="120000"/>
              </a:lnSpc>
              <a:buNone/>
              <a:tabLst>
                <a:tab pos="2241550" algn="l"/>
              </a:tabLst>
            </a:pPr>
            <a:r>
              <a:rPr lang="pl-PL" sz="2000" b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WHERE 	</a:t>
            </a:r>
            <a:r>
              <a:rPr lang="pl-PL" sz="200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Emp.deptno = Dept.deptno</a:t>
            </a:r>
          </a:p>
          <a:p>
            <a:pPr marL="609600" indent="23813">
              <a:lnSpc>
                <a:spcPct val="120000"/>
              </a:lnSpc>
              <a:buNone/>
              <a:tabLst>
                <a:tab pos="2241550" algn="l"/>
              </a:tabLst>
            </a:pPr>
            <a:r>
              <a:rPr lang="pl-PL" sz="2000" b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AND	</a:t>
            </a:r>
            <a:r>
              <a:rPr lang="pl-PL" sz="200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Dept.deptno &lt;&gt; 10</a:t>
            </a:r>
          </a:p>
          <a:p>
            <a:pPr marL="609600" indent="23813">
              <a:lnSpc>
                <a:spcPct val="120000"/>
              </a:lnSpc>
              <a:buNone/>
              <a:tabLst>
                <a:tab pos="2241550" algn="l"/>
              </a:tabLst>
            </a:pPr>
            <a:r>
              <a:rPr lang="pl-PL" sz="2000" b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GROUP BY	</a:t>
            </a:r>
            <a:r>
              <a:rPr lang="pl-PL" sz="200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Dept.deptno, loc, dname</a:t>
            </a:r>
            <a:r>
              <a:rPr lang="pl-PL" sz="2000" b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pl-PL" sz="20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pl-PL" sz="2000"/>
              <a:t>W wyniku powstaje tyle grup rekordów, ile różnych kombinacji wynika z klauzuli </a:t>
            </a:r>
            <a:r>
              <a:rPr lang="pl-PL" sz="2000" b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GROUP BY</a:t>
            </a:r>
            <a:r>
              <a:rPr lang="pl-PL" sz="2000"/>
              <a:t>.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116212"/>
            <a:ext cx="8229600" cy="1323439"/>
          </a:xfrm>
        </p:spPr>
        <p:txBody>
          <a:bodyPr/>
          <a:lstStyle/>
          <a:p>
            <a:r>
              <a:rPr lang="pl-PL">
                <a:latin typeface="Times New Roman" pitchFamily="18" charset="0"/>
              </a:rPr>
              <a:t>Przykład realizacji zapytania grupującego krok po kroku</a:t>
            </a:r>
            <a:endParaRPr lang="pl-PL" dirty="0">
              <a:cs typeface="Times New Roman" pitchFamily="18" charset="0"/>
            </a:endParaRPr>
          </a:p>
        </p:txBody>
      </p:sp>
      <p:sp>
        <p:nvSpPr>
          <p:cNvPr id="8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/>
              <a:t>Złożone zapytania| Część 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353943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pl-PL" sz="2000" dirty="0">
                <a:latin typeface="Times New Roman" pitchFamily="18" charset="0"/>
              </a:rPr>
              <a:t>Krok 6 – </a:t>
            </a:r>
            <a:r>
              <a:rPr lang="pl-PL" sz="2000" dirty="0"/>
              <a:t>do każdej grupy (a teraz już rekordu) zastosowany zostaje warunek w klauzuli </a:t>
            </a:r>
            <a:r>
              <a:rPr lang="pl-PL" sz="20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HAVING</a:t>
            </a:r>
            <a:r>
              <a:rPr lang="pl-PL" sz="2000" dirty="0"/>
              <a:t>. Pozostawiane są tylko rekordy, dla których wartość warunku jest </a:t>
            </a:r>
            <a:r>
              <a:rPr lang="pl-PL" sz="2000" i="1" dirty="0"/>
              <a:t>True</a:t>
            </a:r>
            <a:r>
              <a:rPr lang="pl-PL" sz="2000" dirty="0"/>
              <a:t>.</a:t>
            </a:r>
            <a:endParaRPr lang="pl-PL" sz="20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631825" indent="1588">
              <a:lnSpc>
                <a:spcPct val="120000"/>
              </a:lnSpc>
              <a:buNone/>
              <a:tabLst>
                <a:tab pos="2241550" algn="l"/>
              </a:tabLst>
            </a:pPr>
            <a:r>
              <a:rPr lang="pl-PL" sz="20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	AVG</a:t>
            </a:r>
            <a:r>
              <a:rPr lang="pl-PL" sz="20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(sal), Dept.deptno, loc, dname </a:t>
            </a:r>
          </a:p>
          <a:p>
            <a:pPr marL="631825" indent="1588">
              <a:lnSpc>
                <a:spcPct val="120000"/>
              </a:lnSpc>
              <a:buNone/>
              <a:tabLst>
                <a:tab pos="2241550" algn="l"/>
              </a:tabLst>
            </a:pPr>
            <a:r>
              <a:rPr lang="pl-PL" sz="20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	</a:t>
            </a:r>
            <a:r>
              <a:rPr lang="pl-PL" sz="20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emp, dept</a:t>
            </a:r>
          </a:p>
          <a:p>
            <a:pPr marL="609600" indent="23813">
              <a:lnSpc>
                <a:spcPct val="120000"/>
              </a:lnSpc>
              <a:buNone/>
              <a:tabLst>
                <a:tab pos="2241550" algn="l"/>
              </a:tabLst>
            </a:pPr>
            <a:r>
              <a:rPr lang="pl-PL" sz="20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WHERE 	</a:t>
            </a:r>
            <a:r>
              <a:rPr lang="pl-PL" sz="20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Emp.deptno = Dept.deptno</a:t>
            </a:r>
          </a:p>
          <a:p>
            <a:pPr marL="609600" indent="23813">
              <a:lnSpc>
                <a:spcPct val="120000"/>
              </a:lnSpc>
              <a:buNone/>
              <a:tabLst>
                <a:tab pos="2241550" algn="l"/>
              </a:tabLst>
            </a:pPr>
            <a:r>
              <a:rPr lang="pl-PL" sz="20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AND	</a:t>
            </a:r>
            <a:r>
              <a:rPr lang="pl-PL" sz="20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Dept.deptno &lt;&gt; 10</a:t>
            </a:r>
          </a:p>
          <a:p>
            <a:pPr marL="609600" indent="23813">
              <a:lnSpc>
                <a:spcPct val="120000"/>
              </a:lnSpc>
              <a:buNone/>
              <a:tabLst>
                <a:tab pos="2241550" algn="l"/>
              </a:tabLst>
            </a:pPr>
            <a:r>
              <a:rPr lang="pl-PL" sz="20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GROUP BY	</a:t>
            </a:r>
            <a:r>
              <a:rPr lang="pl-PL" sz="20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Dept.deptno, loc, dname</a:t>
            </a:r>
          </a:p>
          <a:p>
            <a:pPr marL="609600" indent="23813">
              <a:lnSpc>
                <a:spcPct val="120000"/>
              </a:lnSpc>
              <a:buNone/>
              <a:tabLst>
                <a:tab pos="2241550" algn="l"/>
              </a:tabLst>
            </a:pPr>
            <a:r>
              <a:rPr lang="pl-PL" sz="20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HAVING</a:t>
            </a:r>
            <a:r>
              <a:rPr lang="pl-PL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20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AVG</a:t>
            </a:r>
            <a:r>
              <a:rPr lang="pl-PL" sz="20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(sal)</a:t>
            </a:r>
            <a:r>
              <a:rPr lang="pl-PL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20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&gt;= </a:t>
            </a:r>
            <a:r>
              <a:rPr lang="pl-PL" sz="200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1600</a:t>
            </a:r>
            <a:r>
              <a:rPr lang="pl-PL" sz="2000" b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pl-PL" sz="20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116212"/>
            <a:ext cx="8229600" cy="1323439"/>
          </a:xfrm>
        </p:spPr>
        <p:txBody>
          <a:bodyPr/>
          <a:lstStyle/>
          <a:p>
            <a:r>
              <a:rPr lang="pl-PL">
                <a:latin typeface="Times New Roman" pitchFamily="18" charset="0"/>
              </a:rPr>
              <a:t>Przykład realizacji zapytania grupującego krok po kroku</a:t>
            </a:r>
            <a:endParaRPr lang="pl-PL" dirty="0">
              <a:cs typeface="Times New Roman" pitchFamily="18" charset="0"/>
            </a:endParaRPr>
          </a:p>
        </p:txBody>
      </p:sp>
      <p:sp>
        <p:nvSpPr>
          <p:cNvPr id="8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/>
              <a:t>Złożone zapytania| Część 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278094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pl-PL" sz="2000">
                <a:latin typeface="Times New Roman" pitchFamily="18" charset="0"/>
              </a:rPr>
              <a:t>Krok 7, 8, 9 – </a:t>
            </a:r>
            <a:r>
              <a:rPr lang="pl-PL" sz="2000"/>
              <a:t>jeżeli po </a:t>
            </a:r>
            <a:r>
              <a:rPr lang="pl-PL" sz="2000" b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pl-PL" sz="2000"/>
              <a:t> występuje </a:t>
            </a:r>
            <a:r>
              <a:rPr lang="pl-PL" sz="2000" b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DISTINCT</a:t>
            </a:r>
            <a:r>
              <a:rPr lang="pl-PL" sz="2000"/>
              <a:t> usunięte zostaną powtarzające się rekordy. Jeżeli trzeba, stosowany jest operator algebraiczny. Jeżeli występuje klauzula </a:t>
            </a:r>
            <a:r>
              <a:rPr lang="pl-PL" sz="2000" b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ORDER BY</a:t>
            </a:r>
            <a:r>
              <a:rPr lang="pl-PL" sz="2000"/>
              <a:t>, rekordy zostaną uporządkowane według zadanego w niej porządku.</a:t>
            </a:r>
            <a:endParaRPr lang="pl-PL" sz="2000" b="1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631825" indent="1588">
              <a:lnSpc>
                <a:spcPct val="120000"/>
              </a:lnSpc>
              <a:buNone/>
              <a:tabLst>
                <a:tab pos="2241550" algn="l"/>
              </a:tabLst>
            </a:pPr>
            <a:r>
              <a:rPr lang="pl-PL" sz="2000" b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	AVG</a:t>
            </a:r>
            <a:r>
              <a:rPr lang="pl-PL" sz="200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(sal), Dept.deptno, loc, dname </a:t>
            </a:r>
            <a:endParaRPr lang="pl-PL" sz="2000" dirty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631825" indent="1588">
              <a:lnSpc>
                <a:spcPct val="120000"/>
              </a:lnSpc>
              <a:buNone/>
              <a:tabLst>
                <a:tab pos="2241550" algn="l"/>
              </a:tabLst>
            </a:pPr>
            <a:r>
              <a:rPr lang="pl-PL" sz="2000" b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	</a:t>
            </a:r>
            <a:r>
              <a:rPr lang="pl-PL" sz="200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emp, dept</a:t>
            </a:r>
          </a:p>
          <a:p>
            <a:pPr marL="609600" indent="23813">
              <a:lnSpc>
                <a:spcPct val="120000"/>
              </a:lnSpc>
              <a:buNone/>
              <a:tabLst>
                <a:tab pos="2241550" algn="l"/>
              </a:tabLst>
            </a:pPr>
            <a:r>
              <a:rPr lang="pl-PL" sz="2000" b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WHERE 	</a:t>
            </a:r>
            <a:r>
              <a:rPr lang="pl-PL" sz="200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Emp.deptno = Dept.deptno</a:t>
            </a:r>
          </a:p>
          <a:p>
            <a:pPr marL="609600" indent="23813">
              <a:lnSpc>
                <a:spcPct val="120000"/>
              </a:lnSpc>
              <a:buNone/>
              <a:tabLst>
                <a:tab pos="2241550" algn="l"/>
              </a:tabLst>
            </a:pPr>
            <a:r>
              <a:rPr lang="pl-PL" sz="2000" b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AND	</a:t>
            </a:r>
            <a:r>
              <a:rPr lang="pl-PL" sz="200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Dept.deptno &lt;&gt; 10</a:t>
            </a:r>
          </a:p>
          <a:p>
            <a:pPr marL="609600" indent="23813">
              <a:lnSpc>
                <a:spcPct val="120000"/>
              </a:lnSpc>
              <a:buNone/>
              <a:tabLst>
                <a:tab pos="2241550" algn="l"/>
              </a:tabLst>
            </a:pPr>
            <a:r>
              <a:rPr lang="pl-PL" sz="2000" b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GROUP BY	</a:t>
            </a:r>
            <a:r>
              <a:rPr lang="pl-PL" sz="200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Dept.deptno, loc, dname</a:t>
            </a:r>
          </a:p>
          <a:p>
            <a:pPr marL="609600" indent="23813">
              <a:lnSpc>
                <a:spcPct val="120000"/>
              </a:lnSpc>
              <a:buNone/>
              <a:tabLst>
                <a:tab pos="2241550" algn="l"/>
              </a:tabLst>
            </a:pPr>
            <a:r>
              <a:rPr lang="pl-PL" sz="2000" b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HAVING</a:t>
            </a:r>
            <a:r>
              <a:rPr lang="pl-PL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2000" b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AVG</a:t>
            </a:r>
            <a:r>
              <a:rPr lang="pl-PL" sz="200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(sal)</a:t>
            </a:r>
            <a:r>
              <a:rPr lang="pl-PL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200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 1600</a:t>
            </a:r>
          </a:p>
          <a:p>
            <a:pPr marL="609600" indent="23813">
              <a:lnSpc>
                <a:spcPct val="120000"/>
              </a:lnSpc>
              <a:buNone/>
              <a:tabLst>
                <a:tab pos="2241550" algn="l"/>
              </a:tabLst>
            </a:pPr>
            <a:r>
              <a:rPr lang="pl-PL" sz="2000" b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ORDER BY	AVG</a:t>
            </a:r>
            <a:r>
              <a:rPr lang="pl-PL" sz="200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(sal)</a:t>
            </a:r>
            <a:r>
              <a:rPr lang="pl-PL" sz="2000" b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DESC;</a:t>
            </a:r>
            <a:endParaRPr lang="pl-PL" sz="20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116212"/>
            <a:ext cx="8229600" cy="1323439"/>
          </a:xfrm>
        </p:spPr>
        <p:txBody>
          <a:bodyPr/>
          <a:lstStyle/>
          <a:p>
            <a:r>
              <a:rPr lang="pl-PL">
                <a:latin typeface="Times New Roman" pitchFamily="18" charset="0"/>
              </a:rPr>
              <a:t>Przykład realizacji zapytania grupującego krok po kroku</a:t>
            </a:r>
            <a:endParaRPr lang="pl-PL" dirty="0">
              <a:cs typeface="Times New Roman" pitchFamily="18" charset="0"/>
            </a:endParaRPr>
          </a:p>
        </p:txBody>
      </p:sp>
      <p:sp>
        <p:nvSpPr>
          <p:cNvPr id="8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/>
              <a:t>Złożone zapytania| Część 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3693319"/>
          </a:xfrm>
        </p:spPr>
        <p:txBody>
          <a:bodyPr/>
          <a:lstStyle/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pl-PL" sz="2000"/>
              <a:t>Na koniec przykłady, pokazujące różnicę w użyciu kryteriów w klauzulach </a:t>
            </a:r>
            <a:r>
              <a:rPr lang="pl-PL" sz="2000" b="1" noProof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WHERE</a:t>
            </a:r>
            <a:r>
              <a:rPr lang="pl-PL" sz="2000"/>
              <a:t> oraz </a:t>
            </a:r>
            <a:r>
              <a:rPr lang="pl-PL" sz="2000" b="1" noProof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HAVING</a:t>
            </a:r>
            <a:r>
              <a:rPr lang="pl-PL" sz="2000"/>
              <a:t>. </a:t>
            </a:r>
          </a:p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pl-PL" sz="2000">
                <a:latin typeface="Times New Roman" pitchFamily="18" charset="0"/>
              </a:rPr>
              <a:t>Zadanie:</a:t>
            </a:r>
          </a:p>
          <a:p>
            <a:pPr marL="631825" indent="1588" algn="just">
              <a:lnSpc>
                <a:spcPct val="120000"/>
              </a:lnSpc>
              <a:spcAft>
                <a:spcPts val="600"/>
              </a:spcAft>
              <a:buNone/>
            </a:pPr>
            <a:r>
              <a:rPr lang="pl-PL" sz="2000" i="1">
                <a:latin typeface="Times New Roman" pitchFamily="18" charset="0"/>
              </a:rPr>
              <a:t>Dla każdego działu podaj średnią pensję dla wszystkich pracowników poza tymi, którzy pracują na stanowisku MANAGER. Dodatkowo wyeliminuj grupy, na których średnia pensja jest mniejsza lub równa 1000.</a:t>
            </a:r>
          </a:p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pl-PL" sz="2000"/>
              <a:t>Czy przedstawione na kolejnym slajdzie rozwiązania są równoważne? Jeśli tak, wyjaśnij dlaczego, jeśli nie, wskaż poprawne rozwiązanie.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423988"/>
            <a:ext cx="8229600" cy="707886"/>
          </a:xfrm>
        </p:spPr>
        <p:txBody>
          <a:bodyPr/>
          <a:lstStyle/>
          <a:p>
            <a:r>
              <a:rPr lang="pl-PL">
                <a:latin typeface="Times New Roman" pitchFamily="18" charset="0"/>
              </a:rPr>
              <a:t>Które poprawne?</a:t>
            </a:r>
            <a:endParaRPr lang="pl-PL" dirty="0">
              <a:cs typeface="Times New Roman" pitchFamily="18" charset="0"/>
            </a:endParaRPr>
          </a:p>
        </p:txBody>
      </p:sp>
      <p:sp>
        <p:nvSpPr>
          <p:cNvPr id="8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/>
              <a:t>Złożone zapytania| Część 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078039"/>
          </a:xfrm>
        </p:spPr>
        <p:txBody>
          <a:bodyPr/>
          <a:lstStyle/>
          <a:p>
            <a:pPr algn="just">
              <a:spcAft>
                <a:spcPts val="600"/>
              </a:spcAft>
            </a:pPr>
            <a:r>
              <a:rPr lang="pl-PL" sz="2000"/>
              <a:t>Rozwiązanie I:</a:t>
            </a:r>
            <a:endParaRPr lang="pl-PL" sz="2000" i="1">
              <a:latin typeface="Times New Roman" pitchFamily="18" charset="0"/>
            </a:endParaRPr>
          </a:p>
          <a:p>
            <a:pPr marL="631825" indent="1588">
              <a:buNone/>
              <a:tabLst>
                <a:tab pos="2241550" algn="l"/>
              </a:tabLst>
            </a:pPr>
            <a:r>
              <a:rPr lang="pl-PL" sz="2000" b="1" noProof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pl-PL" sz="2000" b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2000" b="1" noProof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AVG</a:t>
            </a:r>
            <a:r>
              <a:rPr lang="pl-PL" sz="2000" noProof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(sal)</a:t>
            </a:r>
            <a:r>
              <a:rPr lang="pl-PL" sz="2000" b="1" noProof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2000" noProof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"Srednia placa", deptno</a:t>
            </a:r>
          </a:p>
          <a:p>
            <a:pPr marL="631825" indent="1588">
              <a:buNone/>
              <a:tabLst>
                <a:tab pos="2241550" algn="l"/>
              </a:tabLst>
            </a:pPr>
            <a:r>
              <a:rPr lang="pl-PL" sz="2000" b="1" noProof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pl-PL" sz="2000" b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2000" noProof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</a:t>
            </a:r>
          </a:p>
          <a:p>
            <a:pPr marL="631825" indent="1588">
              <a:buNone/>
              <a:tabLst>
                <a:tab pos="2241550" algn="l"/>
              </a:tabLst>
            </a:pPr>
            <a:r>
              <a:rPr lang="pl-PL" sz="2000" b="1" noProof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WHERE</a:t>
            </a:r>
            <a:r>
              <a:rPr lang="pl-PL" sz="2000" b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2000" noProof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job  &lt;&gt; 'MANAGER'</a:t>
            </a:r>
          </a:p>
          <a:p>
            <a:pPr marL="631825" indent="1588">
              <a:buNone/>
              <a:tabLst>
                <a:tab pos="2241550" algn="l"/>
              </a:tabLst>
            </a:pPr>
            <a:r>
              <a:rPr lang="pl-PL" sz="2000" b="1" noProof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GROUP BY</a:t>
            </a:r>
            <a:r>
              <a:rPr lang="pl-PL" sz="2000" b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2000" noProof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deptno</a:t>
            </a:r>
          </a:p>
          <a:p>
            <a:pPr marL="631825" indent="1588">
              <a:buNone/>
              <a:tabLst>
                <a:tab pos="2241550" algn="l"/>
              </a:tabLst>
            </a:pPr>
            <a:r>
              <a:rPr lang="pl-PL" sz="2000" b="1" noProof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HAVING</a:t>
            </a:r>
            <a:r>
              <a:rPr lang="pl-PL" sz="2000" b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2000" b="1" noProof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AVG</a:t>
            </a:r>
            <a:r>
              <a:rPr lang="pl-PL" sz="2000" noProof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(sal) &gt; 1000;</a:t>
            </a:r>
          </a:p>
          <a:p>
            <a:pPr algn="just">
              <a:spcBef>
                <a:spcPts val="600"/>
              </a:spcBef>
              <a:spcAft>
                <a:spcPts val="1200"/>
              </a:spcAft>
            </a:pPr>
            <a:r>
              <a:rPr lang="pl-PL" sz="2000"/>
              <a:t>Rozwiązanie II:</a:t>
            </a:r>
            <a:endParaRPr lang="pl-PL" sz="2000">
              <a:latin typeface="Times New Roman" pitchFamily="18" charset="0"/>
            </a:endParaRPr>
          </a:p>
          <a:p>
            <a:pPr marL="631825" indent="1588">
              <a:lnSpc>
                <a:spcPct val="120000"/>
              </a:lnSpc>
              <a:buNone/>
              <a:tabLst>
                <a:tab pos="2241550" algn="l"/>
              </a:tabLst>
            </a:pPr>
            <a:r>
              <a:rPr lang="pl-PL" sz="2000" b="1" noProof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	AVG</a:t>
            </a:r>
            <a:r>
              <a:rPr lang="pl-PL" sz="2000" noProof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(sal)</a:t>
            </a:r>
            <a:r>
              <a:rPr lang="pl-PL" sz="2000" b="1" noProof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2000" noProof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"Srednia placa", deptno</a:t>
            </a:r>
            <a:endParaRPr lang="pl-PL" sz="2000" b="1" noProof="1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631825" indent="1588">
              <a:lnSpc>
                <a:spcPct val="120000"/>
              </a:lnSpc>
              <a:buNone/>
              <a:tabLst>
                <a:tab pos="2241550" algn="l"/>
              </a:tabLst>
            </a:pPr>
            <a:r>
              <a:rPr lang="pl-PL" sz="2000" b="1" noProof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	</a:t>
            </a:r>
            <a:r>
              <a:rPr lang="pl-PL" sz="2000" noProof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</a:t>
            </a:r>
            <a:endParaRPr lang="pl-PL" sz="2000" b="1" noProof="1">
              <a:solidFill>
                <a:schemeClr val="accent4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631825" indent="1588">
              <a:lnSpc>
                <a:spcPct val="120000"/>
              </a:lnSpc>
              <a:buNone/>
              <a:tabLst>
                <a:tab pos="2241550" algn="l"/>
              </a:tabLst>
            </a:pPr>
            <a:r>
              <a:rPr lang="pl-PL" sz="2000" b="1" noProof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GROUP BY 	</a:t>
            </a:r>
            <a:r>
              <a:rPr lang="pl-PL" sz="2000" noProof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job, deptno</a:t>
            </a:r>
          </a:p>
          <a:p>
            <a:pPr marL="631825" indent="1588">
              <a:lnSpc>
                <a:spcPct val="120000"/>
              </a:lnSpc>
              <a:buNone/>
              <a:tabLst>
                <a:tab pos="2241550" algn="l"/>
              </a:tabLst>
            </a:pPr>
            <a:r>
              <a:rPr lang="pl-PL" sz="2000" b="1" noProof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HAVING 	AVG</a:t>
            </a:r>
            <a:r>
              <a:rPr lang="pl-PL" sz="2000" noProof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(sal) &gt; 1000 AND job &lt;&gt; 'MANAGER';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423988"/>
            <a:ext cx="8229600" cy="707886"/>
          </a:xfrm>
        </p:spPr>
        <p:txBody>
          <a:bodyPr/>
          <a:lstStyle/>
          <a:p>
            <a:r>
              <a:rPr lang="pl-PL">
                <a:latin typeface="Times New Roman" pitchFamily="18" charset="0"/>
              </a:rPr>
              <a:t>Które poprawne?</a:t>
            </a:r>
            <a:endParaRPr lang="pl-PL" dirty="0">
              <a:cs typeface="Times New Roman" pitchFamily="18" charset="0"/>
            </a:endParaRPr>
          </a:p>
        </p:txBody>
      </p:sp>
      <p:sp>
        <p:nvSpPr>
          <p:cNvPr id="8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/>
              <a:t>Złożone zapytania| Część 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1677382"/>
          </a:xfrm>
        </p:spPr>
        <p:txBody>
          <a:bodyPr/>
          <a:lstStyle/>
          <a:p>
            <a:pPr algn="just">
              <a:spcAft>
                <a:spcPts val="600"/>
              </a:spcAft>
            </a:pPr>
            <a:r>
              <a:rPr lang="pl-PL" sz="2000"/>
              <a:t>Podane rozwiązania nie są równoważne.</a:t>
            </a:r>
          </a:p>
          <a:p>
            <a:pPr algn="just">
              <a:spcAft>
                <a:spcPts val="600"/>
              </a:spcAft>
            </a:pPr>
            <a:r>
              <a:rPr lang="pl-PL" sz="2000"/>
              <a:t>Rozwiązaniem poprawnym w kontekście tego zadania jest rozwiązanie I.</a:t>
            </a:r>
          </a:p>
          <a:p>
            <a:pPr algn="just">
              <a:spcAft>
                <a:spcPts val="1200"/>
              </a:spcAft>
              <a:buNone/>
              <a:tabLst>
                <a:tab pos="895350" algn="l"/>
                <a:tab pos="5024438" algn="l"/>
              </a:tabLst>
            </a:pPr>
            <a:endParaRPr lang="pl-PL" sz="2000">
              <a:latin typeface="Times New Roman" pitchFamily="18" charset="0"/>
            </a:endParaRPr>
          </a:p>
          <a:p>
            <a:pPr algn="just">
              <a:spcAft>
                <a:spcPts val="1200"/>
              </a:spcAft>
              <a:buNone/>
              <a:tabLst>
                <a:tab pos="895350" algn="l"/>
                <a:tab pos="5024438" algn="l"/>
              </a:tabLst>
            </a:pPr>
            <a:r>
              <a:rPr lang="pl-PL" sz="2000">
                <a:latin typeface="Times New Roman" pitchFamily="18" charset="0"/>
              </a:rPr>
              <a:t>		Rozwiązanie  I	 Rozwiązanie  II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423988"/>
            <a:ext cx="8229600" cy="707886"/>
          </a:xfrm>
        </p:spPr>
        <p:txBody>
          <a:bodyPr/>
          <a:lstStyle/>
          <a:p>
            <a:r>
              <a:rPr lang="pl-PL">
                <a:latin typeface="Times New Roman" pitchFamily="18" charset="0"/>
              </a:rPr>
              <a:t>Które poprawne?</a:t>
            </a:r>
            <a:endParaRPr lang="pl-PL" dirty="0">
              <a:cs typeface="Times New Roman" pitchFamily="18" charset="0"/>
            </a:endParaRPr>
          </a:p>
        </p:txBody>
      </p:sp>
      <p:sp>
        <p:nvSpPr>
          <p:cNvPr id="8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/>
              <a:t>Złożone zapytania| Część 2</a:t>
            </a:r>
          </a:p>
        </p:txBody>
      </p:sp>
      <p:sp>
        <p:nvSpPr>
          <p:cNvPr id="5" name="Rounded Rectangle 5"/>
          <p:cNvSpPr/>
          <p:nvPr/>
        </p:nvSpPr>
        <p:spPr>
          <a:xfrm>
            <a:off x="5004048" y="3537232"/>
            <a:ext cx="2880000" cy="1980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tabLst>
                <a:tab pos="987425" algn="l"/>
                <a:tab pos="2595563" algn="r"/>
                <a:tab pos="3495675" algn="r"/>
              </a:tabLst>
            </a:pPr>
            <a:r>
              <a:rPr lang="pl-PL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Srednia placa	deptno</a:t>
            </a:r>
          </a:p>
          <a:p>
            <a:pPr>
              <a:tabLst>
                <a:tab pos="987425" algn="l"/>
                <a:tab pos="2595563" algn="r"/>
                <a:tab pos="3495675" algn="r"/>
              </a:tabLst>
            </a:pPr>
            <a:r>
              <a:rPr lang="pl-PL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----------------	---------</a:t>
            </a:r>
          </a:p>
          <a:p>
            <a:pPr>
              <a:tabLst>
                <a:tab pos="265113" algn="l"/>
                <a:tab pos="1798638" algn="l"/>
                <a:tab pos="2595563" algn="r"/>
                <a:tab pos="3495675" algn="r"/>
              </a:tabLst>
            </a:pPr>
            <a:r>
              <a:rPr lang="pl-PL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1300 	10</a:t>
            </a:r>
          </a:p>
          <a:p>
            <a:pPr>
              <a:tabLst>
                <a:tab pos="265113" algn="l"/>
                <a:tab pos="1798638" algn="l"/>
                <a:tab pos="2595563" algn="r"/>
                <a:tab pos="3495675" algn="r"/>
              </a:tabLst>
            </a:pPr>
            <a:r>
              <a:rPr lang="pl-PL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5000	10</a:t>
            </a:r>
          </a:p>
          <a:p>
            <a:pPr>
              <a:tabLst>
                <a:tab pos="265113" algn="l"/>
                <a:tab pos="1798638" algn="l"/>
                <a:tab pos="2595563" algn="r"/>
                <a:tab pos="3495675" algn="r"/>
              </a:tabLst>
            </a:pPr>
            <a:r>
              <a:rPr lang="pl-PL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3000 	20</a:t>
            </a:r>
          </a:p>
          <a:p>
            <a:pPr>
              <a:tabLst>
                <a:tab pos="265113" algn="l"/>
                <a:tab pos="1798638" algn="l"/>
                <a:tab pos="2595563" algn="r"/>
                <a:tab pos="3495675" algn="r"/>
              </a:tabLst>
            </a:pPr>
            <a:r>
              <a:rPr lang="pl-PL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1400	30</a:t>
            </a:r>
          </a:p>
        </p:txBody>
      </p:sp>
      <p:sp>
        <p:nvSpPr>
          <p:cNvPr id="6" name="Rounded Rectangle 6"/>
          <p:cNvSpPr/>
          <p:nvPr/>
        </p:nvSpPr>
        <p:spPr>
          <a:xfrm>
            <a:off x="899592" y="3537232"/>
            <a:ext cx="2880000" cy="1980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tabLst>
                <a:tab pos="1616075" algn="l"/>
              </a:tabLst>
            </a:pPr>
            <a:r>
              <a:rPr lang="pl-PL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Srednia placa	deptno</a:t>
            </a:r>
          </a:p>
          <a:p>
            <a:pPr>
              <a:tabLst>
                <a:tab pos="1616075" algn="l"/>
              </a:tabLst>
            </a:pPr>
            <a:r>
              <a:rPr lang="pl-PL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----------------	---------</a:t>
            </a:r>
          </a:p>
          <a:p>
            <a:pPr>
              <a:tabLst>
                <a:tab pos="360363" algn="l"/>
                <a:tab pos="1884363" algn="l"/>
              </a:tabLst>
            </a:pPr>
            <a:r>
              <a:rPr lang="pl-PL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3150	10</a:t>
            </a:r>
          </a:p>
          <a:p>
            <a:pPr>
              <a:tabLst>
                <a:tab pos="360363" algn="l"/>
                <a:tab pos="1884363" algn="l"/>
              </a:tabLst>
            </a:pPr>
            <a:r>
              <a:rPr lang="pl-PL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1975	20</a:t>
            </a:r>
          </a:p>
          <a:p>
            <a:pPr>
              <a:tabLst>
                <a:tab pos="360363" algn="l"/>
                <a:tab pos="1884363" algn="l"/>
              </a:tabLst>
            </a:pPr>
            <a:r>
              <a:rPr lang="pl-PL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1310	30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animBg="1"/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755148"/>
          </a:xfrm>
        </p:spPr>
        <p:txBody>
          <a:bodyPr/>
          <a:lstStyle/>
          <a:p>
            <a:pPr algn="just">
              <a:spcAft>
                <a:spcPts val="600"/>
              </a:spcAft>
            </a:pPr>
            <a:r>
              <a:rPr lang="pl-PL" sz="2000"/>
              <a:t>Rozwiązanie I:</a:t>
            </a:r>
            <a:endParaRPr lang="pl-PL" sz="2000" i="1">
              <a:latin typeface="Times New Roman" pitchFamily="18" charset="0"/>
            </a:endParaRPr>
          </a:p>
          <a:p>
            <a:pPr marL="631825" indent="1588">
              <a:buNone/>
              <a:tabLst>
                <a:tab pos="2241550" algn="l"/>
              </a:tabLst>
            </a:pPr>
            <a:r>
              <a:rPr lang="pl-PL" sz="2000" b="1" noProof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pl-PL" sz="2000" b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2000" b="1" noProof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AVG</a:t>
            </a:r>
            <a:r>
              <a:rPr lang="pl-PL" sz="2000" noProof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(sal)</a:t>
            </a:r>
            <a:r>
              <a:rPr lang="pl-PL" sz="2000" b="1" noProof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2000" noProof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"Srednia placa", deptno </a:t>
            </a:r>
          </a:p>
          <a:p>
            <a:pPr marL="631825" indent="1588">
              <a:buNone/>
              <a:tabLst>
                <a:tab pos="2241550" algn="l"/>
              </a:tabLst>
            </a:pPr>
            <a:r>
              <a:rPr lang="pl-PL" sz="2000" b="1" noProof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pl-PL" sz="2000" b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2000" noProof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</a:t>
            </a:r>
          </a:p>
          <a:p>
            <a:pPr marL="631825" indent="1588">
              <a:buNone/>
              <a:tabLst>
                <a:tab pos="2241550" algn="l"/>
              </a:tabLst>
            </a:pPr>
            <a:r>
              <a:rPr lang="pl-PL" sz="2000" b="1" noProof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WHERE</a:t>
            </a:r>
            <a:r>
              <a:rPr lang="pl-PL" sz="2000" b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2000" noProof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deptno = 10 OR sal &gt; 1500 </a:t>
            </a:r>
          </a:p>
          <a:p>
            <a:pPr marL="631825" indent="1588">
              <a:buNone/>
              <a:tabLst>
                <a:tab pos="2241550" algn="l"/>
              </a:tabLst>
            </a:pPr>
            <a:r>
              <a:rPr lang="pl-PL" sz="2000" b="1" noProof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GROUP BY</a:t>
            </a:r>
            <a:r>
              <a:rPr lang="pl-PL" sz="2000" b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2000" noProof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deptno</a:t>
            </a:r>
          </a:p>
          <a:p>
            <a:pPr marL="631825" indent="1588">
              <a:buNone/>
              <a:tabLst>
                <a:tab pos="2241550" algn="l"/>
              </a:tabLst>
            </a:pPr>
            <a:r>
              <a:rPr lang="pl-PL" sz="2000" b="1" noProof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HAVING</a:t>
            </a:r>
            <a:r>
              <a:rPr lang="pl-PL" sz="2000" b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2000" b="1" noProof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AVG</a:t>
            </a:r>
            <a:r>
              <a:rPr lang="pl-PL" sz="2000" noProof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(sal) &gt; 2500</a:t>
            </a:r>
          </a:p>
          <a:p>
            <a:pPr marL="631825" indent="1588">
              <a:buNone/>
              <a:tabLst>
                <a:tab pos="2241550" algn="l"/>
              </a:tabLst>
            </a:pPr>
            <a:r>
              <a:rPr lang="pl-PL" sz="2000" b="1" noProof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ORDER BY</a:t>
            </a:r>
            <a:r>
              <a:rPr lang="pl-PL" sz="2000" noProof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deptno;</a:t>
            </a:r>
          </a:p>
          <a:p>
            <a:pPr algn="just">
              <a:spcBef>
                <a:spcPts val="600"/>
              </a:spcBef>
              <a:spcAft>
                <a:spcPts val="1200"/>
              </a:spcAft>
            </a:pPr>
            <a:r>
              <a:rPr lang="pl-PL" sz="2000"/>
              <a:t>Rozwiązanie II:</a:t>
            </a:r>
            <a:endParaRPr lang="pl-PL" sz="2000">
              <a:latin typeface="Times New Roman" pitchFamily="18" charset="0"/>
            </a:endParaRPr>
          </a:p>
          <a:p>
            <a:pPr marL="631825" indent="1588">
              <a:buNone/>
              <a:tabLst>
                <a:tab pos="2241550" algn="l"/>
              </a:tabLst>
            </a:pPr>
            <a:r>
              <a:rPr lang="pl-PL" sz="2000" b="1" noProof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pl-PL" sz="2000" b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2000" b="1" noProof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AVG</a:t>
            </a:r>
            <a:r>
              <a:rPr lang="pl-PL" sz="2000" noProof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(sal)</a:t>
            </a:r>
            <a:r>
              <a:rPr lang="pl-PL" sz="2000" b="1" noProof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2000" noProof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"Srednia placa", deptno </a:t>
            </a:r>
          </a:p>
          <a:p>
            <a:pPr marL="631825" indent="1588">
              <a:buNone/>
              <a:tabLst>
                <a:tab pos="2241550" algn="l"/>
              </a:tabLst>
            </a:pPr>
            <a:r>
              <a:rPr lang="pl-PL" sz="2000" b="1" noProof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pl-PL" sz="2000" b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2000" noProof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</a:t>
            </a:r>
          </a:p>
          <a:p>
            <a:pPr marL="631825" indent="1588">
              <a:buNone/>
              <a:tabLst>
                <a:tab pos="2241550" algn="l"/>
              </a:tabLst>
            </a:pPr>
            <a:r>
              <a:rPr lang="pl-PL" sz="2000" b="1" noProof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WHERE</a:t>
            </a:r>
            <a:r>
              <a:rPr lang="pl-PL" sz="2000" b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2000" noProof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sal &gt; 1500 </a:t>
            </a:r>
          </a:p>
          <a:p>
            <a:pPr marL="631825" indent="1588">
              <a:buNone/>
              <a:tabLst>
                <a:tab pos="2241550" algn="l"/>
              </a:tabLst>
            </a:pPr>
            <a:r>
              <a:rPr lang="pl-PL" sz="2000" b="1" noProof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GROUP BY</a:t>
            </a:r>
            <a:r>
              <a:rPr lang="pl-PL" sz="2000" b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2000" noProof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deptno</a:t>
            </a:r>
          </a:p>
          <a:p>
            <a:pPr marL="631825" indent="1588">
              <a:buNone/>
              <a:tabLst>
                <a:tab pos="2241550" algn="l"/>
              </a:tabLst>
            </a:pPr>
            <a:r>
              <a:rPr lang="pl-PL" sz="2000" b="1" noProof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HAVING</a:t>
            </a:r>
            <a:r>
              <a:rPr lang="pl-PL" sz="2000" b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2000" noProof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deptno = 10 OR </a:t>
            </a:r>
            <a:r>
              <a:rPr lang="pl-PL" sz="2000" b="1" noProof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AVG</a:t>
            </a:r>
            <a:r>
              <a:rPr lang="pl-PL" sz="2000" noProof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(sal) &gt; 2500</a:t>
            </a:r>
          </a:p>
          <a:p>
            <a:pPr marL="631825" indent="1588">
              <a:buNone/>
              <a:tabLst>
                <a:tab pos="2241550" algn="l"/>
              </a:tabLst>
            </a:pPr>
            <a:r>
              <a:rPr lang="pl-PL" sz="2000" b="1" noProof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ORDER BY</a:t>
            </a:r>
            <a:r>
              <a:rPr lang="pl-PL" sz="2000" noProof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deptno;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423988"/>
            <a:ext cx="8229600" cy="707886"/>
          </a:xfrm>
        </p:spPr>
        <p:txBody>
          <a:bodyPr/>
          <a:lstStyle/>
          <a:p>
            <a:r>
              <a:rPr lang="pl-PL">
                <a:latin typeface="Times New Roman" pitchFamily="18" charset="0"/>
              </a:rPr>
              <a:t>WHERE równoważne HAVING?</a:t>
            </a:r>
            <a:endParaRPr lang="pl-PL" dirty="0">
              <a:cs typeface="Times New Roman" pitchFamily="18" charset="0"/>
            </a:endParaRPr>
          </a:p>
        </p:txBody>
      </p:sp>
      <p:sp>
        <p:nvSpPr>
          <p:cNvPr id="8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/>
              <a:t>Złożone zapytania| Część 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1138773"/>
          </a:xfrm>
        </p:spPr>
        <p:txBody>
          <a:bodyPr/>
          <a:lstStyle/>
          <a:p>
            <a:pPr algn="just">
              <a:spcAft>
                <a:spcPts val="600"/>
              </a:spcAft>
            </a:pPr>
            <a:r>
              <a:rPr lang="pl-PL" sz="2000"/>
              <a:t>Podane rozwiązania nie są równoważne.</a:t>
            </a:r>
            <a:endParaRPr lang="pl-PL" sz="2000">
              <a:latin typeface="Times New Roman" pitchFamily="18" charset="0"/>
            </a:endParaRPr>
          </a:p>
          <a:p>
            <a:pPr algn="just">
              <a:spcBef>
                <a:spcPts val="2400"/>
              </a:spcBef>
              <a:spcAft>
                <a:spcPts val="1200"/>
              </a:spcAft>
              <a:buNone/>
              <a:tabLst>
                <a:tab pos="895350" algn="l"/>
                <a:tab pos="5024438" algn="l"/>
              </a:tabLst>
            </a:pPr>
            <a:r>
              <a:rPr lang="pl-PL" sz="2000">
                <a:latin typeface="Times New Roman" pitchFamily="18" charset="0"/>
              </a:rPr>
              <a:t>		Rozwiązanie  I	 Rozwiązanie  II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423988"/>
            <a:ext cx="8229600" cy="707886"/>
          </a:xfrm>
        </p:spPr>
        <p:txBody>
          <a:bodyPr/>
          <a:lstStyle/>
          <a:p>
            <a:r>
              <a:rPr lang="pl-PL">
                <a:latin typeface="Times New Roman" pitchFamily="18" charset="0"/>
              </a:rPr>
              <a:t>WHERE czy HAVING?</a:t>
            </a:r>
            <a:endParaRPr lang="pl-PL" dirty="0">
              <a:cs typeface="Times New Roman" pitchFamily="18" charset="0"/>
            </a:endParaRPr>
          </a:p>
        </p:txBody>
      </p:sp>
      <p:sp>
        <p:nvSpPr>
          <p:cNvPr id="8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/>
              <a:t>Złożone zapytania| Część 2</a:t>
            </a:r>
          </a:p>
        </p:txBody>
      </p:sp>
      <p:sp>
        <p:nvSpPr>
          <p:cNvPr id="5" name="Rounded Rectangle 5"/>
          <p:cNvSpPr/>
          <p:nvPr/>
        </p:nvSpPr>
        <p:spPr>
          <a:xfrm>
            <a:off x="5004048" y="3140968"/>
            <a:ext cx="2880000" cy="15121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tabLst>
                <a:tab pos="1616075" algn="l"/>
              </a:tabLst>
            </a:pPr>
            <a:r>
              <a:rPr lang="pl-PL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Srednia placa	deptno</a:t>
            </a:r>
          </a:p>
          <a:p>
            <a:pPr>
              <a:tabLst>
                <a:tab pos="1616075" algn="l"/>
              </a:tabLst>
            </a:pPr>
            <a:r>
              <a:rPr lang="pl-PL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----------------	---------</a:t>
            </a:r>
          </a:p>
          <a:p>
            <a:pPr>
              <a:tabLst>
                <a:tab pos="360363" algn="l"/>
                <a:tab pos="1884363" algn="l"/>
              </a:tabLst>
            </a:pPr>
            <a:r>
              <a:rPr lang="pl-PL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3725	10</a:t>
            </a:r>
          </a:p>
          <a:p>
            <a:pPr>
              <a:tabLst>
                <a:tab pos="360363" algn="l"/>
                <a:tab pos="1884363" algn="l"/>
              </a:tabLst>
            </a:pPr>
            <a:r>
              <a:rPr lang="pl-PL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2991,66667	20</a:t>
            </a:r>
          </a:p>
        </p:txBody>
      </p:sp>
      <p:sp>
        <p:nvSpPr>
          <p:cNvPr id="6" name="Rounded Rectangle 6"/>
          <p:cNvSpPr/>
          <p:nvPr/>
        </p:nvSpPr>
        <p:spPr>
          <a:xfrm>
            <a:off x="899592" y="3140968"/>
            <a:ext cx="2880000" cy="15121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tabLst>
                <a:tab pos="1616075" algn="l"/>
              </a:tabLst>
            </a:pPr>
            <a:r>
              <a:rPr lang="pl-PL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Srednia placa	deptno</a:t>
            </a:r>
          </a:p>
          <a:p>
            <a:pPr>
              <a:tabLst>
                <a:tab pos="1616075" algn="l"/>
              </a:tabLst>
            </a:pPr>
            <a:r>
              <a:rPr lang="pl-PL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----------------	---------</a:t>
            </a:r>
          </a:p>
          <a:p>
            <a:pPr>
              <a:tabLst>
                <a:tab pos="360363" algn="l"/>
                <a:tab pos="1884363" algn="l"/>
              </a:tabLst>
            </a:pPr>
            <a:r>
              <a:rPr lang="pl-PL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2916,66667	10</a:t>
            </a:r>
          </a:p>
          <a:p>
            <a:pPr>
              <a:tabLst>
                <a:tab pos="360363" algn="l"/>
                <a:tab pos="1884363" algn="l"/>
              </a:tabLst>
            </a:pPr>
            <a:r>
              <a:rPr lang="pl-PL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	2991,66667	20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29600" cy="1468094"/>
          </a:xfrm>
        </p:spPr>
        <p:txBody>
          <a:bodyPr/>
          <a:lstStyle/>
          <a:p>
            <a:pPr marL="457200" indent="-457200">
              <a:lnSpc>
                <a:spcPct val="120000"/>
              </a:lnSpc>
              <a:spcBef>
                <a:spcPct val="50000"/>
              </a:spcBef>
            </a:pPr>
            <a:r>
              <a:rPr lang="pl-PL" dirty="0"/>
              <a:t>Aby zobrazować działanie operatorów algebraicznych wypiszmy numery działów z tabeli Dept oraz numery działów z tabeli </a:t>
            </a:r>
            <a:r>
              <a:rPr lang="pl-PL" dirty="0" err="1"/>
              <a:t>Emp</a:t>
            </a:r>
            <a:r>
              <a:rPr lang="pl-PL" dirty="0"/>
              <a:t>:</a:t>
            </a:r>
            <a:endParaRPr lang="pl-PL" sz="2200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116212"/>
            <a:ext cx="8229600" cy="1323439"/>
          </a:xfrm>
        </p:spPr>
        <p:txBody>
          <a:bodyPr/>
          <a:lstStyle/>
          <a:p>
            <a:r>
              <a:rPr lang="pl-PL" dirty="0"/>
              <a:t>Operatory algebraiczne na zapytaniach – przykład</a:t>
            </a:r>
          </a:p>
        </p:txBody>
      </p:sp>
      <p:sp>
        <p:nvSpPr>
          <p:cNvPr id="6" name="Rounded Rectangle 6"/>
          <p:cNvSpPr/>
          <p:nvPr/>
        </p:nvSpPr>
        <p:spPr>
          <a:xfrm>
            <a:off x="4788024" y="2852936"/>
            <a:ext cx="1080120" cy="136815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360363" algn="l"/>
                <a:tab pos="1347788" algn="l"/>
                <a:tab pos="2871788" algn="r"/>
                <a:tab pos="3140075" algn="r"/>
              </a:tabLst>
            </a:pPr>
            <a:r>
              <a:rPr lang="pl-PL" sz="1400" b="1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Deptno</a:t>
            </a:r>
          </a:p>
          <a:p>
            <a:pPr>
              <a:tabLst>
                <a:tab pos="360363" algn="l"/>
                <a:tab pos="1347788" algn="l"/>
                <a:tab pos="2871788" algn="r"/>
                <a:tab pos="3140075" algn="r"/>
              </a:tabLst>
            </a:pPr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------------</a:t>
            </a:r>
          </a:p>
          <a:p>
            <a:pPr>
              <a:tabLst>
                <a:tab pos="360363" algn="l"/>
                <a:tab pos="1347788" algn="l"/>
                <a:tab pos="2871788" algn="r"/>
                <a:tab pos="3140075" algn="r"/>
              </a:tabLst>
            </a:pPr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10</a:t>
            </a:r>
          </a:p>
          <a:p>
            <a:pPr>
              <a:tabLst>
                <a:tab pos="360363" algn="l"/>
                <a:tab pos="1347788" algn="l"/>
                <a:tab pos="2871788" algn="r"/>
                <a:tab pos="3140075" algn="r"/>
              </a:tabLst>
            </a:pPr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20</a:t>
            </a:r>
          </a:p>
          <a:p>
            <a:pPr>
              <a:tabLst>
                <a:tab pos="360363" algn="l"/>
                <a:tab pos="1347788" algn="l"/>
                <a:tab pos="2871788" algn="r"/>
                <a:tab pos="3140075" algn="r"/>
              </a:tabLst>
            </a:pPr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30</a:t>
            </a:r>
          </a:p>
          <a:p>
            <a:pPr>
              <a:tabLst>
                <a:tab pos="360363" algn="l"/>
                <a:tab pos="1347788" algn="l"/>
                <a:tab pos="2871788" algn="r"/>
                <a:tab pos="3140075" algn="r"/>
              </a:tabLst>
            </a:pPr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40</a:t>
            </a:r>
          </a:p>
        </p:txBody>
      </p:sp>
      <p:sp>
        <p:nvSpPr>
          <p:cNvPr id="7" name="Symbol zastępczy zawartości 1"/>
          <p:cNvSpPr txBox="1">
            <a:spLocks/>
          </p:cNvSpPr>
          <p:nvPr/>
        </p:nvSpPr>
        <p:spPr>
          <a:xfrm>
            <a:off x="457200" y="3284984"/>
            <a:ext cx="2818656" cy="803297"/>
          </a:xfrm>
          <a:prstGeom prst="rect">
            <a:avLst/>
          </a:prstGeom>
        </p:spPr>
        <p:txBody>
          <a:bodyPr vert="horz" wrap="square" lIns="54864" tIns="91440" rtlCol="0">
            <a:spAutoFit/>
          </a:bodyPr>
          <a:lstStyle/>
          <a:p>
            <a:pPr marL="633222" marR="0" lvl="0" indent="-5143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ct val="80000"/>
              <a:buFont typeface="Wingdings" pitchFamily="2" charset="2"/>
              <a:buNone/>
              <a:tabLst>
                <a:tab pos="1431925" algn="l"/>
              </a:tabLst>
              <a:defRPr/>
            </a:pPr>
            <a:r>
              <a:rPr kumimoji="0" lang="pl-PL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ourier New" pitchFamily="49" charset="0"/>
              </a:rPr>
              <a:t>	</a:t>
            </a:r>
            <a:r>
              <a:rPr kumimoji="0" lang="pl-PL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SELECT</a:t>
            </a: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Deptno</a:t>
            </a:r>
            <a:b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</a:br>
            <a:r>
              <a:rPr kumimoji="0" lang="pl-PL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FROM</a:t>
            </a: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	Dept</a:t>
            </a:r>
            <a:r>
              <a:rPr lang="pl-PL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/>
              <a:t>Złożone zapytania| Część 1</a:t>
            </a:r>
          </a:p>
        </p:txBody>
      </p:sp>
      <p:sp>
        <p:nvSpPr>
          <p:cNvPr id="9" name="Symbol zastępczy zawartości 1"/>
          <p:cNvSpPr txBox="1">
            <a:spLocks/>
          </p:cNvSpPr>
          <p:nvPr/>
        </p:nvSpPr>
        <p:spPr>
          <a:xfrm>
            <a:off x="467544" y="4509120"/>
            <a:ext cx="3024336" cy="803297"/>
          </a:xfrm>
          <a:prstGeom prst="rect">
            <a:avLst/>
          </a:prstGeom>
        </p:spPr>
        <p:txBody>
          <a:bodyPr vert="horz" wrap="square" lIns="54864" tIns="91440" rtlCol="0">
            <a:spAutoFit/>
          </a:bodyPr>
          <a:lstStyle/>
          <a:p>
            <a:pPr marL="633222" marR="0" lvl="0" indent="-5143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ct val="80000"/>
              <a:buFont typeface="Wingdings" pitchFamily="2" charset="2"/>
              <a:buNone/>
              <a:tabLst>
                <a:tab pos="1431925" algn="l"/>
              </a:tabLst>
              <a:defRPr/>
            </a:pPr>
            <a:r>
              <a:rPr kumimoji="0" lang="pl-PL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ourier New" pitchFamily="49" charset="0"/>
              </a:rPr>
              <a:t>	</a:t>
            </a:r>
            <a:r>
              <a:rPr kumimoji="0" lang="pl-PL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SELECT</a:t>
            </a: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Deptno</a:t>
            </a:r>
            <a:b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</a:br>
            <a:r>
              <a:rPr kumimoji="0" lang="pl-PL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FROM</a:t>
            </a: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	</a:t>
            </a:r>
            <a:r>
              <a:rPr kumimoji="0" lang="pl-PL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Emp</a:t>
            </a:r>
            <a:r>
              <a:rPr lang="pl-PL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ounded Rectangle 6"/>
          <p:cNvSpPr/>
          <p:nvPr/>
        </p:nvSpPr>
        <p:spPr>
          <a:xfrm>
            <a:off x="6444208" y="2852936"/>
            <a:ext cx="1080120" cy="35283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360363" algn="l"/>
                <a:tab pos="1347788" algn="l"/>
                <a:tab pos="2871788" algn="r"/>
                <a:tab pos="3140075" algn="r"/>
              </a:tabLst>
            </a:pPr>
            <a:r>
              <a:rPr lang="pl-PL" sz="1400" b="1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Deptno</a:t>
            </a:r>
          </a:p>
          <a:p>
            <a:pPr>
              <a:tabLst>
                <a:tab pos="360363" algn="l"/>
                <a:tab pos="1347788" algn="l"/>
                <a:tab pos="2871788" algn="r"/>
                <a:tab pos="3140075" algn="r"/>
              </a:tabLst>
            </a:pPr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------------</a:t>
            </a:r>
          </a:p>
          <a:p>
            <a:pPr>
              <a:tabLst>
                <a:tab pos="360363" algn="l"/>
                <a:tab pos="1347788" algn="l"/>
                <a:tab pos="2871788" algn="r"/>
                <a:tab pos="3140075" algn="r"/>
              </a:tabLst>
            </a:pPr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20 </a:t>
            </a:r>
          </a:p>
          <a:p>
            <a:pPr>
              <a:tabLst>
                <a:tab pos="360363" algn="l"/>
                <a:tab pos="1347788" algn="l"/>
                <a:tab pos="2871788" algn="r"/>
                <a:tab pos="3140075" algn="r"/>
              </a:tabLst>
            </a:pPr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30 </a:t>
            </a:r>
          </a:p>
          <a:p>
            <a:pPr>
              <a:tabLst>
                <a:tab pos="360363" algn="l"/>
                <a:tab pos="1347788" algn="l"/>
                <a:tab pos="2871788" algn="r"/>
                <a:tab pos="3140075" algn="r"/>
              </a:tabLst>
            </a:pPr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30 </a:t>
            </a:r>
          </a:p>
          <a:p>
            <a:pPr>
              <a:tabLst>
                <a:tab pos="360363" algn="l"/>
                <a:tab pos="1347788" algn="l"/>
                <a:tab pos="2871788" algn="r"/>
                <a:tab pos="3140075" algn="r"/>
              </a:tabLst>
            </a:pPr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20 </a:t>
            </a:r>
          </a:p>
          <a:p>
            <a:pPr>
              <a:tabLst>
                <a:tab pos="360363" algn="l"/>
                <a:tab pos="1347788" algn="l"/>
                <a:tab pos="2871788" algn="r"/>
                <a:tab pos="3140075" algn="r"/>
              </a:tabLst>
            </a:pPr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30 </a:t>
            </a:r>
          </a:p>
          <a:p>
            <a:pPr>
              <a:tabLst>
                <a:tab pos="360363" algn="l"/>
                <a:tab pos="1347788" algn="l"/>
                <a:tab pos="2871788" algn="r"/>
                <a:tab pos="3140075" algn="r"/>
              </a:tabLst>
            </a:pPr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30 </a:t>
            </a:r>
          </a:p>
          <a:p>
            <a:pPr>
              <a:tabLst>
                <a:tab pos="360363" algn="l"/>
                <a:tab pos="1347788" algn="l"/>
                <a:tab pos="2871788" algn="r"/>
                <a:tab pos="3140075" algn="r"/>
              </a:tabLst>
            </a:pPr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10 </a:t>
            </a:r>
          </a:p>
          <a:p>
            <a:pPr>
              <a:tabLst>
                <a:tab pos="360363" algn="l"/>
                <a:tab pos="1347788" algn="l"/>
                <a:tab pos="2871788" algn="r"/>
                <a:tab pos="3140075" algn="r"/>
              </a:tabLst>
            </a:pPr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20 </a:t>
            </a:r>
          </a:p>
          <a:p>
            <a:pPr>
              <a:tabLst>
                <a:tab pos="360363" algn="l"/>
                <a:tab pos="1347788" algn="l"/>
                <a:tab pos="2871788" algn="r"/>
                <a:tab pos="3140075" algn="r"/>
              </a:tabLst>
            </a:pPr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10 </a:t>
            </a:r>
          </a:p>
          <a:p>
            <a:pPr>
              <a:tabLst>
                <a:tab pos="360363" algn="l"/>
                <a:tab pos="1347788" algn="l"/>
                <a:tab pos="2871788" algn="r"/>
                <a:tab pos="3140075" algn="r"/>
              </a:tabLst>
            </a:pPr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30 </a:t>
            </a:r>
          </a:p>
          <a:p>
            <a:pPr>
              <a:tabLst>
                <a:tab pos="360363" algn="l"/>
                <a:tab pos="1347788" algn="l"/>
                <a:tab pos="2871788" algn="r"/>
                <a:tab pos="3140075" algn="r"/>
              </a:tabLst>
            </a:pPr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20 </a:t>
            </a:r>
          </a:p>
          <a:p>
            <a:pPr>
              <a:tabLst>
                <a:tab pos="360363" algn="l"/>
                <a:tab pos="1347788" algn="l"/>
                <a:tab pos="2871788" algn="r"/>
                <a:tab pos="3140075" algn="r"/>
              </a:tabLst>
            </a:pPr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30 </a:t>
            </a:r>
          </a:p>
          <a:p>
            <a:pPr>
              <a:tabLst>
                <a:tab pos="360363" algn="l"/>
                <a:tab pos="1347788" algn="l"/>
                <a:tab pos="2871788" algn="r"/>
                <a:tab pos="3140075" algn="r"/>
              </a:tabLst>
            </a:pPr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20 </a:t>
            </a:r>
          </a:p>
          <a:p>
            <a:pPr>
              <a:tabLst>
                <a:tab pos="360363" algn="l"/>
                <a:tab pos="1347788" algn="l"/>
                <a:tab pos="2871788" algn="r"/>
                <a:tab pos="3140075" algn="r"/>
              </a:tabLst>
            </a:pPr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10</a:t>
            </a:r>
          </a:p>
        </p:txBody>
      </p:sp>
      <p:grpSp>
        <p:nvGrpSpPr>
          <p:cNvPr id="15" name="Grupa 14"/>
          <p:cNvGrpSpPr/>
          <p:nvPr/>
        </p:nvGrpSpPr>
        <p:grpSpPr>
          <a:xfrm>
            <a:off x="3203848" y="3429000"/>
            <a:ext cx="1512168" cy="770602"/>
            <a:chOff x="3203848" y="3429000"/>
            <a:chExt cx="1512168" cy="770602"/>
          </a:xfrm>
        </p:grpSpPr>
        <p:sp>
          <p:nvSpPr>
            <p:cNvPr id="11" name="Strzałka w prawo 10"/>
            <p:cNvSpPr/>
            <p:nvPr/>
          </p:nvSpPr>
          <p:spPr>
            <a:xfrm>
              <a:off x="3275856" y="3429000"/>
              <a:ext cx="1296144" cy="360040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3" name="pole tekstowe 12"/>
            <p:cNvSpPr txBox="1"/>
            <p:nvPr/>
          </p:nvSpPr>
          <p:spPr>
            <a:xfrm>
              <a:off x="3203848" y="3861048"/>
              <a:ext cx="15121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600" b="1" dirty="0">
                  <a:solidFill>
                    <a:schemeClr val="accent6">
                      <a:lumMod val="50000"/>
                    </a:schemeClr>
                  </a:solidFill>
                </a:rPr>
                <a:t>{10, 20, 30, 40}</a:t>
              </a:r>
            </a:p>
          </p:txBody>
        </p:sp>
      </p:grpSp>
      <p:grpSp>
        <p:nvGrpSpPr>
          <p:cNvPr id="16" name="Grupa 15"/>
          <p:cNvGrpSpPr/>
          <p:nvPr/>
        </p:nvGrpSpPr>
        <p:grpSpPr>
          <a:xfrm>
            <a:off x="3707904" y="4797152"/>
            <a:ext cx="2304256" cy="770602"/>
            <a:chOff x="3707904" y="4797152"/>
            <a:chExt cx="2304256" cy="770602"/>
          </a:xfrm>
        </p:grpSpPr>
        <p:sp>
          <p:nvSpPr>
            <p:cNvPr id="12" name="Strzałka w prawo 11"/>
            <p:cNvSpPr/>
            <p:nvPr/>
          </p:nvSpPr>
          <p:spPr>
            <a:xfrm>
              <a:off x="3707904" y="4797152"/>
              <a:ext cx="2304256" cy="360040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4" name="pole tekstowe 13"/>
            <p:cNvSpPr txBox="1"/>
            <p:nvPr/>
          </p:nvSpPr>
          <p:spPr>
            <a:xfrm>
              <a:off x="3995936" y="5229200"/>
              <a:ext cx="15121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600" b="1" dirty="0">
                  <a:solidFill>
                    <a:schemeClr val="accent6">
                      <a:lumMod val="50000"/>
                    </a:schemeClr>
                  </a:solidFill>
                </a:rPr>
                <a:t>{10, 20, 30}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 animBg="1"/>
      <p:bldP spid="7" grpId="0" build="p"/>
      <p:bldP spid="9" grpId="0" build="p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29600" cy="552139"/>
          </a:xfrm>
        </p:spPr>
        <p:txBody>
          <a:bodyPr/>
          <a:lstStyle/>
          <a:p>
            <a:pPr marL="457200" indent="-457200">
              <a:lnSpc>
                <a:spcPct val="120000"/>
              </a:lnSpc>
              <a:spcBef>
                <a:spcPct val="50000"/>
              </a:spcBef>
            </a:pPr>
            <a:r>
              <a:rPr lang="pl-PL" dirty="0"/>
              <a:t>A teraz wykonajmy następujące polecenia:</a:t>
            </a:r>
            <a:endParaRPr lang="pl-PL" sz="2200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116212"/>
            <a:ext cx="8229600" cy="1323439"/>
          </a:xfrm>
        </p:spPr>
        <p:txBody>
          <a:bodyPr/>
          <a:lstStyle/>
          <a:p>
            <a:r>
              <a:rPr lang="pl-PL" dirty="0"/>
              <a:t>Operatory algebraiczne na zapytaniach – przykład</a:t>
            </a:r>
          </a:p>
        </p:txBody>
      </p:sp>
      <p:sp>
        <p:nvSpPr>
          <p:cNvPr id="7" name="Symbol zastępczy zawartości 1"/>
          <p:cNvSpPr txBox="1">
            <a:spLocks/>
          </p:cNvSpPr>
          <p:nvPr/>
        </p:nvSpPr>
        <p:spPr>
          <a:xfrm>
            <a:off x="611560" y="2636912"/>
            <a:ext cx="3456384" cy="1121846"/>
          </a:xfrm>
          <a:prstGeom prst="rect">
            <a:avLst/>
          </a:prstGeom>
        </p:spPr>
        <p:txBody>
          <a:bodyPr vert="horz" wrap="square" lIns="54864" tIns="91440" rtlCol="0">
            <a:spAutoFit/>
          </a:bodyPr>
          <a:lstStyle/>
          <a:p>
            <a:pPr marR="0" lvl="0" indent="1588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ct val="80000"/>
              <a:buFont typeface="Wingdings" pitchFamily="2" charset="2"/>
              <a:buNone/>
              <a:defRPr/>
            </a:pPr>
            <a:r>
              <a:rPr kumimoji="0" lang="pl-PL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SELECT</a:t>
            </a:r>
            <a:r>
              <a:rPr lang="pl-PL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Deptno</a:t>
            </a:r>
            <a:r>
              <a:rPr lang="pl-PL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FROM</a:t>
            </a:r>
            <a:r>
              <a:rPr lang="pl-PL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Dept</a:t>
            </a:r>
            <a:b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</a:br>
            <a:r>
              <a:rPr lang="pl-PL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UNION</a:t>
            </a:r>
            <a:br>
              <a:rPr lang="pl-PL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pl-PL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Deptno </a:t>
            </a:r>
            <a:r>
              <a:rPr lang="pl-PL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pl-PL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pl-PL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/>
              <a:t>Złożone zapytania| Część 1</a:t>
            </a:r>
          </a:p>
        </p:txBody>
      </p:sp>
      <p:sp>
        <p:nvSpPr>
          <p:cNvPr id="16" name="Symbol zastępczy zawartości 1"/>
          <p:cNvSpPr txBox="1">
            <a:spLocks/>
          </p:cNvSpPr>
          <p:nvPr/>
        </p:nvSpPr>
        <p:spPr>
          <a:xfrm>
            <a:off x="539552" y="4437112"/>
            <a:ext cx="3528392" cy="1121846"/>
          </a:xfrm>
          <a:prstGeom prst="rect">
            <a:avLst/>
          </a:prstGeom>
        </p:spPr>
        <p:txBody>
          <a:bodyPr vert="horz" wrap="square" lIns="54864" tIns="91440" rtlCol="0">
            <a:spAutoFit/>
          </a:bodyPr>
          <a:lstStyle/>
          <a:p>
            <a:pPr marR="0" lvl="0" indent="1588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ct val="80000"/>
              <a:buFont typeface="Wingdings" pitchFamily="2" charset="2"/>
              <a:buNone/>
              <a:tabLst>
                <a:tab pos="1431925" algn="l"/>
              </a:tabLst>
              <a:defRPr/>
            </a:pPr>
            <a:r>
              <a:rPr kumimoji="0" lang="pl-PL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SELECT</a:t>
            </a:r>
            <a:r>
              <a:rPr lang="pl-PL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Deptno</a:t>
            </a:r>
            <a:r>
              <a:rPr lang="pl-PL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FROM</a:t>
            </a:r>
            <a:r>
              <a:rPr lang="pl-PL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Dept</a:t>
            </a:r>
            <a:b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</a:br>
            <a:r>
              <a:rPr lang="pl-PL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UNION ALL</a:t>
            </a:r>
            <a:br>
              <a:rPr lang="pl-PL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pl-PL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Deptno </a:t>
            </a:r>
            <a:r>
              <a:rPr lang="pl-PL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pl-PL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pl-PL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ounded Rectangle 6"/>
          <p:cNvSpPr/>
          <p:nvPr/>
        </p:nvSpPr>
        <p:spPr>
          <a:xfrm>
            <a:off x="5724128" y="2492896"/>
            <a:ext cx="1080120" cy="136815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360363" algn="l"/>
                <a:tab pos="1347788" algn="l"/>
                <a:tab pos="2871788" algn="r"/>
                <a:tab pos="3140075" algn="r"/>
              </a:tabLst>
            </a:pPr>
            <a:r>
              <a:rPr lang="pl-PL" sz="1400" b="1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Deptno</a:t>
            </a:r>
          </a:p>
          <a:p>
            <a:pPr>
              <a:tabLst>
                <a:tab pos="360363" algn="l"/>
                <a:tab pos="1347788" algn="l"/>
                <a:tab pos="2871788" algn="r"/>
                <a:tab pos="3140075" algn="r"/>
              </a:tabLst>
            </a:pPr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------------</a:t>
            </a:r>
          </a:p>
          <a:p>
            <a:pPr>
              <a:tabLst>
                <a:tab pos="360363" algn="l"/>
                <a:tab pos="1347788" algn="l"/>
                <a:tab pos="2871788" algn="r"/>
                <a:tab pos="3140075" algn="r"/>
              </a:tabLst>
            </a:pPr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10</a:t>
            </a:r>
          </a:p>
          <a:p>
            <a:pPr>
              <a:tabLst>
                <a:tab pos="360363" algn="l"/>
                <a:tab pos="1347788" algn="l"/>
                <a:tab pos="2871788" algn="r"/>
                <a:tab pos="3140075" algn="r"/>
              </a:tabLst>
            </a:pPr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20</a:t>
            </a:r>
          </a:p>
          <a:p>
            <a:pPr>
              <a:tabLst>
                <a:tab pos="360363" algn="l"/>
                <a:tab pos="1347788" algn="l"/>
                <a:tab pos="2871788" algn="r"/>
                <a:tab pos="3140075" algn="r"/>
              </a:tabLst>
            </a:pPr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30</a:t>
            </a:r>
          </a:p>
          <a:p>
            <a:pPr>
              <a:tabLst>
                <a:tab pos="360363" algn="l"/>
                <a:tab pos="1347788" algn="l"/>
                <a:tab pos="2871788" algn="r"/>
                <a:tab pos="3140075" algn="r"/>
              </a:tabLst>
            </a:pPr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40</a:t>
            </a:r>
          </a:p>
        </p:txBody>
      </p:sp>
      <p:grpSp>
        <p:nvGrpSpPr>
          <p:cNvPr id="21" name="Grupa 20"/>
          <p:cNvGrpSpPr/>
          <p:nvPr/>
        </p:nvGrpSpPr>
        <p:grpSpPr>
          <a:xfrm>
            <a:off x="4211960" y="2924944"/>
            <a:ext cx="1368152" cy="955268"/>
            <a:chOff x="4211960" y="2924944"/>
            <a:chExt cx="1368152" cy="955268"/>
          </a:xfrm>
        </p:grpSpPr>
        <p:sp>
          <p:nvSpPr>
            <p:cNvPr id="11" name="Strzałka w prawo 10"/>
            <p:cNvSpPr/>
            <p:nvPr/>
          </p:nvSpPr>
          <p:spPr>
            <a:xfrm>
              <a:off x="4211960" y="2924944"/>
              <a:ext cx="1296144" cy="360040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b="1" dirty="0">
                  <a:solidFill>
                    <a:schemeClr val="accent6">
                      <a:lumMod val="50000"/>
                    </a:schemeClr>
                  </a:solidFill>
                  <a:sym typeface="Symbol"/>
                </a:rPr>
                <a:t></a:t>
              </a:r>
            </a:p>
          </p:txBody>
        </p:sp>
        <p:sp>
          <p:nvSpPr>
            <p:cNvPr id="17" name="pole tekstowe 16"/>
            <p:cNvSpPr txBox="1"/>
            <p:nvPr/>
          </p:nvSpPr>
          <p:spPr>
            <a:xfrm>
              <a:off x="4211960" y="3356992"/>
              <a:ext cx="13681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b="1" dirty="0">
                  <a:solidFill>
                    <a:schemeClr val="accent6">
                      <a:lumMod val="50000"/>
                    </a:schemeClr>
                  </a:solidFill>
                </a:rPr>
                <a:t>Powtórzenia są eliminowane</a:t>
              </a:r>
            </a:p>
          </p:txBody>
        </p:sp>
      </p:grpSp>
      <p:sp>
        <p:nvSpPr>
          <p:cNvPr id="10" name="Rounded Rectangle 6"/>
          <p:cNvSpPr/>
          <p:nvPr/>
        </p:nvSpPr>
        <p:spPr>
          <a:xfrm>
            <a:off x="7164288" y="2348880"/>
            <a:ext cx="1080120" cy="43204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360363" algn="l"/>
                <a:tab pos="1347788" algn="l"/>
                <a:tab pos="2871788" algn="r"/>
                <a:tab pos="3140075" algn="r"/>
              </a:tabLst>
            </a:pPr>
            <a:r>
              <a:rPr lang="pl-PL" sz="1400" b="1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Deptno</a:t>
            </a:r>
          </a:p>
          <a:p>
            <a:pPr>
              <a:tabLst>
                <a:tab pos="360363" algn="l"/>
                <a:tab pos="1347788" algn="l"/>
                <a:tab pos="2871788" algn="r"/>
                <a:tab pos="3140075" algn="r"/>
              </a:tabLst>
            </a:pPr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------------</a:t>
            </a:r>
          </a:p>
          <a:p>
            <a:pPr>
              <a:tabLst>
                <a:tab pos="360363" algn="l"/>
                <a:tab pos="1347788" algn="l"/>
                <a:tab pos="2871788" algn="r"/>
                <a:tab pos="3140075" algn="r"/>
              </a:tabLst>
            </a:pPr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10 </a:t>
            </a:r>
          </a:p>
          <a:p>
            <a:pPr>
              <a:tabLst>
                <a:tab pos="360363" algn="l"/>
                <a:tab pos="1347788" algn="l"/>
                <a:tab pos="2871788" algn="r"/>
                <a:tab pos="3140075" algn="r"/>
              </a:tabLst>
            </a:pPr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20 </a:t>
            </a:r>
          </a:p>
          <a:p>
            <a:pPr>
              <a:tabLst>
                <a:tab pos="360363" algn="l"/>
                <a:tab pos="1347788" algn="l"/>
                <a:tab pos="2871788" algn="r"/>
                <a:tab pos="3140075" algn="r"/>
              </a:tabLst>
            </a:pPr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30 </a:t>
            </a:r>
          </a:p>
          <a:p>
            <a:pPr>
              <a:tabLst>
                <a:tab pos="360363" algn="l"/>
                <a:tab pos="1347788" algn="l"/>
                <a:tab pos="2871788" algn="r"/>
                <a:tab pos="3140075" algn="r"/>
              </a:tabLst>
            </a:pPr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40 </a:t>
            </a:r>
          </a:p>
          <a:p>
            <a:pPr>
              <a:tabLst>
                <a:tab pos="360363" algn="l"/>
                <a:tab pos="1347788" algn="l"/>
                <a:tab pos="2871788" algn="r"/>
                <a:tab pos="3140075" algn="r"/>
              </a:tabLst>
            </a:pPr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20 </a:t>
            </a:r>
          </a:p>
          <a:p>
            <a:pPr>
              <a:tabLst>
                <a:tab pos="360363" algn="l"/>
                <a:tab pos="1347788" algn="l"/>
                <a:tab pos="2871788" algn="r"/>
                <a:tab pos="3140075" algn="r"/>
              </a:tabLst>
            </a:pPr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30 </a:t>
            </a:r>
          </a:p>
          <a:p>
            <a:pPr>
              <a:tabLst>
                <a:tab pos="360363" algn="l"/>
                <a:tab pos="1347788" algn="l"/>
                <a:tab pos="2871788" algn="r"/>
                <a:tab pos="3140075" algn="r"/>
              </a:tabLst>
            </a:pPr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30 </a:t>
            </a:r>
          </a:p>
          <a:p>
            <a:pPr>
              <a:tabLst>
                <a:tab pos="360363" algn="l"/>
                <a:tab pos="1347788" algn="l"/>
                <a:tab pos="2871788" algn="r"/>
                <a:tab pos="3140075" algn="r"/>
              </a:tabLst>
            </a:pPr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20 </a:t>
            </a:r>
          </a:p>
          <a:p>
            <a:pPr>
              <a:tabLst>
                <a:tab pos="360363" algn="l"/>
                <a:tab pos="1347788" algn="l"/>
                <a:tab pos="2871788" algn="r"/>
                <a:tab pos="3140075" algn="r"/>
              </a:tabLst>
            </a:pPr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30 </a:t>
            </a:r>
          </a:p>
          <a:p>
            <a:pPr>
              <a:tabLst>
                <a:tab pos="360363" algn="l"/>
                <a:tab pos="1347788" algn="l"/>
                <a:tab pos="2871788" algn="r"/>
                <a:tab pos="3140075" algn="r"/>
              </a:tabLst>
            </a:pPr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30 </a:t>
            </a:r>
          </a:p>
          <a:p>
            <a:pPr>
              <a:tabLst>
                <a:tab pos="360363" algn="l"/>
                <a:tab pos="1347788" algn="l"/>
                <a:tab pos="2871788" algn="r"/>
                <a:tab pos="3140075" algn="r"/>
              </a:tabLst>
            </a:pPr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10 </a:t>
            </a:r>
          </a:p>
          <a:p>
            <a:pPr>
              <a:tabLst>
                <a:tab pos="360363" algn="l"/>
                <a:tab pos="1347788" algn="l"/>
                <a:tab pos="2871788" algn="r"/>
                <a:tab pos="3140075" algn="r"/>
              </a:tabLst>
            </a:pPr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20 </a:t>
            </a:r>
          </a:p>
          <a:p>
            <a:pPr>
              <a:tabLst>
                <a:tab pos="360363" algn="l"/>
                <a:tab pos="1347788" algn="l"/>
                <a:tab pos="2871788" algn="r"/>
                <a:tab pos="3140075" algn="r"/>
              </a:tabLst>
            </a:pPr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10 </a:t>
            </a:r>
          </a:p>
          <a:p>
            <a:pPr>
              <a:tabLst>
                <a:tab pos="360363" algn="l"/>
                <a:tab pos="1347788" algn="l"/>
                <a:tab pos="2871788" algn="r"/>
                <a:tab pos="3140075" algn="r"/>
              </a:tabLst>
            </a:pPr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30 </a:t>
            </a:r>
          </a:p>
          <a:p>
            <a:pPr>
              <a:tabLst>
                <a:tab pos="360363" algn="l"/>
                <a:tab pos="1347788" algn="l"/>
                <a:tab pos="2871788" algn="r"/>
                <a:tab pos="3140075" algn="r"/>
              </a:tabLst>
            </a:pPr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20 </a:t>
            </a:r>
          </a:p>
          <a:p>
            <a:pPr>
              <a:tabLst>
                <a:tab pos="360363" algn="l"/>
                <a:tab pos="1347788" algn="l"/>
                <a:tab pos="2871788" algn="r"/>
                <a:tab pos="3140075" algn="r"/>
              </a:tabLst>
            </a:pPr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30 </a:t>
            </a:r>
          </a:p>
          <a:p>
            <a:pPr>
              <a:tabLst>
                <a:tab pos="360363" algn="l"/>
                <a:tab pos="1347788" algn="l"/>
                <a:tab pos="2871788" algn="r"/>
                <a:tab pos="3140075" algn="r"/>
              </a:tabLst>
            </a:pPr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20 </a:t>
            </a:r>
          </a:p>
          <a:p>
            <a:pPr>
              <a:tabLst>
                <a:tab pos="360363" algn="l"/>
                <a:tab pos="1347788" algn="l"/>
                <a:tab pos="2871788" algn="r"/>
                <a:tab pos="3140075" algn="r"/>
              </a:tabLst>
            </a:pPr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10</a:t>
            </a:r>
          </a:p>
        </p:txBody>
      </p:sp>
      <p:grpSp>
        <p:nvGrpSpPr>
          <p:cNvPr id="22" name="Grupa 21"/>
          <p:cNvGrpSpPr/>
          <p:nvPr/>
        </p:nvGrpSpPr>
        <p:grpSpPr>
          <a:xfrm>
            <a:off x="4139952" y="4797152"/>
            <a:ext cx="2808312" cy="1170712"/>
            <a:chOff x="4139952" y="4797152"/>
            <a:chExt cx="2808312" cy="1170712"/>
          </a:xfrm>
        </p:grpSpPr>
        <p:sp>
          <p:nvSpPr>
            <p:cNvPr id="12" name="Strzałka w prawo 11"/>
            <p:cNvSpPr/>
            <p:nvPr/>
          </p:nvSpPr>
          <p:spPr>
            <a:xfrm>
              <a:off x="4139952" y="4797152"/>
              <a:ext cx="2808312" cy="360040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8" name="pole tekstowe 17"/>
            <p:cNvSpPr txBox="1"/>
            <p:nvPr/>
          </p:nvSpPr>
          <p:spPr>
            <a:xfrm>
              <a:off x="4860032" y="5229200"/>
              <a:ext cx="136815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b="1" dirty="0">
                  <a:solidFill>
                    <a:schemeClr val="accent6">
                      <a:lumMod val="50000"/>
                    </a:schemeClr>
                  </a:solidFill>
                </a:rPr>
                <a:t>Powtórzenia NIE są eliminowane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" grpId="0" build="p"/>
      <p:bldP spid="16" grpId="0" build="p"/>
      <p:bldP spid="6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29600" cy="552139"/>
          </a:xfrm>
        </p:spPr>
        <p:txBody>
          <a:bodyPr/>
          <a:lstStyle/>
          <a:p>
            <a:pPr marL="457200" indent="-457200">
              <a:lnSpc>
                <a:spcPct val="120000"/>
              </a:lnSpc>
              <a:spcBef>
                <a:spcPct val="50000"/>
              </a:spcBef>
            </a:pPr>
            <a:r>
              <a:rPr lang="pl-PL" dirty="0"/>
              <a:t>A teraz wykonajmy następujące polecenia:</a:t>
            </a:r>
            <a:endParaRPr lang="pl-PL" sz="2200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116212"/>
            <a:ext cx="8229600" cy="1323439"/>
          </a:xfrm>
        </p:spPr>
        <p:txBody>
          <a:bodyPr/>
          <a:lstStyle/>
          <a:p>
            <a:r>
              <a:rPr lang="pl-PL" dirty="0"/>
              <a:t>Operatory algebraiczne na zapytaniach – przykład</a:t>
            </a:r>
          </a:p>
        </p:txBody>
      </p:sp>
      <p:sp>
        <p:nvSpPr>
          <p:cNvPr id="7" name="Symbol zastępczy zawartości 1"/>
          <p:cNvSpPr txBox="1">
            <a:spLocks/>
          </p:cNvSpPr>
          <p:nvPr/>
        </p:nvSpPr>
        <p:spPr>
          <a:xfrm>
            <a:off x="611560" y="2636912"/>
            <a:ext cx="3456384" cy="1135696"/>
          </a:xfrm>
          <a:prstGeom prst="rect">
            <a:avLst/>
          </a:prstGeom>
        </p:spPr>
        <p:txBody>
          <a:bodyPr vert="horz" wrap="square" lIns="54864" tIns="91440" rtlCol="0">
            <a:spAutoFit/>
          </a:bodyPr>
          <a:lstStyle/>
          <a:p>
            <a:pPr marR="0" lvl="0" indent="1588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ct val="80000"/>
              <a:buFont typeface="Wingdings" pitchFamily="2" charset="2"/>
              <a:buNone/>
              <a:defRPr/>
            </a:pPr>
            <a:r>
              <a:rPr kumimoji="0" lang="pl-PL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SELECT</a:t>
            </a:r>
            <a:r>
              <a:rPr lang="pl-PL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Deptno</a:t>
            </a:r>
            <a:r>
              <a:rPr lang="pl-PL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FROM</a:t>
            </a:r>
            <a:r>
              <a:rPr lang="pl-PL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Dept</a:t>
            </a:r>
            <a:b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</a:br>
            <a:r>
              <a:rPr lang="pl-PL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INTERSECT</a:t>
            </a:r>
            <a:br>
              <a:rPr lang="pl-PL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pl-PL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Deptno </a:t>
            </a:r>
            <a:r>
              <a:rPr lang="pl-PL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pl-PL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pl-PL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/>
              <a:t>Złożone zapytania| Część 1</a:t>
            </a:r>
          </a:p>
        </p:txBody>
      </p:sp>
      <p:sp>
        <p:nvSpPr>
          <p:cNvPr id="16" name="Symbol zastępczy zawartości 1"/>
          <p:cNvSpPr txBox="1">
            <a:spLocks/>
          </p:cNvSpPr>
          <p:nvPr/>
        </p:nvSpPr>
        <p:spPr>
          <a:xfrm>
            <a:off x="539552" y="4437112"/>
            <a:ext cx="3528392" cy="1135696"/>
          </a:xfrm>
          <a:prstGeom prst="rect">
            <a:avLst/>
          </a:prstGeom>
        </p:spPr>
        <p:txBody>
          <a:bodyPr vert="horz" wrap="square" lIns="54864" tIns="91440" rtlCol="0">
            <a:spAutoFit/>
          </a:bodyPr>
          <a:lstStyle/>
          <a:p>
            <a:pPr marR="0" lvl="0" indent="1588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ct val="80000"/>
              <a:buFont typeface="Wingdings" pitchFamily="2" charset="2"/>
              <a:buNone/>
              <a:tabLst>
                <a:tab pos="1431925" algn="l"/>
              </a:tabLst>
              <a:defRPr/>
            </a:pPr>
            <a:r>
              <a:rPr kumimoji="0" lang="pl-PL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SELECT</a:t>
            </a:r>
            <a:r>
              <a:rPr lang="pl-PL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Deptno</a:t>
            </a:r>
            <a:r>
              <a:rPr lang="pl-PL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FROM</a:t>
            </a:r>
            <a:r>
              <a:rPr lang="pl-PL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Dept</a:t>
            </a:r>
            <a:b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</a:br>
            <a:r>
              <a:rPr lang="pl-PL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MINUS</a:t>
            </a:r>
            <a:br>
              <a:rPr lang="pl-PL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pl-PL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Deptno </a:t>
            </a:r>
            <a:r>
              <a:rPr lang="pl-PL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pl-PL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pl-PL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ounded Rectangle 6"/>
          <p:cNvSpPr/>
          <p:nvPr/>
        </p:nvSpPr>
        <p:spPr>
          <a:xfrm>
            <a:off x="5724128" y="2564904"/>
            <a:ext cx="1080120" cy="11521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360363" algn="l"/>
                <a:tab pos="1347788" algn="l"/>
                <a:tab pos="2871788" algn="r"/>
                <a:tab pos="3140075" algn="r"/>
              </a:tabLst>
            </a:pPr>
            <a:r>
              <a:rPr lang="pl-PL" sz="1400" b="1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Deptno</a:t>
            </a:r>
          </a:p>
          <a:p>
            <a:pPr>
              <a:tabLst>
                <a:tab pos="360363" algn="l"/>
                <a:tab pos="1347788" algn="l"/>
                <a:tab pos="2871788" algn="r"/>
                <a:tab pos="3140075" algn="r"/>
              </a:tabLst>
            </a:pPr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------------</a:t>
            </a:r>
          </a:p>
          <a:p>
            <a:pPr>
              <a:tabLst>
                <a:tab pos="360363" algn="l"/>
                <a:tab pos="1347788" algn="l"/>
                <a:tab pos="2871788" algn="r"/>
                <a:tab pos="3140075" algn="r"/>
              </a:tabLst>
            </a:pPr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10</a:t>
            </a:r>
          </a:p>
          <a:p>
            <a:pPr>
              <a:tabLst>
                <a:tab pos="360363" algn="l"/>
                <a:tab pos="1347788" algn="l"/>
                <a:tab pos="2871788" algn="r"/>
                <a:tab pos="3140075" algn="r"/>
              </a:tabLst>
            </a:pPr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20</a:t>
            </a:r>
          </a:p>
          <a:p>
            <a:pPr>
              <a:tabLst>
                <a:tab pos="360363" algn="l"/>
                <a:tab pos="1347788" algn="l"/>
                <a:tab pos="2871788" algn="r"/>
                <a:tab pos="3140075" algn="r"/>
              </a:tabLst>
            </a:pPr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30</a:t>
            </a:r>
          </a:p>
        </p:txBody>
      </p:sp>
      <p:grpSp>
        <p:nvGrpSpPr>
          <p:cNvPr id="4" name="Grupa 20"/>
          <p:cNvGrpSpPr/>
          <p:nvPr/>
        </p:nvGrpSpPr>
        <p:grpSpPr>
          <a:xfrm>
            <a:off x="4211960" y="2924944"/>
            <a:ext cx="1368152" cy="955268"/>
            <a:chOff x="4211960" y="2924944"/>
            <a:chExt cx="1368152" cy="955268"/>
          </a:xfrm>
        </p:grpSpPr>
        <p:sp>
          <p:nvSpPr>
            <p:cNvPr id="11" name="Strzałka w prawo 10"/>
            <p:cNvSpPr/>
            <p:nvPr/>
          </p:nvSpPr>
          <p:spPr>
            <a:xfrm>
              <a:off x="4211960" y="2924944"/>
              <a:ext cx="1296144" cy="360040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b="1" dirty="0">
                  <a:solidFill>
                    <a:schemeClr val="accent6">
                      <a:lumMod val="50000"/>
                    </a:schemeClr>
                  </a:solidFill>
                  <a:sym typeface="Symbol"/>
                </a:rPr>
                <a:t></a:t>
              </a:r>
            </a:p>
          </p:txBody>
        </p:sp>
        <p:sp>
          <p:nvSpPr>
            <p:cNvPr id="17" name="pole tekstowe 16"/>
            <p:cNvSpPr txBox="1"/>
            <p:nvPr/>
          </p:nvSpPr>
          <p:spPr>
            <a:xfrm>
              <a:off x="4211960" y="3356992"/>
              <a:ext cx="13681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b="1" dirty="0">
                  <a:solidFill>
                    <a:schemeClr val="accent6">
                      <a:lumMod val="50000"/>
                    </a:schemeClr>
                  </a:solidFill>
                </a:rPr>
                <a:t>Powtórzenia są eliminowane</a:t>
              </a:r>
            </a:p>
          </p:txBody>
        </p:sp>
      </p:grpSp>
      <p:sp>
        <p:nvSpPr>
          <p:cNvPr id="10" name="Rounded Rectangle 6"/>
          <p:cNvSpPr/>
          <p:nvPr/>
        </p:nvSpPr>
        <p:spPr>
          <a:xfrm>
            <a:off x="7164288" y="4581128"/>
            <a:ext cx="1080120" cy="7200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360363" algn="l"/>
                <a:tab pos="1347788" algn="l"/>
                <a:tab pos="2871788" algn="r"/>
                <a:tab pos="3140075" algn="r"/>
              </a:tabLst>
            </a:pPr>
            <a:r>
              <a:rPr lang="pl-PL" sz="1400" b="1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Deptno</a:t>
            </a:r>
          </a:p>
          <a:p>
            <a:pPr>
              <a:tabLst>
                <a:tab pos="360363" algn="l"/>
                <a:tab pos="1347788" algn="l"/>
                <a:tab pos="2871788" algn="r"/>
                <a:tab pos="3140075" algn="r"/>
              </a:tabLst>
            </a:pPr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------------</a:t>
            </a:r>
          </a:p>
          <a:p>
            <a:pPr>
              <a:tabLst>
                <a:tab pos="360363" algn="l"/>
                <a:tab pos="1347788" algn="l"/>
                <a:tab pos="2871788" algn="r"/>
                <a:tab pos="3140075" algn="r"/>
              </a:tabLst>
            </a:pPr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40 </a:t>
            </a:r>
          </a:p>
        </p:txBody>
      </p:sp>
      <p:grpSp>
        <p:nvGrpSpPr>
          <p:cNvPr id="5" name="Grupa 21"/>
          <p:cNvGrpSpPr/>
          <p:nvPr/>
        </p:nvGrpSpPr>
        <p:grpSpPr>
          <a:xfrm>
            <a:off x="4139952" y="4797152"/>
            <a:ext cx="2808312" cy="955268"/>
            <a:chOff x="4139952" y="4797152"/>
            <a:chExt cx="2808312" cy="955268"/>
          </a:xfrm>
        </p:grpSpPr>
        <p:sp>
          <p:nvSpPr>
            <p:cNvPr id="12" name="Strzałka w prawo 11"/>
            <p:cNvSpPr/>
            <p:nvPr/>
          </p:nvSpPr>
          <p:spPr>
            <a:xfrm>
              <a:off x="4139952" y="4797152"/>
              <a:ext cx="2808312" cy="360040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b="1" dirty="0">
                  <a:solidFill>
                    <a:schemeClr val="accent6">
                      <a:lumMod val="50000"/>
                    </a:schemeClr>
                  </a:solidFill>
                </a:rPr>
                <a:t>\</a:t>
              </a:r>
            </a:p>
          </p:txBody>
        </p:sp>
        <p:sp>
          <p:nvSpPr>
            <p:cNvPr id="18" name="pole tekstowe 17"/>
            <p:cNvSpPr txBox="1"/>
            <p:nvPr/>
          </p:nvSpPr>
          <p:spPr>
            <a:xfrm>
              <a:off x="4860032" y="5229200"/>
              <a:ext cx="13681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b="1" dirty="0">
                  <a:solidFill>
                    <a:schemeClr val="accent6">
                      <a:lumMod val="50000"/>
                    </a:schemeClr>
                  </a:solidFill>
                </a:rPr>
                <a:t>Powtórzenia są eliminowane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" grpId="0" build="p"/>
      <p:bldP spid="16" grpId="0" build="p"/>
      <p:bldP spid="6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29600" cy="4198072"/>
          </a:xfrm>
        </p:spPr>
        <p:txBody>
          <a:bodyPr/>
          <a:lstStyle/>
          <a:p>
            <a:pPr marL="457200" indent="-457200">
              <a:lnSpc>
                <a:spcPct val="120000"/>
              </a:lnSpc>
              <a:spcBef>
                <a:spcPct val="50000"/>
              </a:spcBef>
            </a:pPr>
            <a:r>
              <a:rPr lang="pl-PL" dirty="0"/>
              <a:t>Dwa ostatnie zapytania wykonujemy odpowiadając na pytania:</a:t>
            </a:r>
          </a:p>
          <a:p>
            <a:pPr marL="795528" lvl="1" indent="-457200">
              <a:lnSpc>
                <a:spcPct val="120000"/>
              </a:lnSpc>
              <a:spcBef>
                <a:spcPct val="50000"/>
              </a:spcBef>
            </a:pPr>
            <a:r>
              <a:rPr lang="pl-PL" dirty="0"/>
              <a:t>Wypisz numery działów, w których w danej chwili jest zatrudniony </a:t>
            </a:r>
            <a:r>
              <a:rPr lang="pl-PL" dirty="0" err="1"/>
              <a:t>conajmniej</a:t>
            </a:r>
            <a:r>
              <a:rPr lang="pl-PL" dirty="0"/>
              <a:t> jeden pracownik (</a:t>
            </a:r>
            <a:r>
              <a:rPr lang="pl-PL" b="1" dirty="0">
                <a:solidFill>
                  <a:schemeClr val="accent4">
                    <a:lumMod val="50000"/>
                  </a:schemeClr>
                </a:solidFill>
              </a:rPr>
              <a:t>INTERSECT</a:t>
            </a:r>
            <a:r>
              <a:rPr lang="pl-PL" dirty="0"/>
              <a:t>).</a:t>
            </a:r>
          </a:p>
          <a:p>
            <a:pPr marL="795528" lvl="1" indent="-457200">
              <a:lnSpc>
                <a:spcPct val="120000"/>
              </a:lnSpc>
              <a:spcBef>
                <a:spcPct val="50000"/>
              </a:spcBef>
            </a:pPr>
            <a:r>
              <a:rPr lang="pl-PL" dirty="0"/>
              <a:t>Wypisz numery działów, w których w danej chwili nie są zatrudnieni żadni pracownicy (</a:t>
            </a:r>
            <a:r>
              <a:rPr lang="pl-PL" b="1" dirty="0">
                <a:solidFill>
                  <a:schemeClr val="accent4">
                    <a:lumMod val="50000"/>
                  </a:schemeClr>
                </a:solidFill>
              </a:rPr>
              <a:t>MINUS</a:t>
            </a:r>
            <a:r>
              <a:rPr lang="pl-PL" dirty="0"/>
              <a:t>).</a:t>
            </a:r>
          </a:p>
          <a:p>
            <a:pPr marL="457200" indent="-457200">
              <a:lnSpc>
                <a:spcPct val="120000"/>
              </a:lnSpc>
              <a:spcBef>
                <a:spcPct val="50000"/>
              </a:spcBef>
            </a:pPr>
            <a:r>
              <a:rPr lang="pl-PL" sz="2200" dirty="0"/>
              <a:t>Nieco trudniej znaleźć logiczne uzasadnienie dla przykładów z </a:t>
            </a:r>
            <a:r>
              <a:rPr lang="pl-PL" sz="2200" b="1" dirty="0">
                <a:solidFill>
                  <a:schemeClr val="accent4">
                    <a:lumMod val="50000"/>
                  </a:schemeClr>
                </a:solidFill>
              </a:rPr>
              <a:t>UNION</a:t>
            </a:r>
            <a:r>
              <a:rPr lang="pl-PL" sz="2200" dirty="0"/>
              <a:t> i </a:t>
            </a:r>
            <a:r>
              <a:rPr lang="pl-PL" sz="2200" b="1" dirty="0">
                <a:solidFill>
                  <a:schemeClr val="accent4">
                    <a:lumMod val="50000"/>
                  </a:schemeClr>
                </a:solidFill>
              </a:rPr>
              <a:t>UNION ALL</a:t>
            </a:r>
            <a:r>
              <a:rPr lang="pl-PL" sz="2200" dirty="0"/>
              <a:t>, ale oczywiście te operatory również wykorzystywane są w praktyce.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116212"/>
            <a:ext cx="8229600" cy="1323439"/>
          </a:xfrm>
        </p:spPr>
        <p:txBody>
          <a:bodyPr/>
          <a:lstStyle/>
          <a:p>
            <a:r>
              <a:rPr lang="pl-PL" dirty="0"/>
              <a:t>Operatory algebraiczne na zapytaniach – przykład</a:t>
            </a:r>
          </a:p>
        </p:txBody>
      </p:sp>
      <p:sp>
        <p:nvSpPr>
          <p:cNvPr id="8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/>
              <a:t>Złożone zapytania| Część 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775192"/>
            <a:ext cx="8229600" cy="877163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pl-PL" dirty="0"/>
              <a:t>Wypisz nazwiska pracowników, zamieszczając gwiazdkę przy pracownikach działu numer 10.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116212"/>
            <a:ext cx="8229600" cy="1323439"/>
          </a:xfrm>
        </p:spPr>
        <p:txBody>
          <a:bodyPr/>
          <a:lstStyle/>
          <a:p>
            <a:r>
              <a:rPr lang="pl-PL" dirty="0"/>
              <a:t>Operatory algebraiczne na zapytaniach – przykład</a:t>
            </a:r>
          </a:p>
        </p:txBody>
      </p:sp>
      <p:sp>
        <p:nvSpPr>
          <p:cNvPr id="8" name="Symbol zastępczy stopki 4"/>
          <p:cNvSpPr txBox="1">
            <a:spLocks/>
          </p:cNvSpPr>
          <p:nvPr/>
        </p:nvSpPr>
        <p:spPr>
          <a:xfrm>
            <a:off x="3419872" y="6572272"/>
            <a:ext cx="2592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l-PL" altLang="en-US" sz="1400" dirty="0"/>
              <a:t>Złożone zapytania| Część 1</a:t>
            </a:r>
          </a:p>
        </p:txBody>
      </p:sp>
      <p:sp>
        <p:nvSpPr>
          <p:cNvPr id="5" name="Symbol zastępczy zawartości 1"/>
          <p:cNvSpPr txBox="1">
            <a:spLocks/>
          </p:cNvSpPr>
          <p:nvPr/>
        </p:nvSpPr>
        <p:spPr>
          <a:xfrm>
            <a:off x="1115616" y="2924944"/>
            <a:ext cx="6336704" cy="1246495"/>
          </a:xfrm>
          <a:prstGeom prst="rect">
            <a:avLst/>
          </a:prstGeom>
        </p:spPr>
        <p:txBody>
          <a:bodyPr vert="horz" wrap="square" lIns="54864" tIns="91440" rtlCol="0">
            <a:spAutoFit/>
          </a:bodyPr>
          <a:lstStyle/>
          <a:p>
            <a:r>
              <a:rPr lang="pl-PL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pl-PL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Ename</a:t>
            </a:r>
            <a:r>
              <a:rPr lang="pl-PL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||'*' </a:t>
            </a:r>
            <a:r>
              <a:rPr lang="pl-PL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pl-PL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WHERE</a:t>
            </a:r>
            <a:r>
              <a:rPr lang="pl-PL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Deptno = 10</a:t>
            </a:r>
            <a:br>
              <a:rPr lang="pl-PL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UNION</a:t>
            </a:r>
            <a:br>
              <a:rPr lang="pl-PL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pl-PL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Ename</a:t>
            </a:r>
            <a:r>
              <a:rPr lang="pl-PL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pl-PL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WHERE</a:t>
            </a:r>
            <a:r>
              <a:rPr lang="pl-PL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Deptno &lt;&gt; 10</a:t>
            </a:r>
            <a:br>
              <a:rPr lang="pl-PL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ORDER BY </a:t>
            </a:r>
            <a:r>
              <a:rPr lang="pl-PL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1;</a:t>
            </a:r>
          </a:p>
        </p:txBody>
      </p:sp>
      <p:sp>
        <p:nvSpPr>
          <p:cNvPr id="6" name="Rounded Rectangle 6"/>
          <p:cNvSpPr/>
          <p:nvPr/>
        </p:nvSpPr>
        <p:spPr>
          <a:xfrm>
            <a:off x="7308304" y="2708920"/>
            <a:ext cx="1296144" cy="381642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b="1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Courier New" pitchFamily="49" charset="0"/>
              </a:rPr>
              <a:t>ENAME||'*'</a:t>
            </a:r>
            <a:endParaRPr lang="pl-PL" sz="1400" b="1" dirty="0">
              <a:solidFill>
                <a:schemeClr val="accent6">
                  <a:lumMod val="50000"/>
                </a:schemeClr>
              </a:solidFill>
              <a:latin typeface="Calibri" pitchFamily="34" charset="0"/>
            </a:endParaRPr>
          </a:p>
          <a:p>
            <a:r>
              <a:rPr lang="pl-PL" sz="1400" b="1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Courier New" pitchFamily="49" charset="0"/>
              </a:rPr>
              <a:t>--------------</a:t>
            </a:r>
            <a:endParaRPr lang="pl-PL" sz="1400" b="1" dirty="0">
              <a:solidFill>
                <a:schemeClr val="accent6">
                  <a:lumMod val="50000"/>
                </a:schemeClr>
              </a:solidFill>
              <a:latin typeface="Calibri" pitchFamily="34" charset="0"/>
            </a:endParaRPr>
          </a:p>
          <a:p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Courier New" pitchFamily="49" charset="0"/>
              </a:rPr>
              <a:t>ADAMS</a:t>
            </a:r>
            <a:endParaRPr lang="pl-PL" sz="1400" dirty="0">
              <a:solidFill>
                <a:schemeClr val="accent6">
                  <a:lumMod val="50000"/>
                </a:schemeClr>
              </a:solidFill>
              <a:latin typeface="Calibri" pitchFamily="34" charset="0"/>
            </a:endParaRPr>
          </a:p>
          <a:p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Courier New" pitchFamily="49" charset="0"/>
              </a:rPr>
              <a:t>ALLEN</a:t>
            </a:r>
            <a:endParaRPr lang="pl-PL" sz="1400" dirty="0">
              <a:solidFill>
                <a:schemeClr val="accent6">
                  <a:lumMod val="50000"/>
                </a:schemeClr>
              </a:solidFill>
              <a:latin typeface="Calibri" pitchFamily="34" charset="0"/>
            </a:endParaRPr>
          </a:p>
          <a:p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Courier New" pitchFamily="49" charset="0"/>
              </a:rPr>
              <a:t>BLAKE</a:t>
            </a:r>
            <a:endParaRPr lang="pl-PL" sz="1400" dirty="0">
              <a:solidFill>
                <a:schemeClr val="accent6">
                  <a:lumMod val="50000"/>
                </a:schemeClr>
              </a:solidFill>
              <a:latin typeface="Calibri" pitchFamily="34" charset="0"/>
            </a:endParaRPr>
          </a:p>
          <a:p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Courier New" pitchFamily="49" charset="0"/>
              </a:rPr>
              <a:t>CLARK*</a:t>
            </a:r>
            <a:endParaRPr lang="pl-PL" sz="1400" dirty="0">
              <a:solidFill>
                <a:schemeClr val="accent6">
                  <a:lumMod val="50000"/>
                </a:schemeClr>
              </a:solidFill>
              <a:latin typeface="Calibri" pitchFamily="34" charset="0"/>
            </a:endParaRPr>
          </a:p>
          <a:p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Courier New" pitchFamily="49" charset="0"/>
              </a:rPr>
              <a:t>FORD</a:t>
            </a:r>
            <a:endParaRPr lang="pl-PL" sz="1400" dirty="0">
              <a:solidFill>
                <a:schemeClr val="accent6">
                  <a:lumMod val="50000"/>
                </a:schemeClr>
              </a:solidFill>
              <a:latin typeface="Calibri" pitchFamily="34" charset="0"/>
            </a:endParaRPr>
          </a:p>
          <a:p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Courier New" pitchFamily="49" charset="0"/>
              </a:rPr>
              <a:t>JAMES</a:t>
            </a:r>
            <a:endParaRPr lang="pl-PL" sz="1400" dirty="0">
              <a:solidFill>
                <a:schemeClr val="accent6">
                  <a:lumMod val="50000"/>
                </a:schemeClr>
              </a:solidFill>
              <a:latin typeface="Calibri" pitchFamily="34" charset="0"/>
            </a:endParaRPr>
          </a:p>
          <a:p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Courier New" pitchFamily="49" charset="0"/>
              </a:rPr>
              <a:t>JONES</a:t>
            </a:r>
            <a:endParaRPr lang="pl-PL" sz="1400" dirty="0">
              <a:solidFill>
                <a:schemeClr val="accent6">
                  <a:lumMod val="50000"/>
                </a:schemeClr>
              </a:solidFill>
              <a:latin typeface="Calibri" pitchFamily="34" charset="0"/>
            </a:endParaRPr>
          </a:p>
          <a:p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Courier New" pitchFamily="49" charset="0"/>
              </a:rPr>
              <a:t>KING*</a:t>
            </a:r>
            <a:endParaRPr lang="pl-PL" sz="1400" dirty="0">
              <a:solidFill>
                <a:schemeClr val="accent6">
                  <a:lumMod val="50000"/>
                </a:schemeClr>
              </a:solidFill>
              <a:latin typeface="Calibri" pitchFamily="34" charset="0"/>
            </a:endParaRPr>
          </a:p>
          <a:p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Courier New" pitchFamily="49" charset="0"/>
              </a:rPr>
              <a:t>MARTIN</a:t>
            </a:r>
            <a:endParaRPr lang="pl-PL" sz="1400" dirty="0">
              <a:solidFill>
                <a:schemeClr val="accent6">
                  <a:lumMod val="50000"/>
                </a:schemeClr>
              </a:solidFill>
              <a:latin typeface="Calibri" pitchFamily="34" charset="0"/>
            </a:endParaRPr>
          </a:p>
          <a:p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Courier New" pitchFamily="49" charset="0"/>
              </a:rPr>
              <a:t>MILLER*</a:t>
            </a:r>
            <a:endParaRPr lang="pl-PL" sz="1400" dirty="0">
              <a:solidFill>
                <a:schemeClr val="accent6">
                  <a:lumMod val="50000"/>
                </a:schemeClr>
              </a:solidFill>
              <a:latin typeface="Calibri" pitchFamily="34" charset="0"/>
            </a:endParaRPr>
          </a:p>
          <a:p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Courier New" pitchFamily="49" charset="0"/>
              </a:rPr>
              <a:t>SCOTT</a:t>
            </a:r>
            <a:endParaRPr lang="pl-PL" sz="1400" dirty="0">
              <a:solidFill>
                <a:schemeClr val="accent6">
                  <a:lumMod val="50000"/>
                </a:schemeClr>
              </a:solidFill>
              <a:latin typeface="Calibri" pitchFamily="34" charset="0"/>
            </a:endParaRPr>
          </a:p>
          <a:p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Courier New" pitchFamily="49" charset="0"/>
              </a:rPr>
              <a:t>SMITH</a:t>
            </a:r>
            <a:endParaRPr lang="pl-PL" sz="1400" dirty="0">
              <a:solidFill>
                <a:schemeClr val="accent6">
                  <a:lumMod val="50000"/>
                </a:schemeClr>
              </a:solidFill>
              <a:latin typeface="Calibri" pitchFamily="34" charset="0"/>
            </a:endParaRPr>
          </a:p>
          <a:p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Courier New" pitchFamily="49" charset="0"/>
              </a:rPr>
              <a:t>TURNER</a:t>
            </a:r>
            <a:endParaRPr lang="pl-PL" sz="1400" dirty="0">
              <a:solidFill>
                <a:schemeClr val="accent6">
                  <a:lumMod val="50000"/>
                </a:schemeClr>
              </a:solidFill>
              <a:latin typeface="Calibri" pitchFamily="34" charset="0"/>
            </a:endParaRPr>
          </a:p>
          <a:p>
            <a:r>
              <a:rPr lang="pl-PL" sz="1400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Courier New" pitchFamily="49" charset="0"/>
              </a:rPr>
              <a:t>WARD</a:t>
            </a:r>
            <a:endParaRPr lang="en-US" sz="1400" dirty="0">
              <a:solidFill>
                <a:schemeClr val="accent6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build="p"/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tyw2">
  <a:themeElements>
    <a:clrScheme name="Moduł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ł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ł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3971</Words>
  <Application>Microsoft Office PowerPoint</Application>
  <PresentationFormat>Pokaz na ekranie (4:3)</PresentationFormat>
  <Paragraphs>522</Paragraphs>
  <Slides>47</Slides>
  <Notes>47</Notes>
  <HiddenSlides>0</HiddenSlides>
  <MMClips>0</MMClips>
  <ScaleCrop>false</ScaleCrop>
  <HeadingPairs>
    <vt:vector size="6" baseType="variant">
      <vt:variant>
        <vt:lpstr>Używane czcionki</vt:lpstr>
      </vt:variant>
      <vt:variant>
        <vt:i4>9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47</vt:i4>
      </vt:variant>
    </vt:vector>
  </HeadingPairs>
  <TitlesOfParts>
    <vt:vector size="57" baseType="lpstr">
      <vt:lpstr>Arial</vt:lpstr>
      <vt:lpstr>Book Antiqua</vt:lpstr>
      <vt:lpstr>Calibri</vt:lpstr>
      <vt:lpstr>Corbel</vt:lpstr>
      <vt:lpstr>Courier New</vt:lpstr>
      <vt:lpstr>Times New Roman</vt:lpstr>
      <vt:lpstr>Wingdings</vt:lpstr>
      <vt:lpstr>Wingdings 2</vt:lpstr>
      <vt:lpstr>Wingdings 3</vt:lpstr>
      <vt:lpstr>Motyw2</vt:lpstr>
      <vt:lpstr>SQL – język relacyjnych i obiektowo-relacyjnych baz danych Złożone zapytania Część 1</vt:lpstr>
      <vt:lpstr>Plan wykładu</vt:lpstr>
      <vt:lpstr>Operatory algebraiczne  Złożone zapytania Część 1</vt:lpstr>
      <vt:lpstr>Operatory algebraiczne na zapytaniach</vt:lpstr>
      <vt:lpstr>Operatory algebraiczne na zapytaniach – przykład</vt:lpstr>
      <vt:lpstr>Operatory algebraiczne na zapytaniach – przykład</vt:lpstr>
      <vt:lpstr>Operatory algebraiczne na zapytaniach – przykład</vt:lpstr>
      <vt:lpstr>Operatory algebraiczne na zapytaniach – przykład</vt:lpstr>
      <vt:lpstr>Operatory algebraiczne na zapytaniach – przykład</vt:lpstr>
      <vt:lpstr>Operatory algebraiczne na zapytaniach – przykład</vt:lpstr>
      <vt:lpstr>Operatory algebraiczne – uwagi</vt:lpstr>
      <vt:lpstr>Zapytania sumaryczne Klauzule GROUP BY i HAVING Złożone zapytania Część 2</vt:lpstr>
      <vt:lpstr>Funkcje sumaryczne</vt:lpstr>
      <vt:lpstr>Funkcje sumaryczne</vt:lpstr>
      <vt:lpstr>Funkcje sumaryczne – przykład</vt:lpstr>
      <vt:lpstr>Funkcje sumaryczne – przykład</vt:lpstr>
      <vt:lpstr>Funkcje sumaryczne – przykład</vt:lpstr>
      <vt:lpstr>Funkcje sumaryczne – problem z NULL</vt:lpstr>
      <vt:lpstr>Funkcje sumaryczne – problem z NULL</vt:lpstr>
      <vt:lpstr>Klauzula GROUP BY</vt:lpstr>
      <vt:lpstr>Klauzula GROUP BY – przykład</vt:lpstr>
      <vt:lpstr>Klauzula GROUP BY – przykład</vt:lpstr>
      <vt:lpstr>Podwójne grupowanie</vt:lpstr>
      <vt:lpstr>Klauzula HAVING</vt:lpstr>
      <vt:lpstr>Klauzula HAVING</vt:lpstr>
      <vt:lpstr>Klauzula HAVING</vt:lpstr>
      <vt:lpstr>Ograniczenia dla klauzuli GROUP BY</vt:lpstr>
      <vt:lpstr>Ograniczenia dla klauzuli GROUP BY</vt:lpstr>
      <vt:lpstr>Ograniczenia dla klauzuli GROUP BY</vt:lpstr>
      <vt:lpstr>Ograniczenia dla klauzuli GROUP BY</vt:lpstr>
      <vt:lpstr>Ograniczenia dla klauzuli GROUP BY</vt:lpstr>
      <vt:lpstr>Ograniczenia dla klauzuli GROUP BY</vt:lpstr>
      <vt:lpstr>Ograniczenia dla klauzuli GROUP BY</vt:lpstr>
      <vt:lpstr>Ograniczenia dla klauzuli GROUP BY</vt:lpstr>
      <vt:lpstr>Zasady wykonania zapytania grupującego </vt:lpstr>
      <vt:lpstr>Przykład realizacji zapytania grupującego krok po kroku</vt:lpstr>
      <vt:lpstr>Przykład realizacji zapytania grupującego krok po kroku</vt:lpstr>
      <vt:lpstr>Przykład realizacji zapytania grupującego krok po kroku</vt:lpstr>
      <vt:lpstr>Przykład realizacji zapytania grupującego krok po kroku</vt:lpstr>
      <vt:lpstr>Przykład realizacji zapytania grupującego krok po kroku</vt:lpstr>
      <vt:lpstr>Przykład realizacji zapytania grupującego krok po kroku</vt:lpstr>
      <vt:lpstr>Przykład realizacji zapytania grupującego krok po kroku</vt:lpstr>
      <vt:lpstr>Które poprawne?</vt:lpstr>
      <vt:lpstr>Które poprawne?</vt:lpstr>
      <vt:lpstr>Które poprawne?</vt:lpstr>
      <vt:lpstr>WHERE równoważne HAVING?</vt:lpstr>
      <vt:lpstr>WHERE czy HAVING?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Mati</dc:creator>
  <cp:lastModifiedBy>Jan Łomański</cp:lastModifiedBy>
  <cp:revision>791</cp:revision>
  <dcterms:created xsi:type="dcterms:W3CDTF">2010-03-12T18:28:34Z</dcterms:created>
  <dcterms:modified xsi:type="dcterms:W3CDTF">2020-06-07T17:53:18Z</dcterms:modified>
</cp:coreProperties>
</file>