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72" r:id="rId1"/>
  </p:sldMasterIdLst>
  <p:notesMasterIdLst>
    <p:notesMasterId r:id="rId27"/>
  </p:notesMasterIdLst>
  <p:handoutMasterIdLst>
    <p:handoutMasterId r:id="rId28"/>
  </p:handoutMasterIdLst>
  <p:sldIdLst>
    <p:sldId id="256" r:id="rId2"/>
    <p:sldId id="408" r:id="rId3"/>
    <p:sldId id="405" r:id="rId4"/>
    <p:sldId id="409" r:id="rId5"/>
    <p:sldId id="410" r:id="rId6"/>
    <p:sldId id="431" r:id="rId7"/>
    <p:sldId id="411" r:id="rId8"/>
    <p:sldId id="432" r:id="rId9"/>
    <p:sldId id="433" r:id="rId10"/>
    <p:sldId id="412" r:id="rId11"/>
    <p:sldId id="434" r:id="rId12"/>
    <p:sldId id="436" r:id="rId13"/>
    <p:sldId id="413" r:id="rId14"/>
    <p:sldId id="414" r:id="rId15"/>
    <p:sldId id="415" r:id="rId16"/>
    <p:sldId id="403" r:id="rId17"/>
    <p:sldId id="406" r:id="rId18"/>
    <p:sldId id="416" r:id="rId19"/>
    <p:sldId id="417" r:id="rId20"/>
    <p:sldId id="418" r:id="rId21"/>
    <p:sldId id="419" r:id="rId22"/>
    <p:sldId id="420" r:id="rId23"/>
    <p:sldId id="421" r:id="rId24"/>
    <p:sldId id="422" r:id="rId25"/>
    <p:sldId id="423" r:id="rId26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siatki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Styl pośredni 2 — Ak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Styl pośredni 2 — Ak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Styl pośredni 3 — Ak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Styl z motywem 1 — Ak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Styl jasny 1 — Ak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Styl pośredni 4 — Ak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84E427A-3D55-4303-BF80-6455036E1DE7}" styleName="Styl z motywem 1 — Ak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73A0DAA-6AF3-43AB-8588-CEC1D06C72B9}" styleName="Styl pośredni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29" autoAdjust="0"/>
    <p:restoredTop sz="94660"/>
  </p:normalViewPr>
  <p:slideViewPr>
    <p:cSldViewPr>
      <p:cViewPr varScale="1">
        <p:scale>
          <a:sx n="87" d="100"/>
          <a:sy n="87" d="100"/>
        </p:scale>
        <p:origin x="1098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894"/>
    </p:cViewPr>
  </p:sorterViewPr>
  <p:notesViewPr>
    <p:cSldViewPr>
      <p:cViewPr varScale="1">
        <p:scale>
          <a:sx n="69" d="100"/>
          <a:sy n="69" d="100"/>
        </p:scale>
        <p:origin x="-3306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2D2EDB-7D97-4F4B-A5B3-088E5E745CBC}" type="datetimeFigureOut">
              <a:rPr lang="pl-PL" smtClean="0"/>
              <a:pPr/>
              <a:t>2014-04-09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E94F22-BF5C-4742-9F3F-31E47CDFA5EE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190920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8C630B-5EE6-4E5D-A517-94517ECA4A8C}" type="datetimeFigureOut">
              <a:rPr lang="pl-PL" smtClean="0"/>
              <a:pPr/>
              <a:t>2014-04-09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E14FB3-087B-4B72-8786-B2FB59F3B544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38095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14FB3-087B-4B72-8786-B2FB59F3B544}" type="slidenum">
              <a:rPr lang="pl-PL" smtClean="0"/>
              <a:pPr/>
              <a:t>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90293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14FB3-087B-4B72-8786-B2FB59F3B544}" type="slidenum">
              <a:rPr lang="pl-PL" smtClean="0"/>
              <a:pPr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543349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14FB3-087B-4B72-8786-B2FB59F3B544}" type="slidenum">
              <a:rPr lang="pl-PL" smtClean="0"/>
              <a:pPr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759404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14FB3-087B-4B72-8786-B2FB59F3B544}" type="slidenum">
              <a:rPr lang="pl-PL" smtClean="0"/>
              <a:pPr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783462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14FB3-087B-4B72-8786-B2FB59F3B544}" type="slidenum">
              <a:rPr lang="pl-PL" smtClean="0"/>
              <a:pPr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535217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14FB3-087B-4B72-8786-B2FB59F3B544}" type="slidenum">
              <a:rPr lang="pl-PL" smtClean="0"/>
              <a:pPr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768940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14FB3-087B-4B72-8786-B2FB59F3B544}" type="slidenum">
              <a:rPr lang="pl-PL" smtClean="0"/>
              <a:pPr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680890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14FB3-087B-4B72-8786-B2FB59F3B544}" type="slidenum">
              <a:rPr lang="pl-PL" smtClean="0"/>
              <a:pPr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330823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14FB3-087B-4B72-8786-B2FB59F3B544}" type="slidenum">
              <a:rPr lang="pl-PL" smtClean="0"/>
              <a:pPr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468178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14FB3-087B-4B72-8786-B2FB59F3B544}" type="slidenum">
              <a:rPr lang="pl-PL" smtClean="0"/>
              <a:pPr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86135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14FB3-087B-4B72-8786-B2FB59F3B544}" type="slidenum">
              <a:rPr lang="pl-PL" smtClean="0"/>
              <a:pPr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790987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14FB3-087B-4B72-8786-B2FB59F3B544}" type="slidenum">
              <a:rPr lang="pl-PL" smtClean="0"/>
              <a:pPr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801374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14FB3-087B-4B72-8786-B2FB59F3B544}" type="slidenum">
              <a:rPr lang="pl-PL" smtClean="0"/>
              <a:pPr/>
              <a:t>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500166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14FB3-087B-4B72-8786-B2FB59F3B544}" type="slidenum">
              <a:rPr lang="pl-PL" smtClean="0"/>
              <a:pPr/>
              <a:t>20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3102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14FB3-087B-4B72-8786-B2FB59F3B544}" type="slidenum">
              <a:rPr lang="pl-PL" smtClean="0"/>
              <a:pPr/>
              <a:t>21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390274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14FB3-087B-4B72-8786-B2FB59F3B544}" type="slidenum">
              <a:rPr lang="pl-PL" smtClean="0"/>
              <a:pPr/>
              <a:t>22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182691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14FB3-087B-4B72-8786-B2FB59F3B544}" type="slidenum">
              <a:rPr lang="pl-PL" smtClean="0"/>
              <a:pPr/>
              <a:t>23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692789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14FB3-087B-4B72-8786-B2FB59F3B544}" type="slidenum">
              <a:rPr lang="pl-PL" smtClean="0"/>
              <a:pPr/>
              <a:t>24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370935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14FB3-087B-4B72-8786-B2FB59F3B544}" type="slidenum">
              <a:rPr lang="pl-PL" smtClean="0"/>
              <a:pPr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92104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14FB3-087B-4B72-8786-B2FB59F3B544}" type="slidenum">
              <a:rPr lang="pl-PL" smtClean="0"/>
              <a:pPr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005105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14FB3-087B-4B72-8786-B2FB59F3B544}" type="slidenum">
              <a:rPr lang="pl-PL" smtClean="0"/>
              <a:pPr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40919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14FB3-087B-4B72-8786-B2FB59F3B544}" type="slidenum">
              <a:rPr lang="pl-PL" smtClean="0"/>
              <a:pPr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082546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14FB3-087B-4B72-8786-B2FB59F3B544}" type="slidenum">
              <a:rPr lang="pl-PL" smtClean="0"/>
              <a:pPr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384246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14FB3-087B-4B72-8786-B2FB59F3B544}" type="slidenum">
              <a:rPr lang="pl-PL" smtClean="0"/>
              <a:pPr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933424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14FB3-087B-4B72-8786-B2FB59F3B544}" type="slidenum">
              <a:rPr lang="pl-PL" smtClean="0"/>
              <a:pPr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50128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jd tytułowy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ostokąt 8"/>
          <p:cNvSpPr/>
          <p:nvPr/>
        </p:nvSpPr>
        <p:spPr bwMode="ltGray">
          <a:xfrm>
            <a:off x="2" y="1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Prostokąt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8" name="Tytuł 1"/>
          <p:cNvSpPr>
            <a:spLocks noGrp="1"/>
          </p:cNvSpPr>
          <p:nvPr>
            <p:ph type="ctrTitle"/>
          </p:nvPr>
        </p:nvSpPr>
        <p:spPr>
          <a:xfrm>
            <a:off x="685800" y="3423082"/>
            <a:ext cx="8077200" cy="1538883"/>
          </a:xfrm>
        </p:spPr>
        <p:txBody>
          <a:bodyPr/>
          <a:lstStyle>
            <a:lvl1pPr>
              <a:defRPr sz="4700"/>
            </a:lvl1pPr>
          </a:lstStyle>
          <a:p>
            <a:r>
              <a:rPr lang="pl-PL" smtClean="0"/>
              <a:t>Kliknij, aby edytować styl</a:t>
            </a:r>
            <a:endParaRPr lang="en-IE" dirty="0"/>
          </a:p>
        </p:txBody>
      </p:sp>
      <p:sp>
        <p:nvSpPr>
          <p:cNvPr id="19" name="Podtytuł 2"/>
          <p:cNvSpPr>
            <a:spLocks noGrp="1"/>
          </p:cNvSpPr>
          <p:nvPr>
            <p:ph type="subTitle" idx="1"/>
          </p:nvPr>
        </p:nvSpPr>
        <p:spPr>
          <a:xfrm>
            <a:off x="685800" y="5715018"/>
            <a:ext cx="8077200" cy="754053"/>
          </a:xfrm>
        </p:spPr>
        <p:txBody>
          <a:bodyPr/>
          <a:lstStyle>
            <a:lvl1pPr>
              <a:buNone/>
              <a:defRPr sz="2000"/>
            </a:lvl1pPr>
          </a:lstStyle>
          <a:p>
            <a:r>
              <a:rPr lang="pl-PL" b="1" smtClean="0">
                <a:solidFill>
                  <a:schemeClr val="bg1"/>
                </a:solidFill>
              </a:rPr>
              <a:t>Kliknij, aby edytować styl wzorca podtytułu</a:t>
            </a:r>
            <a:endParaRPr lang="en-IE" dirty="0">
              <a:solidFill>
                <a:schemeClr val="bg1"/>
              </a:solidFill>
            </a:endParaRPr>
          </a:p>
        </p:txBody>
      </p:sp>
      <p:sp>
        <p:nvSpPr>
          <p:cNvPr id="6" name="Prostokąt 5"/>
          <p:cNvSpPr/>
          <p:nvPr userDrawn="1"/>
        </p:nvSpPr>
        <p:spPr bwMode="ltGray">
          <a:xfrm>
            <a:off x="2" y="1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Tytuł 1"/>
          <p:cNvSpPr>
            <a:spLocks noGrp="1"/>
          </p:cNvSpPr>
          <p:nvPr>
            <p:ph type="ctrTitle"/>
          </p:nvPr>
        </p:nvSpPr>
        <p:spPr>
          <a:xfrm>
            <a:off x="685800" y="3423082"/>
            <a:ext cx="8077200" cy="1538883"/>
          </a:xfrm>
        </p:spPr>
        <p:txBody>
          <a:bodyPr/>
          <a:lstStyle>
            <a:lvl1pPr>
              <a:defRPr sz="4700"/>
            </a:lvl1pPr>
          </a:lstStyle>
          <a:p>
            <a:r>
              <a:rPr lang="en-US" dirty="0" smtClean="0"/>
              <a:t>Introduction to Economics</a:t>
            </a:r>
            <a:br>
              <a:rPr lang="en-US" dirty="0" smtClean="0"/>
            </a:br>
            <a:r>
              <a:rPr lang="en-US" dirty="0" smtClean="0"/>
              <a:t>Lecture no.1</a:t>
            </a:r>
            <a:endParaRPr lang="en-IE" dirty="0"/>
          </a:p>
        </p:txBody>
      </p:sp>
      <p:sp>
        <p:nvSpPr>
          <p:cNvPr id="8" name="Podtytuł 2"/>
          <p:cNvSpPr>
            <a:spLocks noGrp="1"/>
          </p:cNvSpPr>
          <p:nvPr>
            <p:ph type="subTitle" idx="1"/>
          </p:nvPr>
        </p:nvSpPr>
        <p:spPr>
          <a:xfrm>
            <a:off x="685800" y="5715018"/>
            <a:ext cx="8077200" cy="754053"/>
          </a:xfrm>
        </p:spPr>
        <p:txBody>
          <a:bodyPr/>
          <a:lstStyle>
            <a:lvl1pPr>
              <a:buNone/>
              <a:defRPr sz="2000"/>
            </a:lvl1pPr>
          </a:lstStyle>
          <a:p>
            <a:r>
              <a:rPr lang="pl-PL" b="1" dirty="0" smtClean="0">
                <a:solidFill>
                  <a:schemeClr val="bg1"/>
                </a:solidFill>
              </a:rPr>
              <a:t>Horacy Dębowski</a:t>
            </a:r>
          </a:p>
          <a:p>
            <a:r>
              <a:rPr lang="pl-PL" b="1" dirty="0" smtClean="0">
                <a:solidFill>
                  <a:schemeClr val="bg1"/>
                </a:solidFill>
              </a:rPr>
              <a:t>e-mail: horacy.debowski@pjwstk.edu.pl</a:t>
            </a:r>
            <a:endParaRPr lang="en-IE" dirty="0">
              <a:solidFill>
                <a:schemeClr val="bg1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3885486" y="1775192"/>
            <a:ext cx="4801314" cy="2795843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SQL</a:t>
            </a:r>
            <a:endParaRPr lang="en-IE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4FA04-3383-455F-9726-8578ACE2B8C3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ostokąt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Prostokąt 7"/>
          <p:cNvSpPr/>
          <p:nvPr/>
        </p:nvSpPr>
        <p:spPr bwMode="ltGray">
          <a:xfrm>
            <a:off x="6647689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7357273" y="274641"/>
            <a:ext cx="754053" cy="5851525"/>
          </a:xfrm>
        </p:spPr>
        <p:txBody>
          <a:bodyPr vert="eaVert"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3645456" y="304801"/>
            <a:ext cx="2831544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>
          <a:xfrm>
            <a:off x="2640597" y="6377461"/>
            <a:ext cx="3836404" cy="365125"/>
          </a:xfrm>
        </p:spPr>
        <p:txBody>
          <a:bodyPr/>
          <a:lstStyle/>
          <a:p>
            <a:r>
              <a:rPr lang="en-IE" smtClean="0"/>
              <a:t>SQL</a:t>
            </a:r>
            <a:endParaRPr lang="en-IE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4FA04-3383-455F-9726-8578ACE2B8C3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Slajd tytułowy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ostokąt 8"/>
          <p:cNvSpPr/>
          <p:nvPr userDrawn="1"/>
        </p:nvSpPr>
        <p:spPr bwMode="ltGray">
          <a:xfrm>
            <a:off x="2" y="1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Prostokąt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8" name="Tytuł 1"/>
          <p:cNvSpPr>
            <a:spLocks noGrp="1"/>
          </p:cNvSpPr>
          <p:nvPr userDrawn="1">
            <p:ph type="ctrTitle"/>
          </p:nvPr>
        </p:nvSpPr>
        <p:spPr>
          <a:xfrm>
            <a:off x="685800" y="3423082"/>
            <a:ext cx="8077200" cy="1538883"/>
          </a:xfrm>
        </p:spPr>
        <p:txBody>
          <a:bodyPr/>
          <a:lstStyle>
            <a:lvl1pPr>
              <a:defRPr sz="4700"/>
            </a:lvl1pPr>
          </a:lstStyle>
          <a:p>
            <a:r>
              <a:rPr lang="en-US" dirty="0" smtClean="0"/>
              <a:t>Introduction to Economics</a:t>
            </a:r>
            <a:br>
              <a:rPr lang="en-US" dirty="0" smtClean="0"/>
            </a:br>
            <a:r>
              <a:rPr lang="en-US" dirty="0" smtClean="0"/>
              <a:t>Lecture no.1</a:t>
            </a:r>
            <a:endParaRPr lang="en-IE" dirty="0"/>
          </a:p>
        </p:txBody>
      </p:sp>
      <p:sp>
        <p:nvSpPr>
          <p:cNvPr id="19" name="Podtytuł 2"/>
          <p:cNvSpPr>
            <a:spLocks noGrp="1"/>
          </p:cNvSpPr>
          <p:nvPr userDrawn="1">
            <p:ph type="subTitle" idx="1"/>
          </p:nvPr>
        </p:nvSpPr>
        <p:spPr>
          <a:xfrm>
            <a:off x="685800" y="5715018"/>
            <a:ext cx="8077200" cy="754053"/>
          </a:xfrm>
        </p:spPr>
        <p:txBody>
          <a:bodyPr/>
          <a:lstStyle>
            <a:lvl1pPr>
              <a:buNone/>
              <a:defRPr sz="2000"/>
            </a:lvl1pPr>
          </a:lstStyle>
          <a:p>
            <a:r>
              <a:rPr lang="pl-PL" b="1" dirty="0" smtClean="0">
                <a:solidFill>
                  <a:schemeClr val="bg1"/>
                </a:solidFill>
              </a:rPr>
              <a:t>Horacy Dębowski</a:t>
            </a:r>
          </a:p>
          <a:p>
            <a:r>
              <a:rPr lang="pl-PL" b="1" dirty="0" smtClean="0">
                <a:solidFill>
                  <a:schemeClr val="bg1"/>
                </a:solidFill>
              </a:rPr>
              <a:t>e-mail: horacy.debowski@pjwstk.edu.pl</a:t>
            </a:r>
            <a:endParaRPr lang="en-IE" dirty="0">
              <a:solidFill>
                <a:schemeClr val="bg1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ytuł i zawartość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775192"/>
            <a:ext cx="8229600" cy="877163"/>
          </a:xfrm>
        </p:spPr>
        <p:txBody>
          <a:bodyPr/>
          <a:lstStyle>
            <a:lvl1pPr>
              <a:buClr>
                <a:srgbClr val="FFC800"/>
              </a:buClr>
              <a:defRPr sz="2400"/>
            </a:lvl1pPr>
            <a:lvl2pPr>
              <a:defRPr sz="2000"/>
            </a:lvl2pPr>
            <a:extLst/>
          </a:lstStyle>
          <a:p>
            <a:pPr lvl="0" eaLnBrk="1" latinLnBrk="0" hangingPunct="1"/>
            <a:r>
              <a:rPr lang="pl-PL" dirty="0" smtClean="0"/>
              <a:t>Kliknij, aby edytować style wzorca tekstu</a:t>
            </a:r>
          </a:p>
          <a:p>
            <a:pPr lvl="1" eaLnBrk="1" latinLnBrk="0" hangingPunct="1"/>
            <a:r>
              <a:rPr lang="pl-PL" dirty="0" smtClean="0"/>
              <a:t>Drugi poziom</a:t>
            </a:r>
          </a:p>
        </p:txBody>
      </p:sp>
      <p:sp>
        <p:nvSpPr>
          <p:cNvPr id="10" name="Tytuł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Kliknij, aby edytować styl</a:t>
            </a:r>
            <a:endParaRPr lang="en-IE" dirty="0"/>
          </a:p>
        </p:txBody>
      </p:sp>
      <p:sp>
        <p:nvSpPr>
          <p:cNvPr id="4" name="Symbol zastępczy daty 6"/>
          <p:cNvSpPr txBox="1">
            <a:spLocks/>
          </p:cNvSpPr>
          <p:nvPr userDrawn="1"/>
        </p:nvSpPr>
        <p:spPr>
          <a:xfrm>
            <a:off x="0" y="6596390"/>
            <a:ext cx="21336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alt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Introduction</a:t>
            </a:r>
            <a:r>
              <a:rPr kumimoji="0" lang="pl-PL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to </a:t>
            </a:r>
            <a:r>
              <a:rPr kumimoji="0" lang="pl-PL" alt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Economics</a:t>
            </a:r>
            <a:endParaRPr kumimoji="0" lang="pl-PL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ymbol zastępczy numeru slajdu 5"/>
          <p:cNvSpPr txBox="1">
            <a:spLocks/>
          </p:cNvSpPr>
          <p:nvPr userDrawn="1"/>
        </p:nvSpPr>
        <p:spPr>
          <a:xfrm>
            <a:off x="8715404" y="6596390"/>
            <a:ext cx="4285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E84FB5-CCE6-4879-B7D7-4708BECE1AEB}" type="slidenum">
              <a:rPr kumimoji="0" lang="pl-PL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pl-PL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lide(fromBottom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lide(fromBottom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Slajd tytułowy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ostokąt 8"/>
          <p:cNvSpPr/>
          <p:nvPr userDrawn="1"/>
        </p:nvSpPr>
        <p:spPr bwMode="ltGray">
          <a:xfrm>
            <a:off x="2" y="1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Prostokąt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8" name="Tytuł 1"/>
          <p:cNvSpPr>
            <a:spLocks noGrp="1"/>
          </p:cNvSpPr>
          <p:nvPr userDrawn="1">
            <p:ph type="ctrTitle"/>
          </p:nvPr>
        </p:nvSpPr>
        <p:spPr>
          <a:xfrm>
            <a:off x="685800" y="3423082"/>
            <a:ext cx="8077200" cy="1538883"/>
          </a:xfrm>
        </p:spPr>
        <p:txBody>
          <a:bodyPr/>
          <a:lstStyle>
            <a:lvl1pPr>
              <a:defRPr sz="4700"/>
            </a:lvl1pPr>
          </a:lstStyle>
          <a:p>
            <a:r>
              <a:rPr lang="en-US" dirty="0" smtClean="0"/>
              <a:t>Introduction to Economics</a:t>
            </a:r>
            <a:br>
              <a:rPr lang="en-US" dirty="0" smtClean="0"/>
            </a:br>
            <a:r>
              <a:rPr lang="en-US" dirty="0" smtClean="0"/>
              <a:t>Lecture no.1</a:t>
            </a:r>
            <a:endParaRPr lang="en-IE" dirty="0"/>
          </a:p>
        </p:txBody>
      </p:sp>
      <p:sp>
        <p:nvSpPr>
          <p:cNvPr id="19" name="Podtytuł 2"/>
          <p:cNvSpPr>
            <a:spLocks noGrp="1"/>
          </p:cNvSpPr>
          <p:nvPr userDrawn="1">
            <p:ph type="subTitle" idx="1"/>
          </p:nvPr>
        </p:nvSpPr>
        <p:spPr>
          <a:xfrm>
            <a:off x="685800" y="5715018"/>
            <a:ext cx="8077200" cy="754053"/>
          </a:xfrm>
        </p:spPr>
        <p:txBody>
          <a:bodyPr/>
          <a:lstStyle>
            <a:lvl1pPr>
              <a:buNone/>
              <a:defRPr sz="2000"/>
            </a:lvl1pPr>
          </a:lstStyle>
          <a:p>
            <a:r>
              <a:rPr lang="pl-PL" b="1" dirty="0" smtClean="0">
                <a:solidFill>
                  <a:schemeClr val="bg1"/>
                </a:solidFill>
              </a:rPr>
              <a:t>Horacy Dębowski</a:t>
            </a:r>
          </a:p>
          <a:p>
            <a:r>
              <a:rPr lang="pl-PL" b="1" dirty="0" smtClean="0">
                <a:solidFill>
                  <a:schemeClr val="bg1"/>
                </a:solidFill>
              </a:rPr>
              <a:t>e-mail: horacy.debowski@pjwstk.edu.pl</a:t>
            </a:r>
            <a:endParaRPr lang="en-IE" dirty="0">
              <a:solidFill>
                <a:schemeClr val="bg1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zawartość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775192"/>
            <a:ext cx="8229600" cy="877163"/>
          </a:xfrm>
        </p:spPr>
        <p:txBody>
          <a:bodyPr/>
          <a:lstStyle>
            <a:lvl1pPr>
              <a:buClr>
                <a:srgbClr val="FFC800"/>
              </a:buClr>
              <a:defRPr sz="2400"/>
            </a:lvl1pPr>
            <a:lvl2pPr>
              <a:defRPr sz="2000"/>
            </a:lvl2pPr>
            <a:extLst/>
          </a:lstStyle>
          <a:p>
            <a:pPr lvl="0" eaLnBrk="1" latinLnBrk="0" hangingPunct="1"/>
            <a:r>
              <a:rPr lang="pl-PL" dirty="0" smtClean="0"/>
              <a:t>Kliknij, aby edytować style wzorca tekstu</a:t>
            </a:r>
          </a:p>
          <a:p>
            <a:pPr lvl="1" eaLnBrk="1" latinLnBrk="0" hangingPunct="1"/>
            <a:r>
              <a:rPr lang="pl-PL" dirty="0" smtClean="0"/>
              <a:t>Drugi poziom</a:t>
            </a:r>
          </a:p>
        </p:txBody>
      </p:sp>
      <p:sp>
        <p:nvSpPr>
          <p:cNvPr id="10" name="Tytuł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IE" dirty="0"/>
          </a:p>
        </p:txBody>
      </p:sp>
      <p:sp>
        <p:nvSpPr>
          <p:cNvPr id="6" name="Symbol zastępczy numeru slajdu 5"/>
          <p:cNvSpPr txBox="1">
            <a:spLocks/>
          </p:cNvSpPr>
          <p:nvPr/>
        </p:nvSpPr>
        <p:spPr>
          <a:xfrm>
            <a:off x="8715404" y="6596390"/>
            <a:ext cx="4285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E84FB5-CCE6-4879-B7D7-4708BECE1AEB}" type="slidenum">
              <a:rPr kumimoji="0" lang="pl-PL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pl-PL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ymbol zastępczy daty 6"/>
          <p:cNvSpPr txBox="1">
            <a:spLocks/>
          </p:cNvSpPr>
          <p:nvPr userDrawn="1"/>
        </p:nvSpPr>
        <p:spPr>
          <a:xfrm>
            <a:off x="0" y="6596390"/>
            <a:ext cx="26277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Systemy baz danych </a:t>
            </a:r>
            <a:endParaRPr kumimoji="0" lang="pl-PL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Symbol zastępczy numeru slajdu 5"/>
          <p:cNvSpPr txBox="1">
            <a:spLocks/>
          </p:cNvSpPr>
          <p:nvPr userDrawn="1"/>
        </p:nvSpPr>
        <p:spPr>
          <a:xfrm>
            <a:off x="8715404" y="6596390"/>
            <a:ext cx="4285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E84FB5-CCE6-4879-B7D7-4708BECE1AEB}" type="slidenum">
              <a:rPr kumimoji="0" lang="pl-PL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pl-PL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lide(fromBottom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lide(fromBottom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ostokąt 8"/>
          <p:cNvSpPr/>
          <p:nvPr/>
        </p:nvSpPr>
        <p:spPr bwMode="ltGray">
          <a:xfrm>
            <a:off x="0" y="2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Prostokąt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40664" y="1828801"/>
            <a:ext cx="8022336" cy="307777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SQL</a:t>
            </a:r>
            <a:endParaRPr lang="en-IE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4FA04-3383-455F-9726-8578ACE2B8C3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773937"/>
            <a:ext cx="4038600" cy="2477601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773937"/>
            <a:ext cx="4038600" cy="247760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SQL</a:t>
            </a:r>
            <a:endParaRPr lang="en-IE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4FA04-3383-455F-9726-8578ACE2B8C3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33472"/>
            <a:ext cx="4040188" cy="846386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449513"/>
            <a:ext cx="4040188" cy="21698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7" y="1633472"/>
            <a:ext cx="4041775" cy="846386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7" y="2449513"/>
            <a:ext cx="4041775" cy="21698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SQL</a:t>
            </a:r>
            <a:endParaRPr lang="en-IE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4FA04-3383-455F-9726-8578ACE2B8C3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SQL</a:t>
            </a:r>
            <a:endParaRPr lang="en-IE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4FA04-3383-455F-9726-8578ACE2B8C3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SQL</a:t>
            </a:r>
            <a:endParaRPr lang="en-IE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4FA04-3383-455F-9726-8578ACE2B8C3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019377" y="1743134"/>
            <a:ext cx="5920641" cy="282231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67838" y="1730019"/>
            <a:ext cx="2468880" cy="569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SQL</a:t>
            </a:r>
            <a:endParaRPr lang="en-IE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4FA04-3383-455F-9726-8578ACE2B8C3}" type="slidenum">
              <a:rPr lang="en-IE" smtClean="0"/>
              <a:pPr/>
              <a:t>‹#›</a:t>
            </a:fld>
            <a:endParaRPr lang="en-IE"/>
          </a:p>
        </p:txBody>
      </p:sp>
      <p:sp>
        <p:nvSpPr>
          <p:cNvPr id="12" name="Prostokąt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Prostokąt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64592" y="472136"/>
            <a:ext cx="2525150" cy="661720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63094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pl-PL" smtClean="0"/>
              <a:t>Kliknij ikonę, aby dodać obraz</a:t>
            </a:r>
            <a:endParaRPr kumimoji="0" lang="en-US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64592" y="1728217"/>
            <a:ext cx="2468880" cy="569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endParaRPr lang="en-IE"/>
          </a:p>
        </p:txBody>
      </p:sp>
      <p:sp>
        <p:nvSpPr>
          <p:cNvPr id="11" name="Prostokąt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Prostokąt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r>
              <a:rPr lang="en-IE" smtClean="0"/>
              <a:t>SQL</a:t>
            </a:r>
            <a:endParaRPr lang="en-IE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9B24FA04-3383-455F-9726-8578ACE2B8C3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ostokąt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Prostokąt 6"/>
          <p:cNvSpPr/>
          <p:nvPr/>
        </p:nvSpPr>
        <p:spPr bwMode="ltGray">
          <a:xfrm>
            <a:off x="2" y="0"/>
            <a:ext cx="9143999" cy="1433734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423988"/>
            <a:ext cx="8229600" cy="707886"/>
          </a:xfrm>
          <a:prstGeom prst="rect">
            <a:avLst/>
          </a:prstGeom>
        </p:spPr>
        <p:txBody>
          <a:bodyPr vert="horz" lIns="91440" rIns="45720" rtlCol="0" anchor="ctr">
            <a:sp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pl-PL" dirty="0" smtClean="0"/>
              <a:t>Kliknij, aby edytować styl</a:t>
            </a:r>
            <a:endParaRPr kumimoji="0" lang="en-US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775192"/>
            <a:ext cx="8229600" cy="2329869"/>
          </a:xfrm>
          <a:prstGeom prst="rect">
            <a:avLst/>
          </a:prstGeom>
        </p:spPr>
        <p:txBody>
          <a:bodyPr vert="horz" lIns="54864" tIns="91440" rtlCol="0">
            <a:spAutoFit/>
          </a:bodyPr>
          <a:lstStyle>
            <a:extLst/>
          </a:lstStyle>
          <a:p>
            <a:pPr lvl="0" eaLnBrk="1" latinLnBrk="0" hangingPunct="1"/>
            <a:r>
              <a:rPr kumimoji="0" lang="pl-PL" dirty="0" smtClean="0"/>
              <a:t>Kliknij, aby edytować style wzorca tekstu</a:t>
            </a:r>
          </a:p>
          <a:p>
            <a:pPr lvl="1" eaLnBrk="1" latinLnBrk="0" hangingPunct="1"/>
            <a:r>
              <a:rPr kumimoji="0" lang="pl-PL" dirty="0" smtClean="0"/>
              <a:t>Drugi poziom</a:t>
            </a:r>
          </a:p>
          <a:p>
            <a:pPr lvl="2" eaLnBrk="1" latinLnBrk="0" hangingPunct="1"/>
            <a:r>
              <a:rPr kumimoji="0" lang="pl-PL" dirty="0" smtClean="0"/>
              <a:t>Trzeci poziom</a:t>
            </a:r>
          </a:p>
          <a:p>
            <a:pPr lvl="3" eaLnBrk="1" latinLnBrk="0" hangingPunct="1"/>
            <a:r>
              <a:rPr kumimoji="0" lang="pl-PL" dirty="0" smtClean="0"/>
              <a:t>Czwarty poziom</a:t>
            </a:r>
          </a:p>
          <a:p>
            <a:pPr lvl="4" eaLnBrk="1" latinLnBrk="0" hangingPunct="1"/>
            <a:r>
              <a:rPr kumimoji="0" lang="pl-PL" dirty="0" smtClean="0"/>
              <a:t>Piąty poziom</a:t>
            </a:r>
            <a:endParaRPr kumimoji="0" lang="en-US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0" y="6583680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pl-PL" altLang="en-US" dirty="0" smtClean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999207" y="6583680"/>
            <a:ext cx="1145586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pl-PL" altLang="en-US" dirty="0" smtClean="0"/>
              <a:t>SQL</a:t>
            </a: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410136" y="6583680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B24FA04-3383-455F-9726-8578ACE2B8C3}" type="slidenum">
              <a:rPr lang="en-IE" smtClean="0"/>
              <a:pPr/>
              <a:t>‹#›</a:t>
            </a:fld>
            <a:endParaRPr lang="en-I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62" r:id="rId13"/>
    <p:sldLayoutId id="2147483685" r:id="rId14"/>
  </p:sldLayoutIdLst>
  <p:transition/>
  <p:timing>
    <p:tnLst>
      <p:par>
        <p:cTn id="1" dur="indefinite" restart="never" nodeType="tmRoot"/>
      </p:par>
    </p:tnLst>
  </p:timing>
  <p:hf sldNum="0" hdr="0" dt="0"/>
  <p:txStyles>
    <p:titleStyle>
      <a:lvl1pPr algn="l" rtl="0" eaLnBrk="1" latinLnBrk="0" hangingPunct="1">
        <a:spcBef>
          <a:spcPct val="0"/>
        </a:spcBef>
        <a:buNone/>
        <a:defRPr kumimoji="0" sz="4000" b="1" kern="1200">
          <a:solidFill>
            <a:schemeClr val="accent1">
              <a:satMod val="150000"/>
            </a:schemeClr>
          </a:solidFill>
          <a:effectLst/>
          <a:latin typeface="Calibri" pitchFamily="34" charset="0"/>
          <a:ea typeface="+mj-ea"/>
          <a:cs typeface="+mj-cs"/>
        </a:defRPr>
      </a:lvl1pPr>
      <a:extLst/>
    </p:titleStyle>
    <p:bodyStyle>
      <a:lvl1pPr marL="633222" indent="-51435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" pitchFamily="2" charset="2"/>
        <a:buChar char="ü"/>
        <a:defRPr kumimoji="0" sz="3200" kern="12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971550" indent="-514350" algn="l" rtl="0" eaLnBrk="1" latinLnBrk="0" hangingPunct="1">
        <a:spcBef>
          <a:spcPct val="20000"/>
        </a:spcBef>
        <a:buClr>
          <a:schemeClr val="accent4">
            <a:lumMod val="50000"/>
          </a:schemeClr>
        </a:buClr>
        <a:buSzPct val="90000"/>
        <a:buFont typeface="Wingdings" pitchFamily="2" charset="2"/>
        <a:buChar char="ü"/>
        <a:defRPr kumimoji="0" sz="2800" kern="1200">
          <a:solidFill>
            <a:schemeClr val="tx1"/>
          </a:solidFill>
          <a:latin typeface="Calibri" pitchFamily="34" charset="0"/>
          <a:ea typeface="+mn-ea"/>
          <a:cs typeface="+mn-cs"/>
        </a:defRPr>
      </a:lvl2pPr>
      <a:lvl3pPr marL="1225296" indent="-45720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ü"/>
        <a:defRPr kumimoji="0" sz="2400" kern="1200">
          <a:solidFill>
            <a:schemeClr val="tx1"/>
          </a:solidFill>
          <a:latin typeface="Calibri" pitchFamily="34" charset="0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Calibri" pitchFamily="34" charset="0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Calibri" pitchFamily="34" charset="0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3568" y="1719972"/>
            <a:ext cx="8077200" cy="2677656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pl-PL" sz="4400" dirty="0" smtClean="0">
                <a:cs typeface="Times New Roman" pitchFamily="18" charset="0"/>
              </a:rPr>
              <a:t>SQL – język relacyjnych </a:t>
            </a:r>
            <a:r>
              <a:rPr lang="en-US" sz="4400" dirty="0" err="1" smtClean="0">
                <a:cs typeface="Times New Roman" pitchFamily="18" charset="0"/>
              </a:rPr>
              <a:t>i</a:t>
            </a:r>
            <a:r>
              <a:rPr lang="en-US" sz="4400" dirty="0" smtClean="0">
                <a:cs typeface="Times New Roman" pitchFamily="18" charset="0"/>
              </a:rPr>
              <a:t> </a:t>
            </a:r>
            <a:r>
              <a:rPr lang="en-US" sz="4400" dirty="0" err="1" smtClean="0">
                <a:cs typeface="Times New Roman" pitchFamily="18" charset="0"/>
              </a:rPr>
              <a:t>obiektowo-relacyjnych</a:t>
            </a:r>
            <a:r>
              <a:rPr lang="en-US" sz="4400" dirty="0" smtClean="0">
                <a:cs typeface="Times New Roman" pitchFamily="18" charset="0"/>
              </a:rPr>
              <a:t> </a:t>
            </a:r>
            <a:r>
              <a:rPr lang="pl-PL" sz="4400" dirty="0" smtClean="0">
                <a:cs typeface="Times New Roman" pitchFamily="18" charset="0"/>
              </a:rPr>
              <a:t>baz danych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pl-PL" sz="3600" dirty="0" smtClean="0">
                <a:solidFill>
                  <a:schemeClr val="tx1"/>
                </a:solidFill>
              </a:rPr>
              <a:t>Podzapytania</a:t>
            </a:r>
            <a:endParaRPr lang="pl-PL" sz="3600" dirty="0">
              <a:solidFill>
                <a:schemeClr val="tx1"/>
              </a:solidFill>
            </a:endParaRP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b="1" dirty="0" smtClean="0">
                <a:solidFill>
                  <a:schemeClr val="bg1"/>
                </a:solidFill>
              </a:rPr>
              <a:t>Lech </a:t>
            </a:r>
            <a:r>
              <a:rPr lang="pl-PL" b="1" dirty="0" err="1" smtClean="0">
                <a:solidFill>
                  <a:schemeClr val="bg1"/>
                </a:solidFill>
              </a:rPr>
              <a:t>Banachowski</a:t>
            </a:r>
            <a:r>
              <a:rPr lang="pl-PL" b="1" dirty="0" smtClean="0">
                <a:solidFill>
                  <a:schemeClr val="bg1"/>
                </a:solidFill>
              </a:rPr>
              <a:t>, Agnieszka Chądzyńska-Krasowska</a:t>
            </a:r>
          </a:p>
          <a:p>
            <a:r>
              <a:rPr lang="pl-PL" b="1" dirty="0" smtClean="0">
                <a:solidFill>
                  <a:schemeClr val="bg1"/>
                </a:solidFill>
              </a:rPr>
              <a:t>e-mail: honzik@pjwstk.edu.pl</a:t>
            </a:r>
            <a:endParaRPr lang="en-IE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57200" y="1775192"/>
            <a:ext cx="8229600" cy="2508379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pl-PL" sz="2000" dirty="0" smtClean="0"/>
              <a:t>Kolumny występujące na liście wyboru wewnętrznego zapytania muszą występować w kolejności zgodnej z kolejnością kolumn ujętych w nawiasy warunku </a:t>
            </a: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</a:rPr>
              <a:t>WHERE</a:t>
            </a:r>
            <a:r>
              <a:rPr lang="pl-PL" sz="2000" dirty="0" smtClean="0"/>
              <a:t> zapytania głównego. Musi  występować też zgodność co do ilości i typu kolumn wybieranych w bloku wewnętrznym i kolumn bloku zewnętrznego porównywanych z nimi.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pl-PL" sz="2000" dirty="0" smtClean="0"/>
              <a:t>Jest to konstrukcja ORACLE.</a:t>
            </a:r>
            <a:endParaRPr lang="pl-PL" sz="2000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>
          <a:xfrm>
            <a:off x="457200" y="116212"/>
            <a:ext cx="8229600" cy="1323439"/>
          </a:xfrm>
        </p:spPr>
        <p:txBody>
          <a:bodyPr/>
          <a:lstStyle/>
          <a:p>
            <a:r>
              <a:rPr lang="pl-PL" dirty="0" err="1" smtClean="0">
                <a:cs typeface="Times New Roman" pitchFamily="18" charset="0"/>
              </a:rPr>
              <a:t>Podzapytania</a:t>
            </a:r>
            <a:r>
              <a:rPr lang="pl-PL" dirty="0" smtClean="0">
                <a:cs typeface="Times New Roman" pitchFamily="18" charset="0"/>
              </a:rPr>
              <a:t> z porównaniem listy wartości</a:t>
            </a:r>
          </a:p>
        </p:txBody>
      </p:sp>
      <p:sp>
        <p:nvSpPr>
          <p:cNvPr id="8" name="Symbol zastępczy stopki 4"/>
          <p:cNvSpPr txBox="1">
            <a:spLocks/>
          </p:cNvSpPr>
          <p:nvPr/>
        </p:nvSpPr>
        <p:spPr>
          <a:xfrm>
            <a:off x="3419872" y="6572272"/>
            <a:ext cx="25922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pl-PL" altLang="en-US" sz="1400" dirty="0" smtClean="0"/>
              <a:t>Złożone zapytania| Część 3</a:t>
            </a:r>
            <a:endParaRPr lang="pl-PL" altLang="en-US" sz="1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57200" y="1775192"/>
            <a:ext cx="8229600" cy="4179606"/>
          </a:xfrm>
        </p:spPr>
        <p:txBody>
          <a:bodyPr/>
          <a:lstStyle/>
          <a:p>
            <a:pPr algn="just">
              <a:lnSpc>
                <a:spcPct val="120000"/>
              </a:lnSpc>
              <a:spcAft>
                <a:spcPts val="1200"/>
              </a:spcAft>
            </a:pPr>
            <a:r>
              <a:rPr lang="en-US" sz="1800" dirty="0" smtClean="0">
                <a:cs typeface="Times New Roman" pitchFamily="18" charset="0"/>
              </a:rPr>
              <a:t>P</a:t>
            </a:r>
            <a:r>
              <a:rPr lang="pl-PL" sz="1800" dirty="0" err="1" smtClean="0">
                <a:cs typeface="Times New Roman" pitchFamily="18" charset="0"/>
              </a:rPr>
              <a:t>roblemy</a:t>
            </a:r>
            <a:r>
              <a:rPr lang="pl-PL" sz="1800" dirty="0" smtClean="0">
                <a:cs typeface="Times New Roman" pitchFamily="18" charset="0"/>
              </a:rPr>
              <a:t> pojawi</a:t>
            </a:r>
            <a:r>
              <a:rPr lang="en-US" sz="1800" dirty="0" err="1" smtClean="0">
                <a:cs typeface="Times New Roman" pitchFamily="18" charset="0"/>
              </a:rPr>
              <a:t>aj</a:t>
            </a:r>
            <a:r>
              <a:rPr lang="pl-PL" sz="1800" dirty="0" smtClean="0">
                <a:cs typeface="Times New Roman" pitchFamily="18" charset="0"/>
              </a:rPr>
              <a:t>ą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si</a:t>
            </a:r>
            <a:r>
              <a:rPr lang="pl-PL" sz="1800" dirty="0" smtClean="0">
                <a:cs typeface="Times New Roman" pitchFamily="18" charset="0"/>
              </a:rPr>
              <a:t>ę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pl-PL" sz="1800" dirty="0" smtClean="0">
                <a:cs typeface="Times New Roman" pitchFamily="18" charset="0"/>
              </a:rPr>
              <a:t>przy stosowaniu operatora </a:t>
            </a:r>
            <a:r>
              <a:rPr lang="pl-PL" sz="1800" b="1" dirty="0" smtClean="0">
                <a:solidFill>
                  <a:srgbClr val="002060"/>
                </a:solidFill>
                <a:cs typeface="Courier New" pitchFamily="49" charset="0"/>
              </a:rPr>
              <a:t>NOT</a:t>
            </a:r>
            <a:r>
              <a:rPr lang="pl-PL" sz="1800" dirty="0" smtClean="0">
                <a:cs typeface="Courier New" pitchFamily="49" charset="0"/>
              </a:rPr>
              <a:t> </a:t>
            </a:r>
            <a:r>
              <a:rPr lang="pl-PL" sz="1800" b="1" dirty="0" smtClean="0">
                <a:solidFill>
                  <a:srgbClr val="002060"/>
                </a:solidFill>
                <a:cs typeface="Courier New" pitchFamily="49" charset="0"/>
              </a:rPr>
              <a:t>IN</a:t>
            </a:r>
            <a:r>
              <a:rPr lang="pl-PL" sz="1800" dirty="0" smtClean="0">
                <a:cs typeface="Times New Roman" pitchFamily="18" charset="0"/>
              </a:rPr>
              <a:t> w sytuacji, gdy w wyniku </a:t>
            </a:r>
            <a:r>
              <a:rPr lang="pl-PL" sz="1800" dirty="0" err="1" smtClean="0">
                <a:cs typeface="Times New Roman" pitchFamily="18" charset="0"/>
              </a:rPr>
              <a:t>podzapytania</a:t>
            </a:r>
            <a:r>
              <a:rPr lang="pl-PL" sz="1800" dirty="0" smtClean="0">
                <a:cs typeface="Times New Roman" pitchFamily="18" charset="0"/>
              </a:rPr>
              <a:t> </a:t>
            </a:r>
            <a:r>
              <a:rPr lang="en-US" sz="1800" dirty="0" smtClean="0">
                <a:cs typeface="Times New Roman" pitchFamily="18" charset="0"/>
              </a:rPr>
              <a:t>jest</a:t>
            </a:r>
            <a:r>
              <a:rPr lang="pl-PL" sz="1800" dirty="0" smtClean="0">
                <a:cs typeface="Times New Roman" pitchFamily="18" charset="0"/>
              </a:rPr>
              <a:t> </a:t>
            </a:r>
            <a:r>
              <a:rPr lang="pl-PL" sz="1800" dirty="0" err="1" smtClean="0">
                <a:cs typeface="Times New Roman" pitchFamily="18" charset="0"/>
              </a:rPr>
              <a:t>pseudowartość</a:t>
            </a:r>
            <a:r>
              <a:rPr lang="pl-PL" sz="1800" dirty="0" smtClean="0">
                <a:cs typeface="Times New Roman" pitchFamily="18" charset="0"/>
              </a:rPr>
              <a:t> </a:t>
            </a:r>
            <a:r>
              <a:rPr lang="pl-PL" sz="1800" b="1" dirty="0" smtClean="0">
                <a:solidFill>
                  <a:srgbClr val="002060"/>
                </a:solidFill>
                <a:cs typeface="Courier New" pitchFamily="49" charset="0"/>
              </a:rPr>
              <a:t>NULL</a:t>
            </a:r>
            <a:r>
              <a:rPr lang="pl-PL" sz="1800" dirty="0" smtClean="0">
                <a:cs typeface="Courier New" pitchFamily="49" charset="0"/>
              </a:rPr>
              <a:t> </a:t>
            </a:r>
            <a:r>
              <a:rPr lang="pl-PL" sz="1800" dirty="0" smtClean="0">
                <a:cs typeface="Times New Roman" pitchFamily="18" charset="0"/>
              </a:rPr>
              <a:t>– </a:t>
            </a:r>
            <a:r>
              <a:rPr lang="pl-PL" sz="1800" b="1" i="1" dirty="0" smtClean="0">
                <a:solidFill>
                  <a:schemeClr val="accent5">
                    <a:lumMod val="50000"/>
                  </a:schemeClr>
                </a:solidFill>
                <a:cs typeface="Times New Roman" pitchFamily="18" charset="0"/>
              </a:rPr>
              <a:t>o żadnej wartości nie da się stwierdzić, że jest różna od </a:t>
            </a:r>
            <a:r>
              <a:rPr lang="pl-PL" sz="1800" b="1" i="1" dirty="0" smtClean="0">
                <a:solidFill>
                  <a:schemeClr val="accent5">
                    <a:lumMod val="50000"/>
                  </a:schemeClr>
                </a:solidFill>
                <a:cs typeface="Courier New" pitchFamily="49" charset="0"/>
              </a:rPr>
              <a:t>NULL</a:t>
            </a:r>
            <a:r>
              <a:rPr lang="en-US" sz="1800" b="1" i="1" dirty="0" smtClean="0">
                <a:solidFill>
                  <a:schemeClr val="accent5">
                    <a:lumMod val="50000"/>
                  </a:schemeClr>
                </a:solidFill>
                <a:cs typeface="Times New Roman" pitchFamily="18" charset="0"/>
              </a:rPr>
              <a:t>!</a:t>
            </a:r>
            <a:r>
              <a:rPr lang="pl-PL" sz="1800" b="1" i="1" dirty="0" smtClean="0">
                <a:solidFill>
                  <a:schemeClr val="accent5">
                    <a:lumMod val="50000"/>
                  </a:schemeClr>
                </a:solidFill>
                <a:cs typeface="Times New Roman" pitchFamily="18" charset="0"/>
              </a:rPr>
              <a:t> </a:t>
            </a:r>
            <a:endParaRPr lang="en-US" sz="1800" b="1" i="1" dirty="0" smtClean="0">
              <a:solidFill>
                <a:schemeClr val="accent5">
                  <a:lumMod val="50000"/>
                </a:schemeClr>
              </a:solidFill>
              <a:cs typeface="Times New Roman" pitchFamily="18" charset="0"/>
            </a:endParaRPr>
          </a:p>
          <a:p>
            <a:pPr algn="just">
              <a:lnSpc>
                <a:spcPct val="120000"/>
              </a:lnSpc>
              <a:spcAft>
                <a:spcPts val="600"/>
              </a:spcAft>
            </a:pPr>
            <a:r>
              <a:rPr lang="pl-PL" sz="1800" dirty="0" smtClean="0">
                <a:cs typeface="Times New Roman" pitchFamily="18" charset="0"/>
              </a:rPr>
              <a:t>Znajdź pracowników, którzy nie są kierownikami.</a:t>
            </a:r>
          </a:p>
          <a:p>
            <a:pPr algn="just">
              <a:lnSpc>
                <a:spcPct val="120000"/>
              </a:lnSpc>
              <a:spcAft>
                <a:spcPts val="1200"/>
              </a:spcAft>
            </a:pPr>
            <a:r>
              <a:rPr lang="en-US" sz="1800" dirty="0" smtClean="0">
                <a:cs typeface="Times New Roman" pitchFamily="18" charset="0"/>
              </a:rPr>
              <a:t>Z</a:t>
            </a:r>
            <a:r>
              <a:rPr lang="pl-PL" sz="1800" dirty="0" err="1" smtClean="0">
                <a:cs typeface="Times New Roman" pitchFamily="18" charset="0"/>
              </a:rPr>
              <a:t>apytanie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pl-PL" sz="1800" b="1" i="1" dirty="0" smtClean="0">
                <a:solidFill>
                  <a:schemeClr val="accent5">
                    <a:lumMod val="50000"/>
                  </a:schemeClr>
                </a:solidFill>
                <a:cs typeface="Times New Roman" pitchFamily="18" charset="0"/>
              </a:rPr>
              <a:t>pozornie</a:t>
            </a:r>
            <a:r>
              <a:rPr lang="pl-PL" sz="1800" dirty="0" smtClean="0">
                <a:cs typeface="Times New Roman" pitchFamily="18" charset="0"/>
              </a:rPr>
              <a:t> znajduje wszystkich pracowników, dla których wartość </a:t>
            </a:r>
            <a:r>
              <a:rPr lang="pl-PL" sz="1800" i="1" dirty="0" err="1" smtClean="0">
                <a:cs typeface="Times New Roman" pitchFamily="18" charset="0"/>
              </a:rPr>
              <a:t>empno</a:t>
            </a:r>
            <a:r>
              <a:rPr lang="pl-PL" sz="1800" dirty="0" smtClean="0">
                <a:cs typeface="Times New Roman" pitchFamily="18" charset="0"/>
              </a:rPr>
              <a:t> nie występuje w kolumnie </a:t>
            </a:r>
            <a:r>
              <a:rPr lang="pl-PL" sz="1800" i="1" dirty="0" smtClean="0">
                <a:cs typeface="Times New Roman" pitchFamily="18" charset="0"/>
              </a:rPr>
              <a:t>mgr</a:t>
            </a:r>
            <a:r>
              <a:rPr lang="pl-PL" sz="1800" dirty="0" smtClean="0">
                <a:cs typeface="Times New Roman" pitchFamily="18" charset="0"/>
              </a:rPr>
              <a:t>:</a:t>
            </a:r>
          </a:p>
          <a:p>
            <a:pPr marL="631825" indent="1588">
              <a:lnSpc>
                <a:spcPct val="120000"/>
              </a:lnSpc>
              <a:spcAft>
                <a:spcPts val="1200"/>
              </a:spcAft>
              <a:buNone/>
              <a:tabLst>
                <a:tab pos="1695450" algn="l"/>
                <a:tab pos="4129088" algn="l"/>
              </a:tabLst>
            </a:pPr>
            <a:r>
              <a:rPr lang="pl-PL" sz="18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SELECT	</a:t>
            </a:r>
            <a:r>
              <a:rPr lang="pl-PL" sz="18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Prac.Ename</a:t>
            </a: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18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FROM	</a:t>
            </a:r>
            <a:r>
              <a:rPr lang="pl-PL" sz="18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Emp</a:t>
            </a:r>
            <a:r>
              <a:rPr lang="pl-PL" sz="18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Prac</a:t>
            </a:r>
            <a:b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18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WHERE	</a:t>
            </a:r>
            <a:r>
              <a:rPr lang="pl-PL" sz="18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Prac.Empno</a:t>
            </a:r>
            <a:r>
              <a:rPr lang="pl-PL" sz="18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NOT IN</a:t>
            </a:r>
            <a:br>
              <a:rPr lang="pl-PL" sz="18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18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	(SELECT </a:t>
            </a:r>
            <a:r>
              <a:rPr lang="pl-PL" sz="18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Podwladny.Mgr</a:t>
            </a: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pl-PL" sz="18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pl-PL" sz="18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Emp</a:t>
            </a:r>
            <a:r>
              <a:rPr lang="pl-PL" sz="18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8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Podwladny</a:t>
            </a:r>
            <a:r>
              <a:rPr lang="pl-PL" sz="18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>
          <a:xfrm>
            <a:off x="457200" y="116212"/>
            <a:ext cx="8229600" cy="1323439"/>
          </a:xfrm>
        </p:spPr>
        <p:txBody>
          <a:bodyPr/>
          <a:lstStyle/>
          <a:p>
            <a:r>
              <a:rPr lang="pl-PL" dirty="0" smtClean="0">
                <a:cs typeface="Times New Roman" pitchFamily="18" charset="0"/>
              </a:rPr>
              <a:t>Operator NOT IN a </a:t>
            </a:r>
            <a:r>
              <a:rPr lang="pl-PL" dirty="0" err="1" smtClean="0">
                <a:cs typeface="Times New Roman" pitchFamily="18" charset="0"/>
              </a:rPr>
              <a:t>pseudowartość</a:t>
            </a:r>
            <a:r>
              <a:rPr lang="pl-PL" dirty="0" smtClean="0">
                <a:cs typeface="Times New Roman" pitchFamily="18" charset="0"/>
              </a:rPr>
              <a:t> NULL</a:t>
            </a:r>
          </a:p>
        </p:txBody>
      </p:sp>
      <p:sp>
        <p:nvSpPr>
          <p:cNvPr id="8" name="Symbol zastępczy stopki 4"/>
          <p:cNvSpPr txBox="1">
            <a:spLocks/>
          </p:cNvSpPr>
          <p:nvPr/>
        </p:nvSpPr>
        <p:spPr>
          <a:xfrm>
            <a:off x="3419872" y="6572272"/>
            <a:ext cx="25922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pl-PL" altLang="en-US" sz="1400" dirty="0" smtClean="0"/>
              <a:t>Złożone zapytania| Część 3</a:t>
            </a:r>
            <a:endParaRPr lang="pl-PL" altLang="en-US" sz="1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57200" y="1775192"/>
            <a:ext cx="8229600" cy="3591752"/>
          </a:xfrm>
        </p:spPr>
        <p:txBody>
          <a:bodyPr/>
          <a:lstStyle/>
          <a:p>
            <a:pPr marL="631825" indent="1588">
              <a:lnSpc>
                <a:spcPct val="120000"/>
              </a:lnSpc>
              <a:spcAft>
                <a:spcPts val="1200"/>
              </a:spcAft>
              <a:buNone/>
              <a:tabLst>
                <a:tab pos="1695450" algn="l"/>
                <a:tab pos="4129088" algn="l"/>
              </a:tabLst>
            </a:pPr>
            <a:r>
              <a:rPr lang="pl-PL" sz="18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SELECT	</a:t>
            </a:r>
            <a:r>
              <a:rPr lang="pl-PL" sz="18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Prac.Ename</a:t>
            </a: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18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FROM	</a:t>
            </a:r>
            <a:r>
              <a:rPr lang="pl-PL" sz="18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Emp</a:t>
            </a:r>
            <a:r>
              <a:rPr lang="pl-PL" sz="18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Prac</a:t>
            </a:r>
            <a:b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18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WHERE	</a:t>
            </a:r>
            <a:r>
              <a:rPr lang="pl-PL" sz="18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Prac.Empno</a:t>
            </a:r>
            <a:r>
              <a:rPr lang="pl-PL" sz="18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NOT IN</a:t>
            </a:r>
            <a:br>
              <a:rPr lang="pl-PL" sz="18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18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	(SELECT </a:t>
            </a:r>
            <a:r>
              <a:rPr lang="pl-PL" sz="18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Podwladny.Mgr</a:t>
            </a: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pl-PL" sz="18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pl-PL" sz="18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Emp</a:t>
            </a:r>
            <a:r>
              <a:rPr lang="pl-PL" sz="18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8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Podwladny</a:t>
            </a:r>
            <a:r>
              <a:rPr lang="pl-PL" sz="18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just">
              <a:lnSpc>
                <a:spcPct val="120000"/>
              </a:lnSpc>
              <a:spcBef>
                <a:spcPts val="1200"/>
              </a:spcBef>
            </a:pPr>
            <a:r>
              <a:rPr lang="pl-PL" sz="1800" dirty="0" smtClean="0">
                <a:cs typeface="Times New Roman" pitchFamily="18" charset="0"/>
              </a:rPr>
              <a:t>Zapytanie to daje w rzeczywistości wynik będący pustą tabelą!</a:t>
            </a:r>
          </a:p>
          <a:p>
            <a:pPr algn="just">
              <a:lnSpc>
                <a:spcPct val="120000"/>
              </a:lnSpc>
              <a:spcBef>
                <a:spcPts val="1200"/>
              </a:spcBef>
            </a:pPr>
            <a:r>
              <a:rPr lang="pl-PL" sz="1800" dirty="0" smtClean="0">
                <a:cs typeface="Times New Roman" pitchFamily="18" charset="0"/>
              </a:rPr>
              <a:t>Rozwiązaniem problemu jest użycie funkcji konwertującej </a:t>
            </a:r>
            <a:r>
              <a:rPr lang="pl-PL" sz="1800" dirty="0" err="1" smtClean="0">
                <a:cs typeface="Times New Roman" pitchFamily="18" charset="0"/>
              </a:rPr>
              <a:t>pseudowartość</a:t>
            </a:r>
            <a:r>
              <a:rPr lang="pl-PL" sz="1800" dirty="0" smtClean="0">
                <a:cs typeface="Times New Roman" pitchFamily="18" charset="0"/>
              </a:rPr>
              <a:t> </a:t>
            </a:r>
            <a:r>
              <a:rPr lang="pl-PL" sz="1800" dirty="0" err="1" smtClean="0">
                <a:cs typeface="Times New Roman" pitchFamily="18" charset="0"/>
              </a:rPr>
              <a:t>Null</a:t>
            </a:r>
            <a:r>
              <a:rPr lang="pl-PL" sz="1800" dirty="0" smtClean="0">
                <a:cs typeface="Times New Roman" pitchFamily="18" charset="0"/>
              </a:rPr>
              <a:t> na wartość znaczącą, czyli zamiast </a:t>
            </a:r>
            <a:r>
              <a:rPr lang="pl-PL" sz="18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Podw.Mgr</a:t>
            </a:r>
            <a:r>
              <a:rPr lang="en-US" sz="1800" dirty="0" smtClean="0">
                <a:solidFill>
                  <a:schemeClr val="accent4">
                    <a:lumMod val="50000"/>
                  </a:schemeClr>
                </a:solidFill>
                <a:cs typeface="Times New Roman" pitchFamily="18" charset="0"/>
              </a:rPr>
              <a:t> </a:t>
            </a:r>
            <a:r>
              <a:rPr lang="pl-PL" sz="1800" dirty="0" smtClean="0">
                <a:cs typeface="Times New Roman" pitchFamily="18" charset="0"/>
              </a:rPr>
              <a:t>należy </a:t>
            </a:r>
            <a:r>
              <a:rPr lang="en-US" sz="1800" dirty="0" smtClean="0">
                <a:cs typeface="Times New Roman" pitchFamily="18" charset="0"/>
              </a:rPr>
              <a:t>u</a:t>
            </a:r>
            <a:r>
              <a:rPr lang="pl-PL" sz="1800" dirty="0" smtClean="0">
                <a:cs typeface="Times New Roman" pitchFamily="18" charset="0"/>
              </a:rPr>
              <a:t>ż</a:t>
            </a:r>
            <a:r>
              <a:rPr lang="en-US" sz="1800" dirty="0" smtClean="0">
                <a:cs typeface="Times New Roman" pitchFamily="18" charset="0"/>
              </a:rPr>
              <a:t>y</a:t>
            </a:r>
            <a:r>
              <a:rPr lang="pl-PL" sz="1800" dirty="0" smtClean="0">
                <a:cs typeface="Times New Roman" pitchFamily="18" charset="0"/>
              </a:rPr>
              <a:t>ć: </a:t>
            </a:r>
            <a:r>
              <a:rPr lang="en-US" sz="18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NVL</a:t>
            </a:r>
            <a:r>
              <a:rPr lang="pl-PL" sz="18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Podw.Mgr</a:t>
            </a: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Times New Roman" pitchFamily="18" charset="0"/>
              </a:rPr>
              <a:t>,0</a:t>
            </a:r>
            <a:r>
              <a:rPr lang="pl-PL" sz="18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).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>
          <a:xfrm>
            <a:off x="457200" y="116212"/>
            <a:ext cx="8229600" cy="1323439"/>
          </a:xfrm>
        </p:spPr>
        <p:txBody>
          <a:bodyPr/>
          <a:lstStyle/>
          <a:p>
            <a:r>
              <a:rPr lang="pl-PL" dirty="0" smtClean="0">
                <a:cs typeface="Times New Roman" pitchFamily="18" charset="0"/>
              </a:rPr>
              <a:t>Operator NOT IN a </a:t>
            </a:r>
            <a:r>
              <a:rPr lang="pl-PL" dirty="0" err="1" smtClean="0">
                <a:cs typeface="Times New Roman" pitchFamily="18" charset="0"/>
              </a:rPr>
              <a:t>pseudowartość</a:t>
            </a:r>
            <a:r>
              <a:rPr lang="pl-PL" dirty="0" smtClean="0">
                <a:cs typeface="Times New Roman" pitchFamily="18" charset="0"/>
              </a:rPr>
              <a:t> NULL</a:t>
            </a:r>
          </a:p>
        </p:txBody>
      </p:sp>
      <p:sp>
        <p:nvSpPr>
          <p:cNvPr id="8" name="Symbol zastępczy stopki 4"/>
          <p:cNvSpPr txBox="1">
            <a:spLocks/>
          </p:cNvSpPr>
          <p:nvPr/>
        </p:nvSpPr>
        <p:spPr>
          <a:xfrm>
            <a:off x="3419872" y="6572272"/>
            <a:ext cx="25922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pl-PL" altLang="en-US" sz="1400" dirty="0" smtClean="0"/>
              <a:t>Złożone zapytania| Część 3</a:t>
            </a:r>
            <a:endParaRPr lang="pl-PL" altLang="en-US" sz="1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2" grpId="1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57200" y="1775192"/>
            <a:ext cx="8229600" cy="2576090"/>
          </a:xfrm>
        </p:spPr>
        <p:txBody>
          <a:bodyPr/>
          <a:lstStyle/>
          <a:p>
            <a:pPr marL="517525" indent="-517525">
              <a:lnSpc>
                <a:spcPct val="120000"/>
              </a:lnSpc>
              <a:spcBef>
                <a:spcPct val="50000"/>
              </a:spcBef>
            </a:pPr>
            <a:r>
              <a:rPr lang="pl-PL" sz="2000" dirty="0" smtClean="0"/>
              <a:t>Wyrażenie</a:t>
            </a:r>
            <a:r>
              <a:rPr lang="en-US" sz="2000" dirty="0" smtClean="0"/>
              <a:t> </a:t>
            </a:r>
            <a:r>
              <a:rPr lang="pl-PL" sz="2000" dirty="0" err="1" smtClean="0"/>
              <a:t>op</a:t>
            </a:r>
            <a:r>
              <a:rPr lang="en-US" sz="2000" dirty="0" err="1" smtClean="0"/>
              <a:t>er</a:t>
            </a:r>
            <a:r>
              <a:rPr lang="pl-PL" sz="2000" dirty="0" err="1" smtClean="0"/>
              <a:t>ator</a:t>
            </a:r>
            <a:r>
              <a:rPr lang="pl-PL" sz="2000" dirty="0" smtClean="0"/>
              <a:t> [</a:t>
            </a:r>
            <a:r>
              <a:rPr lang="pl-PL" sz="2000" dirty="0" err="1" smtClean="0"/>
              <a:t>ANY|SOME|ALL</a:t>
            </a:r>
            <a:r>
              <a:rPr lang="pl-PL" sz="2000" dirty="0" smtClean="0"/>
              <a:t>] [</a:t>
            </a:r>
            <a:r>
              <a:rPr lang="pl-PL" sz="2000" dirty="0" err="1" smtClean="0"/>
              <a:t>lista_wyrażeń</a:t>
            </a:r>
            <a:r>
              <a:rPr lang="pl-PL" sz="2000" dirty="0" smtClean="0"/>
              <a:t>|(</a:t>
            </a:r>
            <a:r>
              <a:rPr lang="pl-PL" sz="2000" dirty="0" err="1" smtClean="0"/>
              <a:t>podzapytanie</a:t>
            </a:r>
            <a:r>
              <a:rPr lang="pl-PL" sz="2000" dirty="0" smtClean="0"/>
              <a:t>)]</a:t>
            </a:r>
          </a:p>
          <a:p>
            <a:pPr marL="517525" indent="-517525" algn="ctr">
              <a:lnSpc>
                <a:spcPct val="120000"/>
              </a:lnSpc>
              <a:spcBef>
                <a:spcPct val="50000"/>
              </a:spcBef>
              <a:buNone/>
            </a:pP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10000 &gt;= ALL (SELECT Sal FROM </a:t>
            </a:r>
            <a:r>
              <a:rPr lang="pl-PL" sz="20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Emp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517525" indent="-517525">
              <a:lnSpc>
                <a:spcPct val="120000"/>
              </a:lnSpc>
              <a:spcBef>
                <a:spcPct val="50000"/>
              </a:spcBef>
            </a:pPr>
            <a:r>
              <a:rPr lang="pl-PL" sz="2000" dirty="0" smtClean="0"/>
              <a:t> „10000 większe lub równe od zarobków każdego z pracowników”</a:t>
            </a:r>
          </a:p>
          <a:p>
            <a:pPr marL="517525" indent="-517525" algn="ctr">
              <a:lnSpc>
                <a:spcPct val="120000"/>
              </a:lnSpc>
              <a:spcBef>
                <a:spcPct val="50000"/>
              </a:spcBef>
              <a:buNone/>
            </a:pPr>
            <a:r>
              <a:rPr lang="en-US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1000 &gt;= SOME (SELECT Sal FROM </a:t>
            </a:r>
            <a:r>
              <a:rPr lang="pl-PL" sz="20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Emp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517525" indent="-517525">
              <a:lnSpc>
                <a:spcPct val="120000"/>
              </a:lnSpc>
              <a:spcBef>
                <a:spcPct val="50000"/>
              </a:spcBef>
            </a:pPr>
            <a:r>
              <a:rPr lang="pl-PL" sz="2000" dirty="0" smtClean="0"/>
              <a:t> „1000 większe lub równe od zarobków jakiegoś pracownika”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>
          <a:xfrm>
            <a:off x="457200" y="423989"/>
            <a:ext cx="8229600" cy="707886"/>
          </a:xfrm>
        </p:spPr>
        <p:txBody>
          <a:bodyPr/>
          <a:lstStyle/>
          <a:p>
            <a:r>
              <a:rPr lang="pl-PL" dirty="0" smtClean="0">
                <a:cs typeface="Times New Roman" pitchFamily="18" charset="0"/>
              </a:rPr>
              <a:t>Kwantyfikatory SOME (ANY) i ALL</a:t>
            </a:r>
          </a:p>
        </p:txBody>
      </p:sp>
      <p:sp>
        <p:nvSpPr>
          <p:cNvPr id="8" name="Symbol zastępczy stopki 4"/>
          <p:cNvSpPr txBox="1">
            <a:spLocks/>
          </p:cNvSpPr>
          <p:nvPr/>
        </p:nvSpPr>
        <p:spPr>
          <a:xfrm>
            <a:off x="3419872" y="6572272"/>
            <a:ext cx="25922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pl-PL" altLang="en-US" sz="1400" dirty="0" smtClean="0"/>
              <a:t>Złożone zapytania| Część 3</a:t>
            </a:r>
            <a:endParaRPr lang="pl-PL" altLang="en-US" sz="1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57200" y="1775192"/>
            <a:ext cx="8229600" cy="3394775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50000"/>
              </a:spcBef>
              <a:tabLst>
                <a:tab pos="1976438" algn="l"/>
              </a:tabLst>
            </a:pPr>
            <a:r>
              <a:rPr lang="pl-PL" dirty="0" smtClean="0"/>
              <a:t>Wybierz nazwiska i zarobki pracowników, którzy zarabiają więcej od każdego pracownika z działu 30.</a:t>
            </a:r>
          </a:p>
          <a:p>
            <a:pPr marL="631825" indent="1588">
              <a:lnSpc>
                <a:spcPct val="120000"/>
              </a:lnSpc>
              <a:spcBef>
                <a:spcPct val="50000"/>
              </a:spcBef>
              <a:buNone/>
              <a:tabLst>
                <a:tab pos="1976438" algn="l"/>
              </a:tabLst>
            </a:pP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SELECT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l-PL" sz="20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Ename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 Sal </a:t>
            </a:r>
            <a:b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FROM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l-PL" sz="20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Emp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WHERE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Sal  &gt; ALL</a:t>
            </a:r>
            <a:b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(</a:t>
            </a: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SELECT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Sal</a:t>
            </a:r>
            <a:b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FROM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20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Emp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WHERE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Deptno = 30);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>
          <a:xfrm>
            <a:off x="457200" y="423989"/>
            <a:ext cx="8229600" cy="707886"/>
          </a:xfrm>
        </p:spPr>
        <p:txBody>
          <a:bodyPr/>
          <a:lstStyle/>
          <a:p>
            <a:r>
              <a:rPr lang="pl-PL" dirty="0" smtClean="0">
                <a:cs typeface="Times New Roman" pitchFamily="18" charset="0"/>
              </a:rPr>
              <a:t>Kwantyfikator ALL</a:t>
            </a:r>
          </a:p>
        </p:txBody>
      </p:sp>
      <p:sp>
        <p:nvSpPr>
          <p:cNvPr id="8" name="Symbol zastępczy stopki 4"/>
          <p:cNvSpPr txBox="1">
            <a:spLocks/>
          </p:cNvSpPr>
          <p:nvPr/>
        </p:nvSpPr>
        <p:spPr>
          <a:xfrm>
            <a:off x="3419872" y="6572272"/>
            <a:ext cx="25922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pl-PL" altLang="en-US" sz="1400" dirty="0" smtClean="0"/>
              <a:t>Złożone zapytania| Część 3</a:t>
            </a:r>
            <a:endParaRPr lang="pl-PL" altLang="en-US" sz="1400" dirty="0"/>
          </a:p>
        </p:txBody>
      </p:sp>
      <p:sp>
        <p:nvSpPr>
          <p:cNvPr id="5" name="Rounded Rectangle 8"/>
          <p:cNvSpPr/>
          <p:nvPr/>
        </p:nvSpPr>
        <p:spPr>
          <a:xfrm>
            <a:off x="6084168" y="3212976"/>
            <a:ext cx="1728192" cy="151216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tabLst>
                <a:tab pos="811213" algn="l"/>
              </a:tabLst>
            </a:pPr>
            <a:r>
              <a:rPr lang="en-US" sz="1400" b="1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ENAME  </a:t>
            </a:r>
            <a:r>
              <a:rPr lang="pl-PL" sz="1400" b="1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	</a:t>
            </a:r>
            <a:r>
              <a:rPr lang="en-US" sz="1400" b="1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SAL </a:t>
            </a:r>
            <a:endParaRPr lang="pl-PL" sz="1400" b="1" dirty="0" smtClean="0">
              <a:solidFill>
                <a:schemeClr val="accent6">
                  <a:lumMod val="50000"/>
                </a:schemeClr>
              </a:solidFill>
              <a:latin typeface="Calibri" pitchFamily="34" charset="0"/>
              <a:cs typeface="Arial" pitchFamily="34" charset="0"/>
            </a:endParaRPr>
          </a:p>
          <a:p>
            <a:pPr>
              <a:tabLst>
                <a:tab pos="811213" algn="l"/>
              </a:tabLst>
            </a:pPr>
            <a:r>
              <a:rPr lang="pl-PL" sz="1400" b="1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---------	--------</a:t>
            </a:r>
            <a:endParaRPr lang="en-US" sz="1400" b="1" dirty="0" smtClean="0">
              <a:solidFill>
                <a:schemeClr val="accent6">
                  <a:lumMod val="50000"/>
                </a:schemeClr>
              </a:solidFill>
              <a:latin typeface="Calibri" pitchFamily="34" charset="0"/>
              <a:cs typeface="Arial" pitchFamily="34" charset="0"/>
            </a:endParaRPr>
          </a:p>
          <a:p>
            <a:pPr>
              <a:tabLst>
                <a:tab pos="811213" algn="l"/>
              </a:tabLst>
            </a:pPr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JONES  </a:t>
            </a:r>
            <a:r>
              <a:rPr lang="pl-PL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	</a:t>
            </a:r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2975  </a:t>
            </a:r>
          </a:p>
          <a:p>
            <a:pPr>
              <a:tabLst>
                <a:tab pos="811213" algn="l"/>
              </a:tabLst>
            </a:pPr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SCOTT  </a:t>
            </a:r>
            <a:r>
              <a:rPr lang="pl-PL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	</a:t>
            </a:r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3000  </a:t>
            </a:r>
          </a:p>
          <a:p>
            <a:pPr>
              <a:tabLst>
                <a:tab pos="811213" algn="l"/>
              </a:tabLst>
            </a:pPr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FORD  </a:t>
            </a:r>
            <a:r>
              <a:rPr lang="pl-PL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	</a:t>
            </a:r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3000  </a:t>
            </a:r>
          </a:p>
          <a:p>
            <a:pPr>
              <a:tabLst>
                <a:tab pos="811213" algn="l"/>
              </a:tabLst>
            </a:pPr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KING  </a:t>
            </a:r>
            <a:r>
              <a:rPr lang="pl-PL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	</a:t>
            </a:r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5000 </a:t>
            </a:r>
            <a:r>
              <a:rPr lang="pl-PL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	</a:t>
            </a:r>
          </a:p>
          <a:p>
            <a:pPr>
              <a:tabLst>
                <a:tab pos="176213" algn="l"/>
                <a:tab pos="989013" algn="l"/>
                <a:tab pos="1884363" algn="r"/>
              </a:tabLst>
            </a:pPr>
            <a:r>
              <a:rPr lang="pl-PL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		</a:t>
            </a:r>
            <a:endParaRPr lang="pl-PL" sz="1400" dirty="0">
              <a:solidFill>
                <a:schemeClr val="accent6">
                  <a:lumMod val="50000"/>
                </a:schemeClr>
              </a:solidFill>
              <a:latin typeface="Calibri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57200" y="1775192"/>
            <a:ext cx="8229600" cy="3837974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pl-PL" dirty="0" smtClean="0"/>
              <a:t>Wybierz nazwiska i zarobki pracowników, którzy zarabiają więcej od któregokolwiek pracownika zatrudnionego na stanowisku SALESMAN.</a:t>
            </a:r>
          </a:p>
          <a:p>
            <a:pPr marL="631825" indent="1588">
              <a:lnSpc>
                <a:spcPct val="120000"/>
              </a:lnSpc>
              <a:spcBef>
                <a:spcPct val="50000"/>
              </a:spcBef>
              <a:buNone/>
              <a:tabLst>
                <a:tab pos="1695450" algn="l"/>
              </a:tabLst>
            </a:pP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SELECT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20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Ename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 Sal </a:t>
            </a:r>
            <a:b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FROM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	</a:t>
            </a:r>
            <a:r>
              <a:rPr lang="pl-PL" sz="20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Emp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WHERE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	Sal  &gt; ANY </a:t>
            </a:r>
            <a:b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(</a:t>
            </a: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SELECT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Sal</a:t>
            </a:r>
            <a:b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FROM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20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Emp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b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WHERE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Job = 'SALESMAN');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>
          <a:xfrm>
            <a:off x="457200" y="423989"/>
            <a:ext cx="8229600" cy="707886"/>
          </a:xfrm>
        </p:spPr>
        <p:txBody>
          <a:bodyPr/>
          <a:lstStyle/>
          <a:p>
            <a:r>
              <a:rPr lang="pl-PL" dirty="0" smtClean="0">
                <a:cs typeface="Times New Roman" pitchFamily="18" charset="0"/>
              </a:rPr>
              <a:t>Kwantyfikator SOME (ANY)</a:t>
            </a:r>
          </a:p>
        </p:txBody>
      </p:sp>
      <p:sp>
        <p:nvSpPr>
          <p:cNvPr id="8" name="Symbol zastępczy stopki 4"/>
          <p:cNvSpPr txBox="1">
            <a:spLocks/>
          </p:cNvSpPr>
          <p:nvPr/>
        </p:nvSpPr>
        <p:spPr>
          <a:xfrm>
            <a:off x="3419872" y="6572272"/>
            <a:ext cx="25922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pl-PL" altLang="en-US" sz="1400" dirty="0" smtClean="0"/>
              <a:t>Złożone zapytania| Część 3</a:t>
            </a:r>
            <a:endParaRPr lang="pl-PL" altLang="en-US" sz="1400" dirty="0"/>
          </a:p>
        </p:txBody>
      </p:sp>
      <p:sp>
        <p:nvSpPr>
          <p:cNvPr id="5" name="Rounded Rectangle 8"/>
          <p:cNvSpPr/>
          <p:nvPr/>
        </p:nvSpPr>
        <p:spPr>
          <a:xfrm>
            <a:off x="6012160" y="3140968"/>
            <a:ext cx="1728192" cy="259228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tabLst>
                <a:tab pos="1254125" algn="r"/>
              </a:tabLst>
            </a:pPr>
            <a:r>
              <a:rPr lang="en-US" sz="1400" b="1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ENAME </a:t>
            </a:r>
            <a:r>
              <a:rPr lang="pl-PL" sz="1400" b="1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	</a:t>
            </a:r>
            <a:r>
              <a:rPr lang="en-US" sz="1400" b="1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SAL  </a:t>
            </a:r>
            <a:endParaRPr lang="pl-PL" sz="1400" b="1" dirty="0" smtClean="0">
              <a:solidFill>
                <a:schemeClr val="accent6">
                  <a:lumMod val="50000"/>
                </a:schemeClr>
              </a:solidFill>
              <a:latin typeface="Calibri" pitchFamily="34" charset="0"/>
              <a:cs typeface="Arial" pitchFamily="34" charset="0"/>
            </a:endParaRPr>
          </a:p>
          <a:p>
            <a:pPr>
              <a:tabLst>
                <a:tab pos="1254125" algn="r"/>
              </a:tabLst>
            </a:pPr>
            <a:r>
              <a:rPr lang="pl-PL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----------	--------</a:t>
            </a:r>
            <a:endParaRPr lang="en-US" sz="1400" dirty="0" smtClean="0">
              <a:solidFill>
                <a:schemeClr val="accent6">
                  <a:lumMod val="50000"/>
                </a:schemeClr>
              </a:solidFill>
              <a:latin typeface="Calibri" pitchFamily="34" charset="0"/>
              <a:cs typeface="Arial" pitchFamily="34" charset="0"/>
            </a:endParaRPr>
          </a:p>
          <a:p>
            <a:pPr>
              <a:tabLst>
                <a:tab pos="1254125" algn="r"/>
              </a:tabLst>
            </a:pPr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KING  </a:t>
            </a:r>
            <a:r>
              <a:rPr lang="pl-PL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	</a:t>
            </a:r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5000  </a:t>
            </a:r>
          </a:p>
          <a:p>
            <a:pPr>
              <a:tabLst>
                <a:tab pos="1254125" algn="r"/>
              </a:tabLst>
            </a:pPr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FORD  </a:t>
            </a:r>
            <a:r>
              <a:rPr lang="pl-PL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	</a:t>
            </a:r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3000  </a:t>
            </a:r>
          </a:p>
          <a:p>
            <a:pPr>
              <a:tabLst>
                <a:tab pos="1254125" algn="r"/>
              </a:tabLst>
            </a:pPr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SCOTT  </a:t>
            </a:r>
            <a:r>
              <a:rPr lang="pl-PL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	</a:t>
            </a:r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3000  </a:t>
            </a:r>
          </a:p>
          <a:p>
            <a:pPr>
              <a:tabLst>
                <a:tab pos="1254125" algn="r"/>
              </a:tabLst>
            </a:pPr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JONES  </a:t>
            </a:r>
            <a:r>
              <a:rPr lang="pl-PL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	</a:t>
            </a:r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2975  </a:t>
            </a:r>
          </a:p>
          <a:p>
            <a:pPr>
              <a:tabLst>
                <a:tab pos="1254125" algn="r"/>
              </a:tabLst>
            </a:pPr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BLAKE  </a:t>
            </a:r>
            <a:r>
              <a:rPr lang="pl-PL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	</a:t>
            </a:r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2850  </a:t>
            </a:r>
          </a:p>
          <a:p>
            <a:pPr>
              <a:tabLst>
                <a:tab pos="1254125" algn="r"/>
              </a:tabLst>
            </a:pPr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CLARK  </a:t>
            </a:r>
            <a:r>
              <a:rPr lang="pl-PL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	</a:t>
            </a:r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2450  </a:t>
            </a:r>
          </a:p>
          <a:p>
            <a:pPr>
              <a:tabLst>
                <a:tab pos="1254125" algn="r"/>
              </a:tabLst>
            </a:pPr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ALLEN  </a:t>
            </a:r>
            <a:r>
              <a:rPr lang="pl-PL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	</a:t>
            </a:r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1600  </a:t>
            </a:r>
          </a:p>
          <a:p>
            <a:pPr>
              <a:tabLst>
                <a:tab pos="1254125" algn="r"/>
              </a:tabLst>
            </a:pPr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TURNER  </a:t>
            </a:r>
            <a:r>
              <a:rPr lang="pl-PL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	</a:t>
            </a:r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1500  </a:t>
            </a:r>
          </a:p>
          <a:p>
            <a:pPr>
              <a:tabLst>
                <a:tab pos="1254125" algn="r"/>
              </a:tabLst>
            </a:pPr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MILLER  </a:t>
            </a:r>
            <a:r>
              <a:rPr lang="pl-PL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	</a:t>
            </a:r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1300 </a:t>
            </a:r>
            <a:r>
              <a:rPr lang="pl-PL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	</a:t>
            </a:r>
          </a:p>
          <a:p>
            <a:pPr>
              <a:tabLst>
                <a:tab pos="176213" algn="l"/>
                <a:tab pos="989013" algn="l"/>
                <a:tab pos="1884363" algn="r"/>
              </a:tabLst>
            </a:pPr>
            <a:r>
              <a:rPr lang="pl-PL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		</a:t>
            </a:r>
            <a:endParaRPr lang="pl-PL" sz="1400" dirty="0">
              <a:solidFill>
                <a:schemeClr val="accent6">
                  <a:lumMod val="50000"/>
                </a:schemeClr>
              </a:solidFill>
              <a:latin typeface="Calibri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3230722"/>
            <a:ext cx="8077200" cy="1923604"/>
          </a:xfrm>
        </p:spPr>
        <p:txBody>
          <a:bodyPr/>
          <a:lstStyle/>
          <a:p>
            <a:r>
              <a:rPr lang="pl-PL" sz="4400" dirty="0" err="1" smtClean="0"/>
              <a:t>Podzapytania</a:t>
            </a:r>
            <a:r>
              <a:rPr lang="pl-PL" sz="4400" dirty="0" smtClean="0"/>
              <a:t> skorelowane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pl-PL" sz="3600" dirty="0" smtClean="0">
                <a:solidFill>
                  <a:schemeClr val="tx1"/>
                </a:solidFill>
              </a:rPr>
              <a:t>Złożone zapytania</a:t>
            </a:r>
            <a:br>
              <a:rPr lang="pl-PL" sz="3600" dirty="0" smtClean="0">
                <a:solidFill>
                  <a:schemeClr val="tx1"/>
                </a:solidFill>
              </a:rPr>
            </a:br>
            <a:r>
              <a:rPr lang="pl-PL" sz="3600" dirty="0" smtClean="0">
                <a:solidFill>
                  <a:schemeClr val="tx1"/>
                </a:solidFill>
              </a:rPr>
              <a:t>Część 3</a:t>
            </a:r>
            <a:endParaRPr lang="pl-PL" sz="3600" dirty="0"/>
          </a:p>
        </p:txBody>
      </p:sp>
      <p:sp>
        <p:nvSpPr>
          <p:cNvPr id="6" name="Podtytuł 2"/>
          <p:cNvSpPr>
            <a:spLocks noGrp="1"/>
          </p:cNvSpPr>
          <p:nvPr>
            <p:ph type="subTitle" idx="1"/>
          </p:nvPr>
        </p:nvSpPr>
        <p:spPr>
          <a:xfrm>
            <a:off x="685800" y="5715018"/>
            <a:ext cx="8077200" cy="754053"/>
          </a:xfrm>
        </p:spPr>
        <p:txBody>
          <a:bodyPr/>
          <a:lstStyle/>
          <a:p>
            <a:r>
              <a:rPr lang="pl-PL" b="1" dirty="0" smtClean="0">
                <a:solidFill>
                  <a:schemeClr val="bg1"/>
                </a:solidFill>
              </a:rPr>
              <a:t>Lech </a:t>
            </a:r>
            <a:r>
              <a:rPr lang="pl-PL" b="1" dirty="0" err="1" smtClean="0">
                <a:solidFill>
                  <a:schemeClr val="bg1"/>
                </a:solidFill>
              </a:rPr>
              <a:t>Banachowski</a:t>
            </a:r>
            <a:r>
              <a:rPr lang="pl-PL" b="1" dirty="0" smtClean="0">
                <a:solidFill>
                  <a:schemeClr val="bg1"/>
                </a:solidFill>
              </a:rPr>
              <a:t>, Agnieszka Chądzyńska-Krasowska</a:t>
            </a:r>
          </a:p>
          <a:p>
            <a:r>
              <a:rPr lang="pl-PL" b="1" dirty="0" smtClean="0">
                <a:solidFill>
                  <a:schemeClr val="bg1"/>
                </a:solidFill>
              </a:rPr>
              <a:t>e-mail: honzik@pjwstk.edu.pl</a:t>
            </a:r>
            <a:endParaRPr lang="en-IE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57200" y="1775192"/>
            <a:ext cx="8229600" cy="4078039"/>
          </a:xfrm>
        </p:spPr>
        <p:txBody>
          <a:bodyPr/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lang="pl-PL" sz="2000" dirty="0" smtClean="0">
                <a:cs typeface="Times New Roman" pitchFamily="18" charset="0"/>
              </a:rPr>
              <a:t>Konstrukcja zapytania z </a:t>
            </a:r>
            <a:r>
              <a:rPr lang="pl-PL" sz="2000" dirty="0" err="1" smtClean="0">
                <a:cs typeface="Times New Roman" pitchFamily="18" charset="0"/>
              </a:rPr>
              <a:t>podzapytaniem</a:t>
            </a:r>
            <a:r>
              <a:rPr lang="pl-PL" sz="2000" dirty="0" smtClean="0">
                <a:cs typeface="Times New Roman" pitchFamily="18" charset="0"/>
              </a:rPr>
              <a:t> może uzależniać zbiór wyników </a:t>
            </a:r>
            <a:r>
              <a:rPr lang="pl-PL" sz="2000" dirty="0" err="1" smtClean="0">
                <a:cs typeface="Times New Roman" pitchFamily="18" charset="0"/>
              </a:rPr>
              <a:t>podzapytania</a:t>
            </a:r>
            <a:r>
              <a:rPr lang="pl-PL" sz="2000" dirty="0" smtClean="0">
                <a:cs typeface="Times New Roman" pitchFamily="18" charset="0"/>
              </a:rPr>
              <a:t> od wartości występujących w wierszach głównego zapytania.</a:t>
            </a:r>
          </a:p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lang="pl-PL" sz="2000" dirty="0" smtClean="0">
                <a:cs typeface="Times New Roman" pitchFamily="18" charset="0"/>
              </a:rPr>
              <a:t>Dla każdego działu wypisz osobę, która zarabia najwięcej w tym dziale.</a:t>
            </a:r>
          </a:p>
          <a:p>
            <a:pPr marL="631825" indent="1588">
              <a:lnSpc>
                <a:spcPct val="120000"/>
              </a:lnSpc>
              <a:spcBef>
                <a:spcPct val="50000"/>
              </a:spcBef>
              <a:buNone/>
              <a:tabLst>
                <a:tab pos="2152650" algn="l"/>
              </a:tabLst>
            </a:pPr>
            <a:r>
              <a:rPr lang="en-US" sz="2000" i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M</a:t>
            </a:r>
            <a:r>
              <a:rPr lang="pl-PL" sz="2000" i="1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aksymalne</a:t>
            </a:r>
            <a:r>
              <a:rPr lang="pl-PL" sz="2000" i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zarobki w danym dziale</a:t>
            </a:r>
            <a:r>
              <a:rPr lang="en-US" sz="2000" i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pl-PL" sz="2000" i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pl-PL" sz="2000" i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SELECT	Max(Sal)</a:t>
            </a:r>
            <a:b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FROM	</a:t>
            </a:r>
            <a:r>
              <a:rPr lang="pl-PL" sz="2000" b="1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Emp</a:t>
            </a: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WHERE	Deptno =</a:t>
            </a:r>
            <a:b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l-PL" sz="2000" i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&lt;Deptno określony w głównym zapytaniu&gt;</a:t>
            </a:r>
          </a:p>
          <a:p>
            <a:pPr>
              <a:buNone/>
            </a:pPr>
            <a:endParaRPr lang="pl-PL" sz="2000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>
          <a:xfrm>
            <a:off x="457200" y="423988"/>
            <a:ext cx="8229600" cy="707886"/>
          </a:xfrm>
        </p:spPr>
        <p:txBody>
          <a:bodyPr/>
          <a:lstStyle/>
          <a:p>
            <a:r>
              <a:rPr lang="pl-PL" dirty="0" err="1" smtClean="0"/>
              <a:t>Podzapytania</a:t>
            </a:r>
            <a:r>
              <a:rPr lang="pl-PL" dirty="0" smtClean="0"/>
              <a:t> skorelowane - przykład</a:t>
            </a:r>
            <a:endParaRPr lang="pl-PL" dirty="0" smtClean="0">
              <a:cs typeface="Times New Roman" pitchFamily="18" charset="0"/>
            </a:endParaRPr>
          </a:p>
        </p:txBody>
      </p:sp>
      <p:sp>
        <p:nvSpPr>
          <p:cNvPr id="8" name="Symbol zastępczy stopki 4"/>
          <p:cNvSpPr txBox="1">
            <a:spLocks/>
          </p:cNvSpPr>
          <p:nvPr/>
        </p:nvSpPr>
        <p:spPr>
          <a:xfrm>
            <a:off x="3419872" y="6572272"/>
            <a:ext cx="25922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pl-PL" altLang="en-US" sz="1400" dirty="0" smtClean="0"/>
              <a:t>Złożone zapytania| Część 3</a:t>
            </a:r>
            <a:endParaRPr lang="pl-PL" altLang="en-US" sz="1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57200" y="1775192"/>
            <a:ext cx="8229600" cy="4001095"/>
          </a:xfrm>
        </p:spPr>
        <p:txBody>
          <a:bodyPr/>
          <a:lstStyle/>
          <a:p>
            <a:pPr algn="just">
              <a:lnSpc>
                <a:spcPct val="120000"/>
              </a:lnSpc>
              <a:spcAft>
                <a:spcPts val="1200"/>
              </a:spcAft>
            </a:pPr>
            <a:r>
              <a:rPr lang="pl-PL" sz="2000" dirty="0" smtClean="0">
                <a:cs typeface="Courier New" pitchFamily="49" charset="0"/>
              </a:rPr>
              <a:t>Całe zapytanie wygląda </a:t>
            </a:r>
            <a:r>
              <a:rPr lang="pl-PL" sz="2000" dirty="0" err="1" smtClean="0">
                <a:cs typeface="Courier New" pitchFamily="49" charset="0"/>
              </a:rPr>
              <a:t>nastepująco</a:t>
            </a:r>
            <a:r>
              <a:rPr lang="pl-PL" sz="2000" dirty="0" smtClean="0">
                <a:cs typeface="Courier New" pitchFamily="49" charset="0"/>
              </a:rPr>
              <a:t>:</a:t>
            </a:r>
          </a:p>
          <a:p>
            <a:pPr marL="631825" indent="1588">
              <a:lnSpc>
                <a:spcPct val="120000"/>
              </a:lnSpc>
              <a:spcAft>
                <a:spcPts val="1200"/>
              </a:spcAft>
              <a:buNone/>
              <a:tabLst>
                <a:tab pos="1798638" algn="l"/>
              </a:tabLst>
            </a:pP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SELECT	</a:t>
            </a:r>
            <a:r>
              <a:rPr lang="pl-PL" sz="2000" u="sng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a.Deptno</a:t>
            </a: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pl-PL" sz="20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a.Ename</a:t>
            </a: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pl-PL" sz="20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a.Sal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FROM	</a:t>
            </a:r>
            <a:r>
              <a:rPr lang="pl-PL" sz="20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Emp</a:t>
            </a: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</a:t>
            </a:r>
            <a:b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WHERE	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Sal</a:t>
            </a: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=</a:t>
            </a:r>
            <a:b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(SELECT Max(</a:t>
            </a:r>
            <a:r>
              <a:rPr lang="pl-PL" sz="20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b.Sal</a:t>
            </a: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FROM </a:t>
            </a:r>
            <a:r>
              <a:rPr lang="pl-PL" sz="20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Emp</a:t>
            </a: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</a:t>
            </a:r>
            <a:b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WHERE </a:t>
            </a:r>
            <a:r>
              <a:rPr lang="pl-PL" sz="2000" u="sng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b.Deptno</a:t>
            </a:r>
            <a:r>
              <a:rPr lang="pl-PL" sz="2000" b="1" u="sng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pl-PL" sz="2000" u="sng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a.Deptno</a:t>
            </a: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pl-PL" sz="2000" dirty="0" smtClean="0"/>
              <a:t>Podkreślenie w warunku </a:t>
            </a: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WHERE</a:t>
            </a:r>
            <a:r>
              <a:rPr lang="pl-PL" sz="2000" dirty="0" smtClean="0"/>
              <a:t> </a:t>
            </a:r>
            <a:r>
              <a:rPr lang="pl-PL" sz="2000" dirty="0" err="1" smtClean="0"/>
              <a:t>podzapytania</a:t>
            </a:r>
            <a:r>
              <a:rPr lang="pl-PL" sz="2000" dirty="0" smtClean="0"/>
              <a:t> wskazuje na porównywanie wartości z zapytania nadrzędnego i podrzędnego.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>
          <a:xfrm>
            <a:off x="457200" y="423988"/>
            <a:ext cx="8229600" cy="707886"/>
          </a:xfrm>
        </p:spPr>
        <p:txBody>
          <a:bodyPr/>
          <a:lstStyle/>
          <a:p>
            <a:r>
              <a:rPr lang="pl-PL" dirty="0" err="1" smtClean="0"/>
              <a:t>Podzapytania</a:t>
            </a:r>
            <a:r>
              <a:rPr lang="pl-PL" dirty="0" smtClean="0"/>
              <a:t> skorelowane - przykład</a:t>
            </a:r>
            <a:endParaRPr lang="pl-PL" dirty="0" smtClean="0">
              <a:cs typeface="Times New Roman" pitchFamily="18" charset="0"/>
            </a:endParaRPr>
          </a:p>
        </p:txBody>
      </p:sp>
      <p:sp>
        <p:nvSpPr>
          <p:cNvPr id="8" name="Symbol zastępczy stopki 4"/>
          <p:cNvSpPr txBox="1">
            <a:spLocks/>
          </p:cNvSpPr>
          <p:nvPr/>
        </p:nvSpPr>
        <p:spPr>
          <a:xfrm>
            <a:off x="3419872" y="6572272"/>
            <a:ext cx="25922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pl-PL" altLang="en-US" sz="1400" dirty="0" smtClean="0"/>
              <a:t>Złożone zapytania| Część 3</a:t>
            </a:r>
            <a:endParaRPr lang="pl-PL" altLang="en-US" sz="1400" dirty="0"/>
          </a:p>
        </p:txBody>
      </p:sp>
      <p:sp>
        <p:nvSpPr>
          <p:cNvPr id="5" name="Rounded Rectangle 80"/>
          <p:cNvSpPr/>
          <p:nvPr/>
        </p:nvSpPr>
        <p:spPr>
          <a:xfrm>
            <a:off x="5652120" y="2780928"/>
            <a:ext cx="2786082" cy="136815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895350" algn="l"/>
                <a:tab pos="2058988" algn="r"/>
              </a:tabLst>
            </a:pPr>
            <a:r>
              <a:rPr lang="pl-PL" sz="1400" b="1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Deptno	</a:t>
            </a:r>
            <a:r>
              <a:rPr lang="pl-PL" sz="1400" b="1" dirty="0" err="1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Ename</a:t>
            </a:r>
            <a:r>
              <a:rPr lang="pl-PL" sz="1400" b="1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 	Sal</a:t>
            </a:r>
          </a:p>
          <a:p>
            <a:pPr>
              <a:tabLst>
                <a:tab pos="895350" algn="l"/>
                <a:tab pos="2058988" algn="r"/>
              </a:tabLst>
            </a:pPr>
            <a:r>
              <a:rPr lang="pl-PL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---------- 	--------- 	------</a:t>
            </a:r>
          </a:p>
          <a:p>
            <a:pPr>
              <a:tabLst>
                <a:tab pos="360363" algn="r"/>
                <a:tab pos="895350" algn="l"/>
                <a:tab pos="2058988" algn="r"/>
              </a:tabLst>
            </a:pPr>
            <a:r>
              <a:rPr lang="pl-PL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	30 	BLAKE	2850</a:t>
            </a:r>
          </a:p>
          <a:p>
            <a:pPr>
              <a:tabLst>
                <a:tab pos="360363" algn="r"/>
                <a:tab pos="895350" algn="l"/>
                <a:tab pos="2058988" algn="r"/>
              </a:tabLst>
            </a:pPr>
            <a:r>
              <a:rPr lang="pl-PL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	20	FORD	3000</a:t>
            </a:r>
          </a:p>
          <a:p>
            <a:pPr>
              <a:tabLst>
                <a:tab pos="360363" algn="r"/>
                <a:tab pos="895350" algn="l"/>
                <a:tab pos="2058988" algn="r"/>
              </a:tabLst>
            </a:pPr>
            <a:r>
              <a:rPr lang="pl-PL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	20 	SCOTT 	3000</a:t>
            </a:r>
          </a:p>
          <a:p>
            <a:pPr>
              <a:tabLst>
                <a:tab pos="360363" algn="r"/>
                <a:tab pos="895350" algn="l"/>
                <a:tab pos="2058988" algn="r"/>
              </a:tabLst>
            </a:pPr>
            <a:r>
              <a:rPr lang="pl-PL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	10 	KING	5000</a:t>
            </a:r>
            <a:endParaRPr lang="pl-PL" sz="1400" dirty="0">
              <a:solidFill>
                <a:schemeClr val="accent6">
                  <a:lumMod val="50000"/>
                </a:schemeClr>
              </a:solidFill>
              <a:latin typeface="Calibri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57200" y="1775192"/>
            <a:ext cx="8229600" cy="3924151"/>
          </a:xfrm>
        </p:spPr>
        <p:txBody>
          <a:bodyPr/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lang="pl-PL" sz="2000" dirty="0" smtClean="0">
                <a:cs typeface="Times New Roman" pitchFamily="18" charset="0"/>
              </a:rPr>
              <a:t>W celu sprawdzenia, czy </a:t>
            </a:r>
            <a:r>
              <a:rPr lang="pl-PL" sz="2000" dirty="0" err="1" smtClean="0">
                <a:cs typeface="Times New Roman" pitchFamily="18" charset="0"/>
              </a:rPr>
              <a:t>podzapytanie</a:t>
            </a:r>
            <a:r>
              <a:rPr lang="pl-PL" sz="2000" dirty="0" smtClean="0">
                <a:cs typeface="Times New Roman" pitchFamily="18" charset="0"/>
              </a:rPr>
              <a:t> zwraca pusty zbiór wyników czy nie, używane są predykaty [</a:t>
            </a: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NOT</a:t>
            </a:r>
            <a:r>
              <a:rPr lang="pl-PL" sz="2000" dirty="0" smtClean="0">
                <a:cs typeface="Times New Roman" pitchFamily="18" charset="0"/>
              </a:rPr>
              <a:t>] </a:t>
            </a: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EXISTS</a:t>
            </a:r>
            <a:r>
              <a:rPr lang="pl-PL" sz="2000" dirty="0" smtClean="0">
                <a:cs typeface="Courier New" pitchFamily="49" charset="0"/>
              </a:rPr>
              <a:t>, </a:t>
            </a:r>
            <a:r>
              <a:rPr lang="pl-PL" sz="2000" dirty="0" smtClean="0">
                <a:cs typeface="Times New Roman" pitchFamily="18" charset="0"/>
              </a:rPr>
              <a:t>np.</a:t>
            </a:r>
          </a:p>
          <a:p>
            <a:pPr algn="ctr">
              <a:lnSpc>
                <a:spcPct val="120000"/>
              </a:lnSpc>
              <a:spcBef>
                <a:spcPct val="50000"/>
              </a:spcBef>
              <a:buNone/>
            </a:pP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EXISTS (SELECT '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' FROM </a:t>
            </a:r>
            <a:r>
              <a:rPr lang="pl-PL" sz="20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Emp</a:t>
            </a: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WHERE 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Deptno </a:t>
            </a: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10</a:t>
            </a:r>
            <a:r>
              <a:rPr lang="en-US" sz="20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lang="pl-PL" sz="2000" i="1" dirty="0" smtClean="0">
                <a:cs typeface="Times New Roman" pitchFamily="18" charset="0"/>
              </a:rPr>
              <a:t>“istnieje co najmniej jeden pracownik zatrudniony w dziale o numerze 10”. </a:t>
            </a:r>
            <a:endParaRPr lang="en-US" sz="2000" i="1" dirty="0" smtClean="0">
              <a:cs typeface="Times New Roman" pitchFamily="18" charset="0"/>
            </a:endParaRPr>
          </a:p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lang="en-US" sz="2000" dirty="0" smtClean="0">
                <a:cs typeface="Times New Roman" pitchFamily="18" charset="0"/>
              </a:rPr>
              <a:t>D</a:t>
            </a:r>
            <a:r>
              <a:rPr lang="pl-PL" sz="2000" dirty="0" smtClean="0">
                <a:cs typeface="Times New Roman" pitchFamily="18" charset="0"/>
              </a:rPr>
              <a:t>la wyniku nie jest istotne co napiszemy na liście </a:t>
            </a: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SELECT</a:t>
            </a:r>
            <a:r>
              <a:rPr lang="pl-PL" sz="2000" dirty="0" smtClean="0">
                <a:cs typeface="Times New Roman" pitchFamily="18" charset="0"/>
              </a:rPr>
              <a:t> w ramach predykatu </a:t>
            </a: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EXISTS</a:t>
            </a:r>
            <a:r>
              <a:rPr lang="pl-PL" sz="2000" dirty="0" smtClean="0">
                <a:cs typeface="Times New Roman" pitchFamily="18" charset="0"/>
              </a:rPr>
              <a:t> – najprostsza </a:t>
            </a:r>
            <a:r>
              <a:rPr lang="pl-PL" sz="2000" dirty="0" err="1" smtClean="0">
                <a:cs typeface="Times New Roman" pitchFamily="18" charset="0"/>
              </a:rPr>
              <a:t>obliczeniow</a:t>
            </a:r>
            <a:r>
              <a:rPr lang="en-US" sz="2000" dirty="0" smtClean="0">
                <a:cs typeface="Times New Roman" pitchFamily="18" charset="0"/>
              </a:rPr>
              <a:t>o</a:t>
            </a:r>
            <a:r>
              <a:rPr lang="pl-PL" sz="2000" dirty="0" smtClean="0">
                <a:cs typeface="Times New Roman" pitchFamily="18" charset="0"/>
              </a:rPr>
              <a:t> jest wartość stała taka jak </a:t>
            </a:r>
            <a:r>
              <a:rPr lang="pl-PL" sz="2000" dirty="0" smtClean="0">
                <a:cs typeface="Courier New" pitchFamily="49" charset="0"/>
              </a:rPr>
              <a:t>'x‘ lub 1, gdyż istotne jest tylko, czy </a:t>
            </a:r>
            <a:r>
              <a:rPr lang="pl-PL" sz="2000" dirty="0" err="1" smtClean="0">
                <a:cs typeface="Courier New" pitchFamily="49" charset="0"/>
              </a:rPr>
              <a:t>podzapytanie</a:t>
            </a:r>
            <a:r>
              <a:rPr lang="pl-PL" sz="2000" dirty="0" smtClean="0">
                <a:cs typeface="Courier New" pitchFamily="49" charset="0"/>
              </a:rPr>
              <a:t> zwraca „coś” czy też „nic”.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>
          <a:xfrm>
            <a:off x="457200" y="423988"/>
            <a:ext cx="8229600" cy="707886"/>
          </a:xfrm>
        </p:spPr>
        <p:txBody>
          <a:bodyPr/>
          <a:lstStyle/>
          <a:p>
            <a:r>
              <a:rPr lang="pl-PL" dirty="0" smtClean="0">
                <a:cs typeface="Times New Roman" pitchFamily="18" charset="0"/>
              </a:rPr>
              <a:t>Predykaty EXISTS i NOT EXISTS</a:t>
            </a:r>
          </a:p>
        </p:txBody>
      </p:sp>
      <p:sp>
        <p:nvSpPr>
          <p:cNvPr id="8" name="Symbol zastępczy stopki 4"/>
          <p:cNvSpPr txBox="1">
            <a:spLocks/>
          </p:cNvSpPr>
          <p:nvPr/>
        </p:nvSpPr>
        <p:spPr>
          <a:xfrm>
            <a:off x="3419872" y="6572272"/>
            <a:ext cx="25922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pl-PL" altLang="en-US" sz="1400" dirty="0" smtClean="0"/>
              <a:t>Złożone zapytania| Część 3</a:t>
            </a:r>
            <a:endParaRPr lang="pl-PL" altLang="en-US" sz="1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57200" y="1775192"/>
            <a:ext cx="8229600" cy="3400931"/>
          </a:xfrm>
        </p:spPr>
        <p:txBody>
          <a:bodyPr/>
          <a:lstStyle/>
          <a:p>
            <a:pPr marL="457200" indent="-457200">
              <a:lnSpc>
                <a:spcPct val="120000"/>
              </a:lnSpc>
              <a:spcBef>
                <a:spcPts val="1200"/>
              </a:spcBef>
            </a:pPr>
            <a:r>
              <a:rPr lang="pl-PL" sz="2000" dirty="0" smtClean="0">
                <a:cs typeface="Times New Roman" pitchFamily="18" charset="0"/>
              </a:rPr>
              <a:t>Wewnątrz klauzul </a:t>
            </a: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WHERE</a:t>
            </a:r>
            <a:r>
              <a:rPr lang="en-US" sz="2000" dirty="0" smtClean="0">
                <a:cs typeface="Times New Roman" pitchFamily="18" charset="0"/>
              </a:rPr>
              <a:t>,</a:t>
            </a:r>
            <a:r>
              <a:rPr lang="pl-PL" sz="2000" dirty="0" smtClean="0">
                <a:cs typeface="Times New Roman" pitchFamily="18" charset="0"/>
              </a:rPr>
              <a:t> </a:t>
            </a: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HAVING</a:t>
            </a:r>
            <a:r>
              <a:rPr lang="en-US" sz="2000" dirty="0" smtClean="0">
                <a:cs typeface="Times New Roman" pitchFamily="18" charset="0"/>
              </a:rPr>
              <a:t>,</a:t>
            </a:r>
            <a:r>
              <a:rPr lang="pl-PL" sz="2000" dirty="0" smtClean="0">
                <a:cs typeface="Times New Roman" pitchFamily="18" charset="0"/>
              </a:rPr>
              <a:t> </a:t>
            </a: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FROM</a:t>
            </a:r>
            <a:r>
              <a:rPr lang="en-US" sz="2000" dirty="0" smtClean="0">
                <a:cs typeface="Times New Roman" pitchFamily="18" charset="0"/>
              </a:rPr>
              <a:t> </a:t>
            </a:r>
            <a:r>
              <a:rPr lang="en-US" sz="2000" dirty="0" err="1" smtClean="0">
                <a:cs typeface="Times New Roman" pitchFamily="18" charset="0"/>
              </a:rPr>
              <a:t>i</a:t>
            </a:r>
            <a:r>
              <a:rPr lang="pl-PL" sz="2000" dirty="0" smtClean="0">
                <a:cs typeface="Times New Roman" pitchFamily="18" charset="0"/>
              </a:rPr>
              <a:t> </a:t>
            </a: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SELECT</a:t>
            </a:r>
            <a:r>
              <a:rPr lang="pl-PL" sz="2000" b="1" dirty="0" smtClean="0">
                <a:solidFill>
                  <a:srgbClr val="C00000"/>
                </a:solidFill>
                <a:cs typeface="Courier New" pitchFamily="49" charset="0"/>
              </a:rPr>
              <a:t> </a:t>
            </a:r>
            <a:r>
              <a:rPr lang="pl-PL" sz="2000" dirty="0" smtClean="0">
                <a:cs typeface="Times New Roman" pitchFamily="18" charset="0"/>
              </a:rPr>
              <a:t>mogą wystąpić </a:t>
            </a:r>
            <a:r>
              <a:rPr lang="pl-PL" sz="2000" dirty="0" err="1" smtClean="0">
                <a:cs typeface="Times New Roman" pitchFamily="18" charset="0"/>
              </a:rPr>
              <a:t>podzapytania</a:t>
            </a:r>
            <a:r>
              <a:rPr lang="pl-PL" sz="2000" dirty="0" smtClean="0">
                <a:cs typeface="Times New Roman" pitchFamily="18" charset="0"/>
              </a:rPr>
              <a:t>, mające taką samą postać jak zapytania (tylko są ujęte w nawiasy). </a:t>
            </a:r>
            <a:endParaRPr lang="en-US" sz="2000" dirty="0" smtClean="0">
              <a:cs typeface="Times New Roman" pitchFamily="18" charset="0"/>
            </a:endParaRPr>
          </a:p>
          <a:p>
            <a:pPr marL="457200" indent="-457200" algn="just">
              <a:lnSpc>
                <a:spcPct val="120000"/>
              </a:lnSpc>
              <a:spcBef>
                <a:spcPts val="1200"/>
              </a:spcBef>
            </a:pPr>
            <a:r>
              <a:rPr lang="pl-PL" sz="2000" dirty="0" err="1" smtClean="0">
                <a:cs typeface="Times New Roman" pitchFamily="18" charset="0"/>
              </a:rPr>
              <a:t>Podzapytanie</a:t>
            </a:r>
            <a:r>
              <a:rPr lang="pl-PL" sz="2000" dirty="0" smtClean="0">
                <a:cs typeface="Times New Roman" pitchFamily="18" charset="0"/>
              </a:rPr>
              <a:t> może wystąpić jako prawy argument predykatów </a:t>
            </a:r>
            <a:r>
              <a:rPr lang="pl-PL" sz="2000" b="1" dirty="0" smtClean="0">
                <a:solidFill>
                  <a:srgbClr val="002060"/>
                </a:solidFill>
                <a:cs typeface="Courier New" pitchFamily="49" charset="0"/>
              </a:rPr>
              <a:t>=,</a:t>
            </a:r>
            <a:r>
              <a:rPr lang="pl-PL" sz="2000" dirty="0" smtClean="0">
                <a:cs typeface="Times New Roman" pitchFamily="18" charset="0"/>
              </a:rPr>
              <a:t> </a:t>
            </a:r>
            <a:r>
              <a:rPr lang="pl-PL" sz="2000" b="1" dirty="0" smtClean="0">
                <a:solidFill>
                  <a:srgbClr val="002060"/>
                </a:solidFill>
                <a:cs typeface="Courier New" pitchFamily="49" charset="0"/>
              </a:rPr>
              <a:t>&lt;,</a:t>
            </a:r>
            <a:r>
              <a:rPr lang="pl-PL" sz="2000" dirty="0" smtClean="0">
                <a:cs typeface="Times New Roman" pitchFamily="18" charset="0"/>
              </a:rPr>
              <a:t> </a:t>
            </a:r>
            <a:r>
              <a:rPr lang="pl-PL" sz="2000" b="1" dirty="0" smtClean="0">
                <a:solidFill>
                  <a:srgbClr val="002060"/>
                </a:solidFill>
                <a:cs typeface="Courier New" pitchFamily="49" charset="0"/>
              </a:rPr>
              <a:t>&lt;=</a:t>
            </a:r>
            <a:r>
              <a:rPr lang="pl-PL" sz="2000" dirty="0" smtClean="0">
                <a:cs typeface="Times New Roman" pitchFamily="18" charset="0"/>
              </a:rPr>
              <a:t>, </a:t>
            </a:r>
            <a:r>
              <a:rPr lang="pl-PL" sz="2000" b="1" dirty="0" smtClean="0">
                <a:solidFill>
                  <a:srgbClr val="002060"/>
                </a:solidFill>
                <a:cs typeface="Courier New" pitchFamily="49" charset="0"/>
              </a:rPr>
              <a:t>&gt;</a:t>
            </a:r>
            <a:r>
              <a:rPr lang="pl-PL" sz="2000" dirty="0" smtClean="0">
                <a:cs typeface="Times New Roman" pitchFamily="18" charset="0"/>
              </a:rPr>
              <a:t>, </a:t>
            </a:r>
            <a:r>
              <a:rPr lang="pl-PL" sz="2000" b="1" dirty="0" smtClean="0">
                <a:solidFill>
                  <a:srgbClr val="002060"/>
                </a:solidFill>
                <a:cs typeface="Courier New" pitchFamily="49" charset="0"/>
              </a:rPr>
              <a:t>&gt;=</a:t>
            </a:r>
            <a:r>
              <a:rPr lang="pl-PL" sz="2000" dirty="0" smtClean="0">
                <a:cs typeface="Times New Roman" pitchFamily="18" charset="0"/>
              </a:rPr>
              <a:t>, </a:t>
            </a:r>
            <a:r>
              <a:rPr lang="pl-PL" sz="2000" b="1" dirty="0" smtClean="0">
                <a:solidFill>
                  <a:srgbClr val="002060"/>
                </a:solidFill>
                <a:cs typeface="Courier New" pitchFamily="49" charset="0"/>
              </a:rPr>
              <a:t>&lt;&gt;</a:t>
            </a:r>
            <a:r>
              <a:rPr lang="pl-PL" sz="2000" dirty="0" smtClean="0">
                <a:cs typeface="Times New Roman" pitchFamily="18" charset="0"/>
              </a:rPr>
              <a:t>, </a:t>
            </a:r>
            <a:r>
              <a:rPr lang="pl-PL" sz="2000" b="1" dirty="0" smtClean="0">
                <a:solidFill>
                  <a:srgbClr val="002060"/>
                </a:solidFill>
                <a:cs typeface="Courier New" pitchFamily="49" charset="0"/>
              </a:rPr>
              <a:t>IN</a:t>
            </a:r>
            <a:r>
              <a:rPr lang="pl-PL" sz="2000" dirty="0" smtClean="0">
                <a:cs typeface="Times New Roman" pitchFamily="18" charset="0"/>
              </a:rPr>
              <a:t>, </a:t>
            </a:r>
            <a:r>
              <a:rPr lang="pl-PL" sz="2000" b="1" dirty="0" smtClean="0">
                <a:solidFill>
                  <a:srgbClr val="002060"/>
                </a:solidFill>
                <a:cs typeface="Courier New" pitchFamily="49" charset="0"/>
              </a:rPr>
              <a:t>NOT IN</a:t>
            </a:r>
            <a:r>
              <a:rPr lang="pl-PL" sz="2000" dirty="0" smtClean="0">
                <a:cs typeface="Times New Roman" pitchFamily="18" charset="0"/>
              </a:rPr>
              <a:t>, przy czym w przypadku predykatów </a:t>
            </a:r>
            <a:r>
              <a:rPr lang="pl-PL" sz="2000" b="1" dirty="0" smtClean="0">
                <a:solidFill>
                  <a:srgbClr val="002060"/>
                </a:solidFill>
                <a:cs typeface="Courier New" pitchFamily="49" charset="0"/>
              </a:rPr>
              <a:t>=</a:t>
            </a:r>
            <a:r>
              <a:rPr lang="pl-PL" sz="2000" dirty="0" smtClean="0">
                <a:cs typeface="Times New Roman" pitchFamily="18" charset="0"/>
              </a:rPr>
              <a:t>, </a:t>
            </a:r>
            <a:r>
              <a:rPr lang="pl-PL" sz="2000" b="1" dirty="0" smtClean="0">
                <a:solidFill>
                  <a:srgbClr val="002060"/>
                </a:solidFill>
                <a:cs typeface="Courier New" pitchFamily="49" charset="0"/>
              </a:rPr>
              <a:t>&lt;</a:t>
            </a:r>
            <a:r>
              <a:rPr lang="pl-PL" sz="2000" dirty="0" smtClean="0">
                <a:cs typeface="Times New Roman" pitchFamily="18" charset="0"/>
              </a:rPr>
              <a:t>, </a:t>
            </a:r>
            <a:r>
              <a:rPr lang="pl-PL" sz="2000" b="1" dirty="0" smtClean="0">
                <a:solidFill>
                  <a:srgbClr val="002060"/>
                </a:solidFill>
                <a:cs typeface="Courier New" pitchFamily="49" charset="0"/>
              </a:rPr>
              <a:t>&lt;=</a:t>
            </a:r>
            <a:r>
              <a:rPr lang="pl-PL" sz="2000" dirty="0" smtClean="0">
                <a:cs typeface="Times New Roman" pitchFamily="18" charset="0"/>
              </a:rPr>
              <a:t>, </a:t>
            </a:r>
            <a:r>
              <a:rPr lang="pl-PL" sz="2000" b="1" dirty="0" smtClean="0">
                <a:solidFill>
                  <a:srgbClr val="002060"/>
                </a:solidFill>
                <a:cs typeface="Courier New" pitchFamily="49" charset="0"/>
              </a:rPr>
              <a:t>&gt;</a:t>
            </a:r>
            <a:r>
              <a:rPr lang="pl-PL" sz="2000" dirty="0" smtClean="0">
                <a:cs typeface="Times New Roman" pitchFamily="18" charset="0"/>
              </a:rPr>
              <a:t>, </a:t>
            </a:r>
            <a:r>
              <a:rPr lang="pl-PL" sz="2000" b="1" dirty="0" smtClean="0">
                <a:solidFill>
                  <a:srgbClr val="002060"/>
                </a:solidFill>
                <a:cs typeface="Courier New" pitchFamily="49" charset="0"/>
              </a:rPr>
              <a:t>&gt;=</a:t>
            </a:r>
            <a:r>
              <a:rPr lang="pl-PL" sz="2000" dirty="0" smtClean="0">
                <a:cs typeface="Times New Roman" pitchFamily="18" charset="0"/>
              </a:rPr>
              <a:t>, </a:t>
            </a:r>
            <a:r>
              <a:rPr lang="pl-PL" sz="2000" b="1" dirty="0" smtClean="0">
                <a:solidFill>
                  <a:srgbClr val="002060"/>
                </a:solidFill>
                <a:cs typeface="Courier New" pitchFamily="49" charset="0"/>
              </a:rPr>
              <a:t>&lt;&gt;</a:t>
            </a:r>
            <a:r>
              <a:rPr lang="pl-PL" sz="2000" dirty="0" smtClean="0">
                <a:cs typeface="Times New Roman" pitchFamily="18" charset="0"/>
              </a:rPr>
              <a:t>, powinno zwracać jedną wartość, a w przypadku predykatów </a:t>
            </a:r>
            <a:r>
              <a:rPr lang="pl-PL" sz="2000" b="1" dirty="0" smtClean="0">
                <a:solidFill>
                  <a:srgbClr val="002060"/>
                </a:solidFill>
                <a:cs typeface="Courier New" pitchFamily="49" charset="0"/>
              </a:rPr>
              <a:t>IN</a:t>
            </a:r>
            <a:r>
              <a:rPr lang="pl-PL" sz="2000" dirty="0" smtClean="0">
                <a:cs typeface="Times New Roman" pitchFamily="18" charset="0"/>
              </a:rPr>
              <a:t> oraz </a:t>
            </a:r>
            <a:br>
              <a:rPr lang="pl-PL" sz="2000" dirty="0" smtClean="0">
                <a:cs typeface="Times New Roman" pitchFamily="18" charset="0"/>
              </a:rPr>
            </a:br>
            <a:r>
              <a:rPr lang="pl-PL" sz="2000" b="1" dirty="0" smtClean="0">
                <a:solidFill>
                  <a:srgbClr val="002060"/>
                </a:solidFill>
                <a:cs typeface="Courier New" pitchFamily="49" charset="0"/>
              </a:rPr>
              <a:t>NOT IN </a:t>
            </a:r>
            <a:r>
              <a:rPr lang="pl-PL" sz="2000" dirty="0" smtClean="0">
                <a:cs typeface="Times New Roman" pitchFamily="18" charset="0"/>
              </a:rPr>
              <a:t>może to być lista wartości. </a:t>
            </a:r>
            <a:endParaRPr lang="en-US" sz="2000" dirty="0" smtClean="0">
              <a:cs typeface="Times New Roman" pitchFamily="18" charset="0"/>
            </a:endParaRPr>
          </a:p>
          <a:p>
            <a:pPr marL="457200" indent="-457200" algn="just">
              <a:lnSpc>
                <a:spcPct val="120000"/>
              </a:lnSpc>
              <a:spcBef>
                <a:spcPts val="1200"/>
              </a:spcBef>
            </a:pPr>
            <a:r>
              <a:rPr lang="pl-PL" sz="2000" dirty="0" smtClean="0">
                <a:cs typeface="Times New Roman" pitchFamily="18" charset="0"/>
              </a:rPr>
              <a:t>W </a:t>
            </a:r>
            <a:r>
              <a:rPr lang="pl-PL" sz="2000" dirty="0" err="1" smtClean="0">
                <a:cs typeface="Times New Roman" pitchFamily="18" charset="0"/>
              </a:rPr>
              <a:t>podzapytaniu</a:t>
            </a:r>
            <a:r>
              <a:rPr lang="pl-PL" sz="2000" dirty="0" smtClean="0">
                <a:cs typeface="Times New Roman" pitchFamily="18" charset="0"/>
              </a:rPr>
              <a:t> nie można używać klauzuli </a:t>
            </a: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ORDER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cs typeface="Times New Roman" pitchFamily="18" charset="0"/>
              </a:rPr>
              <a:t> </a:t>
            </a: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BY</a:t>
            </a:r>
            <a:r>
              <a:rPr lang="en-US" sz="2000" dirty="0" smtClean="0">
                <a:cs typeface="Times New Roman" pitchFamily="18" charset="0"/>
              </a:rPr>
              <a:t>.</a:t>
            </a:r>
            <a:r>
              <a:rPr lang="pl-PL" sz="2000" dirty="0" smtClean="0">
                <a:cs typeface="Times New Roman" pitchFamily="18" charset="0"/>
              </a:rPr>
              <a:t> </a:t>
            </a:r>
            <a:endParaRPr lang="en-US" sz="2000" b="1" dirty="0" smtClean="0">
              <a:solidFill>
                <a:srgbClr val="C00000"/>
              </a:solidFill>
              <a:cs typeface="Courier New" pitchFamily="49" charset="0"/>
            </a:endParaRP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>
          <a:xfrm>
            <a:off x="457200" y="423988"/>
            <a:ext cx="8229600" cy="707886"/>
          </a:xfrm>
        </p:spPr>
        <p:txBody>
          <a:bodyPr/>
          <a:lstStyle/>
          <a:p>
            <a:r>
              <a:rPr lang="pl-PL" dirty="0" err="1" smtClean="0">
                <a:latin typeface="Book Antiqua" pitchFamily="18" charset="0"/>
                <a:cs typeface="Times New Roman" pitchFamily="18" charset="0"/>
              </a:rPr>
              <a:t>Podzapytania</a:t>
            </a:r>
            <a:endParaRPr lang="pl-PL" dirty="0" smtClean="0">
              <a:cs typeface="Times New Roman" pitchFamily="18" charset="0"/>
            </a:endParaRPr>
          </a:p>
        </p:txBody>
      </p:sp>
      <p:sp>
        <p:nvSpPr>
          <p:cNvPr id="8" name="Symbol zastępczy stopki 4"/>
          <p:cNvSpPr txBox="1">
            <a:spLocks/>
          </p:cNvSpPr>
          <p:nvPr/>
        </p:nvSpPr>
        <p:spPr>
          <a:xfrm>
            <a:off x="3419872" y="6572272"/>
            <a:ext cx="25922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pl-PL" altLang="en-US" sz="1400" dirty="0" smtClean="0"/>
              <a:t>Złożone zapytania| Część 3</a:t>
            </a:r>
            <a:endParaRPr lang="pl-PL" altLang="en-US" sz="1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57200" y="1775192"/>
            <a:ext cx="8229600" cy="2508379"/>
          </a:xfrm>
        </p:spPr>
        <p:txBody>
          <a:bodyPr/>
          <a:lstStyle/>
          <a:p>
            <a:pPr algn="just">
              <a:lnSpc>
                <a:spcPct val="120000"/>
              </a:lnSpc>
              <a:spcBef>
                <a:spcPct val="50000"/>
              </a:spcBef>
              <a:spcAft>
                <a:spcPts val="1200"/>
              </a:spcAft>
            </a:pPr>
            <a:r>
              <a:rPr lang="pl-PL" sz="2000" dirty="0" smtClean="0">
                <a:cs typeface="Times New Roman" pitchFamily="18" charset="0"/>
              </a:rPr>
              <a:t>Wypisz działy, w których aktualnie nie ma zatrudnionych pracowników.</a:t>
            </a:r>
          </a:p>
          <a:p>
            <a:pPr marL="631825" indent="1588">
              <a:lnSpc>
                <a:spcPct val="120000"/>
              </a:lnSpc>
              <a:buNone/>
              <a:tabLst>
                <a:tab pos="3141663" algn="l"/>
              </a:tabLst>
            </a:pP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SELECT DISTINCT	</a:t>
            </a:r>
            <a:r>
              <a:rPr lang="pl-PL" sz="20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Dname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FROM	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Dept</a:t>
            </a:r>
            <a:b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WHERE NOT EXISTS	(SELECT '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pl-PL" sz="20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Emp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WHERE </a:t>
            </a:r>
            <a:r>
              <a:rPr lang="pl-PL" sz="20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Emp.Deptno</a:t>
            </a: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pl-PL" sz="20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Dept.Deptno</a:t>
            </a: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>
          <a:xfrm>
            <a:off x="457200" y="116212"/>
            <a:ext cx="8229600" cy="1323439"/>
          </a:xfrm>
        </p:spPr>
        <p:txBody>
          <a:bodyPr/>
          <a:lstStyle/>
          <a:p>
            <a:r>
              <a:rPr lang="pl-PL" dirty="0" smtClean="0">
                <a:cs typeface="Times New Roman" pitchFamily="18" charset="0"/>
              </a:rPr>
              <a:t>Predykaty EXISTS i NOT EXISTS – przykład</a:t>
            </a:r>
          </a:p>
        </p:txBody>
      </p:sp>
      <p:sp>
        <p:nvSpPr>
          <p:cNvPr id="8" name="Symbol zastępczy stopki 4"/>
          <p:cNvSpPr txBox="1">
            <a:spLocks/>
          </p:cNvSpPr>
          <p:nvPr/>
        </p:nvSpPr>
        <p:spPr>
          <a:xfrm>
            <a:off x="3419872" y="6572272"/>
            <a:ext cx="25922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pl-PL" altLang="en-US" sz="1400" dirty="0" smtClean="0"/>
              <a:t>Złożone zapytania| Część 3</a:t>
            </a:r>
            <a:endParaRPr lang="pl-PL" altLang="en-US" sz="1400" dirty="0"/>
          </a:p>
        </p:txBody>
      </p:sp>
      <p:sp>
        <p:nvSpPr>
          <p:cNvPr id="5" name="Rounded Rectangle 80"/>
          <p:cNvSpPr/>
          <p:nvPr/>
        </p:nvSpPr>
        <p:spPr>
          <a:xfrm>
            <a:off x="6732240" y="4581128"/>
            <a:ext cx="1656184" cy="86409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895350" algn="l"/>
                <a:tab pos="2058988" algn="r"/>
              </a:tabLst>
            </a:pPr>
            <a:r>
              <a:rPr lang="pl-PL" sz="1400" b="1" dirty="0" err="1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Dname</a:t>
            </a:r>
            <a:r>
              <a:rPr lang="pl-PL" sz="1400" b="1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	</a:t>
            </a:r>
          </a:p>
          <a:p>
            <a:pPr>
              <a:tabLst>
                <a:tab pos="895350" algn="l"/>
                <a:tab pos="2058988" algn="r"/>
              </a:tabLst>
            </a:pPr>
            <a:r>
              <a:rPr lang="pl-PL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---------</a:t>
            </a:r>
          </a:p>
          <a:p>
            <a:pPr>
              <a:tabLst>
                <a:tab pos="895350" algn="l"/>
                <a:tab pos="2058988" algn="r"/>
              </a:tabLst>
            </a:pPr>
            <a:r>
              <a:rPr lang="pl-PL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OPERATIONS</a:t>
            </a:r>
            <a:endParaRPr lang="pl-PL" sz="1400" dirty="0">
              <a:solidFill>
                <a:schemeClr val="accent6">
                  <a:lumMod val="50000"/>
                </a:schemeClr>
              </a:solidFill>
              <a:latin typeface="Calibri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57200" y="1775192"/>
            <a:ext cx="8229600" cy="3801041"/>
          </a:xfrm>
        </p:spPr>
        <p:txBody>
          <a:bodyPr/>
          <a:lstStyle/>
          <a:p>
            <a:pPr algn="just">
              <a:lnSpc>
                <a:spcPct val="120000"/>
              </a:lnSpc>
              <a:spcAft>
                <a:spcPts val="1200"/>
              </a:spcAft>
            </a:pPr>
            <a:r>
              <a:rPr lang="pl-PL" sz="2000" dirty="0" smtClean="0">
                <a:cs typeface="Times New Roman" pitchFamily="18" charset="0"/>
              </a:rPr>
              <a:t>Za pomocą predykatu </a:t>
            </a: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NOT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cs typeface="Times New Roman" pitchFamily="18" charset="0"/>
              </a:rPr>
              <a:t> </a:t>
            </a: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EXISTS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cs typeface="Times New Roman" pitchFamily="18" charset="0"/>
              </a:rPr>
              <a:t> </a:t>
            </a:r>
            <a:r>
              <a:rPr lang="pl-PL" sz="2000" dirty="0" smtClean="0">
                <a:cs typeface="Times New Roman" pitchFamily="18" charset="0"/>
              </a:rPr>
              <a:t>można rozwiązać problem wyznaczenia  wszystkich pracowników, którzy nie są kierownikami. Problemu tego nie udało się poprzednio rozwiązać za pomocą predykatu </a:t>
            </a: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NOT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 </a:t>
            </a: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IN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cs typeface="Times New Roman" pitchFamily="18" charset="0"/>
              </a:rPr>
              <a:t> </a:t>
            </a:r>
            <a:r>
              <a:rPr lang="pl-PL" sz="2000" dirty="0" smtClean="0">
                <a:cs typeface="Times New Roman" pitchFamily="18" charset="0"/>
              </a:rPr>
              <a:t>z powodu </a:t>
            </a:r>
            <a:r>
              <a:rPr lang="pl-PL" sz="2000" dirty="0" err="1" smtClean="0">
                <a:cs typeface="Times New Roman" pitchFamily="18" charset="0"/>
              </a:rPr>
              <a:t>wyst</a:t>
            </a:r>
            <a:r>
              <a:rPr lang="en-US" sz="2000" dirty="0" smtClean="0">
                <a:cs typeface="Times New Roman" pitchFamily="18" charset="0"/>
              </a:rPr>
              <a:t>ę</a:t>
            </a:r>
            <a:r>
              <a:rPr lang="pl-PL" sz="2000" dirty="0" smtClean="0">
                <a:cs typeface="Times New Roman" pitchFamily="18" charset="0"/>
              </a:rPr>
              <a:t>p</a:t>
            </a:r>
            <a:r>
              <a:rPr lang="en-US" sz="2000" dirty="0" err="1" smtClean="0">
                <a:cs typeface="Times New Roman" pitchFamily="18" charset="0"/>
              </a:rPr>
              <a:t>owa</a:t>
            </a:r>
            <a:r>
              <a:rPr lang="pl-PL" sz="2000" dirty="0" err="1" smtClean="0">
                <a:cs typeface="Times New Roman" pitchFamily="18" charset="0"/>
              </a:rPr>
              <a:t>nia</a:t>
            </a:r>
            <a:r>
              <a:rPr lang="pl-PL" sz="2000" dirty="0" smtClean="0">
                <a:cs typeface="Times New Roman" pitchFamily="18" charset="0"/>
              </a:rPr>
              <a:t> </a:t>
            </a:r>
            <a:r>
              <a:rPr lang="pl-PL" sz="2000" dirty="0" err="1" smtClean="0">
                <a:cs typeface="Times New Roman" pitchFamily="18" charset="0"/>
              </a:rPr>
              <a:t>pseudowartości</a:t>
            </a:r>
            <a:r>
              <a:rPr lang="pl-PL" sz="2000" dirty="0" smtClean="0">
                <a:cs typeface="Times New Roman" pitchFamily="18" charset="0"/>
              </a:rPr>
              <a:t> </a:t>
            </a:r>
            <a:r>
              <a:rPr lang="pl-PL" sz="2000" b="1" dirty="0" smtClean="0">
                <a:cs typeface="Courier New" pitchFamily="49" charset="0"/>
              </a:rPr>
              <a:t>NULL</a:t>
            </a:r>
            <a:r>
              <a:rPr lang="pl-PL" sz="2000" dirty="0" smtClean="0">
                <a:cs typeface="Times New Roman" pitchFamily="18" charset="0"/>
              </a:rPr>
              <a:t> w wyniku </a:t>
            </a:r>
            <a:r>
              <a:rPr lang="pl-PL" sz="2000" dirty="0" err="1" smtClean="0">
                <a:cs typeface="Times New Roman" pitchFamily="18" charset="0"/>
              </a:rPr>
              <a:t>podzapytania</a:t>
            </a:r>
            <a:r>
              <a:rPr lang="pl-PL" sz="2000" dirty="0" smtClean="0">
                <a:cs typeface="Times New Roman" pitchFamily="18" charset="0"/>
              </a:rPr>
              <a:t>.</a:t>
            </a:r>
          </a:p>
          <a:p>
            <a:pPr marL="631825" indent="-6350">
              <a:lnSpc>
                <a:spcPct val="120000"/>
              </a:lnSpc>
              <a:buNone/>
              <a:tabLst>
                <a:tab pos="1706563" algn="l"/>
                <a:tab pos="3230563" algn="l"/>
              </a:tabLst>
            </a:pPr>
            <a:r>
              <a:rPr lang="pl-PL" sz="18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SELECT	</a:t>
            </a:r>
            <a:r>
              <a:rPr lang="pl-PL" sz="18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Empno</a:t>
            </a:r>
            <a:r>
              <a:rPr lang="pl-PL" sz="18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pl-PL" sz="18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Ename</a:t>
            </a:r>
            <a:r>
              <a:rPr lang="pl-PL" sz="18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Job</a:t>
            </a:r>
            <a:r>
              <a:rPr lang="pl-PL" sz="18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Deptno</a:t>
            </a:r>
            <a:b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18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FROM	</a:t>
            </a:r>
            <a:r>
              <a:rPr lang="pl-PL" sz="18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Emp</a:t>
            </a:r>
            <a:r>
              <a:rPr lang="pl-PL" sz="18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AA</a:t>
            </a:r>
            <a:b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18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WHERE	NOT EXISTS (SELECT '</a:t>
            </a: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pl-PL" sz="18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' </a:t>
            </a:r>
            <a:br>
              <a:rPr lang="pl-PL" sz="18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18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	FROM   </a:t>
            </a:r>
            <a:r>
              <a:rPr lang="pl-PL" sz="18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Emp</a:t>
            </a:r>
            <a:r>
              <a:rPr lang="pl-PL" sz="18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BB</a:t>
            </a:r>
            <a:b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pl-PL" sz="18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WHERE  </a:t>
            </a:r>
            <a:r>
              <a:rPr lang="pl-PL" sz="18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BB.Mgr</a:t>
            </a:r>
            <a:r>
              <a:rPr lang="pl-PL" sz="18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pl-PL" sz="18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AA.Empno</a:t>
            </a:r>
            <a:r>
              <a:rPr lang="pl-PL" sz="18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>
          <a:xfrm>
            <a:off x="457200" y="116212"/>
            <a:ext cx="8229600" cy="1323439"/>
          </a:xfrm>
        </p:spPr>
        <p:txBody>
          <a:bodyPr/>
          <a:lstStyle/>
          <a:p>
            <a:r>
              <a:rPr lang="pl-PL" dirty="0" smtClean="0">
                <a:cs typeface="Times New Roman" pitchFamily="18" charset="0"/>
              </a:rPr>
              <a:t>Predykaty EXISTS i NOT EXISTS – przykład</a:t>
            </a:r>
          </a:p>
        </p:txBody>
      </p:sp>
      <p:sp>
        <p:nvSpPr>
          <p:cNvPr id="8" name="Symbol zastępczy stopki 4"/>
          <p:cNvSpPr txBox="1">
            <a:spLocks/>
          </p:cNvSpPr>
          <p:nvPr/>
        </p:nvSpPr>
        <p:spPr>
          <a:xfrm>
            <a:off x="3419872" y="6572272"/>
            <a:ext cx="25922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pl-PL" altLang="en-US" sz="1400" dirty="0" smtClean="0"/>
              <a:t>Złożone zapytania| Część 3</a:t>
            </a:r>
            <a:endParaRPr lang="pl-PL" altLang="en-US" sz="1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57200" y="1775192"/>
            <a:ext cx="8229600" cy="483209"/>
          </a:xfrm>
        </p:spPr>
        <p:txBody>
          <a:bodyPr/>
          <a:lstStyle/>
          <a:p>
            <a:pPr algn="just">
              <a:lnSpc>
                <a:spcPct val="120000"/>
              </a:lnSpc>
              <a:spcAft>
                <a:spcPts val="1200"/>
              </a:spcAft>
            </a:pPr>
            <a:r>
              <a:rPr lang="pl-PL" sz="2000" dirty="0" smtClean="0">
                <a:cs typeface="Times New Roman" pitchFamily="18" charset="0"/>
              </a:rPr>
              <a:t>Wynik: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>
          <a:xfrm>
            <a:off x="457200" y="116212"/>
            <a:ext cx="8229600" cy="1323439"/>
          </a:xfrm>
        </p:spPr>
        <p:txBody>
          <a:bodyPr/>
          <a:lstStyle/>
          <a:p>
            <a:r>
              <a:rPr lang="pl-PL" dirty="0" smtClean="0">
                <a:cs typeface="Times New Roman" pitchFamily="18" charset="0"/>
              </a:rPr>
              <a:t>Predykaty EXISTS i NOT EXISTS – przykład</a:t>
            </a:r>
          </a:p>
        </p:txBody>
      </p:sp>
      <p:sp>
        <p:nvSpPr>
          <p:cNvPr id="8" name="Symbol zastępczy stopki 4"/>
          <p:cNvSpPr txBox="1">
            <a:spLocks/>
          </p:cNvSpPr>
          <p:nvPr/>
        </p:nvSpPr>
        <p:spPr>
          <a:xfrm>
            <a:off x="3419872" y="6572272"/>
            <a:ext cx="25922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pl-PL" altLang="en-US" sz="1400" dirty="0" smtClean="0"/>
              <a:t>Złożone zapytania| Część 3</a:t>
            </a:r>
            <a:endParaRPr lang="pl-PL" altLang="en-US" sz="1400" dirty="0"/>
          </a:p>
        </p:txBody>
      </p:sp>
      <p:sp>
        <p:nvSpPr>
          <p:cNvPr id="5" name="Rounded Rectangle 80"/>
          <p:cNvSpPr/>
          <p:nvPr/>
        </p:nvSpPr>
        <p:spPr>
          <a:xfrm>
            <a:off x="2699792" y="2132856"/>
            <a:ext cx="3528392" cy="23762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92075" algn="l"/>
                <a:tab pos="720725" algn="l"/>
                <a:tab pos="1524000" algn="l"/>
                <a:tab pos="2419350" algn="l"/>
              </a:tabLst>
            </a:pPr>
            <a:r>
              <a:rPr lang="pl-PL" sz="14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pl-PL" sz="1400" b="1" dirty="0" err="1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Empno</a:t>
            </a:r>
            <a:r>
              <a:rPr lang="pl-PL" sz="1400" b="1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	</a:t>
            </a:r>
            <a:r>
              <a:rPr lang="pl-PL" sz="1400" b="1" dirty="0" err="1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Ename</a:t>
            </a:r>
            <a:r>
              <a:rPr lang="pl-PL" sz="1400" b="1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	Job	Deptno</a:t>
            </a:r>
          </a:p>
          <a:p>
            <a:pPr>
              <a:tabLst>
                <a:tab pos="92075" algn="l"/>
                <a:tab pos="720725" algn="l"/>
                <a:tab pos="1524000" algn="l"/>
                <a:tab pos="2419350" algn="l"/>
              </a:tabLst>
            </a:pPr>
            <a:r>
              <a:rPr lang="pl-PL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	-----------	--------- 	---------------	---------</a:t>
            </a:r>
          </a:p>
          <a:p>
            <a:pPr>
              <a:tabLst>
                <a:tab pos="176213" algn="l"/>
                <a:tab pos="720725" algn="l"/>
                <a:tab pos="1524000" algn="l"/>
                <a:tab pos="2779713" algn="r"/>
              </a:tabLst>
            </a:pPr>
            <a:r>
              <a:rPr lang="pl-PL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	7369 	SMITH 	CLERK 	20</a:t>
            </a:r>
          </a:p>
          <a:p>
            <a:pPr>
              <a:tabLst>
                <a:tab pos="176213" algn="l"/>
                <a:tab pos="720725" algn="l"/>
                <a:tab pos="1524000" algn="l"/>
                <a:tab pos="2779713" algn="r"/>
              </a:tabLst>
            </a:pPr>
            <a:r>
              <a:rPr lang="pl-PL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	7499	ALLEN	SALESMAN	30</a:t>
            </a:r>
          </a:p>
          <a:p>
            <a:pPr>
              <a:tabLst>
                <a:tab pos="176213" algn="l"/>
                <a:tab pos="720725" algn="l"/>
                <a:tab pos="1524000" algn="l"/>
                <a:tab pos="2779713" algn="r"/>
              </a:tabLst>
            </a:pPr>
            <a:r>
              <a:rPr lang="pl-PL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	7521 	WARD	SALESMAN 	30</a:t>
            </a:r>
          </a:p>
          <a:p>
            <a:pPr>
              <a:tabLst>
                <a:tab pos="176213" algn="l"/>
                <a:tab pos="720725" algn="l"/>
                <a:tab pos="1524000" algn="l"/>
                <a:tab pos="2779713" algn="r"/>
              </a:tabLst>
            </a:pPr>
            <a:r>
              <a:rPr lang="pl-PL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	7654 	MARTIN 	SALESMAN 	30</a:t>
            </a:r>
          </a:p>
          <a:p>
            <a:pPr>
              <a:tabLst>
                <a:tab pos="176213" algn="l"/>
                <a:tab pos="720725" algn="l"/>
                <a:tab pos="1524000" algn="l"/>
                <a:tab pos="2779713" algn="r"/>
              </a:tabLst>
            </a:pPr>
            <a:r>
              <a:rPr lang="pl-PL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	7844	TURNER 	SALESMAN 	30</a:t>
            </a:r>
          </a:p>
          <a:p>
            <a:pPr>
              <a:tabLst>
                <a:tab pos="176213" algn="l"/>
                <a:tab pos="720725" algn="l"/>
                <a:tab pos="1524000" algn="l"/>
                <a:tab pos="2779713" algn="r"/>
              </a:tabLst>
            </a:pPr>
            <a:r>
              <a:rPr lang="pl-PL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	7876 	ADAMS	CLERK 	20</a:t>
            </a:r>
          </a:p>
          <a:p>
            <a:pPr>
              <a:tabLst>
                <a:tab pos="176213" algn="l"/>
                <a:tab pos="720725" algn="l"/>
                <a:tab pos="1524000" algn="l"/>
                <a:tab pos="2779713" algn="r"/>
              </a:tabLst>
            </a:pPr>
            <a:r>
              <a:rPr lang="pl-PL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	7900 	JAMES 	CLERK 	30</a:t>
            </a:r>
          </a:p>
          <a:p>
            <a:pPr>
              <a:tabLst>
                <a:tab pos="176213" algn="l"/>
                <a:tab pos="720725" algn="l"/>
                <a:tab pos="1524000" algn="l"/>
                <a:tab pos="2779713" algn="r"/>
              </a:tabLst>
            </a:pPr>
            <a:r>
              <a:rPr lang="pl-PL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	7934 	MILLER 	CLERK 	10</a:t>
            </a:r>
            <a:endParaRPr lang="pl-PL" sz="1400" dirty="0">
              <a:solidFill>
                <a:schemeClr val="accent6">
                  <a:lumMod val="50000"/>
                </a:schemeClr>
              </a:solidFill>
              <a:latin typeface="Calibri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57200" y="1775192"/>
            <a:ext cx="8229600" cy="3400931"/>
          </a:xfrm>
        </p:spPr>
        <p:txBody>
          <a:bodyPr/>
          <a:lstStyle/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pl-PL" sz="2000" dirty="0" smtClean="0">
                <a:cs typeface="Times New Roman" pitchFamily="18" charset="0"/>
              </a:rPr>
              <a:t>Wynik działania instrukcji </a:t>
            </a: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SELECT</a:t>
            </a:r>
            <a:r>
              <a:rPr lang="pl-PL" sz="2000" dirty="0" smtClean="0">
                <a:cs typeface="Times New Roman" pitchFamily="18" charset="0"/>
              </a:rPr>
              <a:t> ma postać tabeli. Możemy więc użyć go w klauzuli </a:t>
            </a: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FROM</a:t>
            </a:r>
            <a:r>
              <a:rPr lang="pl-PL" sz="2000" dirty="0" smtClean="0">
                <a:cs typeface="Times New Roman" pitchFamily="18" charset="0"/>
              </a:rPr>
              <a:t>, zamiast podawania tam normalnej tabeli bazy danych.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pl-PL" sz="2000" dirty="0" smtClean="0"/>
              <a:t>Taką konstrukcję zapytania można porównać do utworzenia nowego widoku i traktowania go jako źródła rekordów dla instrukcji </a:t>
            </a: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</a:rPr>
              <a:t>SELECT</a:t>
            </a:r>
            <a:r>
              <a:rPr lang="pl-PL" sz="2000" dirty="0" smtClean="0"/>
              <a:t>.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pl-PL" sz="2000" dirty="0" smtClean="0"/>
              <a:t>Skonstruowane  w ten sposób </a:t>
            </a:r>
            <a:r>
              <a:rPr lang="pl-PL" sz="2000" dirty="0" err="1" smtClean="0"/>
              <a:t>podzapytanie</a:t>
            </a:r>
            <a:r>
              <a:rPr lang="pl-PL" sz="2000" dirty="0" smtClean="0"/>
              <a:t> musi zostać „nazwane” poprzez użycie </a:t>
            </a:r>
            <a:r>
              <a:rPr lang="pl-PL" sz="2000" dirty="0" err="1" smtClean="0"/>
              <a:t>aliasu</a:t>
            </a:r>
            <a:r>
              <a:rPr lang="pl-PL" sz="2000" dirty="0" smtClean="0"/>
              <a:t>. W ORACLE przed definicją </a:t>
            </a:r>
            <a:r>
              <a:rPr lang="pl-PL" sz="2000" dirty="0" err="1" smtClean="0"/>
              <a:t>aliasu</a:t>
            </a:r>
            <a:r>
              <a:rPr lang="pl-PL" sz="2000" dirty="0" smtClean="0"/>
              <a:t> tak tworzonej „wirtualnej perspektywy” nie może </a:t>
            </a:r>
            <a:r>
              <a:rPr lang="pl-PL" sz="2000" dirty="0" err="1" smtClean="0"/>
              <a:t>pojawic</a:t>
            </a:r>
            <a:r>
              <a:rPr lang="pl-PL" sz="2000" dirty="0" smtClean="0"/>
              <a:t> się słowo kluczowe </a:t>
            </a: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AS</a:t>
            </a:r>
            <a:r>
              <a:rPr lang="pl-PL" sz="2000" dirty="0" smtClean="0"/>
              <a:t>.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>
          <a:xfrm>
            <a:off x="457200" y="423988"/>
            <a:ext cx="8229600" cy="707886"/>
          </a:xfrm>
        </p:spPr>
        <p:txBody>
          <a:bodyPr/>
          <a:lstStyle/>
          <a:p>
            <a:r>
              <a:rPr lang="pl-PL" dirty="0" err="1" smtClean="0">
                <a:cs typeface="Times New Roman" pitchFamily="18" charset="0"/>
              </a:rPr>
              <a:t>Podzapytanie</a:t>
            </a:r>
            <a:r>
              <a:rPr lang="pl-PL" dirty="0" smtClean="0">
                <a:cs typeface="Times New Roman" pitchFamily="18" charset="0"/>
              </a:rPr>
              <a:t> w klauzuli FROM</a:t>
            </a:r>
          </a:p>
        </p:txBody>
      </p:sp>
      <p:sp>
        <p:nvSpPr>
          <p:cNvPr id="8" name="Symbol zastępczy stopki 4"/>
          <p:cNvSpPr txBox="1">
            <a:spLocks/>
          </p:cNvSpPr>
          <p:nvPr/>
        </p:nvSpPr>
        <p:spPr>
          <a:xfrm>
            <a:off x="3419872" y="6572272"/>
            <a:ext cx="25922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pl-PL" altLang="en-US" sz="1400" dirty="0" smtClean="0"/>
              <a:t>Złożone zapytania| Część 3</a:t>
            </a:r>
            <a:endParaRPr lang="pl-PL" altLang="en-US" sz="1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57200" y="1775192"/>
            <a:ext cx="8229600" cy="4059573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pl-PL" sz="2200" dirty="0" smtClean="0">
                <a:cs typeface="Times New Roman" pitchFamily="18" charset="0"/>
              </a:rPr>
              <a:t>Policz </a:t>
            </a:r>
            <a:r>
              <a:rPr lang="en-US" sz="2200" dirty="0" smtClean="0">
                <a:cs typeface="Times New Roman" pitchFamily="18" charset="0"/>
              </a:rPr>
              <a:t>%</a:t>
            </a:r>
            <a:r>
              <a:rPr lang="pl-PL" sz="2200" dirty="0" smtClean="0">
                <a:cs typeface="Times New Roman" pitchFamily="18" charset="0"/>
              </a:rPr>
              <a:t> udział działów w liczbie pracowników.</a:t>
            </a:r>
            <a:endParaRPr lang="pl-PL" sz="2200" b="1" dirty="0" smtClean="0">
              <a:solidFill>
                <a:srgbClr val="C00000"/>
              </a:solidFill>
              <a:cs typeface="Courier New" pitchFamily="49" charset="0"/>
            </a:endParaRPr>
          </a:p>
          <a:p>
            <a:pPr marL="631825" indent="158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  <a:tabLst>
                <a:tab pos="1608138" algn="l"/>
              </a:tabLst>
            </a:pPr>
            <a:r>
              <a:rPr lang="pl-PL" sz="18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SELECT	</a:t>
            </a:r>
            <a:r>
              <a:rPr lang="pl-PL" sz="18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AA.Deptno</a:t>
            </a:r>
            <a:r>
              <a:rPr lang="pl-PL" sz="18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"</a:t>
            </a: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Dział</a:t>
            </a:r>
            <a:r>
              <a:rPr lang="pl-PL" sz="18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",</a:t>
            </a:r>
            <a:br>
              <a:rPr lang="pl-PL" sz="18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18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(</a:t>
            </a:r>
            <a:r>
              <a:rPr lang="pl-PL" sz="18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AA.Liczba_Prac</a:t>
            </a:r>
            <a:r>
              <a:rPr lang="pl-PL" sz="18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/</a:t>
            </a: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BB. </a:t>
            </a:r>
            <a:r>
              <a:rPr lang="pl-PL" sz="18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Liczba_Prac</a:t>
            </a: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l-PL" sz="18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* </a:t>
            </a: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100 	</a:t>
            </a:r>
            <a:r>
              <a:rPr lang="pl-PL" sz="18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AS 	"</a:t>
            </a: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% Pracowników</a:t>
            </a:r>
            <a:r>
              <a:rPr lang="pl-PL" sz="18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„</a:t>
            </a:r>
            <a:br>
              <a:rPr lang="pl-PL" sz="18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18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FROM  	(SELECT </a:t>
            </a: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Deptno</a:t>
            </a:r>
            <a:r>
              <a:rPr lang="pl-PL" sz="18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 COUNT(</a:t>
            </a: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pl-PL" sz="18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pl-PL" sz="18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Liczba_Prac</a:t>
            </a: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l-PL" sz="18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pl-PL" sz="18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Emp</a:t>
            </a: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l-PL" sz="18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GROUP BY </a:t>
            </a: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Deptno</a:t>
            </a:r>
            <a:b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l-PL" sz="18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AA</a:t>
            </a:r>
            <a:r>
              <a:rPr lang="pl-PL" sz="18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</a:t>
            </a:r>
            <a:br>
              <a:rPr lang="pl-PL" sz="18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18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(SELECT COUNT(</a:t>
            </a: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pl-PL" sz="18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pl-PL" sz="18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Liczba_Prac</a:t>
            </a: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l-PL" sz="18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pl-PL" sz="18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Emp</a:t>
            </a: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l-PL" sz="18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BB</a:t>
            </a:r>
            <a:r>
              <a:rPr lang="pl-PL" sz="18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>
          <a:xfrm>
            <a:off x="457200" y="116212"/>
            <a:ext cx="8229600" cy="1323439"/>
          </a:xfrm>
        </p:spPr>
        <p:txBody>
          <a:bodyPr/>
          <a:lstStyle/>
          <a:p>
            <a:r>
              <a:rPr lang="pl-PL" dirty="0" err="1" smtClean="0">
                <a:cs typeface="Times New Roman" pitchFamily="18" charset="0"/>
              </a:rPr>
              <a:t>Podzapytanie</a:t>
            </a:r>
            <a:r>
              <a:rPr lang="pl-PL" dirty="0" smtClean="0">
                <a:cs typeface="Times New Roman" pitchFamily="18" charset="0"/>
              </a:rPr>
              <a:t> w klauzuli FROM – przykład</a:t>
            </a:r>
          </a:p>
        </p:txBody>
      </p:sp>
      <p:sp>
        <p:nvSpPr>
          <p:cNvPr id="8" name="Symbol zastępczy stopki 4"/>
          <p:cNvSpPr txBox="1">
            <a:spLocks/>
          </p:cNvSpPr>
          <p:nvPr/>
        </p:nvSpPr>
        <p:spPr>
          <a:xfrm>
            <a:off x="3419872" y="6572272"/>
            <a:ext cx="25922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pl-PL" altLang="en-US" sz="1400" dirty="0" smtClean="0"/>
              <a:t>Złożone zapytania| Część 3</a:t>
            </a:r>
            <a:endParaRPr lang="pl-PL" altLang="en-US" sz="1400" dirty="0"/>
          </a:p>
        </p:txBody>
      </p:sp>
      <p:sp>
        <p:nvSpPr>
          <p:cNvPr id="5" name="Rounded Rectangle 5"/>
          <p:cNvSpPr/>
          <p:nvPr/>
        </p:nvSpPr>
        <p:spPr>
          <a:xfrm>
            <a:off x="6228184" y="5085184"/>
            <a:ext cx="2143140" cy="122413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tabLst>
                <a:tab pos="628650" algn="l"/>
              </a:tabLst>
            </a:pPr>
            <a:r>
              <a:rPr lang="pl-PL" sz="1400" b="1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Dział 	% Pracowników</a:t>
            </a:r>
          </a:p>
          <a:p>
            <a:pPr>
              <a:tabLst>
                <a:tab pos="628650" algn="l"/>
              </a:tabLst>
            </a:pPr>
            <a:r>
              <a:rPr lang="pl-PL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-------	---------------------</a:t>
            </a:r>
          </a:p>
          <a:p>
            <a:pPr>
              <a:tabLst>
                <a:tab pos="176213" algn="l"/>
                <a:tab pos="1081088" algn="dec"/>
              </a:tabLst>
            </a:pPr>
            <a:r>
              <a:rPr lang="pl-PL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	10 	21,42857</a:t>
            </a:r>
          </a:p>
          <a:p>
            <a:pPr>
              <a:tabLst>
                <a:tab pos="176213" algn="l"/>
                <a:tab pos="1081088" algn="dec"/>
              </a:tabLst>
            </a:pPr>
            <a:r>
              <a:rPr lang="pl-PL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	20 	35,71429</a:t>
            </a:r>
          </a:p>
          <a:p>
            <a:pPr>
              <a:tabLst>
                <a:tab pos="176213" algn="l"/>
                <a:tab pos="1081088" algn="dec"/>
              </a:tabLst>
            </a:pPr>
            <a:r>
              <a:rPr lang="pl-PL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	30 	42,85714</a:t>
            </a:r>
            <a:endParaRPr lang="pl-PL" sz="1400" dirty="0">
              <a:solidFill>
                <a:schemeClr val="accent6">
                  <a:lumMod val="50000"/>
                </a:schemeClr>
              </a:solidFill>
              <a:latin typeface="Calibri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57200" y="1775192"/>
            <a:ext cx="8229600" cy="3173176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pl-PL" dirty="0" smtClean="0">
                <a:cs typeface="Times New Roman" pitchFamily="18" charset="0"/>
              </a:rPr>
              <a:t>Dla każdego działu policz, ilu pracowników pracuje w tym dziale.</a:t>
            </a:r>
            <a:endParaRPr lang="pl-PL" b="1" dirty="0" smtClean="0">
              <a:solidFill>
                <a:srgbClr val="C00000"/>
              </a:solidFill>
              <a:cs typeface="Courier New" pitchFamily="49" charset="0"/>
            </a:endParaRPr>
          </a:p>
          <a:p>
            <a:pPr marL="631825" indent="158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pl-PL" sz="18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SELECT	</a:t>
            </a:r>
            <a:r>
              <a:rPr lang="pl-PL" sz="18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d.Dname</a:t>
            </a: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pl-PL" sz="18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d.Deptno</a:t>
            </a:r>
            <a:r>
              <a:rPr lang="pl-PL" sz="18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 </a:t>
            </a:r>
            <a:br>
              <a:rPr lang="pl-PL" sz="18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18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	(SELECT COUNT(*) </a:t>
            </a:r>
            <a:br>
              <a:rPr lang="pl-PL" sz="18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18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	FROM </a:t>
            </a:r>
            <a:r>
              <a:rPr lang="pl-PL" sz="18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Emp</a:t>
            </a: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e</a:t>
            </a:r>
            <a:r>
              <a:rPr lang="pl-PL" sz="18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br>
              <a:rPr lang="pl-PL" sz="18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18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	WHERE </a:t>
            </a:r>
            <a:r>
              <a:rPr lang="pl-PL" sz="18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e.Deptno</a:t>
            </a: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pl-PL" sz="18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d.Deptno</a:t>
            </a:r>
            <a:r>
              <a:rPr lang="pl-PL" sz="18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pl-PL" sz="18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Liczba_prac</a:t>
            </a: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" </a:t>
            </a:r>
            <a:r>
              <a:rPr lang="pl-PL" sz="18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pl-PL" sz="18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18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FROM	</a:t>
            </a: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Dept d</a:t>
            </a:r>
            <a:r>
              <a:rPr lang="pl-PL" sz="18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pl-PL" sz="18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18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GROUP BY	</a:t>
            </a:r>
            <a:r>
              <a:rPr lang="pl-PL" sz="18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d.Deptno</a:t>
            </a: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pl-PL" sz="18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d.Dname</a:t>
            </a: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>
          <a:xfrm>
            <a:off x="457200" y="116212"/>
            <a:ext cx="8229600" cy="1323439"/>
          </a:xfrm>
        </p:spPr>
        <p:txBody>
          <a:bodyPr/>
          <a:lstStyle/>
          <a:p>
            <a:r>
              <a:rPr lang="pl-PL" dirty="0" err="1" smtClean="0">
                <a:cs typeface="Times New Roman" pitchFamily="18" charset="0"/>
              </a:rPr>
              <a:t>Podzapytanie</a:t>
            </a:r>
            <a:r>
              <a:rPr lang="pl-PL" dirty="0" smtClean="0">
                <a:cs typeface="Times New Roman" pitchFamily="18" charset="0"/>
              </a:rPr>
              <a:t> w klauzuli SELECT – przykład</a:t>
            </a:r>
          </a:p>
        </p:txBody>
      </p:sp>
      <p:sp>
        <p:nvSpPr>
          <p:cNvPr id="8" name="Symbol zastępczy stopki 4"/>
          <p:cNvSpPr txBox="1">
            <a:spLocks/>
          </p:cNvSpPr>
          <p:nvPr/>
        </p:nvSpPr>
        <p:spPr>
          <a:xfrm>
            <a:off x="3419872" y="6572272"/>
            <a:ext cx="25922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pl-PL" altLang="en-US" sz="1400" dirty="0" smtClean="0"/>
              <a:t>Złożone zapytania| Część 3</a:t>
            </a:r>
            <a:endParaRPr lang="pl-PL" altLang="en-US" sz="1400" dirty="0"/>
          </a:p>
        </p:txBody>
      </p:sp>
      <p:sp>
        <p:nvSpPr>
          <p:cNvPr id="5" name="Rounded Rectangle 5"/>
          <p:cNvSpPr/>
          <p:nvPr/>
        </p:nvSpPr>
        <p:spPr>
          <a:xfrm>
            <a:off x="5364088" y="4581128"/>
            <a:ext cx="3240360" cy="151216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tabLst>
                <a:tab pos="1254125" algn="l"/>
                <a:tab pos="2876550" algn="r"/>
              </a:tabLst>
            </a:pPr>
            <a:r>
              <a:rPr lang="en-US" sz="1400" b="1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DNAME  </a:t>
            </a:r>
            <a:r>
              <a:rPr lang="pl-PL" sz="1400" b="1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	</a:t>
            </a:r>
            <a:r>
              <a:rPr lang="en-US" sz="1400" b="1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DEPTNO</a:t>
            </a:r>
            <a:r>
              <a:rPr lang="pl-PL" sz="1400" b="1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	 </a:t>
            </a:r>
            <a:r>
              <a:rPr lang="en-US" sz="1400" b="1" dirty="0" err="1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Liczba_prac</a:t>
            </a:r>
            <a:endParaRPr lang="pl-PL" sz="1400" b="1" dirty="0" smtClean="0">
              <a:solidFill>
                <a:schemeClr val="accent6">
                  <a:lumMod val="50000"/>
                </a:schemeClr>
              </a:solidFill>
              <a:latin typeface="Calibri" pitchFamily="34" charset="0"/>
              <a:cs typeface="Arial" pitchFamily="34" charset="0"/>
            </a:endParaRPr>
          </a:p>
          <a:p>
            <a:pPr>
              <a:tabLst>
                <a:tab pos="1254125" algn="l"/>
                <a:tab pos="2876550" algn="r"/>
              </a:tabLst>
            </a:pPr>
            <a:r>
              <a:rPr lang="pl-PL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----------	-----------	---------------</a:t>
            </a:r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  </a:t>
            </a:r>
          </a:p>
          <a:p>
            <a:pPr>
              <a:tabLst>
                <a:tab pos="1254125" algn="l"/>
                <a:tab pos="2876550" algn="r"/>
              </a:tabLst>
            </a:pPr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ACCOUNTING </a:t>
            </a:r>
            <a:r>
              <a:rPr lang="pl-PL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	</a:t>
            </a:r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10  </a:t>
            </a:r>
            <a:r>
              <a:rPr lang="pl-PL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	</a:t>
            </a:r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3  </a:t>
            </a:r>
          </a:p>
          <a:p>
            <a:pPr>
              <a:tabLst>
                <a:tab pos="1254125" algn="l"/>
                <a:tab pos="2876550" algn="r"/>
              </a:tabLst>
            </a:pPr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OPERATIONS  </a:t>
            </a:r>
            <a:r>
              <a:rPr lang="pl-PL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	</a:t>
            </a:r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40 </a:t>
            </a:r>
            <a:r>
              <a:rPr lang="pl-PL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	</a:t>
            </a:r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 0  </a:t>
            </a:r>
          </a:p>
          <a:p>
            <a:pPr>
              <a:tabLst>
                <a:tab pos="1254125" algn="l"/>
                <a:tab pos="2876550" algn="r"/>
              </a:tabLst>
            </a:pPr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RESEARCH  </a:t>
            </a:r>
            <a:r>
              <a:rPr lang="pl-PL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	</a:t>
            </a:r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20  </a:t>
            </a:r>
            <a:r>
              <a:rPr lang="pl-PL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	</a:t>
            </a:r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5  </a:t>
            </a:r>
          </a:p>
          <a:p>
            <a:pPr>
              <a:tabLst>
                <a:tab pos="1254125" algn="l"/>
                <a:tab pos="2876550" algn="r"/>
              </a:tabLst>
            </a:pPr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SALES  </a:t>
            </a:r>
            <a:r>
              <a:rPr lang="pl-PL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	</a:t>
            </a:r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30  </a:t>
            </a:r>
            <a:r>
              <a:rPr lang="pl-PL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	</a:t>
            </a:r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6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57200" y="1775192"/>
            <a:ext cx="8229600" cy="4537268"/>
          </a:xfrm>
        </p:spPr>
        <p:txBody>
          <a:bodyPr/>
          <a:lstStyle/>
          <a:p>
            <a:pPr marL="457200" indent="-457200" algn="just">
              <a:lnSpc>
                <a:spcPct val="120000"/>
              </a:lnSpc>
              <a:spcBef>
                <a:spcPts val="1200"/>
              </a:spcBef>
            </a:pPr>
            <a:r>
              <a:rPr lang="pl-PL" sz="2200" dirty="0" err="1" smtClean="0">
                <a:cs typeface="Times New Roman" pitchFamily="18" charset="0"/>
              </a:rPr>
              <a:t>Podzapytania</a:t>
            </a:r>
            <a:r>
              <a:rPr lang="pl-PL" sz="2200" dirty="0" smtClean="0">
                <a:cs typeface="Times New Roman" pitchFamily="18" charset="0"/>
              </a:rPr>
              <a:t> dzielimy na:</a:t>
            </a:r>
          </a:p>
          <a:p>
            <a:pPr marL="795528" lvl="1" indent="-457200" algn="just">
              <a:lnSpc>
                <a:spcPct val="120000"/>
              </a:lnSpc>
              <a:spcBef>
                <a:spcPts val="1200"/>
              </a:spcBef>
            </a:pPr>
            <a:r>
              <a:rPr lang="pl-PL" dirty="0" smtClean="0">
                <a:cs typeface="Times New Roman" pitchFamily="18" charset="0"/>
              </a:rPr>
              <a:t>Zwykłe</a:t>
            </a:r>
          </a:p>
          <a:p>
            <a:pPr marL="795528" lvl="1" indent="-457200" algn="just">
              <a:lnSpc>
                <a:spcPct val="120000"/>
              </a:lnSpc>
              <a:spcBef>
                <a:spcPts val="1200"/>
              </a:spcBef>
            </a:pPr>
            <a:r>
              <a:rPr lang="pl-PL" dirty="0" smtClean="0">
                <a:cs typeface="Times New Roman" pitchFamily="18" charset="0"/>
              </a:rPr>
              <a:t>Skorelowane</a:t>
            </a:r>
          </a:p>
          <a:p>
            <a:pPr marL="457200" indent="-457200" algn="just">
              <a:lnSpc>
                <a:spcPct val="120000"/>
              </a:lnSpc>
              <a:spcBef>
                <a:spcPts val="1200"/>
              </a:spcBef>
            </a:pPr>
            <a:r>
              <a:rPr lang="en-US" sz="2200" dirty="0" smtClean="0">
                <a:cs typeface="Times New Roman" pitchFamily="18" charset="0"/>
              </a:rPr>
              <a:t>P</a:t>
            </a:r>
            <a:r>
              <a:rPr lang="pl-PL" sz="2200" dirty="0" err="1" smtClean="0">
                <a:cs typeface="Times New Roman" pitchFamily="18" charset="0"/>
              </a:rPr>
              <a:t>odzapytani</a:t>
            </a:r>
            <a:r>
              <a:rPr lang="en-US" sz="2200" dirty="0" smtClean="0">
                <a:cs typeface="Times New Roman" pitchFamily="18" charset="0"/>
              </a:rPr>
              <a:t>e</a:t>
            </a:r>
            <a:r>
              <a:rPr lang="pl-PL" sz="2200" dirty="0" smtClean="0">
                <a:cs typeface="Times New Roman" pitchFamily="18" charset="0"/>
              </a:rPr>
              <a:t> </a:t>
            </a:r>
            <a:r>
              <a:rPr lang="pl-PL" sz="2200" b="1" i="1" dirty="0" smtClean="0">
                <a:solidFill>
                  <a:schemeClr val="accent6">
                    <a:lumMod val="50000"/>
                  </a:schemeClr>
                </a:solidFill>
                <a:cs typeface="Times New Roman" pitchFamily="18" charset="0"/>
              </a:rPr>
              <a:t>zwykł</a:t>
            </a:r>
            <a:r>
              <a:rPr lang="en-US" sz="2200" b="1" i="1" dirty="0" smtClean="0">
                <a:solidFill>
                  <a:schemeClr val="accent6">
                    <a:lumMod val="50000"/>
                  </a:schemeClr>
                </a:solidFill>
                <a:cs typeface="Times New Roman" pitchFamily="18" charset="0"/>
              </a:rPr>
              <a:t>e</a:t>
            </a:r>
            <a:r>
              <a:rPr lang="en-US" sz="2200" dirty="0" smtClean="0">
                <a:cs typeface="Times New Roman" pitchFamily="18" charset="0"/>
              </a:rPr>
              <a:t> </a:t>
            </a:r>
            <a:r>
              <a:rPr lang="pl-PL" sz="2200" dirty="0" smtClean="0">
                <a:cs typeface="Times New Roman" pitchFamily="18" charset="0"/>
              </a:rPr>
              <a:t>– zbiór wynikowych wierszy nie zmienia się i nie zależy od wierszy w głównym zapytaniu. </a:t>
            </a:r>
            <a:endParaRPr lang="pl-PL" sz="2200" dirty="0" smtClean="0"/>
          </a:p>
          <a:p>
            <a:pPr marL="457200" indent="-457200" algn="just">
              <a:lnSpc>
                <a:spcPct val="120000"/>
              </a:lnSpc>
              <a:spcBef>
                <a:spcPts val="1200"/>
              </a:spcBef>
            </a:pPr>
            <a:r>
              <a:rPr lang="en-US" sz="2200" dirty="0" smtClean="0">
                <a:cs typeface="Times New Roman" pitchFamily="18" charset="0"/>
              </a:rPr>
              <a:t>P</a:t>
            </a:r>
            <a:r>
              <a:rPr lang="pl-PL" sz="2200" dirty="0" err="1" smtClean="0">
                <a:cs typeface="Times New Roman" pitchFamily="18" charset="0"/>
              </a:rPr>
              <a:t>odzapytani</a:t>
            </a:r>
            <a:r>
              <a:rPr lang="en-US" sz="2200" dirty="0" smtClean="0">
                <a:cs typeface="Times New Roman" pitchFamily="18" charset="0"/>
              </a:rPr>
              <a:t>e</a:t>
            </a:r>
            <a:r>
              <a:rPr lang="pl-PL" sz="2200" dirty="0" smtClean="0">
                <a:cs typeface="Times New Roman" pitchFamily="18" charset="0"/>
              </a:rPr>
              <a:t> </a:t>
            </a:r>
            <a:r>
              <a:rPr lang="pl-PL" sz="2200" b="1" i="1" dirty="0" smtClean="0">
                <a:solidFill>
                  <a:schemeClr val="accent6">
                    <a:lumMod val="50000"/>
                  </a:schemeClr>
                </a:solidFill>
                <a:cs typeface="Times New Roman" pitchFamily="18" charset="0"/>
              </a:rPr>
              <a:t>skorelowane</a:t>
            </a:r>
            <a:r>
              <a:rPr lang="pl-PL" sz="2200" i="1" dirty="0" smtClean="0">
                <a:cs typeface="Times New Roman" pitchFamily="18" charset="0"/>
              </a:rPr>
              <a:t> –</a:t>
            </a:r>
            <a:r>
              <a:rPr lang="en-US" sz="2200" dirty="0" smtClean="0">
                <a:cs typeface="Times New Roman" pitchFamily="18" charset="0"/>
              </a:rPr>
              <a:t> </a:t>
            </a:r>
            <a:r>
              <a:rPr lang="pl-PL" sz="2200" dirty="0" smtClean="0"/>
              <a:t>zbiór wyników </a:t>
            </a:r>
            <a:r>
              <a:rPr lang="pl-PL" sz="2200" dirty="0" err="1" smtClean="0"/>
              <a:t>podzapytania</a:t>
            </a:r>
            <a:r>
              <a:rPr lang="pl-PL" sz="2200" dirty="0" smtClean="0"/>
              <a:t> zależy od wartości występujących w wierszach w głównym zapytaniu.</a:t>
            </a:r>
            <a:endParaRPr lang="pl-PL" sz="2200" dirty="0" smtClean="0">
              <a:cs typeface="Times New Roman" pitchFamily="18" charset="0"/>
            </a:endParaRPr>
          </a:p>
          <a:p>
            <a:pPr marL="457200" indent="-457200" algn="just">
              <a:lnSpc>
                <a:spcPct val="120000"/>
              </a:lnSpc>
              <a:spcBef>
                <a:spcPts val="1200"/>
              </a:spcBef>
            </a:pPr>
            <a:r>
              <a:rPr lang="pl-PL" sz="2200" dirty="0" smtClean="0">
                <a:cs typeface="Times New Roman" pitchFamily="18" charset="0"/>
              </a:rPr>
              <a:t>W </a:t>
            </a:r>
            <a:r>
              <a:rPr lang="pl-PL" sz="2200" dirty="0" err="1" smtClean="0">
                <a:cs typeface="Times New Roman" pitchFamily="18" charset="0"/>
              </a:rPr>
              <a:t>podzapytaniu</a:t>
            </a:r>
            <a:r>
              <a:rPr lang="pl-PL" sz="2200" dirty="0" smtClean="0">
                <a:cs typeface="Times New Roman" pitchFamily="18" charset="0"/>
              </a:rPr>
              <a:t> dostępne są nazwy kolumn wprowadzone w głównym zapytaniu (</a:t>
            </a:r>
            <a:r>
              <a:rPr lang="pl-PL" sz="2200" dirty="0" err="1" smtClean="0">
                <a:cs typeface="Times New Roman" pitchFamily="18" charset="0"/>
              </a:rPr>
              <a:t>podzapytanie</a:t>
            </a:r>
            <a:r>
              <a:rPr lang="pl-PL" sz="2200" dirty="0" smtClean="0">
                <a:cs typeface="Times New Roman" pitchFamily="18" charset="0"/>
              </a:rPr>
              <a:t> </a:t>
            </a:r>
            <a:r>
              <a:rPr lang="pl-PL" sz="2200" i="1" dirty="0" smtClean="0">
                <a:cs typeface="Times New Roman" pitchFamily="18" charset="0"/>
              </a:rPr>
              <a:t>skorelowane</a:t>
            </a:r>
            <a:r>
              <a:rPr lang="pl-PL" sz="2200" dirty="0" smtClean="0">
                <a:cs typeface="Times New Roman" pitchFamily="18" charset="0"/>
              </a:rPr>
              <a:t>).</a:t>
            </a:r>
            <a:endParaRPr lang="en-US" sz="2200" dirty="0" smtClean="0">
              <a:cs typeface="Times New Roman" pitchFamily="18" charset="0"/>
            </a:endParaRP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>
          <a:xfrm>
            <a:off x="457200" y="423988"/>
            <a:ext cx="8229600" cy="707886"/>
          </a:xfrm>
        </p:spPr>
        <p:txBody>
          <a:bodyPr/>
          <a:lstStyle/>
          <a:p>
            <a:r>
              <a:rPr lang="pl-PL" dirty="0" err="1" smtClean="0">
                <a:latin typeface="Book Antiqua" pitchFamily="18" charset="0"/>
                <a:cs typeface="Times New Roman" pitchFamily="18" charset="0"/>
              </a:rPr>
              <a:t>Podzapytania</a:t>
            </a:r>
            <a:endParaRPr lang="pl-PL" dirty="0" smtClean="0">
              <a:cs typeface="Times New Roman" pitchFamily="18" charset="0"/>
            </a:endParaRPr>
          </a:p>
        </p:txBody>
      </p:sp>
      <p:sp>
        <p:nvSpPr>
          <p:cNvPr id="8" name="Symbol zastępczy stopki 4"/>
          <p:cNvSpPr txBox="1">
            <a:spLocks/>
          </p:cNvSpPr>
          <p:nvPr/>
        </p:nvSpPr>
        <p:spPr>
          <a:xfrm>
            <a:off x="3419872" y="6572272"/>
            <a:ext cx="25922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pl-PL" altLang="en-US" sz="1400" dirty="0" smtClean="0"/>
              <a:t>Złożone zapytania| Część 3</a:t>
            </a:r>
            <a:endParaRPr lang="pl-PL" altLang="en-US" sz="1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57200" y="1775192"/>
            <a:ext cx="8229600" cy="4662815"/>
          </a:xfrm>
        </p:spPr>
        <p:txBody>
          <a:bodyPr/>
          <a:lstStyle/>
          <a:p>
            <a:pPr algn="just">
              <a:lnSpc>
                <a:spcPct val="120000"/>
              </a:lnSpc>
              <a:spcAft>
                <a:spcPts val="600"/>
              </a:spcAft>
            </a:pPr>
            <a:r>
              <a:rPr lang="pl-PL" sz="2000" dirty="0" smtClean="0">
                <a:cs typeface="Times New Roman" pitchFamily="18" charset="0"/>
              </a:rPr>
              <a:t>Wypisz osoby, które zarabiają najwięcej ze wszystkich pracowników.</a:t>
            </a:r>
          </a:p>
          <a:p>
            <a:pPr algn="just">
              <a:lnSpc>
                <a:spcPct val="120000"/>
              </a:lnSpc>
              <a:spcAft>
                <a:spcPts val="600"/>
              </a:spcAft>
            </a:pPr>
            <a:r>
              <a:rPr lang="en-US" sz="2000" dirty="0" smtClean="0">
                <a:cs typeface="Times New Roman" pitchFamily="18" charset="0"/>
              </a:rPr>
              <a:t>N</a:t>
            </a:r>
            <a:r>
              <a:rPr lang="pl-PL" sz="2000" dirty="0" err="1" smtClean="0">
                <a:cs typeface="Times New Roman" pitchFamily="18" charset="0"/>
              </a:rPr>
              <a:t>ajpierw</a:t>
            </a:r>
            <a:r>
              <a:rPr lang="pl-PL" sz="2000" dirty="0" smtClean="0">
                <a:cs typeface="Times New Roman" pitchFamily="18" charset="0"/>
              </a:rPr>
              <a:t> liczymy największe </a:t>
            </a:r>
            <a:r>
              <a:rPr lang="pl-PL" sz="2000" i="1" dirty="0" smtClean="0">
                <a:cs typeface="Times New Roman" pitchFamily="18" charset="0"/>
              </a:rPr>
              <a:t>Sal</a:t>
            </a:r>
            <a:r>
              <a:rPr lang="pl-PL" sz="2000" dirty="0" smtClean="0">
                <a:cs typeface="Times New Roman" pitchFamily="18" charset="0"/>
              </a:rPr>
              <a:t> za pomocą zapytania: </a:t>
            </a:r>
          </a:p>
          <a:p>
            <a:pPr marL="631825" indent="1588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SELECT MAX(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Sal</a:t>
            </a: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 FROM </a:t>
            </a:r>
            <a:r>
              <a:rPr lang="pl-PL" sz="20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Emp</a:t>
            </a: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just">
              <a:lnSpc>
                <a:spcPct val="120000"/>
              </a:lnSpc>
              <a:spcAft>
                <a:spcPts val="1200"/>
              </a:spcAft>
              <a:tabLst>
                <a:tab pos="1798638" algn="l"/>
              </a:tabLst>
            </a:pPr>
            <a:r>
              <a:rPr lang="pl-PL" sz="2000" dirty="0" smtClean="0">
                <a:cs typeface="Times New Roman" pitchFamily="18" charset="0"/>
              </a:rPr>
              <a:t>Zapytanie to można z kolei użyć jako </a:t>
            </a:r>
            <a:r>
              <a:rPr lang="pl-PL" sz="2000" dirty="0" err="1" smtClean="0">
                <a:cs typeface="Times New Roman" pitchFamily="18" charset="0"/>
              </a:rPr>
              <a:t>podzapytanie</a:t>
            </a:r>
            <a:r>
              <a:rPr lang="pl-PL" sz="2000" dirty="0" smtClean="0">
                <a:cs typeface="Times New Roman" pitchFamily="18" charset="0"/>
              </a:rPr>
              <a:t> (bez średnika) w warunku </a:t>
            </a: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WHERE</a:t>
            </a:r>
            <a:r>
              <a:rPr lang="pl-PL" sz="2000" dirty="0" smtClean="0">
                <a:cs typeface="Times New Roman" pitchFamily="18" charset="0"/>
              </a:rPr>
              <a:t>, wtedy kiedy trzeba przyrównać zarobki pracownika do maksymalnych zarobków.  </a:t>
            </a:r>
          </a:p>
          <a:p>
            <a:pPr marL="631825" indent="1588">
              <a:lnSpc>
                <a:spcPct val="120000"/>
              </a:lnSpc>
              <a:spcAft>
                <a:spcPts val="1200"/>
              </a:spcAft>
              <a:buNone/>
              <a:tabLst>
                <a:tab pos="1798638" algn="l"/>
                <a:tab pos="2684463" algn="l"/>
              </a:tabLst>
            </a:pP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SELECT	</a:t>
            </a:r>
            <a:r>
              <a:rPr lang="pl-PL" sz="20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Ename</a:t>
            </a: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Sal</a:t>
            </a:r>
            <a:b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FROM	</a:t>
            </a:r>
            <a:r>
              <a:rPr lang="pl-PL" sz="20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Emp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WHERE	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Sal</a:t>
            </a: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= </a:t>
            </a:r>
            <a:b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	(SELECT MAX(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Sal</a:t>
            </a: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	FROM </a:t>
            </a:r>
            <a:r>
              <a:rPr lang="pl-PL" sz="20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Emp</a:t>
            </a: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>
          <a:xfrm>
            <a:off x="457200" y="423988"/>
            <a:ext cx="8229600" cy="707886"/>
          </a:xfrm>
        </p:spPr>
        <p:txBody>
          <a:bodyPr/>
          <a:lstStyle/>
          <a:p>
            <a:r>
              <a:rPr lang="pl-PL" dirty="0" err="1" smtClean="0">
                <a:latin typeface="Book Antiqua" pitchFamily="18" charset="0"/>
                <a:cs typeface="Times New Roman" pitchFamily="18" charset="0"/>
              </a:rPr>
              <a:t>Podzapytania</a:t>
            </a:r>
            <a:r>
              <a:rPr lang="pl-PL" dirty="0" smtClean="0">
                <a:latin typeface="Book Antiqua" pitchFamily="18" charset="0"/>
                <a:cs typeface="Times New Roman" pitchFamily="18" charset="0"/>
              </a:rPr>
              <a:t> – przykład</a:t>
            </a:r>
            <a:endParaRPr lang="pl-PL" dirty="0" smtClean="0">
              <a:cs typeface="Times New Roman" pitchFamily="18" charset="0"/>
            </a:endParaRPr>
          </a:p>
        </p:txBody>
      </p:sp>
      <p:sp>
        <p:nvSpPr>
          <p:cNvPr id="8" name="Symbol zastępczy stopki 4"/>
          <p:cNvSpPr txBox="1">
            <a:spLocks/>
          </p:cNvSpPr>
          <p:nvPr/>
        </p:nvSpPr>
        <p:spPr>
          <a:xfrm>
            <a:off x="3419872" y="6572272"/>
            <a:ext cx="25922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pl-PL" altLang="en-US" sz="1400" dirty="0" smtClean="0"/>
              <a:t>Złożone zapytania| Część 3</a:t>
            </a:r>
            <a:endParaRPr lang="pl-PL" altLang="en-US" sz="1400" dirty="0"/>
          </a:p>
        </p:txBody>
      </p:sp>
      <p:sp>
        <p:nvSpPr>
          <p:cNvPr id="5" name="Rounded Rectangle 8"/>
          <p:cNvSpPr/>
          <p:nvPr/>
        </p:nvSpPr>
        <p:spPr>
          <a:xfrm>
            <a:off x="5724128" y="4509120"/>
            <a:ext cx="1785950" cy="72008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tabLst>
                <a:tab pos="989013" algn="l"/>
                <a:tab pos="1524000" algn="l"/>
              </a:tabLst>
            </a:pPr>
            <a:r>
              <a:rPr lang="pl-PL" sz="1400" b="1" dirty="0" err="1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Ename</a:t>
            </a:r>
            <a:r>
              <a:rPr lang="pl-PL" sz="1400" b="1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 	Sal</a:t>
            </a:r>
          </a:p>
          <a:p>
            <a:pPr>
              <a:tabLst>
                <a:tab pos="895350" algn="l"/>
                <a:tab pos="1524000" algn="l"/>
              </a:tabLst>
            </a:pPr>
            <a:r>
              <a:rPr lang="pl-PL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----------	--------</a:t>
            </a:r>
          </a:p>
          <a:p>
            <a:pPr>
              <a:tabLst>
                <a:tab pos="92075" algn="l"/>
                <a:tab pos="989013" algn="l"/>
              </a:tabLst>
            </a:pPr>
            <a:r>
              <a:rPr lang="pl-PL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	KING	5000 </a:t>
            </a:r>
            <a:r>
              <a:rPr lang="pl-PL" sz="1200" dirty="0" smtClean="0">
                <a:latin typeface="Arial" pitchFamily="34" charset="0"/>
                <a:cs typeface="Arial" pitchFamily="34" charset="0"/>
              </a:rPr>
              <a:t>	</a:t>
            </a:r>
          </a:p>
          <a:p>
            <a:pPr>
              <a:tabLst>
                <a:tab pos="176213" algn="l"/>
                <a:tab pos="989013" algn="l"/>
                <a:tab pos="1884363" algn="r"/>
              </a:tabLst>
            </a:pPr>
            <a:r>
              <a:rPr lang="pl-PL" sz="1200" dirty="0" smtClean="0">
                <a:latin typeface="Arial" pitchFamily="34" charset="0"/>
                <a:cs typeface="Arial" pitchFamily="34" charset="0"/>
              </a:rPr>
              <a:t>		</a:t>
            </a:r>
            <a:endParaRPr lang="pl-PL" sz="12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57200" y="1775192"/>
            <a:ext cx="8229600" cy="3985706"/>
          </a:xfrm>
        </p:spPr>
        <p:txBody>
          <a:bodyPr/>
          <a:lstStyle/>
          <a:p>
            <a:pPr algn="just">
              <a:lnSpc>
                <a:spcPct val="120000"/>
              </a:lnSpc>
            </a:pPr>
            <a:r>
              <a:rPr lang="pl-PL" sz="2000" dirty="0" smtClean="0">
                <a:cs typeface="Arial" pitchFamily="34" charset="0"/>
              </a:rPr>
              <a:t>W klauzuli </a:t>
            </a: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cs typeface="Arial" pitchFamily="34" charset="0"/>
              </a:rPr>
              <a:t>WHERE</a:t>
            </a:r>
            <a:r>
              <a:rPr lang="pl-PL" sz="2000" dirty="0" smtClean="0">
                <a:cs typeface="Arial" pitchFamily="34" charset="0"/>
              </a:rPr>
              <a:t> może być więcej niż jedno </a:t>
            </a:r>
            <a:r>
              <a:rPr lang="pl-PL" sz="2000" dirty="0" err="1" smtClean="0">
                <a:cs typeface="Arial" pitchFamily="34" charset="0"/>
              </a:rPr>
              <a:t>podzapytanie</a:t>
            </a:r>
            <a:r>
              <a:rPr lang="pl-PL" sz="2000" dirty="0" smtClean="0">
                <a:cs typeface="Arial" pitchFamily="34" charset="0"/>
              </a:rPr>
              <a:t>.</a:t>
            </a:r>
            <a:endParaRPr lang="en-US" sz="2000" dirty="0" smtClean="0">
              <a:cs typeface="Arial" pitchFamily="34" charset="0"/>
            </a:endParaRPr>
          </a:p>
          <a:p>
            <a:pPr algn="just">
              <a:lnSpc>
                <a:spcPct val="120000"/>
              </a:lnSpc>
              <a:spcAft>
                <a:spcPts val="1200"/>
              </a:spcAft>
            </a:pPr>
            <a:r>
              <a:rPr lang="pl-PL" sz="2000" dirty="0" smtClean="0">
                <a:cs typeface="Arial" pitchFamily="34" charset="0"/>
              </a:rPr>
              <a:t>Wypisz pracowników, którzy pracują na tym samym stanowisku co pracownik o numerze 7369 i których zarobki są większe niż zarobki pracownika o numerze 7876. </a:t>
            </a:r>
          </a:p>
          <a:p>
            <a:pPr marL="631825" indent="1588">
              <a:lnSpc>
                <a:spcPct val="120000"/>
              </a:lnSpc>
              <a:spcAft>
                <a:spcPts val="1200"/>
              </a:spcAft>
              <a:buNone/>
              <a:tabLst>
                <a:tab pos="1695450" algn="l"/>
              </a:tabLst>
            </a:pP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SELECT 	</a:t>
            </a:r>
            <a:r>
              <a:rPr lang="pl-PL" sz="20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Ename</a:t>
            </a: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Job</a:t>
            </a:r>
            <a:b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FROM	</a:t>
            </a:r>
            <a:r>
              <a:rPr lang="pl-PL" sz="20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Emp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WHERE	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Job</a:t>
            </a: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=</a:t>
            </a:r>
            <a:b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(SELECT 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Job</a:t>
            </a: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FROM </a:t>
            </a:r>
            <a:r>
              <a:rPr lang="pl-PL" sz="20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Emp</a:t>
            </a: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WHERE </a:t>
            </a:r>
            <a:r>
              <a:rPr lang="pl-PL" sz="20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Empno</a:t>
            </a: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7369</a:t>
            </a: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AND	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Sal</a:t>
            </a: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&gt;</a:t>
            </a:r>
            <a:b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(SELECT 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Sal</a:t>
            </a: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FROM </a:t>
            </a:r>
            <a:r>
              <a:rPr lang="pl-PL" sz="20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Emp</a:t>
            </a: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WHERE </a:t>
            </a:r>
            <a:r>
              <a:rPr lang="pl-PL" sz="20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Empno</a:t>
            </a: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7876</a:t>
            </a: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>
          <a:xfrm>
            <a:off x="457200" y="116212"/>
            <a:ext cx="8229600" cy="1323439"/>
          </a:xfrm>
        </p:spPr>
        <p:txBody>
          <a:bodyPr/>
          <a:lstStyle/>
          <a:p>
            <a:r>
              <a:rPr lang="pl-PL" dirty="0" smtClean="0">
                <a:cs typeface="Times New Roman" pitchFamily="18" charset="0"/>
              </a:rPr>
              <a:t>Wiele </a:t>
            </a:r>
            <a:r>
              <a:rPr lang="pl-PL" dirty="0" err="1" smtClean="0">
                <a:cs typeface="Times New Roman" pitchFamily="18" charset="0"/>
              </a:rPr>
              <a:t>podzapytań</a:t>
            </a:r>
            <a:r>
              <a:rPr lang="pl-PL" dirty="0" smtClean="0">
                <a:cs typeface="Times New Roman" pitchFamily="18" charset="0"/>
              </a:rPr>
              <a:t> w jednej instrukcji SELECT</a:t>
            </a:r>
          </a:p>
        </p:txBody>
      </p:sp>
      <p:sp>
        <p:nvSpPr>
          <p:cNvPr id="8" name="Symbol zastępczy stopki 4"/>
          <p:cNvSpPr txBox="1">
            <a:spLocks/>
          </p:cNvSpPr>
          <p:nvPr/>
        </p:nvSpPr>
        <p:spPr>
          <a:xfrm>
            <a:off x="3419872" y="6572272"/>
            <a:ext cx="25922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pl-PL" altLang="en-US" sz="1400" dirty="0" smtClean="0"/>
              <a:t>Złożone zapytania| Część 3</a:t>
            </a:r>
            <a:endParaRPr lang="pl-PL" altLang="en-US" sz="1400" dirty="0"/>
          </a:p>
        </p:txBody>
      </p:sp>
      <p:sp>
        <p:nvSpPr>
          <p:cNvPr id="5" name="Rounded Rectangle 8"/>
          <p:cNvSpPr/>
          <p:nvPr/>
        </p:nvSpPr>
        <p:spPr>
          <a:xfrm>
            <a:off x="5724128" y="3501008"/>
            <a:ext cx="1785950" cy="72008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tabLst>
                <a:tab pos="176213" algn="l"/>
                <a:tab pos="989013" algn="l"/>
                <a:tab pos="1524000" algn="l"/>
              </a:tabLst>
            </a:pPr>
            <a:r>
              <a:rPr lang="pl-PL" sz="14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pl-PL" sz="1400" b="1" dirty="0" err="1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Ename</a:t>
            </a:r>
            <a:r>
              <a:rPr lang="pl-PL" sz="1400" b="1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 	Job</a:t>
            </a:r>
          </a:p>
          <a:p>
            <a:pPr>
              <a:tabLst>
                <a:tab pos="176213" algn="l"/>
                <a:tab pos="895350" algn="l"/>
              </a:tabLst>
            </a:pPr>
            <a:r>
              <a:rPr lang="pl-PL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	----------	----------</a:t>
            </a:r>
          </a:p>
          <a:p>
            <a:pPr>
              <a:tabLst>
                <a:tab pos="176213" algn="l"/>
                <a:tab pos="895350" algn="l"/>
              </a:tabLst>
            </a:pPr>
            <a:r>
              <a:rPr lang="pl-PL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	MILLER	CLERK	</a:t>
            </a:r>
          </a:p>
          <a:p>
            <a:pPr>
              <a:tabLst>
                <a:tab pos="176213" algn="l"/>
                <a:tab pos="989013" algn="l"/>
                <a:tab pos="1884363" algn="r"/>
              </a:tabLst>
            </a:pPr>
            <a:r>
              <a:rPr lang="pl-PL" sz="1200" dirty="0" smtClean="0">
                <a:latin typeface="Arial" pitchFamily="34" charset="0"/>
                <a:cs typeface="Arial" pitchFamily="34" charset="0"/>
              </a:rPr>
              <a:t>		</a:t>
            </a:r>
            <a:endParaRPr lang="pl-PL" sz="12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57200" y="1775192"/>
            <a:ext cx="8229600" cy="3536353"/>
          </a:xfrm>
        </p:spPr>
        <p:txBody>
          <a:bodyPr/>
          <a:lstStyle/>
          <a:p>
            <a:pPr algn="just">
              <a:lnSpc>
                <a:spcPct val="120000"/>
              </a:lnSpc>
            </a:pPr>
            <a:r>
              <a:rPr lang="pl-PL" sz="2000" dirty="0" smtClean="0"/>
              <a:t>Znajdź pracowników, których zarobki przekraczają najwyższą pensję z działu z SALES. </a:t>
            </a:r>
          </a:p>
          <a:p>
            <a:pPr marL="631825" indent="1588">
              <a:lnSpc>
                <a:spcPct val="120000"/>
              </a:lnSpc>
              <a:buNone/>
              <a:tabLst>
                <a:tab pos="1887538" algn="l"/>
              </a:tabLst>
            </a:pPr>
            <a:r>
              <a:rPr lang="pl-PL" sz="18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SELECT</a:t>
            </a: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* </a:t>
            </a:r>
            <a:b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18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FROM</a:t>
            </a: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	EMP</a:t>
            </a:r>
            <a:b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18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WHERE</a:t>
            </a: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	SAL &gt; (</a:t>
            </a:r>
            <a:r>
              <a:rPr lang="pl-PL" sz="18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SELECT</a:t>
            </a: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MAX(SAL)</a:t>
            </a:r>
            <a:b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pl-PL" sz="18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FROM</a:t>
            </a: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EMP</a:t>
            </a:r>
            <a:b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pl-PL" sz="18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WHERE</a:t>
            </a: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DEPTNO = </a:t>
            </a:r>
            <a:b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			(</a:t>
            </a:r>
            <a:r>
              <a:rPr lang="pl-PL" sz="18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SELECT</a:t>
            </a: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DEPTNO </a:t>
            </a:r>
            <a:b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			</a:t>
            </a:r>
            <a:r>
              <a:rPr lang="pl-PL" sz="18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FROM</a:t>
            </a: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DEPT </a:t>
            </a:r>
            <a:b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			</a:t>
            </a:r>
            <a:r>
              <a:rPr lang="pl-PL" sz="18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WHERE</a:t>
            </a: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DNAME = 'SALES'));</a:t>
            </a:r>
            <a:endParaRPr lang="pl-PL" sz="1800" dirty="0">
              <a:solidFill>
                <a:schemeClr val="accent4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>
          <a:xfrm>
            <a:off x="457200" y="423989"/>
            <a:ext cx="8229600" cy="707886"/>
          </a:xfrm>
        </p:spPr>
        <p:txBody>
          <a:bodyPr/>
          <a:lstStyle/>
          <a:p>
            <a:r>
              <a:rPr lang="pl-PL" dirty="0" smtClean="0"/>
              <a:t>Zagnieżdżanie </a:t>
            </a:r>
            <a:r>
              <a:rPr lang="pl-PL" dirty="0" err="1" smtClean="0"/>
              <a:t>podzapytań</a:t>
            </a:r>
            <a:endParaRPr lang="pl-PL" dirty="0" smtClean="0">
              <a:cs typeface="Times New Roman" pitchFamily="18" charset="0"/>
            </a:endParaRPr>
          </a:p>
        </p:txBody>
      </p:sp>
      <p:sp>
        <p:nvSpPr>
          <p:cNvPr id="8" name="Symbol zastępczy stopki 4"/>
          <p:cNvSpPr txBox="1">
            <a:spLocks/>
          </p:cNvSpPr>
          <p:nvPr/>
        </p:nvSpPr>
        <p:spPr>
          <a:xfrm>
            <a:off x="3419872" y="6572272"/>
            <a:ext cx="25922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pl-PL" altLang="en-US" sz="1400" dirty="0" smtClean="0"/>
              <a:t>Złożone zapytania| Część 3</a:t>
            </a:r>
            <a:endParaRPr lang="pl-PL" altLang="en-US" sz="1400" dirty="0"/>
          </a:p>
        </p:txBody>
      </p:sp>
      <p:sp>
        <p:nvSpPr>
          <p:cNvPr id="5" name="Rounded Rectangle 8"/>
          <p:cNvSpPr/>
          <p:nvPr/>
        </p:nvSpPr>
        <p:spPr>
          <a:xfrm>
            <a:off x="323528" y="5229200"/>
            <a:ext cx="5616624" cy="129614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900113">
              <a:tabLst>
                <a:tab pos="176213" algn="l"/>
                <a:tab pos="633413" algn="l"/>
                <a:tab pos="1254125" algn="l"/>
                <a:tab pos="2152650" algn="l"/>
                <a:tab pos="2773363" algn="l"/>
                <a:tab pos="3584575" algn="l"/>
                <a:tab pos="4129088" algn="l"/>
                <a:tab pos="4748213" algn="l"/>
              </a:tabLst>
            </a:pPr>
            <a:r>
              <a:rPr lang="pl-PL" sz="1200" b="1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EMPNO 	ENAME 	JOB 	MGR 	HIREDATE 	SAL 	COMM	DEPTNO</a:t>
            </a:r>
          </a:p>
          <a:p>
            <a:pPr defTabSz="900113">
              <a:tabLst>
                <a:tab pos="176213" algn="l"/>
                <a:tab pos="633413" algn="l"/>
                <a:tab pos="1254125" algn="l"/>
                <a:tab pos="2152650" algn="l"/>
                <a:tab pos="2773363" algn="l"/>
                <a:tab pos="3584575" algn="l"/>
                <a:tab pos="4129088" algn="l"/>
                <a:tab pos="4748213" algn="l"/>
              </a:tabLst>
            </a:pPr>
            <a:r>
              <a:rPr lang="pl-PL" sz="12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------------------------------------------------------------------------------------------------------------------</a:t>
            </a:r>
          </a:p>
          <a:p>
            <a:pPr>
              <a:tabLst>
                <a:tab pos="176213" algn="l"/>
                <a:tab pos="633413" algn="l"/>
                <a:tab pos="1254125" algn="l"/>
                <a:tab pos="2152650" algn="l"/>
                <a:tab pos="2773363" algn="l"/>
                <a:tab pos="3584575" algn="l"/>
                <a:tab pos="4129088" algn="l"/>
                <a:tab pos="4748213" algn="l"/>
              </a:tabLst>
            </a:pPr>
            <a:r>
              <a:rPr lang="pl-PL" sz="12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7566 	JONES 	MANAGER	7839  	81/03/02  	2975     		20  </a:t>
            </a:r>
          </a:p>
          <a:p>
            <a:pPr>
              <a:tabLst>
                <a:tab pos="176213" algn="l"/>
                <a:tab pos="633413" algn="l"/>
                <a:tab pos="1254125" algn="l"/>
                <a:tab pos="2152650" algn="l"/>
                <a:tab pos="2773363" algn="l"/>
                <a:tab pos="3584575" algn="l"/>
                <a:tab pos="4129088" algn="l"/>
                <a:tab pos="4748213" algn="l"/>
              </a:tabLst>
            </a:pPr>
            <a:r>
              <a:rPr lang="pl-PL" sz="12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7788  	SCOTT  	ANALYST	7566  	82/03/09  	3000     		20  </a:t>
            </a:r>
          </a:p>
          <a:p>
            <a:pPr>
              <a:tabLst>
                <a:tab pos="176213" algn="l"/>
                <a:tab pos="633413" algn="l"/>
                <a:tab pos="1254125" algn="l"/>
                <a:tab pos="2152650" algn="l"/>
                <a:tab pos="2773363" algn="l"/>
                <a:tab pos="3584575" algn="l"/>
                <a:tab pos="4129088" algn="l"/>
                <a:tab pos="4748213" algn="l"/>
              </a:tabLst>
            </a:pPr>
            <a:r>
              <a:rPr lang="pl-PL" sz="12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7839  	KING  	PRESIDENT 		81/03/17  	5000     		10  </a:t>
            </a:r>
          </a:p>
          <a:p>
            <a:pPr>
              <a:tabLst>
                <a:tab pos="176213" algn="l"/>
                <a:tab pos="633413" algn="l"/>
                <a:tab pos="1254125" algn="l"/>
                <a:tab pos="2152650" algn="l"/>
                <a:tab pos="2773363" algn="l"/>
                <a:tab pos="3584575" algn="l"/>
                <a:tab pos="4129088" algn="l"/>
                <a:tab pos="4748213" algn="l"/>
              </a:tabLst>
            </a:pPr>
            <a:r>
              <a:rPr lang="pl-PL" sz="12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7902  	FORD  	ANALYST  	7566  	81/03/</a:t>
            </a:r>
            <a:r>
              <a:rPr lang="pl-PL" sz="1200" dirty="0" err="1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03</a:t>
            </a:r>
            <a:r>
              <a:rPr lang="pl-PL" sz="12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  	3000     		20 </a:t>
            </a:r>
            <a:r>
              <a:rPr lang="pl-PL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	</a:t>
            </a:r>
          </a:p>
          <a:p>
            <a:pPr>
              <a:tabLst>
                <a:tab pos="176213" algn="l"/>
                <a:tab pos="989013" algn="l"/>
                <a:tab pos="1884363" algn="r"/>
              </a:tabLst>
            </a:pPr>
            <a:r>
              <a:rPr lang="pl-PL" sz="1200" dirty="0" smtClean="0">
                <a:latin typeface="Arial" pitchFamily="34" charset="0"/>
                <a:cs typeface="Arial" pitchFamily="34" charset="0"/>
              </a:rPr>
              <a:t>		</a:t>
            </a:r>
            <a:endParaRPr lang="pl-PL" sz="12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57200" y="1775192"/>
            <a:ext cx="8229600" cy="4579715"/>
          </a:xfrm>
        </p:spPr>
        <p:txBody>
          <a:bodyPr/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lang="pl-PL" sz="1800" dirty="0" smtClean="0">
                <a:cs typeface="Times New Roman" pitchFamily="18" charset="0"/>
              </a:rPr>
              <a:t>Gdy używamy operatorów </a:t>
            </a:r>
            <a:r>
              <a:rPr lang="pl-PL" sz="1800" b="1" dirty="0" smtClean="0">
                <a:solidFill>
                  <a:srgbClr val="002060"/>
                </a:solidFill>
                <a:cs typeface="Courier New" pitchFamily="49" charset="0"/>
              </a:rPr>
              <a:t>=</a:t>
            </a:r>
            <a:r>
              <a:rPr lang="pl-PL" sz="1800" dirty="0" smtClean="0">
                <a:cs typeface="Times New Roman" pitchFamily="18" charset="0"/>
              </a:rPr>
              <a:t>, </a:t>
            </a:r>
            <a:r>
              <a:rPr lang="pl-PL" sz="1800" b="1" dirty="0" smtClean="0">
                <a:solidFill>
                  <a:srgbClr val="002060"/>
                </a:solidFill>
                <a:cs typeface="Courier New" pitchFamily="49" charset="0"/>
              </a:rPr>
              <a:t>&gt;</a:t>
            </a:r>
            <a:r>
              <a:rPr lang="pl-PL" sz="1800" dirty="0" smtClean="0">
                <a:cs typeface="Times New Roman" pitchFamily="18" charset="0"/>
              </a:rPr>
              <a:t>, </a:t>
            </a:r>
            <a:r>
              <a:rPr lang="pl-PL" sz="1800" b="1" dirty="0" smtClean="0">
                <a:solidFill>
                  <a:srgbClr val="002060"/>
                </a:solidFill>
                <a:cs typeface="Courier New" pitchFamily="49" charset="0"/>
              </a:rPr>
              <a:t>&lt;</a:t>
            </a:r>
            <a:r>
              <a:rPr lang="pl-PL" sz="1800" dirty="0" smtClean="0">
                <a:cs typeface="Times New Roman" pitchFamily="18" charset="0"/>
              </a:rPr>
              <a:t>, </a:t>
            </a:r>
            <a:r>
              <a:rPr lang="pl-PL" sz="1800" b="1" dirty="0" smtClean="0">
                <a:solidFill>
                  <a:srgbClr val="002060"/>
                </a:solidFill>
                <a:cs typeface="Courier New" pitchFamily="49" charset="0"/>
              </a:rPr>
              <a:t>&gt;=</a:t>
            </a:r>
            <a:r>
              <a:rPr lang="pl-PL" sz="1800" dirty="0" smtClean="0">
                <a:cs typeface="Times New Roman" pitchFamily="18" charset="0"/>
              </a:rPr>
              <a:t>, </a:t>
            </a:r>
            <a:r>
              <a:rPr lang="pl-PL" sz="1800" b="1" dirty="0" smtClean="0">
                <a:solidFill>
                  <a:srgbClr val="002060"/>
                </a:solidFill>
                <a:cs typeface="Courier New" pitchFamily="49" charset="0"/>
              </a:rPr>
              <a:t>&lt;=</a:t>
            </a:r>
            <a:r>
              <a:rPr lang="pl-PL" sz="1800" dirty="0" smtClean="0">
                <a:cs typeface="Times New Roman" pitchFamily="18" charset="0"/>
              </a:rPr>
              <a:t>, </a:t>
            </a:r>
            <a:r>
              <a:rPr lang="pl-PL" sz="1800" b="1" dirty="0" smtClean="0">
                <a:solidFill>
                  <a:srgbClr val="002060"/>
                </a:solidFill>
                <a:cs typeface="Courier New" pitchFamily="49" charset="0"/>
              </a:rPr>
              <a:t>&lt;&gt;</a:t>
            </a:r>
            <a:r>
              <a:rPr lang="pl-PL" sz="1800" dirty="0" smtClean="0">
                <a:cs typeface="Times New Roman" pitchFamily="18" charset="0"/>
              </a:rPr>
              <a:t>, </a:t>
            </a:r>
            <a:r>
              <a:rPr lang="pl-PL" sz="1800" dirty="0" err="1" smtClean="0">
                <a:cs typeface="Times New Roman" pitchFamily="18" charset="0"/>
              </a:rPr>
              <a:t>podzapytanie</a:t>
            </a:r>
            <a:r>
              <a:rPr lang="pl-PL" sz="1800" dirty="0" smtClean="0">
                <a:cs typeface="Times New Roman" pitchFamily="18" charset="0"/>
              </a:rPr>
              <a:t> musi zwracać dokładnie jeden wiersz. W przeciwnym wypadku wystąpi błąd.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pl-PL" sz="1800" dirty="0" smtClean="0">
                <a:cs typeface="Times New Roman" pitchFamily="18" charset="0"/>
              </a:rPr>
              <a:t>Gdy </a:t>
            </a:r>
            <a:r>
              <a:rPr lang="pl-PL" sz="1800" dirty="0" err="1" smtClean="0">
                <a:cs typeface="Times New Roman" pitchFamily="18" charset="0"/>
              </a:rPr>
              <a:t>podzapytanie</a:t>
            </a:r>
            <a:r>
              <a:rPr lang="pl-PL" sz="1800" dirty="0" smtClean="0">
                <a:cs typeface="Times New Roman" pitchFamily="18" charset="0"/>
              </a:rPr>
              <a:t> zwraca wiele wierszy, należy użyć </a:t>
            </a:r>
            <a:r>
              <a:rPr lang="pl-PL" sz="1800" b="1" dirty="0" smtClean="0">
                <a:solidFill>
                  <a:srgbClr val="002060"/>
                </a:solidFill>
                <a:cs typeface="Courier New" pitchFamily="49" charset="0"/>
              </a:rPr>
              <a:t>IN</a:t>
            </a:r>
            <a:r>
              <a:rPr lang="pl-PL" sz="1800" dirty="0" smtClean="0">
                <a:cs typeface="Times New Roman" pitchFamily="18" charset="0"/>
              </a:rPr>
              <a:t> lub </a:t>
            </a:r>
            <a:r>
              <a:rPr lang="pl-PL" sz="1800" b="1" dirty="0" smtClean="0">
                <a:solidFill>
                  <a:srgbClr val="002060"/>
                </a:solidFill>
                <a:cs typeface="Courier New" pitchFamily="49" charset="0"/>
              </a:rPr>
              <a:t>NOT</a:t>
            </a:r>
            <a:r>
              <a:rPr lang="pl-PL" sz="1800" dirty="0" smtClean="0">
                <a:cs typeface="Times New Roman" pitchFamily="18" charset="0"/>
              </a:rPr>
              <a:t> </a:t>
            </a:r>
            <a:r>
              <a:rPr lang="pl-PL" sz="1800" b="1" dirty="0" smtClean="0">
                <a:solidFill>
                  <a:srgbClr val="002060"/>
                </a:solidFill>
                <a:cs typeface="Courier New" pitchFamily="49" charset="0"/>
              </a:rPr>
              <a:t>IN</a:t>
            </a:r>
            <a:r>
              <a:rPr lang="pl-PL" sz="1800" dirty="0" smtClean="0">
                <a:cs typeface="Times New Roman" pitchFamily="18" charset="0"/>
              </a:rPr>
              <a:t>. Operator IN zwraca w wyniku te rekordy, dla których wyrażenie zdefiniowane po </a:t>
            </a:r>
            <a:r>
              <a:rPr lang="pl-PL" sz="1800" b="1" dirty="0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WHERE</a:t>
            </a:r>
            <a:r>
              <a:rPr lang="pl-PL" sz="1800" dirty="0" smtClean="0">
                <a:cs typeface="Times New Roman" pitchFamily="18" charset="0"/>
              </a:rPr>
              <a:t> ma wartość równą któremukolwiek elementowi listy.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pl-PL" sz="1800" dirty="0" smtClean="0">
                <a:cs typeface="Times New Roman" pitchFamily="18" charset="0"/>
              </a:rPr>
              <a:t>Wypisz działy, w których pracują urzędnicy:</a:t>
            </a:r>
          </a:p>
          <a:p>
            <a:pPr marL="631825" indent="1588">
              <a:lnSpc>
                <a:spcPct val="120000"/>
              </a:lnSpc>
              <a:spcBef>
                <a:spcPts val="600"/>
              </a:spcBef>
              <a:buNone/>
              <a:tabLst>
                <a:tab pos="1608138" algn="l"/>
                <a:tab pos="2963863" algn="l"/>
              </a:tabLst>
            </a:pP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SELECT	</a:t>
            </a:r>
            <a:r>
              <a:rPr lang="pl-PL" sz="20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Dname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FROM	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Dept</a:t>
            </a:r>
            <a:b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WHERE	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Deptno</a:t>
            </a: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IN</a:t>
            </a:r>
            <a:b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	(SELECT 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Deptno</a:t>
            </a:r>
            <a:b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pl-PL" sz="20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Emp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WHERE 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Job</a:t>
            </a: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'CLERK</a:t>
            </a: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');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>
          <a:xfrm>
            <a:off x="457200" y="116212"/>
            <a:ext cx="8229600" cy="1323439"/>
          </a:xfrm>
        </p:spPr>
        <p:txBody>
          <a:bodyPr/>
          <a:lstStyle/>
          <a:p>
            <a:r>
              <a:rPr lang="pl-PL" dirty="0" err="1" smtClean="0">
                <a:cs typeface="Times New Roman" pitchFamily="18" charset="0"/>
              </a:rPr>
              <a:t>Podzapytania</a:t>
            </a:r>
            <a:r>
              <a:rPr lang="pl-PL" dirty="0" smtClean="0">
                <a:cs typeface="Times New Roman" pitchFamily="18" charset="0"/>
              </a:rPr>
              <a:t> zwracające więcej niż jeden wiersz</a:t>
            </a:r>
          </a:p>
        </p:txBody>
      </p:sp>
      <p:sp>
        <p:nvSpPr>
          <p:cNvPr id="8" name="Symbol zastępczy stopki 4"/>
          <p:cNvSpPr txBox="1">
            <a:spLocks/>
          </p:cNvSpPr>
          <p:nvPr/>
        </p:nvSpPr>
        <p:spPr>
          <a:xfrm>
            <a:off x="3419872" y="6572272"/>
            <a:ext cx="25922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pl-PL" altLang="en-US" sz="1400" dirty="0" smtClean="0"/>
              <a:t>Złożone zapytania| Część 3</a:t>
            </a:r>
            <a:endParaRPr lang="pl-PL" altLang="en-US" sz="1400" dirty="0"/>
          </a:p>
        </p:txBody>
      </p:sp>
      <p:sp>
        <p:nvSpPr>
          <p:cNvPr id="5" name="Rounded Rectangle 8"/>
          <p:cNvSpPr/>
          <p:nvPr/>
        </p:nvSpPr>
        <p:spPr>
          <a:xfrm>
            <a:off x="6372200" y="4221088"/>
            <a:ext cx="1584176" cy="136815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l-PL" sz="1400" b="1" dirty="0" err="1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Dname</a:t>
            </a:r>
            <a:endParaRPr lang="pl-PL" sz="1400" b="1" dirty="0" smtClean="0">
              <a:solidFill>
                <a:schemeClr val="accent6">
                  <a:lumMod val="50000"/>
                </a:schemeClr>
              </a:solidFill>
              <a:latin typeface="Calibri" pitchFamily="34" charset="0"/>
              <a:cs typeface="Arial" pitchFamily="34" charset="0"/>
            </a:endParaRPr>
          </a:p>
          <a:p>
            <a:r>
              <a:rPr lang="pl-PL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--------------</a:t>
            </a:r>
          </a:p>
          <a:p>
            <a:r>
              <a:rPr lang="pl-PL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ACCOUNTING</a:t>
            </a:r>
          </a:p>
          <a:p>
            <a:r>
              <a:rPr lang="pl-PL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RESEARCH</a:t>
            </a:r>
          </a:p>
          <a:p>
            <a:r>
              <a:rPr lang="pl-PL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SALES</a:t>
            </a:r>
          </a:p>
          <a:p>
            <a:pPr>
              <a:tabLst>
                <a:tab pos="176213" algn="l"/>
                <a:tab pos="895350" algn="l"/>
              </a:tabLst>
            </a:pPr>
            <a:r>
              <a:rPr lang="pl-PL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	</a:t>
            </a:r>
          </a:p>
          <a:p>
            <a:pPr>
              <a:tabLst>
                <a:tab pos="176213" algn="l"/>
                <a:tab pos="989013" algn="l"/>
                <a:tab pos="1884363" algn="r"/>
              </a:tabLst>
            </a:pPr>
            <a:r>
              <a:rPr lang="pl-PL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		</a:t>
            </a:r>
            <a:endParaRPr lang="pl-PL" sz="1400" dirty="0">
              <a:solidFill>
                <a:schemeClr val="accent6">
                  <a:lumMod val="50000"/>
                </a:schemeClr>
              </a:solidFill>
              <a:latin typeface="Calibri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57200" y="1775192"/>
            <a:ext cx="8229600" cy="4305794"/>
          </a:xfrm>
        </p:spPr>
        <p:txBody>
          <a:bodyPr/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lang="pl-PL" sz="2000" dirty="0" smtClean="0"/>
              <a:t>Znajdź nazwiska pracowników o najniższych zarobkach w swoich działach.</a:t>
            </a:r>
          </a:p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lang="pl-PL" sz="1800" dirty="0" smtClean="0">
                <a:cs typeface="Times New Roman" pitchFamily="18" charset="0"/>
              </a:rPr>
              <a:t>Jest to analogiczne zadanie do tego, które staraliśmy się (bez powodzenia) rozwiązać stosując klauzulę </a:t>
            </a:r>
            <a:r>
              <a:rPr lang="pl-PL" sz="1800" b="1" dirty="0" smtClean="0">
                <a:solidFill>
                  <a:schemeClr val="accent4">
                    <a:lumMod val="50000"/>
                  </a:schemeClr>
                </a:solidFill>
                <a:cs typeface="Times New Roman" pitchFamily="18" charset="0"/>
              </a:rPr>
              <a:t>GROUP BY</a:t>
            </a:r>
            <a:r>
              <a:rPr lang="pl-PL" sz="1800" dirty="0" smtClean="0">
                <a:cs typeface="Times New Roman" pitchFamily="18" charset="0"/>
              </a:rPr>
              <a:t>.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pl-PL" sz="1800" dirty="0" smtClean="0">
                <a:cs typeface="Times New Roman" pitchFamily="18" charset="0"/>
              </a:rPr>
              <a:t>Krok 1 – spróbujmy tak:</a:t>
            </a:r>
          </a:p>
          <a:p>
            <a:pPr marL="631825" indent="1588">
              <a:lnSpc>
                <a:spcPct val="120000"/>
              </a:lnSpc>
              <a:buNone/>
              <a:tabLst>
                <a:tab pos="1695450" algn="l"/>
                <a:tab pos="2330450" algn="l"/>
              </a:tabLst>
            </a:pP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SELECT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ENAME,  SAL, DEPTNO</a:t>
            </a:r>
            <a:b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FROM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	EMP</a:t>
            </a:r>
            <a:b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WHERE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	SAL </a:t>
            </a: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b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	(</a:t>
            </a: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SELECT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MIN(SAL) </a:t>
            </a:r>
            <a:b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FROM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EMP </a:t>
            </a:r>
            <a:b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GROUP BY 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DEPTNO);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>
          <a:xfrm>
            <a:off x="457200" y="116212"/>
            <a:ext cx="8229600" cy="1323439"/>
          </a:xfrm>
        </p:spPr>
        <p:txBody>
          <a:bodyPr/>
          <a:lstStyle/>
          <a:p>
            <a:r>
              <a:rPr lang="pl-PL" dirty="0" err="1" smtClean="0">
                <a:cs typeface="Times New Roman" pitchFamily="18" charset="0"/>
              </a:rPr>
              <a:t>Podzapytania</a:t>
            </a:r>
            <a:r>
              <a:rPr lang="pl-PL" dirty="0" smtClean="0">
                <a:cs typeface="Times New Roman" pitchFamily="18" charset="0"/>
              </a:rPr>
              <a:t> z porównaniem listy wartości</a:t>
            </a:r>
          </a:p>
        </p:txBody>
      </p:sp>
      <p:sp>
        <p:nvSpPr>
          <p:cNvPr id="8" name="Symbol zastępczy stopki 4"/>
          <p:cNvSpPr txBox="1">
            <a:spLocks/>
          </p:cNvSpPr>
          <p:nvPr/>
        </p:nvSpPr>
        <p:spPr>
          <a:xfrm>
            <a:off x="3419872" y="6572272"/>
            <a:ext cx="25922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pl-PL" altLang="en-US" sz="1400" dirty="0" smtClean="0"/>
              <a:t>Złożone zapytania| Część 3</a:t>
            </a:r>
            <a:endParaRPr lang="pl-PL" altLang="en-US" sz="1400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5940152" y="4725144"/>
          <a:ext cx="2664296" cy="1224135"/>
        </p:xfrm>
        <a:graphic>
          <a:graphicData uri="http://schemas.openxmlformats.org/drawingml/2006/table">
            <a:tbl>
              <a:tblPr/>
              <a:tblGrid>
                <a:gridCol w="814431"/>
                <a:gridCol w="802154"/>
                <a:gridCol w="1047711"/>
              </a:tblGrid>
              <a:tr h="2448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2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ENAME</a:t>
                      </a:r>
                      <a:endParaRPr lang="pl-PL" sz="1200" dirty="0">
                        <a:latin typeface="Times New Roman"/>
                        <a:ea typeface="Times New Roman"/>
                      </a:endParaRPr>
                    </a:p>
                  </a:txBody>
                  <a:tcPr marL="25400" marR="2540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2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SAL</a:t>
                      </a:r>
                      <a:endParaRPr lang="pl-PL" sz="1200" dirty="0">
                        <a:latin typeface="Times New Roman"/>
                        <a:ea typeface="Times New Roman"/>
                      </a:endParaRPr>
                    </a:p>
                  </a:txBody>
                  <a:tcPr marL="25400" marR="2540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2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DEPTNO</a:t>
                      </a:r>
                      <a:endParaRPr lang="pl-PL" sz="1200" dirty="0">
                        <a:latin typeface="Times New Roman"/>
                        <a:ea typeface="Times New Roman"/>
                      </a:endParaRPr>
                    </a:p>
                  </a:txBody>
                  <a:tcPr marL="25400" marR="2540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24482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12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SMITH</a:t>
                      </a:r>
                      <a:endParaRPr lang="pl-PL" sz="1200" dirty="0">
                        <a:latin typeface="Times New Roman"/>
                        <a:ea typeface="Times New Roman"/>
                      </a:endParaRPr>
                    </a:p>
                  </a:txBody>
                  <a:tcPr marL="25400" marR="25400" marT="0" marB="0" anchor="ctr" anchorCtr="1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l-PL" sz="12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800</a:t>
                      </a:r>
                      <a:endParaRPr lang="pl-PL" sz="1200">
                        <a:latin typeface="Times New Roman"/>
                        <a:ea typeface="Times New Roman"/>
                      </a:endParaRPr>
                    </a:p>
                  </a:txBody>
                  <a:tcPr marL="25400" marR="25400" marT="0" marB="0" anchor="ctr" anchorCtr="1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l-PL" sz="12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20</a:t>
                      </a:r>
                      <a:endParaRPr lang="pl-PL" sz="1200" dirty="0">
                        <a:latin typeface="Times New Roman"/>
                        <a:ea typeface="Times New Roman"/>
                      </a:endParaRPr>
                    </a:p>
                  </a:txBody>
                  <a:tcPr marL="25400" marR="25400" marT="0" marB="0" anchor="ctr" anchorCtr="1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482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12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SCOTT</a:t>
                      </a:r>
                      <a:endParaRPr lang="pl-PL" sz="1200" dirty="0">
                        <a:latin typeface="Times New Roman"/>
                        <a:ea typeface="Times New Roman"/>
                      </a:endParaRPr>
                    </a:p>
                  </a:txBody>
                  <a:tcPr marL="25400" marR="25400" marT="0" marB="0" anchor="ctr" anchorCtr="1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l-PL" sz="12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950</a:t>
                      </a:r>
                      <a:endParaRPr lang="pl-PL" sz="1200">
                        <a:latin typeface="Times New Roman"/>
                        <a:ea typeface="Times New Roman"/>
                      </a:endParaRPr>
                    </a:p>
                  </a:txBody>
                  <a:tcPr marL="25400" marR="25400" marT="0" marB="0" anchor="ctr" anchorCtr="1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l-PL" sz="12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20</a:t>
                      </a:r>
                      <a:endParaRPr lang="pl-PL" sz="1200" dirty="0">
                        <a:latin typeface="Times New Roman"/>
                        <a:ea typeface="Times New Roman"/>
                      </a:endParaRPr>
                    </a:p>
                  </a:txBody>
                  <a:tcPr marL="25400" marR="25400" marT="0" marB="0" anchor="ctr" anchorCtr="1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482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12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JAMES</a:t>
                      </a:r>
                      <a:endParaRPr lang="pl-PL" sz="1200">
                        <a:latin typeface="Times New Roman"/>
                        <a:ea typeface="Times New Roman"/>
                      </a:endParaRPr>
                    </a:p>
                  </a:txBody>
                  <a:tcPr marL="25400" marR="25400" marT="0" marB="0" anchor="ctr" anchorCtr="1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l-PL" sz="12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950</a:t>
                      </a:r>
                      <a:endParaRPr lang="pl-PL" sz="1200">
                        <a:latin typeface="Times New Roman"/>
                        <a:ea typeface="Times New Roman"/>
                      </a:endParaRPr>
                    </a:p>
                  </a:txBody>
                  <a:tcPr marL="25400" marR="25400" marT="0" marB="0" anchor="ctr" anchorCtr="1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l-PL" sz="12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30</a:t>
                      </a:r>
                      <a:endParaRPr lang="pl-PL" sz="1200" dirty="0">
                        <a:latin typeface="Times New Roman"/>
                        <a:ea typeface="Times New Roman"/>
                      </a:endParaRPr>
                    </a:p>
                  </a:txBody>
                  <a:tcPr marL="25400" marR="25400" marT="0" marB="0" anchor="ctr" anchorCtr="1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482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12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MILLER</a:t>
                      </a:r>
                      <a:endParaRPr lang="pl-PL" sz="1200">
                        <a:latin typeface="Times New Roman"/>
                        <a:ea typeface="Times New Roman"/>
                      </a:endParaRPr>
                    </a:p>
                  </a:txBody>
                  <a:tcPr marL="25400" marR="25400" marT="0" marB="0" anchor="ctr" anchorCtr="1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l-PL" sz="12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1300</a:t>
                      </a:r>
                      <a:endParaRPr lang="pl-PL" sz="1200">
                        <a:latin typeface="Times New Roman"/>
                        <a:ea typeface="Times New Roman"/>
                      </a:endParaRPr>
                    </a:p>
                  </a:txBody>
                  <a:tcPr marL="25400" marR="25400" marT="0" marB="0" anchor="ctr" anchorCtr="1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l-PL" sz="12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10</a:t>
                      </a:r>
                      <a:endParaRPr lang="pl-PL" sz="1200" dirty="0">
                        <a:latin typeface="Times New Roman"/>
                        <a:ea typeface="Times New Roman"/>
                      </a:endParaRPr>
                    </a:p>
                  </a:txBody>
                  <a:tcPr marL="25400" marR="25400" marT="0" marB="0" anchor="ctr" anchorCtr="1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" name="Prostokąt 6"/>
          <p:cNvSpPr/>
          <p:nvPr/>
        </p:nvSpPr>
        <p:spPr>
          <a:xfrm>
            <a:off x="5868144" y="3573016"/>
            <a:ext cx="2808312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None/>
              <a:defRPr/>
            </a:pPr>
            <a:r>
              <a:rPr lang="pl-PL" sz="1600" dirty="0" smtClean="0">
                <a:latin typeface="Calibri" pitchFamily="34" charset="0"/>
                <a:cs typeface="Times New Roman" pitchFamily="18" charset="0"/>
              </a:rPr>
              <a:t>Czy to jest dobre rozwiązanie?</a:t>
            </a:r>
            <a:endParaRPr lang="en-US" sz="1600" dirty="0"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9" name="Strzałka w dół 8"/>
          <p:cNvSpPr/>
          <p:nvPr/>
        </p:nvSpPr>
        <p:spPr>
          <a:xfrm>
            <a:off x="6660232" y="4077072"/>
            <a:ext cx="1368152" cy="360040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NIE</a:t>
            </a:r>
            <a:endParaRPr lang="pl-PL" b="1" dirty="0">
              <a:solidFill>
                <a:schemeClr val="accent6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7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57200" y="1775192"/>
            <a:ext cx="8229600" cy="3656386"/>
          </a:xfrm>
        </p:spPr>
        <p:txBody>
          <a:bodyPr/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lang="pl-PL" sz="2000" dirty="0" smtClean="0"/>
              <a:t>Znajdź nazwiska pracowników o najniższych zarobkach w swoich działach.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pl-PL" sz="1800" dirty="0" smtClean="0">
                <a:cs typeface="Times New Roman" pitchFamily="18" charset="0"/>
              </a:rPr>
              <a:t>Krok 2 – a teraz tak:</a:t>
            </a:r>
          </a:p>
          <a:p>
            <a:pPr marL="631825" indent="1588">
              <a:lnSpc>
                <a:spcPct val="120000"/>
              </a:lnSpc>
              <a:spcBef>
                <a:spcPts val="1200"/>
              </a:spcBef>
              <a:buNone/>
              <a:tabLst>
                <a:tab pos="1798638" algn="l"/>
              </a:tabLst>
            </a:pP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SELECT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	ENAME,  SAL, DEPTNO</a:t>
            </a:r>
            <a:b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FROM	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EMP</a:t>
            </a:r>
            <a:b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WHERE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	(SAL, DEPTNO) </a:t>
            </a: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b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	(</a:t>
            </a: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SELECT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MIN(SAL), DEPTNO </a:t>
            </a:r>
            <a:b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FROM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EMP </a:t>
            </a:r>
            <a:b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GROUP BY 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DEPTNO);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>
          <a:xfrm>
            <a:off x="457200" y="116212"/>
            <a:ext cx="8229600" cy="1323439"/>
          </a:xfrm>
        </p:spPr>
        <p:txBody>
          <a:bodyPr/>
          <a:lstStyle/>
          <a:p>
            <a:r>
              <a:rPr lang="pl-PL" dirty="0" err="1" smtClean="0">
                <a:cs typeface="Times New Roman" pitchFamily="18" charset="0"/>
              </a:rPr>
              <a:t>Podzapytania</a:t>
            </a:r>
            <a:r>
              <a:rPr lang="pl-PL" dirty="0" smtClean="0">
                <a:cs typeface="Times New Roman" pitchFamily="18" charset="0"/>
              </a:rPr>
              <a:t> z porównaniem listy wartości</a:t>
            </a:r>
          </a:p>
        </p:txBody>
      </p:sp>
      <p:sp>
        <p:nvSpPr>
          <p:cNvPr id="8" name="Symbol zastępczy stopki 4"/>
          <p:cNvSpPr txBox="1">
            <a:spLocks/>
          </p:cNvSpPr>
          <p:nvPr/>
        </p:nvSpPr>
        <p:spPr>
          <a:xfrm>
            <a:off x="3419872" y="6572272"/>
            <a:ext cx="25922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pl-PL" altLang="en-US" sz="1400" dirty="0" smtClean="0"/>
              <a:t>Złożone zapytania| Część 3</a:t>
            </a:r>
            <a:endParaRPr lang="pl-PL" altLang="en-US" sz="1400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5940152" y="4797152"/>
          <a:ext cx="2664296" cy="979308"/>
        </p:xfrm>
        <a:graphic>
          <a:graphicData uri="http://schemas.openxmlformats.org/drawingml/2006/table">
            <a:tbl>
              <a:tblPr/>
              <a:tblGrid>
                <a:gridCol w="814431"/>
                <a:gridCol w="802154"/>
                <a:gridCol w="1047711"/>
              </a:tblGrid>
              <a:tr h="2448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2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ENAME</a:t>
                      </a:r>
                      <a:endParaRPr lang="pl-PL" sz="1200" dirty="0">
                        <a:latin typeface="Times New Roman"/>
                        <a:ea typeface="Times New Roman"/>
                      </a:endParaRPr>
                    </a:p>
                  </a:txBody>
                  <a:tcPr marL="25400" marR="2540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2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SAL</a:t>
                      </a:r>
                      <a:endParaRPr lang="pl-PL" sz="1200" dirty="0">
                        <a:latin typeface="Times New Roman"/>
                        <a:ea typeface="Times New Roman"/>
                      </a:endParaRPr>
                    </a:p>
                  </a:txBody>
                  <a:tcPr marL="25400" marR="2540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2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DEPTNO</a:t>
                      </a:r>
                      <a:endParaRPr lang="pl-PL" sz="1200" dirty="0">
                        <a:latin typeface="Times New Roman"/>
                        <a:ea typeface="Times New Roman"/>
                      </a:endParaRPr>
                    </a:p>
                  </a:txBody>
                  <a:tcPr marL="25400" marR="2540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24482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12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SMITH</a:t>
                      </a:r>
                      <a:endParaRPr lang="pl-PL" sz="1200" dirty="0">
                        <a:latin typeface="Times New Roman"/>
                        <a:ea typeface="Times New Roman"/>
                      </a:endParaRPr>
                    </a:p>
                  </a:txBody>
                  <a:tcPr marL="25400" marR="25400" marT="0" marB="0" anchor="ctr" anchorCtr="1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l-PL" sz="12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800</a:t>
                      </a:r>
                      <a:endParaRPr lang="pl-PL" sz="1200" dirty="0">
                        <a:latin typeface="Times New Roman"/>
                        <a:ea typeface="Times New Roman"/>
                      </a:endParaRPr>
                    </a:p>
                  </a:txBody>
                  <a:tcPr marL="25400" marR="25400" marT="0" marB="0" anchor="ctr" anchorCtr="1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l-PL" sz="12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20</a:t>
                      </a:r>
                      <a:endParaRPr lang="pl-PL" sz="1200">
                        <a:latin typeface="Times New Roman"/>
                        <a:ea typeface="Times New Roman"/>
                      </a:endParaRPr>
                    </a:p>
                  </a:txBody>
                  <a:tcPr marL="25400" marR="25400" marT="0" marB="0" anchor="ctr" anchorCtr="1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482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12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JAMES</a:t>
                      </a:r>
                      <a:endParaRPr lang="pl-PL" sz="1200" dirty="0">
                        <a:latin typeface="Times New Roman"/>
                        <a:ea typeface="Times New Roman"/>
                      </a:endParaRPr>
                    </a:p>
                  </a:txBody>
                  <a:tcPr marL="25400" marR="25400" marT="0" marB="0" anchor="ctr" anchorCtr="1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l-PL" sz="12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950</a:t>
                      </a:r>
                      <a:endParaRPr lang="pl-PL" sz="1200" dirty="0">
                        <a:latin typeface="Times New Roman"/>
                        <a:ea typeface="Times New Roman"/>
                      </a:endParaRPr>
                    </a:p>
                  </a:txBody>
                  <a:tcPr marL="25400" marR="25400" marT="0" marB="0" anchor="ctr" anchorCtr="1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l-PL" sz="12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30</a:t>
                      </a:r>
                      <a:endParaRPr lang="pl-PL" sz="1200" dirty="0">
                        <a:latin typeface="Times New Roman"/>
                        <a:ea typeface="Times New Roman"/>
                      </a:endParaRPr>
                    </a:p>
                  </a:txBody>
                  <a:tcPr marL="25400" marR="25400" marT="0" marB="0" anchor="ctr" anchorCtr="1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482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12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MILLER</a:t>
                      </a:r>
                      <a:endParaRPr lang="pl-PL" sz="1200">
                        <a:latin typeface="Times New Roman"/>
                        <a:ea typeface="Times New Roman"/>
                      </a:endParaRPr>
                    </a:p>
                  </a:txBody>
                  <a:tcPr marL="25400" marR="25400" marT="0" marB="0" anchor="ctr" anchorCtr="1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l-PL" sz="12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1300</a:t>
                      </a:r>
                      <a:endParaRPr lang="pl-PL" sz="1200">
                        <a:latin typeface="Times New Roman"/>
                        <a:ea typeface="Times New Roman"/>
                      </a:endParaRPr>
                    </a:p>
                  </a:txBody>
                  <a:tcPr marL="25400" marR="25400" marT="0" marB="0" anchor="ctr" anchorCtr="1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l-PL" sz="12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10</a:t>
                      </a:r>
                      <a:endParaRPr lang="pl-PL" sz="1200" dirty="0">
                        <a:latin typeface="Times New Roman"/>
                        <a:ea typeface="Times New Roman"/>
                      </a:endParaRPr>
                    </a:p>
                  </a:txBody>
                  <a:tcPr marL="25400" marR="25400" marT="0" marB="0" anchor="ctr" anchorCtr="1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tyw2">
  <a:themeElements>
    <a:clrScheme name="Moduł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ł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ł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4933</TotalTime>
  <Words>1131</Words>
  <Application>Microsoft Office PowerPoint</Application>
  <PresentationFormat>On-screen Show (4:3)</PresentationFormat>
  <Paragraphs>247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Arial</vt:lpstr>
      <vt:lpstr>Book Antiqua</vt:lpstr>
      <vt:lpstr>Calibri</vt:lpstr>
      <vt:lpstr>Corbel</vt:lpstr>
      <vt:lpstr>Courier New</vt:lpstr>
      <vt:lpstr>Times New Roman</vt:lpstr>
      <vt:lpstr>Wingdings</vt:lpstr>
      <vt:lpstr>Wingdings 2</vt:lpstr>
      <vt:lpstr>Wingdings 3</vt:lpstr>
      <vt:lpstr>Motyw2</vt:lpstr>
      <vt:lpstr>SQL – język relacyjnych i obiektowo-relacyjnych baz danych Podzapytania</vt:lpstr>
      <vt:lpstr>Podzapytania</vt:lpstr>
      <vt:lpstr>Podzapytania</vt:lpstr>
      <vt:lpstr>Podzapytania – przykład</vt:lpstr>
      <vt:lpstr>Wiele podzapytań w jednej instrukcji SELECT</vt:lpstr>
      <vt:lpstr>Zagnieżdżanie podzapytań</vt:lpstr>
      <vt:lpstr>Podzapytania zwracające więcej niż jeden wiersz</vt:lpstr>
      <vt:lpstr>Podzapytania z porównaniem listy wartości</vt:lpstr>
      <vt:lpstr>Podzapytania z porównaniem listy wartości</vt:lpstr>
      <vt:lpstr>Podzapytania z porównaniem listy wartości</vt:lpstr>
      <vt:lpstr>Operator NOT IN a pseudowartość NULL</vt:lpstr>
      <vt:lpstr>Operator NOT IN a pseudowartość NULL</vt:lpstr>
      <vt:lpstr>Kwantyfikatory SOME (ANY) i ALL</vt:lpstr>
      <vt:lpstr>Kwantyfikator ALL</vt:lpstr>
      <vt:lpstr>Kwantyfikator SOME (ANY)</vt:lpstr>
      <vt:lpstr>Podzapytania skorelowane Złożone zapytania Część 3</vt:lpstr>
      <vt:lpstr>Podzapytania skorelowane - przykład</vt:lpstr>
      <vt:lpstr>Podzapytania skorelowane - przykład</vt:lpstr>
      <vt:lpstr>Predykaty EXISTS i NOT EXISTS</vt:lpstr>
      <vt:lpstr>Predykaty EXISTS i NOT EXISTS – przykład</vt:lpstr>
      <vt:lpstr>Predykaty EXISTS i NOT EXISTS – przykład</vt:lpstr>
      <vt:lpstr>Predykaty EXISTS i NOT EXISTS – przykład</vt:lpstr>
      <vt:lpstr>Podzapytanie w klauzuli FROM</vt:lpstr>
      <vt:lpstr>Podzapytanie w klauzuli FROM – przykład</vt:lpstr>
      <vt:lpstr>Podzapytanie w klauzuli SELECT – przykład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Mati</dc:creator>
  <cp:lastModifiedBy>Agnieszka Chadzynska-Krasowska</cp:lastModifiedBy>
  <cp:revision>791</cp:revision>
  <dcterms:created xsi:type="dcterms:W3CDTF">2010-03-12T18:28:34Z</dcterms:created>
  <dcterms:modified xsi:type="dcterms:W3CDTF">2014-04-09T06:55:09Z</dcterms:modified>
</cp:coreProperties>
</file>