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5"/>
  </p:sldMasterIdLst>
  <p:notesMasterIdLst>
    <p:notesMasterId r:id="rId34"/>
  </p:notesMasterIdLst>
  <p:handoutMasterIdLst>
    <p:handoutMasterId r:id="rId35"/>
  </p:handoutMasterIdLst>
  <p:sldIdLst>
    <p:sldId id="261" r:id="rId16"/>
    <p:sldId id="262" r:id="rId17"/>
    <p:sldId id="263" r:id="rId18"/>
    <p:sldId id="282" r:id="rId19"/>
    <p:sldId id="267" r:id="rId20"/>
    <p:sldId id="287" r:id="rId21"/>
    <p:sldId id="288" r:id="rId22"/>
    <p:sldId id="264" r:id="rId23"/>
    <p:sldId id="283" r:id="rId24"/>
    <p:sldId id="294" r:id="rId25"/>
    <p:sldId id="289" r:id="rId26"/>
    <p:sldId id="290" r:id="rId27"/>
    <p:sldId id="292" r:id="rId28"/>
    <p:sldId id="291" r:id="rId29"/>
    <p:sldId id="293" r:id="rId30"/>
    <p:sldId id="266" r:id="rId31"/>
    <p:sldId id="270" r:id="rId32"/>
    <p:sldId id="286" r:id="rId33"/>
  </p:sldIdLst>
  <p:sldSz cx="12190413" cy="6858000"/>
  <p:notesSz cx="6858000" cy="9144000"/>
  <p:custDataLst>
    <p:tags r:id="rId3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6098" autoAdjust="0"/>
  </p:normalViewPr>
  <p:slideViewPr>
    <p:cSldViewPr showGuides="1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heme" Target="theme/theme1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49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00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197b4f6a-6f91-484e-8695-d4908ce6cca6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b5420686-9b48-4965-88a0-355ae1822f60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23 September 2022</a:t>
            </a:r>
          </a:p>
        </p:txBody>
      </p:sp>
      <p:sp>
        <p:nvSpPr>
          <p:cNvPr id="7" name="text" descr="{&quot;templafy&quot;:{&quot;id&quot;:&quot;ac55265c-f6a8-41df-b809-804d6411a43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4B970-C099-6839-2EE5-A9B151A3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Job-1</a:t>
            </a:r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3B357E-1801-88A5-A4E5-4E213644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3" y="1512164"/>
            <a:ext cx="10343206" cy="492930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18E5A4-4D5B-D35E-319D-8E5B4131D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78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C2C3-AA18-EAC8-6A41-F1F53FB5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FAC79-EBB2-C88E-DC1D-026FD537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goal</a:t>
            </a:r>
            <a:r>
              <a:rPr lang="es-ES" dirty="0"/>
              <a:t>: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apply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load </a:t>
            </a:r>
            <a:r>
              <a:rPr lang="es-ES" dirty="0" err="1"/>
              <a:t>on</a:t>
            </a:r>
            <a:r>
              <a:rPr lang="es-ES" dirty="0"/>
              <a:t> top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Job-1: 3 </a:t>
            </a:r>
            <a:r>
              <a:rPr lang="es-ES" dirty="0" err="1"/>
              <a:t>moments</a:t>
            </a:r>
            <a:r>
              <a:rPr lang="es-ES" dirty="0"/>
              <a:t> </a:t>
            </a:r>
            <a:r>
              <a:rPr lang="es-ES" dirty="0" err="1"/>
              <a:t>applied</a:t>
            </a:r>
            <a:r>
              <a:rPr lang="es-ES" dirty="0"/>
              <a:t>: Mx, </a:t>
            </a:r>
            <a:r>
              <a:rPr lang="es-ES" dirty="0" err="1"/>
              <a:t>My</a:t>
            </a:r>
            <a:r>
              <a:rPr lang="es-ES" dirty="0"/>
              <a:t>, </a:t>
            </a:r>
            <a:r>
              <a:rPr lang="es-ES" dirty="0" err="1"/>
              <a:t>Mz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Job-2: 1 </a:t>
            </a:r>
            <a:r>
              <a:rPr lang="es-ES" dirty="0" err="1"/>
              <a:t>force</a:t>
            </a:r>
            <a:r>
              <a:rPr lang="es-ES" dirty="0"/>
              <a:t> </a:t>
            </a:r>
            <a:r>
              <a:rPr lang="es-ES" dirty="0" err="1"/>
              <a:t>applied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top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moments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Job-1 </a:t>
            </a:r>
            <a:r>
              <a:rPr lang="es-ES" dirty="0" err="1"/>
              <a:t>simulation</a:t>
            </a:r>
            <a:r>
              <a:rPr lang="es-ES" dirty="0"/>
              <a:t>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520BA3-6CBF-BC4B-FE4F-5C669629C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46BA6E-23E4-1551-0044-820A4FF7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8" b="29892"/>
          <a:stretch/>
        </p:blipFill>
        <p:spPr>
          <a:xfrm>
            <a:off x="2445493" y="5511722"/>
            <a:ext cx="7299423" cy="354448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59DBBAC-0D86-A4FA-353E-24D84271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67577"/>
              </p:ext>
            </p:extLst>
          </p:nvPr>
        </p:nvGraphicFramePr>
        <p:xfrm>
          <a:off x="1585702" y="4455354"/>
          <a:ext cx="901900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29">
                  <a:extLst>
                    <a:ext uri="{9D8B030D-6E8A-4147-A177-3AD203B41FA5}">
                      <a16:colId xmlns:a16="http://schemas.microsoft.com/office/drawing/2014/main" val="348031374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478920191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345021619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1000098418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3231022837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201753600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4225179131"/>
                    </a:ext>
                  </a:extLst>
                </a:gridCol>
              </a:tblGrid>
              <a:tr h="3144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Vx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Vy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Vz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Mx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My</a:t>
                      </a:r>
                      <a:r>
                        <a:rPr lang="es-ES" sz="1600" dirty="0"/>
                        <a:t>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Mz</a:t>
                      </a:r>
                      <a:r>
                        <a:rPr lang="es-ES" sz="1600" dirty="0"/>
                        <a:t>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75689"/>
                  </a:ext>
                </a:extLst>
              </a:tr>
              <a:tr h="3144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47.4202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-5.1296 E7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-1.2862 E7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8.5167 E5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291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88CB32C-896D-506E-B963-98C7C225FEFB}"/>
              </a:ext>
            </a:extLst>
          </p:cNvPr>
          <p:cNvSpPr txBox="1"/>
          <p:nvPr/>
        </p:nvSpPr>
        <p:spPr>
          <a:xfrm>
            <a:off x="761111" y="4478923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AC98CD-46FD-C9B2-4C61-7BE3293E3451}"/>
              </a:ext>
            </a:extLst>
          </p:cNvPr>
          <p:cNvSpPr txBox="1"/>
          <p:nvPr/>
        </p:nvSpPr>
        <p:spPr>
          <a:xfrm>
            <a:off x="566030" y="4725144"/>
            <a:ext cx="1005231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ABAQUS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B2EBD7-15D6-ACB9-6DAB-63263A19CABA}"/>
              </a:ext>
            </a:extLst>
          </p:cNvPr>
          <p:cNvSpPr txBox="1"/>
          <p:nvPr/>
        </p:nvSpPr>
        <p:spPr>
          <a:xfrm>
            <a:off x="775552" y="5506622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HAWC2</a:t>
            </a:r>
          </a:p>
        </p:txBody>
      </p:sp>
    </p:spTree>
    <p:extLst>
      <p:ext uri="{BB962C8B-B14F-4D97-AF65-F5344CB8AC3E}">
        <p14:creationId xmlns:p14="http://schemas.microsoft.com/office/powerpoint/2010/main" val="415999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00863-A3B9-73B6-896A-E60E180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Job-2: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moments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BBC8207-AB39-EC6E-EE0A-809C18493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4" y="2553654"/>
            <a:ext cx="4968552" cy="372499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865C3-D582-142F-2F76-DE5EBC8B3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EA4937-05BE-92FB-49DB-11DD25C2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6" y="2468583"/>
            <a:ext cx="5195494" cy="3895136"/>
          </a:xfrm>
          <a:prstGeom prst="rect">
            <a:avLst/>
          </a:prstGeom>
        </p:spPr>
      </p:pic>
      <p:graphicFrame>
        <p:nvGraphicFramePr>
          <p:cNvPr id="12" name="Tabla 8">
            <a:extLst>
              <a:ext uri="{FF2B5EF4-FFF2-40B4-BE49-F238E27FC236}">
                <a16:creationId xmlns:a16="http://schemas.microsoft.com/office/drawing/2014/main" id="{8FA4A13C-A68A-43E3-6398-B7918945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78612"/>
              </p:ext>
            </p:extLst>
          </p:nvPr>
        </p:nvGraphicFramePr>
        <p:xfrm>
          <a:off x="1585704" y="1640968"/>
          <a:ext cx="901900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29">
                  <a:extLst>
                    <a:ext uri="{9D8B030D-6E8A-4147-A177-3AD203B41FA5}">
                      <a16:colId xmlns:a16="http://schemas.microsoft.com/office/drawing/2014/main" val="348031374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478920191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345021619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1000098418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3231022837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201753600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4225179131"/>
                    </a:ext>
                  </a:extLst>
                </a:gridCol>
              </a:tblGrid>
              <a:tr h="3144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Vx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Vy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Vz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Mx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My</a:t>
                      </a:r>
                      <a:r>
                        <a:rPr lang="es-ES" sz="1600" dirty="0"/>
                        <a:t>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Mz</a:t>
                      </a:r>
                      <a:r>
                        <a:rPr lang="es-ES" sz="1600" dirty="0"/>
                        <a:t>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75689"/>
                  </a:ext>
                </a:extLst>
              </a:tr>
              <a:tr h="3144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47.4202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-5.1296 E7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-1.2862 E7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8.5167 E5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2913"/>
                  </a:ext>
                </a:extLst>
              </a:tr>
            </a:tbl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4D3619BD-1CE0-3A02-FB8C-3ADB1F4172FD}"/>
              </a:ext>
            </a:extLst>
          </p:cNvPr>
          <p:cNvSpPr/>
          <p:nvPr/>
        </p:nvSpPr>
        <p:spPr bwMode="auto">
          <a:xfrm>
            <a:off x="6770281" y="1948168"/>
            <a:ext cx="1197133" cy="40071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04288D7-9E3C-7A37-0051-A4516CD6E410}"/>
              </a:ext>
            </a:extLst>
          </p:cNvPr>
          <p:cNvSpPr/>
          <p:nvPr/>
        </p:nvSpPr>
        <p:spPr bwMode="auto">
          <a:xfrm>
            <a:off x="8039422" y="1952539"/>
            <a:ext cx="1197133" cy="40071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7D07A39-1E3F-2BE3-3C5A-DAAC8FEE3ECA}"/>
              </a:ext>
            </a:extLst>
          </p:cNvPr>
          <p:cNvSpPr/>
          <p:nvPr/>
        </p:nvSpPr>
        <p:spPr bwMode="auto">
          <a:xfrm>
            <a:off x="1103313" y="4221088"/>
            <a:ext cx="829471" cy="29332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56E8B80-D5D6-0DE2-E6C9-477B3BEDF44B}"/>
              </a:ext>
            </a:extLst>
          </p:cNvPr>
          <p:cNvSpPr/>
          <p:nvPr/>
        </p:nvSpPr>
        <p:spPr bwMode="auto">
          <a:xfrm>
            <a:off x="6095205" y="4221087"/>
            <a:ext cx="829471" cy="29332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847FBA-E68D-5B9D-BC48-2283BD325106}"/>
              </a:ext>
            </a:extLst>
          </p:cNvPr>
          <p:cNvSpPr txBox="1"/>
          <p:nvPr/>
        </p:nvSpPr>
        <p:spPr>
          <a:xfrm>
            <a:off x="766614" y="1670611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E58DAF-587F-B80E-5D2E-6DDDEF04D2C1}"/>
              </a:ext>
            </a:extLst>
          </p:cNvPr>
          <p:cNvSpPr txBox="1"/>
          <p:nvPr/>
        </p:nvSpPr>
        <p:spPr>
          <a:xfrm>
            <a:off x="4295006" y="3105199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9B3A61-E304-4384-5724-5B690DA2AD0C}"/>
              </a:ext>
            </a:extLst>
          </p:cNvPr>
          <p:cNvSpPr txBox="1"/>
          <p:nvPr/>
        </p:nvSpPr>
        <p:spPr>
          <a:xfrm>
            <a:off x="9445353" y="3105198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Job-2</a:t>
            </a:r>
          </a:p>
        </p:txBody>
      </p:sp>
    </p:spTree>
    <p:extLst>
      <p:ext uri="{BB962C8B-B14F-4D97-AF65-F5344CB8AC3E}">
        <p14:creationId xmlns:p14="http://schemas.microsoft.com/office/powerpoint/2010/main" val="97019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00863-A3B9-73B6-896A-E60E180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Job-2: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865C3-D582-142F-2F76-DE5EBC8B3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12" name="Tabla 8">
            <a:extLst>
              <a:ext uri="{FF2B5EF4-FFF2-40B4-BE49-F238E27FC236}">
                <a16:creationId xmlns:a16="http://schemas.microsoft.com/office/drawing/2014/main" id="{8FA4A13C-A68A-43E3-6398-B79189457B8C}"/>
              </a:ext>
            </a:extLst>
          </p:cNvPr>
          <p:cNvGraphicFramePr>
            <a:graphicFrameLocks noGrp="1"/>
          </p:cNvGraphicFramePr>
          <p:nvPr/>
        </p:nvGraphicFramePr>
        <p:xfrm>
          <a:off x="1585704" y="1640968"/>
          <a:ext cx="901900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29">
                  <a:extLst>
                    <a:ext uri="{9D8B030D-6E8A-4147-A177-3AD203B41FA5}">
                      <a16:colId xmlns:a16="http://schemas.microsoft.com/office/drawing/2014/main" val="348031374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478920191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345021619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1000098418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3231022837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2017536005"/>
                    </a:ext>
                  </a:extLst>
                </a:gridCol>
                <a:gridCol w="1288429">
                  <a:extLst>
                    <a:ext uri="{9D8B030D-6E8A-4147-A177-3AD203B41FA5}">
                      <a16:colId xmlns:a16="http://schemas.microsoft.com/office/drawing/2014/main" val="4225179131"/>
                    </a:ext>
                  </a:extLst>
                </a:gridCol>
              </a:tblGrid>
              <a:tr h="3144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Vx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Vy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Vz</a:t>
                      </a:r>
                      <a:r>
                        <a:rPr lang="es-ES" sz="1600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Mx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My</a:t>
                      </a:r>
                      <a:r>
                        <a:rPr lang="es-ES" sz="1600" dirty="0"/>
                        <a:t>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Mz</a:t>
                      </a:r>
                      <a:r>
                        <a:rPr lang="es-ES" sz="1600" dirty="0"/>
                        <a:t>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75689"/>
                  </a:ext>
                </a:extLst>
              </a:tr>
              <a:tr h="3144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47.4202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-5.1296 E7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-1.2862 E7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8.5167 E5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291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5C14CE4-2EB5-3D2F-AC29-E53CC6AF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47" y="2406298"/>
            <a:ext cx="5335718" cy="400026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26CFEB5-F7FB-0C48-77BC-DFC72E19C88F}"/>
              </a:ext>
            </a:extLst>
          </p:cNvPr>
          <p:cNvSpPr/>
          <p:nvPr/>
        </p:nvSpPr>
        <p:spPr bwMode="auto">
          <a:xfrm>
            <a:off x="9335566" y="1952539"/>
            <a:ext cx="1197133" cy="40071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EEB25F-729C-9D27-4B55-AEDC1B07AAB9}"/>
              </a:ext>
            </a:extLst>
          </p:cNvPr>
          <p:cNvSpPr/>
          <p:nvPr/>
        </p:nvSpPr>
        <p:spPr bwMode="auto">
          <a:xfrm>
            <a:off x="3574926" y="4221088"/>
            <a:ext cx="720080" cy="28370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A1F1A7-126C-7EE8-E9A2-BF6B1473C7D8}"/>
              </a:ext>
            </a:extLst>
          </p:cNvPr>
          <p:cNvSpPr txBox="1"/>
          <p:nvPr/>
        </p:nvSpPr>
        <p:spPr>
          <a:xfrm>
            <a:off x="766614" y="1670611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F17B03-8DF1-100C-EEBD-662A919C1802}"/>
              </a:ext>
            </a:extLst>
          </p:cNvPr>
          <p:cNvSpPr txBox="1"/>
          <p:nvPr/>
        </p:nvSpPr>
        <p:spPr>
          <a:xfrm>
            <a:off x="7031310" y="3068960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Job-2</a:t>
            </a:r>
          </a:p>
        </p:txBody>
      </p:sp>
    </p:spTree>
    <p:extLst>
      <p:ext uri="{BB962C8B-B14F-4D97-AF65-F5344CB8AC3E}">
        <p14:creationId xmlns:p14="http://schemas.microsoft.com/office/powerpoint/2010/main" val="139120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6ADBA-7651-1A42-CAA8-E47DD287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Job-2: New </a:t>
            </a:r>
            <a:r>
              <a:rPr lang="es-ES" dirty="0" err="1"/>
              <a:t>force</a:t>
            </a:r>
            <a:r>
              <a:rPr lang="es-ES" dirty="0"/>
              <a:t> </a:t>
            </a:r>
            <a:r>
              <a:rPr lang="es-ES" dirty="0" err="1"/>
              <a:t>applied</a:t>
            </a:r>
            <a:endParaRPr lang="es-ES" dirty="0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CBCBB2-FB2C-87D3-71E3-F471FDD88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65" y="1525996"/>
            <a:ext cx="6541881" cy="490641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63B76-35D6-2060-2F80-A517479D8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78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3A57F9-A592-878C-227D-3573471C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" y="1556792"/>
            <a:ext cx="6062325" cy="4545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2477DF-C844-E907-0281-B44EA14C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Job-2: </a:t>
            </a:r>
            <a:r>
              <a:rPr lang="es-ES" dirty="0" err="1"/>
              <a:t>Displacement</a:t>
            </a:r>
            <a:r>
              <a:rPr lang="es-ES" dirty="0"/>
              <a:t> Y </a:t>
            </a:r>
            <a:r>
              <a:rPr lang="es-ES" dirty="0" err="1"/>
              <a:t>direction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4573519-0C4A-21C9-AE82-6B355D92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1556792"/>
            <a:ext cx="6062325" cy="45450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F52241-4EF7-E264-FBD3-0F8BAF748D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9D1B3E1-CB70-E7DD-D67A-742BEB3051D4}"/>
              </a:ext>
            </a:extLst>
          </p:cNvPr>
          <p:cNvSpPr/>
          <p:nvPr/>
        </p:nvSpPr>
        <p:spPr bwMode="auto">
          <a:xfrm>
            <a:off x="5303118" y="4941168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741ED85-C0DB-C2B3-2953-EB99AAA0B29D}"/>
              </a:ext>
            </a:extLst>
          </p:cNvPr>
          <p:cNvSpPr/>
          <p:nvPr/>
        </p:nvSpPr>
        <p:spPr bwMode="auto">
          <a:xfrm>
            <a:off x="6743278" y="2060848"/>
            <a:ext cx="360040" cy="28803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4609E8-1C20-9AE8-F89E-9AA1C80206EC}"/>
              </a:ext>
            </a:extLst>
          </p:cNvPr>
          <p:cNvSpPr txBox="1"/>
          <p:nvPr/>
        </p:nvSpPr>
        <p:spPr>
          <a:xfrm>
            <a:off x="10682025" y="2057084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4583D9-B3AF-DB5A-CB67-48129317AD77}"/>
              </a:ext>
            </a:extLst>
          </p:cNvPr>
          <p:cNvSpPr txBox="1"/>
          <p:nvPr/>
        </p:nvSpPr>
        <p:spPr>
          <a:xfrm>
            <a:off x="4619700" y="2057083"/>
            <a:ext cx="810150" cy="24622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>
                <a:latin typeface="+mn-lt"/>
              </a:rPr>
              <a:t>Job-1</a:t>
            </a:r>
          </a:p>
        </p:txBody>
      </p:sp>
    </p:spTree>
    <p:extLst>
      <p:ext uri="{BB962C8B-B14F-4D97-AF65-F5344CB8AC3E}">
        <p14:creationId xmlns:p14="http://schemas.microsoft.com/office/powerpoint/2010/main" val="387161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For next meeting…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5803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Create</a:t>
            </a:r>
            <a:r>
              <a:rPr lang="es-ES" dirty="0"/>
              <a:t> MATLAB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generates</a:t>
            </a:r>
            <a:r>
              <a:rPr lang="es-ES" dirty="0"/>
              <a:t> a .</a:t>
            </a:r>
            <a:r>
              <a:rPr lang="es-ES" dirty="0" err="1"/>
              <a:t>txt</a:t>
            </a:r>
            <a:r>
              <a:rPr lang="es-ES" dirty="0"/>
              <a:t> file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iterations</a:t>
            </a:r>
            <a:endParaRPr lang="es-E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Run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jobs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r>
              <a:rPr lang="es-ES" dirty="0"/>
              <a:t> in MATLAB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Run </a:t>
            </a:r>
            <a:r>
              <a:rPr lang="es-ES" dirty="0" err="1"/>
              <a:t>several</a:t>
            </a:r>
            <a:r>
              <a:rPr lang="es-ES" dirty="0"/>
              <a:t> Jobs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/>
              <a:t>HAWC2 input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Suggestions</a:t>
            </a:r>
            <a:r>
              <a:rPr lang="es-ES" dirty="0"/>
              <a:t>?</a:t>
            </a:r>
          </a:p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4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F16EB-8331-C37A-1C45-55229EA1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Thoughts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2E3A3-33E0-A899-CF6F-2C319D5F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Ju’s</a:t>
            </a:r>
            <a:r>
              <a:rPr lang="es-ES" dirty="0"/>
              <a:t> </a:t>
            </a:r>
            <a:r>
              <a:rPr lang="es-ES" dirty="0" err="1"/>
              <a:t>reflections</a:t>
            </a:r>
            <a:r>
              <a:rPr lang="es-ES" dirty="0"/>
              <a:t> </a:t>
            </a:r>
            <a:r>
              <a:rPr lang="es-ES" dirty="0" err="1"/>
              <a:t>regarding</a:t>
            </a:r>
            <a:r>
              <a:rPr lang="es-ES" dirty="0"/>
              <a:t> </a:t>
            </a:r>
            <a:r>
              <a:rPr lang="es-ES" dirty="0" err="1"/>
              <a:t>updating</a:t>
            </a:r>
            <a:r>
              <a:rPr lang="es-ES" dirty="0"/>
              <a:t>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in HAWC2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accomplish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/>
              <a:t>Won’t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significant</a:t>
            </a:r>
            <a:r>
              <a:rPr lang="es-ES" dirty="0"/>
              <a:t> </a:t>
            </a:r>
            <a:r>
              <a:rPr lang="es-ES" dirty="0" err="1"/>
              <a:t>difference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But</a:t>
            </a:r>
            <a:r>
              <a:rPr lang="es-ES" dirty="0"/>
              <a:t>… he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taking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simulate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(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speeds</a:t>
            </a:r>
            <a:r>
              <a:rPr lang="es-ES" dirty="0"/>
              <a:t>,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operational</a:t>
            </a:r>
            <a:r>
              <a:rPr lang="es-ES" dirty="0"/>
              <a:t> confort </a:t>
            </a:r>
            <a:r>
              <a:rPr lang="es-ES" dirty="0" err="1"/>
              <a:t>zone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turbines)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suggestion</a:t>
            </a:r>
            <a:r>
              <a:rPr lang="es-ES" dirty="0"/>
              <a:t>: Show in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updating</a:t>
            </a:r>
            <a:r>
              <a:rPr lang="es-ES" dirty="0"/>
              <a:t>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time </a:t>
            </a:r>
            <a:r>
              <a:rPr lang="es-ES" dirty="0" err="1"/>
              <a:t>simulation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785572-6ED9-2FDD-5EF2-98F11B7E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42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last meeting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of the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For the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649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Solve</a:t>
            </a:r>
            <a:r>
              <a:rPr lang="es-ES" dirty="0"/>
              <a:t> HAWC2 </a:t>
            </a:r>
            <a:r>
              <a:rPr lang="es-ES" dirty="0" err="1"/>
              <a:t>problems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Short </a:t>
            </a:r>
            <a:r>
              <a:rPr lang="es-ES" dirty="0" err="1"/>
              <a:t>simulations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forever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speeds</a:t>
            </a:r>
            <a:endParaRPr lang="es-ES" dirty="0"/>
          </a:p>
          <a:p>
            <a:pPr marL="216000" lvl="1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Apply</a:t>
            </a:r>
            <a:r>
              <a:rPr lang="es-ES" dirty="0"/>
              <a:t> 3 </a:t>
            </a:r>
            <a:r>
              <a:rPr lang="es-ES" dirty="0" err="1"/>
              <a:t>moments</a:t>
            </a:r>
            <a:r>
              <a:rPr lang="es-ES" dirty="0"/>
              <a:t> (Mx, </a:t>
            </a:r>
            <a:r>
              <a:rPr lang="es-ES" dirty="0" err="1"/>
              <a:t>My</a:t>
            </a:r>
            <a:r>
              <a:rPr lang="es-ES" dirty="0"/>
              <a:t> and </a:t>
            </a:r>
            <a:r>
              <a:rPr lang="es-ES" dirty="0" err="1"/>
              <a:t>Mz</a:t>
            </a:r>
            <a:r>
              <a:rPr lang="es-ES" dirty="0"/>
              <a:t>)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time in ABAQUS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MATLAB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restart</a:t>
            </a:r>
            <a:r>
              <a:rPr lang="es-ES" dirty="0"/>
              <a:t> .</a:t>
            </a:r>
            <a:r>
              <a:rPr lang="es-ES" dirty="0" err="1"/>
              <a:t>inp</a:t>
            </a:r>
            <a:r>
              <a:rPr lang="es-ES" dirty="0"/>
              <a:t> file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a single load IN TOP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(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deformed</a:t>
            </a:r>
            <a:r>
              <a:rPr lang="es-ES" dirty="0"/>
              <a:t> </a:t>
            </a:r>
            <a:r>
              <a:rPr lang="es-ES" dirty="0" err="1"/>
              <a:t>beam</a:t>
            </a:r>
            <a:r>
              <a:rPr lang="es-ES" dirty="0"/>
              <a:t>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 am </a:t>
            </a:r>
            <a:r>
              <a:rPr lang="es-ES" dirty="0" err="1"/>
              <a:t>applying</a:t>
            </a:r>
            <a:r>
              <a:rPr lang="es-ES" dirty="0"/>
              <a:t> </a:t>
            </a:r>
            <a:r>
              <a:rPr lang="es-ES" dirty="0" err="1"/>
              <a:t>loads</a:t>
            </a:r>
            <a:r>
              <a:rPr lang="es-ES" dirty="0"/>
              <a:t> in top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798" y="2276872"/>
            <a:ext cx="7344816" cy="2304256"/>
          </a:xfrm>
        </p:spPr>
        <p:txBody>
          <a:bodyPr/>
          <a:lstStyle/>
          <a:p>
            <a:pPr algn="ctr"/>
            <a:r>
              <a:rPr lang="en-GB" dirty="0"/>
              <a:t>Progress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7001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Solve</a:t>
            </a:r>
            <a:r>
              <a:rPr lang="es-ES" dirty="0"/>
              <a:t> HAWC2 </a:t>
            </a:r>
            <a:r>
              <a:rPr lang="es-ES" dirty="0" err="1"/>
              <a:t>problems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Short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simulations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take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forever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/>
              <a:t>–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special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Alan </a:t>
            </a:r>
            <a:r>
              <a:rPr lang="es-ES" dirty="0" err="1"/>
              <a:t>made</a:t>
            </a:r>
            <a:r>
              <a:rPr lang="es-ES" dirty="0"/>
              <a:t> </a:t>
            </a:r>
            <a:r>
              <a:rPr lang="es-ES" dirty="0" err="1"/>
              <a:t>regarding</a:t>
            </a:r>
            <a:r>
              <a:rPr lang="es-ES" dirty="0"/>
              <a:t> HAWC2 – MATLAB interface</a:t>
            </a:r>
          </a:p>
          <a:p>
            <a:pPr lvl="1">
              <a:lnSpc>
                <a:spcPct val="150000"/>
              </a:lnSpc>
            </a:pP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Same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highly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wind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speeds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/>
              <a:t>–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short time </a:t>
            </a:r>
            <a:r>
              <a:rPr lang="es-ES" dirty="0" err="1"/>
              <a:t>simulations</a:t>
            </a:r>
            <a:r>
              <a:rPr lang="es-ES" dirty="0"/>
              <a:t> (1 </a:t>
            </a:r>
            <a:r>
              <a:rPr lang="es-ES" dirty="0" err="1"/>
              <a:t>sec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Apply</a:t>
            </a:r>
            <a:r>
              <a:rPr lang="es-ES" dirty="0"/>
              <a:t> 3 </a:t>
            </a:r>
            <a:r>
              <a:rPr lang="es-ES" dirty="0" err="1"/>
              <a:t>moments</a:t>
            </a:r>
            <a:r>
              <a:rPr lang="es-ES" dirty="0"/>
              <a:t> (Mx, </a:t>
            </a:r>
            <a:r>
              <a:rPr lang="es-ES" dirty="0" err="1"/>
              <a:t>My</a:t>
            </a:r>
            <a:r>
              <a:rPr lang="es-ES" dirty="0"/>
              <a:t> and </a:t>
            </a:r>
            <a:r>
              <a:rPr lang="es-ES" dirty="0" err="1"/>
              <a:t>Mz</a:t>
            </a:r>
            <a:r>
              <a:rPr lang="es-ES" dirty="0"/>
              <a:t>)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time in ABAQUS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MATLAB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restart</a:t>
            </a:r>
            <a:r>
              <a:rPr lang="es-ES" dirty="0"/>
              <a:t> .</a:t>
            </a:r>
            <a:r>
              <a:rPr lang="es-ES" dirty="0" err="1"/>
              <a:t>inp</a:t>
            </a:r>
            <a:r>
              <a:rPr lang="es-ES" dirty="0"/>
              <a:t> file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a single load IN TOP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(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deformed</a:t>
            </a:r>
            <a:r>
              <a:rPr lang="es-ES" dirty="0"/>
              <a:t> </a:t>
            </a:r>
            <a:r>
              <a:rPr lang="es-ES" dirty="0" err="1"/>
              <a:t>beam</a:t>
            </a:r>
            <a:r>
              <a:rPr lang="es-ES" dirty="0"/>
              <a:t>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 am </a:t>
            </a:r>
            <a:r>
              <a:rPr lang="es-ES" dirty="0" err="1"/>
              <a:t>applying</a:t>
            </a:r>
            <a:r>
              <a:rPr lang="es-ES" dirty="0"/>
              <a:t> </a:t>
            </a:r>
            <a:r>
              <a:rPr lang="es-ES" dirty="0" err="1"/>
              <a:t>loads</a:t>
            </a:r>
            <a:r>
              <a:rPr lang="es-ES" dirty="0"/>
              <a:t> in top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75369139-E233-4D76-1C7D-443E69B34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4657302" y="1706400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51A7235E-A1A7-8AAA-A58A-D67D779C9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8615486" y="3979723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66E45B34-EE51-66BD-D30D-2E87B4EA3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4418041" y="4446320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25C5C723-DE39-1586-8B26-DD8706822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4657302" y="5349149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D2485E99-2F1D-CF93-0D90-500F04B54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8387822" y="5815746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B6CE-8242-6E7A-FB92-D69B4879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Challenges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66C28-FAA9-1DF8-5CD4-BE5533BB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When</a:t>
            </a:r>
            <a:r>
              <a:rPr lang="es-ES" dirty="0"/>
              <a:t> running 100 </a:t>
            </a:r>
            <a:r>
              <a:rPr lang="es-ES" dirty="0" err="1"/>
              <a:t>sec</a:t>
            </a:r>
            <a:r>
              <a:rPr lang="es-ES" dirty="0"/>
              <a:t> </a:t>
            </a:r>
            <a:r>
              <a:rPr lang="es-ES" dirty="0" err="1"/>
              <a:t>simulation</a:t>
            </a:r>
            <a:r>
              <a:rPr lang="es-ES" dirty="0"/>
              <a:t> in HAWC2: time </a:t>
            </a:r>
            <a:r>
              <a:rPr lang="es-ES" dirty="0" err="1"/>
              <a:t>increment</a:t>
            </a:r>
            <a:r>
              <a:rPr lang="es-ES" dirty="0"/>
              <a:t> varies!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10 </a:t>
            </a:r>
            <a:r>
              <a:rPr lang="es-ES" dirty="0" err="1"/>
              <a:t>sec</a:t>
            </a:r>
            <a:r>
              <a:rPr lang="es-ES" dirty="0"/>
              <a:t> </a:t>
            </a:r>
            <a:r>
              <a:rPr lang="es-ES" dirty="0" err="1"/>
              <a:t>simulation</a:t>
            </a:r>
            <a:r>
              <a:rPr lang="es-ES" dirty="0"/>
              <a:t>: time </a:t>
            </a:r>
            <a:r>
              <a:rPr lang="es-ES" dirty="0" err="1"/>
              <a:t>increment</a:t>
            </a:r>
            <a:r>
              <a:rPr lang="es-ES" dirty="0"/>
              <a:t> = 0.01, so as in ABAQUS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 time </a:t>
            </a:r>
            <a:r>
              <a:rPr lang="es-ES" dirty="0" err="1"/>
              <a:t>increment</a:t>
            </a:r>
            <a:r>
              <a:rPr lang="es-ES" dirty="0"/>
              <a:t> in ABAQUS </a:t>
            </a:r>
            <a:r>
              <a:rPr lang="es-ES" dirty="0" err="1"/>
              <a:t>that</a:t>
            </a:r>
            <a:r>
              <a:rPr lang="es-ES" dirty="0"/>
              <a:t> varies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.</a:t>
            </a:r>
            <a:r>
              <a:rPr lang="es-ES" dirty="0" err="1"/>
              <a:t>inp</a:t>
            </a:r>
            <a:r>
              <a:rPr lang="es-ES" dirty="0"/>
              <a:t> load files </a:t>
            </a:r>
            <a:r>
              <a:rPr lang="es-ES" dirty="0" err="1"/>
              <a:t>from</a:t>
            </a:r>
            <a:r>
              <a:rPr lang="es-ES" dirty="0"/>
              <a:t> HAWC2?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Coordinate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ABAQUS </a:t>
            </a:r>
            <a:r>
              <a:rPr lang="es-ES" dirty="0" err="1"/>
              <a:t>doesn’t</a:t>
            </a:r>
            <a:r>
              <a:rPr lang="es-ES" dirty="0"/>
              <a:t> match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in HAWC2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modifications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MATLAB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Adapt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3 </a:t>
            </a:r>
            <a:r>
              <a:rPr lang="es-ES" dirty="0" err="1"/>
              <a:t>moments</a:t>
            </a:r>
            <a:r>
              <a:rPr lang="es-ES" dirty="0"/>
              <a:t> and 3 amplitudes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Run 2 </a:t>
            </a:r>
            <a:r>
              <a:rPr lang="es-ES" dirty="0" err="1"/>
              <a:t>iterations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29F6E8-893A-FBB0-9A53-44885F5BB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09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696" y="2888940"/>
            <a:ext cx="3741020" cy="108012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8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6356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Job-1: 3 </a:t>
            </a:r>
            <a:r>
              <a:rPr lang="es-ES" dirty="0" err="1"/>
              <a:t>moments</a:t>
            </a:r>
            <a:r>
              <a:rPr lang="es-ES" dirty="0"/>
              <a:t> </a:t>
            </a:r>
            <a:r>
              <a:rPr lang="es-ES" dirty="0" err="1"/>
              <a:t>applied</a:t>
            </a:r>
            <a:r>
              <a:rPr lang="es-ES" dirty="0"/>
              <a:t> ABAQUS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CAE98AC-8006-E2CE-8A64-20802968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5" y="1382106"/>
            <a:ext cx="10825381" cy="5159094"/>
          </a:xfrm>
        </p:spPr>
      </p:pic>
    </p:spTree>
    <p:extLst>
      <p:ext uri="{BB962C8B-B14F-4D97-AF65-F5344CB8AC3E}">
        <p14:creationId xmlns:p14="http://schemas.microsoft.com/office/powerpoint/2010/main" val="516843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3.xml><?xml version="1.0" encoding="utf-8"?>
<TemplafyTemplateConfiguration><![CDATA[{"elementsMetadata":[{"type":"shape","id":"197b4f6a-6f91-484e-8695-d4908ce6cca6","elementConfiguration":{"binding":"UserProfile.Offices.Workarea_{{DocumentLanguage}}","disableUpdates":false,"type":"text"}},{"type":"shape","id":"b5420686-9b48-4965-88a0-355ae1822f60","elementConfiguration":{"format":"{{DateFormats.GeneralDate}}","binding":"Form.Date","disableUpdates":false,"type":"date"}},{"type":"shape","id":"ac55265c-f6a8-41df-b809-804d6411a43f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1wGe1Tw++mf2k5zyPMfvDw=="}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EA9DCB78-6C59-46C5-BD44-12DDE3725405}">
  <ds:schemaRefs/>
</ds:datastoreItem>
</file>

<file path=customXml/itemProps10.xml><?xml version="1.0" encoding="utf-8"?>
<ds:datastoreItem xmlns:ds="http://schemas.openxmlformats.org/officeDocument/2006/customXml" ds:itemID="{130247CF-B7A6-41E5-86AE-6D6E19E3E868}">
  <ds:schemaRefs/>
</ds:datastoreItem>
</file>

<file path=customXml/itemProps11.xml><?xml version="1.0" encoding="utf-8"?>
<ds:datastoreItem xmlns:ds="http://schemas.openxmlformats.org/officeDocument/2006/customXml" ds:itemID="{8FC5A8FF-5D16-47E7-B5BE-5FFE9B8E22C3}">
  <ds:schemaRefs/>
</ds:datastoreItem>
</file>

<file path=customXml/itemProps12.xml><?xml version="1.0" encoding="utf-8"?>
<ds:datastoreItem xmlns:ds="http://schemas.openxmlformats.org/officeDocument/2006/customXml" ds:itemID="{FF9C771C-0E9D-499B-8405-6C3EB4265E50}">
  <ds:schemaRefs/>
</ds:datastoreItem>
</file>

<file path=customXml/itemProps13.xml><?xml version="1.0" encoding="utf-8"?>
<ds:datastoreItem xmlns:ds="http://schemas.openxmlformats.org/officeDocument/2006/customXml" ds:itemID="{6167FBF9-AB69-4CD9-BDAB-1C0A5FA4E7C0}">
  <ds:schemaRefs/>
</ds:datastoreItem>
</file>

<file path=customXml/itemProps14.xml><?xml version="1.0" encoding="utf-8"?>
<ds:datastoreItem xmlns:ds="http://schemas.openxmlformats.org/officeDocument/2006/customXml" ds:itemID="{5DA9B7A9-3E90-4203-AABC-08EAB6CF7A5E}">
  <ds:schemaRefs/>
</ds:datastoreItem>
</file>

<file path=customXml/itemProps2.xml><?xml version="1.0" encoding="utf-8"?>
<ds:datastoreItem xmlns:ds="http://schemas.openxmlformats.org/officeDocument/2006/customXml" ds:itemID="{086F243D-482B-4228-AFFD-E1FBF255B0C8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43763224-B85A-4B53-A86A-261D26A71C30}">
  <ds:schemaRefs/>
</ds:datastoreItem>
</file>

<file path=customXml/itemProps5.xml><?xml version="1.0" encoding="utf-8"?>
<ds:datastoreItem xmlns:ds="http://schemas.openxmlformats.org/officeDocument/2006/customXml" ds:itemID="{11AAA35E-BC40-4622-BB1F-D7411C4EE107}">
  <ds:schemaRefs/>
</ds:datastoreItem>
</file>

<file path=customXml/itemProps6.xml><?xml version="1.0" encoding="utf-8"?>
<ds:datastoreItem xmlns:ds="http://schemas.openxmlformats.org/officeDocument/2006/customXml" ds:itemID="{FA6BA71E-4C49-4E42-844A-FCDB21D07D84}">
  <ds:schemaRefs/>
</ds:datastoreItem>
</file>

<file path=customXml/itemProps7.xml><?xml version="1.0" encoding="utf-8"?>
<ds:datastoreItem xmlns:ds="http://schemas.openxmlformats.org/officeDocument/2006/customXml" ds:itemID="{4E9BBFDC-1E37-4845-8849-891AFCC42CFF}">
  <ds:schemaRefs/>
</ds:datastoreItem>
</file>

<file path=customXml/itemProps8.xml><?xml version="1.0" encoding="utf-8"?>
<ds:datastoreItem xmlns:ds="http://schemas.openxmlformats.org/officeDocument/2006/customXml" ds:itemID="{195CA2CC-FE5F-4944-8852-F5BAE4F8D9CA}">
  <ds:schemaRefs/>
</ds:datastoreItem>
</file>

<file path=customXml/itemProps9.xml><?xml version="1.0" encoding="utf-8"?>
<ds:datastoreItem xmlns:ds="http://schemas.openxmlformats.org/officeDocument/2006/customXml" ds:itemID="{E1D37CCB-62A8-49B5-9EA1-548D40F363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6732</TotalTime>
  <Words>684</Words>
  <Application>Microsoft Office PowerPoint</Application>
  <PresentationFormat>Personalizado</PresentationFormat>
  <Paragraphs>137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Verdana</vt:lpstr>
      <vt:lpstr>Blank</vt:lpstr>
      <vt:lpstr>Presentación de PowerPoint</vt:lpstr>
      <vt:lpstr>3D blade model updating by coupling HAWC2 and ABAQUS</vt:lpstr>
      <vt:lpstr>INDEX</vt:lpstr>
      <vt:lpstr>From last meeting</vt:lpstr>
      <vt:lpstr>Progress of the project</vt:lpstr>
      <vt:lpstr>Progress of the project</vt:lpstr>
      <vt:lpstr>Challenges</vt:lpstr>
      <vt:lpstr>Results</vt:lpstr>
      <vt:lpstr>Job-1: 3 moments applied ABAQUS</vt:lpstr>
      <vt:lpstr>Job-1</vt:lpstr>
      <vt:lpstr>Job-2</vt:lpstr>
      <vt:lpstr>Job-2: Value of the moments</vt:lpstr>
      <vt:lpstr>Job-2: Value of the moments</vt:lpstr>
      <vt:lpstr>Job-2: New force applied</vt:lpstr>
      <vt:lpstr>Job-2: Displacement Y direction</vt:lpstr>
      <vt:lpstr>For next meeting…</vt:lpstr>
      <vt:lpstr>For the next meeting</vt:lpstr>
      <vt:lpstr>Thoughts on the project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96</cp:revision>
  <dcterms:created xsi:type="dcterms:W3CDTF">2017-07-31T08:31:56Z</dcterms:created>
  <dcterms:modified xsi:type="dcterms:W3CDTF">2022-09-23T11:06:05Z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