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25"/>
  </p:sldMasterIdLst>
  <p:notesMasterIdLst>
    <p:notesMasterId r:id="rId49"/>
  </p:notesMasterIdLst>
  <p:handoutMasterIdLst>
    <p:handoutMasterId r:id="rId50"/>
  </p:handoutMasterIdLst>
  <p:sldIdLst>
    <p:sldId id="261" r:id="rId26"/>
    <p:sldId id="262" r:id="rId27"/>
    <p:sldId id="263" r:id="rId28"/>
    <p:sldId id="290" r:id="rId29"/>
    <p:sldId id="289" r:id="rId30"/>
    <p:sldId id="267" r:id="rId31"/>
    <p:sldId id="301" r:id="rId32"/>
    <p:sldId id="302" r:id="rId33"/>
    <p:sldId id="303" r:id="rId34"/>
    <p:sldId id="264" r:id="rId35"/>
    <p:sldId id="295" r:id="rId36"/>
    <p:sldId id="294" r:id="rId37"/>
    <p:sldId id="306" r:id="rId38"/>
    <p:sldId id="307" r:id="rId39"/>
    <p:sldId id="299" r:id="rId40"/>
    <p:sldId id="308" r:id="rId41"/>
    <p:sldId id="304" r:id="rId42"/>
    <p:sldId id="305" r:id="rId43"/>
    <p:sldId id="309" r:id="rId44"/>
    <p:sldId id="310" r:id="rId45"/>
    <p:sldId id="300" r:id="rId46"/>
    <p:sldId id="266" r:id="rId47"/>
    <p:sldId id="270" r:id="rId48"/>
  </p:sldIdLst>
  <p:sldSz cx="12190413" cy="6858000"/>
  <p:notesSz cx="6858000" cy="9144000"/>
  <p:custDataLst>
    <p:tags r:id="rId5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6098" autoAdjust="0"/>
  </p:normalViewPr>
  <p:slideViewPr>
    <p:cSldViewPr showGuides="1">
      <p:cViewPr>
        <p:scale>
          <a:sx n="68" d="100"/>
          <a:sy n="68" d="100"/>
        </p:scale>
        <p:origin x="708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4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8" Type="http://schemas.openxmlformats.org/officeDocument/2006/relationships/customXml" Target="../customXml/item8.xml"/><Relationship Id="rId51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0" Type="http://schemas.openxmlformats.org/officeDocument/2006/relationships/customXml" Target="../customXml/item20.xml"/><Relationship Id="rId41" Type="http://schemas.openxmlformats.org/officeDocument/2006/relationships/slide" Target="slides/slide1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‹Nº›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‹Nº›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Hi, I am </a:t>
            </a:r>
            <a:r>
              <a:rPr lang="es-ES" dirty="0" err="1"/>
              <a:t>Maria</a:t>
            </a:r>
            <a:r>
              <a:rPr lang="es-ES" dirty="0"/>
              <a:t> and I am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master </a:t>
            </a:r>
            <a:r>
              <a:rPr lang="es-ES" dirty="0" err="1"/>
              <a:t>thesis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: </a:t>
            </a:r>
            <a:r>
              <a:rPr lang="es-ES" dirty="0" err="1"/>
              <a:t>Evolution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dirty="0" err="1"/>
              <a:t>cracks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simulation</a:t>
            </a:r>
            <a:r>
              <a:rPr lang="es-ES" dirty="0"/>
              <a:t> tolos (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provisional titile,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discussed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02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7d8f8c5d-7c39-4f25-872c-7b33e9c38738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c944c4b9-89bd-4bf5-8f3d-3eb31fa52f70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7 October 2022</a:t>
            </a:r>
          </a:p>
        </p:txBody>
      </p:sp>
      <p:sp>
        <p:nvSpPr>
          <p:cNvPr id="7" name="text" descr="{&quot;templafy&quot;:{&quot;id&quot;:&quot;1bc33992-d141-4b67-9436-cc134540999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9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3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696" y="2888940"/>
            <a:ext cx="3741020" cy="108012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10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3833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F8B3D-2000-2370-606D-C778932A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Approach</a:t>
            </a:r>
            <a:r>
              <a:rPr lang="es-ES" dirty="0"/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8CE-372C-7B5B-AE92-A9B738E8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21B56B-4333-2FB5-B583-EF026C456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DB4EFC-79CB-059B-0A0A-92B5222C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90" y="1508170"/>
            <a:ext cx="9506832" cy="50330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0669888-88D9-92D5-196A-7D414DDFE797}"/>
              </a:ext>
            </a:extLst>
          </p:cNvPr>
          <p:cNvSpPr txBox="1"/>
          <p:nvPr/>
        </p:nvSpPr>
        <p:spPr>
          <a:xfrm>
            <a:off x="6337979" y="737067"/>
            <a:ext cx="4077708" cy="4924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amplitude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(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overwriting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ones</a:t>
            </a:r>
            <a:r>
              <a:rPr lang="es-ES" dirty="0"/>
              <a:t>)</a:t>
            </a:r>
            <a:endParaRPr lang="es-ES" dirty="0">
              <a:latin typeface="+mn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A52495-7800-41A8-F38F-D384B09C1AAE}"/>
              </a:ext>
            </a:extLst>
          </p:cNvPr>
          <p:cNvSpPr txBox="1"/>
          <p:nvPr/>
        </p:nvSpPr>
        <p:spPr>
          <a:xfrm>
            <a:off x="2206774" y="5349830"/>
            <a:ext cx="46101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s-ES" b="1" dirty="0" err="1">
                <a:solidFill>
                  <a:srgbClr val="FF0000"/>
                </a:solidFill>
                <a:latin typeface="+mn-lt"/>
              </a:rPr>
              <a:t>Weird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pattern</a:t>
            </a:r>
            <a:endParaRPr lang="es-E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DBC9DF-5710-FE08-A60E-6E6524EA9734}"/>
              </a:ext>
            </a:extLst>
          </p:cNvPr>
          <p:cNvSpPr txBox="1"/>
          <p:nvPr/>
        </p:nvSpPr>
        <p:spPr>
          <a:xfrm>
            <a:off x="4753803" y="789374"/>
            <a:ext cx="158417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Job 2 (=Day 2)</a:t>
            </a:r>
          </a:p>
        </p:txBody>
      </p:sp>
    </p:spTree>
    <p:extLst>
      <p:ext uri="{BB962C8B-B14F-4D97-AF65-F5344CB8AC3E}">
        <p14:creationId xmlns:p14="http://schemas.microsoft.com/office/powerpoint/2010/main" val="106065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7BA88-ED0A-CB02-54EF-490F7C0C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Approach</a:t>
            </a:r>
            <a:r>
              <a:rPr lang="es-ES" dirty="0"/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48B31-CE8D-BFD8-D030-817E1B33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8B357D-36FD-C3FB-414A-E4F54D707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701E357-36AF-3918-CD4B-CE61C134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52" y="1552621"/>
            <a:ext cx="9126507" cy="48531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A176E1-F470-7E48-FD63-7119057A8DC9}"/>
              </a:ext>
            </a:extLst>
          </p:cNvPr>
          <p:cNvSpPr txBox="1"/>
          <p:nvPr/>
        </p:nvSpPr>
        <p:spPr>
          <a:xfrm>
            <a:off x="2422798" y="5124576"/>
            <a:ext cx="4610118" cy="5437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s-ES" b="1" dirty="0">
                <a:solidFill>
                  <a:srgbClr val="FF0000"/>
                </a:solidFill>
                <a:latin typeface="+mn-lt"/>
              </a:rPr>
              <a:t>Offset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due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to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previous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job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: </a:t>
            </a:r>
          </a:p>
          <a:p>
            <a:pPr>
              <a:spcBef>
                <a:spcPts val="432"/>
              </a:spcBef>
            </a:pPr>
            <a:r>
              <a:rPr lang="es-ES" b="1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last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value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remains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constant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in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the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next</a:t>
            </a:r>
            <a:r>
              <a:rPr lang="es-E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+mn-lt"/>
              </a:rPr>
              <a:t>job</a:t>
            </a:r>
            <a:endParaRPr lang="es-E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A7F6E1-8968-0433-3C34-C6CA5E5006B2}"/>
              </a:ext>
            </a:extLst>
          </p:cNvPr>
          <p:cNvSpPr txBox="1"/>
          <p:nvPr/>
        </p:nvSpPr>
        <p:spPr>
          <a:xfrm>
            <a:off x="6337979" y="737067"/>
            <a:ext cx="4320480" cy="4924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amplitude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(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overwriting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ones</a:t>
            </a:r>
            <a:r>
              <a:rPr lang="es-ES" dirty="0"/>
              <a:t>)</a:t>
            </a:r>
            <a:endParaRPr lang="es-ES" dirty="0">
              <a:latin typeface="+mn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5BBA51-38B5-ED87-C94A-CBA897C7F3CA}"/>
              </a:ext>
            </a:extLst>
          </p:cNvPr>
          <p:cNvSpPr txBox="1"/>
          <p:nvPr/>
        </p:nvSpPr>
        <p:spPr>
          <a:xfrm>
            <a:off x="4753803" y="789374"/>
            <a:ext cx="158417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Job 2 (=Day 2)</a:t>
            </a:r>
          </a:p>
        </p:txBody>
      </p:sp>
    </p:spTree>
    <p:extLst>
      <p:ext uri="{BB962C8B-B14F-4D97-AF65-F5344CB8AC3E}">
        <p14:creationId xmlns:p14="http://schemas.microsoft.com/office/powerpoint/2010/main" val="175385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ACFAE-E358-C149-7E68-CCC8C8F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Approach</a:t>
            </a:r>
            <a:r>
              <a:rPr lang="es-ES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06F53-B827-C0D0-E807-4E11B4D8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7ACB9D-E3B3-0C2B-825A-0A032A1040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14B9BA-0157-F4D5-2E77-2A7F5BEE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3" y="1696205"/>
            <a:ext cx="11150905" cy="453538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1759EC2C-8089-B182-C31B-E6D48ADC9BD3}"/>
              </a:ext>
            </a:extLst>
          </p:cNvPr>
          <p:cNvSpPr/>
          <p:nvPr/>
        </p:nvSpPr>
        <p:spPr bwMode="auto">
          <a:xfrm>
            <a:off x="10919742" y="2132856"/>
            <a:ext cx="864096" cy="864096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320EF3-A342-E1D4-1080-70A248E61BBA}"/>
              </a:ext>
            </a:extLst>
          </p:cNvPr>
          <p:cNvSpPr txBox="1"/>
          <p:nvPr/>
        </p:nvSpPr>
        <p:spPr>
          <a:xfrm>
            <a:off x="8327454" y="1460179"/>
            <a:ext cx="158417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Job 1 (=Day 1)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B037B2-F8B3-5B8C-9C2D-ED9924DAD1E7}"/>
              </a:ext>
            </a:extLst>
          </p:cNvPr>
          <p:cNvSpPr txBox="1"/>
          <p:nvPr/>
        </p:nvSpPr>
        <p:spPr>
          <a:xfrm>
            <a:off x="519753" y="5503119"/>
            <a:ext cx="3240360" cy="4924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dirty="0" err="1">
                <a:latin typeface="+mn-lt"/>
              </a:rPr>
              <a:t>Solution</a:t>
            </a:r>
            <a:r>
              <a:rPr lang="es-ES" dirty="0">
                <a:latin typeface="+mn-lt"/>
              </a:rPr>
              <a:t>: </a:t>
            </a:r>
            <a:r>
              <a:rPr lang="es-ES" dirty="0" err="1">
                <a:latin typeface="+mn-lt"/>
              </a:rPr>
              <a:t>Added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additional</a:t>
            </a:r>
            <a:r>
              <a:rPr lang="es-ES" dirty="0">
                <a:latin typeface="+mn-lt"/>
              </a:rPr>
              <a:t> step </a:t>
            </a:r>
            <a:r>
              <a:rPr lang="es-ES" dirty="0" err="1">
                <a:latin typeface="+mn-lt"/>
              </a:rPr>
              <a:t>to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unload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beam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between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jobs</a:t>
            </a:r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90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ACFAE-E358-C149-7E68-CCC8C8F7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Approach</a:t>
            </a:r>
            <a:r>
              <a:rPr lang="es-ES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06F53-B827-C0D0-E807-4E11B4D8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OP=NEW </a:t>
            </a:r>
            <a:r>
              <a:rPr lang="es-ES" dirty="0" err="1"/>
              <a:t>option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restart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job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beam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unloaded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time step? (=no </a:t>
            </a:r>
            <a:r>
              <a:rPr lang="es-ES" dirty="0" err="1"/>
              <a:t>deformation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7ACB9D-E3B3-0C2B-825A-0A032A1040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33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6764A-104C-31EE-D624-7D283AF0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 </a:t>
            </a:r>
            <a:r>
              <a:rPr lang="es-ES" dirty="0" err="1"/>
              <a:t>replication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B6809-192A-16C8-0A31-820E6EEC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Modified</a:t>
            </a:r>
            <a:r>
              <a:rPr lang="es-ES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Turbulence</a:t>
            </a:r>
            <a:r>
              <a:rPr lang="es-ES" dirty="0"/>
              <a:t> </a:t>
            </a:r>
            <a:r>
              <a:rPr lang="es-ES" dirty="0" err="1"/>
              <a:t>intensity</a:t>
            </a:r>
            <a:r>
              <a:rPr lang="es-ES" dirty="0"/>
              <a:t> (=standard </a:t>
            </a:r>
            <a:r>
              <a:rPr lang="es-ES" dirty="0" err="1"/>
              <a:t>deviation</a:t>
            </a:r>
            <a:r>
              <a:rPr lang="es-ES" dirty="0"/>
              <a:t>/mean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Turbulence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I </a:t>
            </a:r>
            <a:r>
              <a:rPr lang="es-ES" dirty="0" err="1"/>
              <a:t>think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needed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modified</a:t>
            </a:r>
            <a:r>
              <a:rPr lang="es-ES" dirty="0"/>
              <a:t>, </a:t>
            </a:r>
            <a:r>
              <a:rPr lang="es-ES" dirty="0" err="1"/>
              <a:t>confirm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expert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 err="1"/>
              <a:t>Shear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 (</a:t>
            </a:r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logarithmic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accurate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Try </a:t>
            </a:r>
            <a:r>
              <a:rPr lang="es-ES" dirty="0" err="1"/>
              <a:t>changing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factors</a:t>
            </a:r>
            <a:r>
              <a:rPr lang="es-ES" dirty="0"/>
              <a:t>,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behaviour</a:t>
            </a:r>
            <a:r>
              <a:rPr lang="es-ES" dirty="0"/>
              <a:t> in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sections</a:t>
            </a:r>
            <a:r>
              <a:rPr lang="es-ES" dirty="0"/>
              <a:t> and try </a:t>
            </a:r>
            <a:r>
              <a:rPr lang="es-ES" dirty="0" err="1"/>
              <a:t>to</a:t>
            </a:r>
            <a:r>
              <a:rPr lang="es-ES" dirty="0"/>
              <a:t> be as </a:t>
            </a:r>
            <a:r>
              <a:rPr lang="es-ES" dirty="0" err="1"/>
              <a:t>accurate</a:t>
            </a:r>
            <a:r>
              <a:rPr lang="es-ES" dirty="0"/>
              <a:t> as </a:t>
            </a:r>
            <a:r>
              <a:rPr lang="es-ES" dirty="0" err="1"/>
              <a:t>possible</a:t>
            </a:r>
            <a:r>
              <a:rPr lang="es-ES" dirty="0"/>
              <a:t> in HAWC2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 marL="216000" lvl="1" indent="0">
              <a:lnSpc>
                <a:spcPct val="150000"/>
              </a:lnSpc>
              <a:buNone/>
            </a:pPr>
            <a:r>
              <a:rPr lang="es-ES" u="sng" dirty="0" err="1"/>
              <a:t>Is</a:t>
            </a:r>
            <a:r>
              <a:rPr lang="es-ES" u="sng" dirty="0"/>
              <a:t> </a:t>
            </a:r>
            <a:r>
              <a:rPr lang="es-ES" u="sng" dirty="0" err="1"/>
              <a:t>there</a:t>
            </a:r>
            <a:r>
              <a:rPr lang="es-ES" u="sng" dirty="0"/>
              <a:t> a more </a:t>
            </a:r>
            <a:r>
              <a:rPr lang="es-ES" u="sng" dirty="0" err="1"/>
              <a:t>efficient</a:t>
            </a:r>
            <a:r>
              <a:rPr lang="es-ES" u="sng" dirty="0"/>
              <a:t> </a:t>
            </a:r>
            <a:r>
              <a:rPr lang="es-ES" u="sng" dirty="0" err="1"/>
              <a:t>way</a:t>
            </a:r>
            <a:r>
              <a:rPr lang="es-ES" u="sng" dirty="0"/>
              <a:t>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347CD5-7CE7-71F5-D102-F2DCAD8E6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5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A6E34-F937-8865-EE4A-97CE7D8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 </a:t>
            </a:r>
            <a:r>
              <a:rPr lang="es-ES" dirty="0" err="1"/>
              <a:t>replication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5E590-AD93-6772-549D-3417771A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: Tarifa 1197 (600sec)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WSP (Mean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): 7.78 m/s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Standard </a:t>
            </a:r>
            <a:r>
              <a:rPr lang="es-ES" dirty="0" err="1"/>
              <a:t>deviation</a:t>
            </a:r>
            <a:r>
              <a:rPr lang="es-ES" dirty="0"/>
              <a:t>: 0.72 m/s</a:t>
            </a:r>
          </a:p>
          <a:p>
            <a:pPr>
              <a:lnSpc>
                <a:spcPct val="150000"/>
              </a:lnSpc>
            </a:pPr>
            <a:r>
              <a:rPr lang="es-ES" dirty="0"/>
              <a:t>HAWC2 </a:t>
            </a:r>
            <a:r>
              <a:rPr lang="es-ES" dirty="0" err="1"/>
              <a:t>parameters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/>
              <a:t>WSP = 7.78 m/s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Turbulence</a:t>
            </a:r>
            <a:r>
              <a:rPr lang="es-ES" dirty="0"/>
              <a:t> </a:t>
            </a:r>
            <a:r>
              <a:rPr lang="es-ES" dirty="0" err="1"/>
              <a:t>intensity</a:t>
            </a:r>
            <a:r>
              <a:rPr lang="es-ES" dirty="0"/>
              <a:t> = WSP/Standard </a:t>
            </a:r>
            <a:r>
              <a:rPr lang="es-ES" dirty="0" err="1"/>
              <a:t>deviation</a:t>
            </a:r>
            <a:r>
              <a:rPr lang="es-ES" dirty="0"/>
              <a:t> = 0.0925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Shear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: </a:t>
            </a:r>
            <a:r>
              <a:rPr lang="es-ES" dirty="0" err="1"/>
              <a:t>logarithmic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667D2-86FC-1EC2-65AF-2C707EEE25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04ED34-D6EB-BF25-9E4E-3B6A835D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306" y="4581128"/>
            <a:ext cx="2429214" cy="13908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E466CF7-2118-BAA3-D530-D718D66C92A8}"/>
                  </a:ext>
                </a:extLst>
              </p:cNvPr>
              <p:cNvSpPr txBox="1"/>
              <p:nvPr/>
            </p:nvSpPr>
            <p:spPr>
              <a:xfrm>
                <a:off x="8131332" y="4845895"/>
                <a:ext cx="3807718" cy="1126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ES" dirty="0">
                    <a:latin typeface="+mn-lt"/>
                  </a:rPr>
                  <a:t> = </a:t>
                </a:r>
                <a:r>
                  <a:rPr lang="es-ES" dirty="0" err="1">
                    <a:latin typeface="+mn-lt"/>
                  </a:rPr>
                  <a:t>roughness</a:t>
                </a:r>
                <a:r>
                  <a:rPr lang="es-ES" dirty="0">
                    <a:latin typeface="+mn-lt"/>
                  </a:rPr>
                  <a:t> </a:t>
                </a:r>
                <a:r>
                  <a:rPr lang="es-ES" dirty="0" err="1">
                    <a:latin typeface="+mn-lt"/>
                  </a:rPr>
                  <a:t>length</a:t>
                </a:r>
                <a:endParaRPr lang="es-ES" dirty="0">
                  <a:latin typeface="+mn-lt"/>
                </a:endParaRPr>
              </a:p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es-ES" dirty="0">
                    <a:latin typeface="+mn-lt"/>
                  </a:rPr>
                  <a:t> = </a:t>
                </a:r>
                <a:r>
                  <a:rPr lang="es-ES" dirty="0" err="1">
                    <a:latin typeface="+mn-lt"/>
                  </a:rPr>
                  <a:t>reference</a:t>
                </a:r>
                <a:r>
                  <a:rPr lang="es-ES" dirty="0">
                    <a:latin typeface="+mn-lt"/>
                  </a:rPr>
                  <a:t> </a:t>
                </a:r>
                <a:r>
                  <a:rPr lang="es-ES" dirty="0" err="1">
                    <a:latin typeface="+mn-lt"/>
                  </a:rPr>
                  <a:t>height</a:t>
                </a:r>
                <a:r>
                  <a:rPr lang="es-ES" dirty="0">
                    <a:latin typeface="+mn-lt"/>
                  </a:rPr>
                  <a:t> </a:t>
                </a:r>
                <a:r>
                  <a:rPr lang="es-ES" dirty="0" err="1">
                    <a:latin typeface="+mn-lt"/>
                  </a:rPr>
                  <a:t>above</a:t>
                </a:r>
                <a:r>
                  <a:rPr lang="es-ES" dirty="0">
                    <a:latin typeface="+mn-lt"/>
                  </a:rPr>
                  <a:t> </a:t>
                </a:r>
                <a:r>
                  <a:rPr lang="es-ES" dirty="0" err="1">
                    <a:latin typeface="+mn-lt"/>
                  </a:rPr>
                  <a:t>ground</a:t>
                </a:r>
                <a:r>
                  <a:rPr lang="es-ES" dirty="0">
                    <a:latin typeface="+mn-lt"/>
                  </a:rPr>
                  <a:t> </a:t>
                </a:r>
                <a:r>
                  <a:rPr lang="es-ES" dirty="0" err="1">
                    <a:latin typeface="+mn-lt"/>
                  </a:rPr>
                  <a:t>used</a:t>
                </a:r>
                <a:r>
                  <a:rPr lang="es-ES" dirty="0">
                    <a:latin typeface="+mn-lt"/>
                  </a:rPr>
                  <a:t> </a:t>
                </a:r>
                <a:r>
                  <a:rPr lang="es-ES" dirty="0" err="1">
                    <a:latin typeface="+mn-lt"/>
                  </a:rPr>
                  <a:t>for</a:t>
                </a:r>
                <a:r>
                  <a:rPr lang="es-ES" dirty="0">
                    <a:latin typeface="+mn-lt"/>
                  </a:rPr>
                  <a:t> </a:t>
                </a:r>
                <a:r>
                  <a:rPr lang="es-ES" dirty="0" err="1">
                    <a:latin typeface="+mn-lt"/>
                  </a:rPr>
                  <a:t>fitting</a:t>
                </a:r>
                <a:r>
                  <a:rPr lang="es-ES" dirty="0">
                    <a:latin typeface="+mn-lt"/>
                  </a:rPr>
                  <a:t> </a:t>
                </a:r>
                <a:r>
                  <a:rPr lang="es-ES" dirty="0" err="1">
                    <a:latin typeface="+mn-lt"/>
                  </a:rPr>
                  <a:t>the</a:t>
                </a:r>
                <a:r>
                  <a:rPr lang="es-ES" dirty="0">
                    <a:latin typeface="+mn-lt"/>
                  </a:rPr>
                  <a:t> </a:t>
                </a:r>
                <a:r>
                  <a:rPr lang="es-ES" dirty="0" err="1">
                    <a:latin typeface="+mn-lt"/>
                  </a:rPr>
                  <a:t>profile</a:t>
                </a:r>
                <a:endParaRPr lang="es-ES" dirty="0">
                  <a:latin typeface="+mn-lt"/>
                </a:endParaRPr>
              </a:p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ES" dirty="0">
                    <a:latin typeface="+mn-lt"/>
                  </a:rPr>
                  <a:t> : </a:t>
                </a:r>
                <a:r>
                  <a:rPr lang="es-ES" dirty="0" err="1">
                    <a:latin typeface="+mn-lt"/>
                  </a:rPr>
                  <a:t>wind</a:t>
                </a:r>
                <a:r>
                  <a:rPr lang="es-ES" dirty="0">
                    <a:latin typeface="+mn-lt"/>
                  </a:rPr>
                  <a:t> </a:t>
                </a:r>
                <a:r>
                  <a:rPr lang="es-ES" dirty="0" err="1">
                    <a:latin typeface="+mn-lt"/>
                  </a:rPr>
                  <a:t>speed</a:t>
                </a:r>
                <a:r>
                  <a:rPr lang="es-ES" dirty="0">
                    <a:latin typeface="+mn-lt"/>
                  </a:rPr>
                  <a:t> at </a:t>
                </a:r>
                <a:r>
                  <a:rPr lang="es-ES" dirty="0" err="1">
                    <a:latin typeface="+mn-lt"/>
                  </a:rPr>
                  <a:t>height</a:t>
                </a:r>
                <a:r>
                  <a:rPr lang="es-E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s-ES" dirty="0"/>
                  <a:t> </a:t>
                </a:r>
                <a:endParaRPr lang="es-ES" dirty="0">
                  <a:latin typeface="+mn-lt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E466CF7-2118-BAA3-D530-D718D66C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32" y="4845895"/>
                <a:ext cx="3807718" cy="1126077"/>
              </a:xfrm>
              <a:prstGeom prst="rect">
                <a:avLst/>
              </a:prstGeom>
              <a:blipFill>
                <a:blip r:embed="rId3"/>
                <a:stretch>
                  <a:fillRect l="-3360" t="-5946" r="-2720" b="-64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97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866AB-640C-09FB-3546-87107DA8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2F31A-7065-A522-A2D3-6AD28A60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DB72DA-E0A5-8D84-511E-2AAD32EB0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BB7301-5CD1-8CDE-C779-94934394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2" y="900221"/>
            <a:ext cx="11812667" cy="53395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1C60940-A06D-2879-FD6F-058A626002D2}"/>
              </a:ext>
            </a:extLst>
          </p:cNvPr>
          <p:cNvSpPr txBox="1"/>
          <p:nvPr/>
        </p:nvSpPr>
        <p:spPr>
          <a:xfrm>
            <a:off x="2134766" y="518483"/>
            <a:ext cx="176525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HAWC2 </a:t>
            </a:r>
            <a:r>
              <a:rPr lang="es-ES" b="1" dirty="0" err="1">
                <a:latin typeface="+mn-lt"/>
              </a:rPr>
              <a:t>replicate</a:t>
            </a:r>
            <a:endParaRPr lang="es-ES" b="1" dirty="0">
              <a:latin typeface="+mn-l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4254D8-58F5-DDE5-A183-3122BBFB2380}"/>
              </a:ext>
            </a:extLst>
          </p:cNvPr>
          <p:cNvSpPr txBox="1"/>
          <p:nvPr/>
        </p:nvSpPr>
        <p:spPr>
          <a:xfrm>
            <a:off x="8039422" y="518482"/>
            <a:ext cx="21376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Original </a:t>
            </a:r>
            <a:r>
              <a:rPr lang="es-ES" b="1" dirty="0" err="1">
                <a:latin typeface="+mn-lt"/>
              </a:rPr>
              <a:t>wind</a:t>
            </a:r>
            <a:r>
              <a:rPr lang="es-ES" b="1" dirty="0">
                <a:latin typeface="+mn-lt"/>
              </a:rPr>
              <a:t> </a:t>
            </a:r>
            <a:r>
              <a:rPr lang="es-ES" b="1" dirty="0" err="1">
                <a:latin typeface="+mn-lt"/>
              </a:rPr>
              <a:t>profile</a:t>
            </a:r>
            <a:endParaRPr lang="es-E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155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866AB-640C-09FB-3546-87107DA8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2F31A-7065-A522-A2D3-6AD28A60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DB72DA-E0A5-8D84-511E-2AAD32EB0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3765CE-6BCF-32CD-9A6A-AFB3BFFEEA00}"/>
              </a:ext>
            </a:extLst>
          </p:cNvPr>
          <p:cNvSpPr txBox="1"/>
          <p:nvPr/>
        </p:nvSpPr>
        <p:spPr>
          <a:xfrm>
            <a:off x="2134766" y="518483"/>
            <a:ext cx="176525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HAWC2 </a:t>
            </a:r>
            <a:r>
              <a:rPr lang="es-ES" b="1" dirty="0" err="1">
                <a:latin typeface="+mn-lt"/>
              </a:rPr>
              <a:t>replicate</a:t>
            </a:r>
            <a:endParaRPr lang="es-ES" b="1" dirty="0">
              <a:latin typeface="+mn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3547F4-40EE-61A4-E625-42DDB676AD19}"/>
              </a:ext>
            </a:extLst>
          </p:cNvPr>
          <p:cNvSpPr txBox="1"/>
          <p:nvPr/>
        </p:nvSpPr>
        <p:spPr>
          <a:xfrm>
            <a:off x="8039422" y="518482"/>
            <a:ext cx="21376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Original </a:t>
            </a:r>
            <a:r>
              <a:rPr lang="es-ES" b="1" dirty="0" err="1">
                <a:latin typeface="+mn-lt"/>
              </a:rPr>
              <a:t>wind</a:t>
            </a:r>
            <a:r>
              <a:rPr lang="es-ES" b="1" dirty="0">
                <a:latin typeface="+mn-lt"/>
              </a:rPr>
              <a:t> </a:t>
            </a:r>
            <a:r>
              <a:rPr lang="es-ES" b="1" dirty="0" err="1">
                <a:latin typeface="+mn-lt"/>
              </a:rPr>
              <a:t>profile</a:t>
            </a:r>
            <a:endParaRPr lang="es-ES" b="1" dirty="0">
              <a:latin typeface="+mn-lt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58740ED-B26F-510A-5CFA-E0A30C2A5667}"/>
              </a:ext>
            </a:extLst>
          </p:cNvPr>
          <p:cNvGrpSpPr/>
          <p:nvPr/>
        </p:nvGrpSpPr>
        <p:grpSpPr>
          <a:xfrm>
            <a:off x="188872" y="900221"/>
            <a:ext cx="11812667" cy="5339592"/>
            <a:chOff x="188872" y="759204"/>
            <a:chExt cx="11812667" cy="533959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9BB7301-5CD1-8CDE-C779-949343942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872" y="759204"/>
              <a:ext cx="11812667" cy="5339592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CEB9742-734E-072F-7223-9C0F7810ADE7}"/>
                </a:ext>
              </a:extLst>
            </p:cNvPr>
            <p:cNvSpPr/>
            <p:nvPr/>
          </p:nvSpPr>
          <p:spPr bwMode="auto">
            <a:xfrm>
              <a:off x="982638" y="2204864"/>
              <a:ext cx="720080" cy="2664296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A714A97-1046-FF66-C5C5-E0D94DB72B7A}"/>
                </a:ext>
              </a:extLst>
            </p:cNvPr>
            <p:cNvSpPr/>
            <p:nvPr/>
          </p:nvSpPr>
          <p:spPr bwMode="auto">
            <a:xfrm>
              <a:off x="6815286" y="2487304"/>
              <a:ext cx="720080" cy="2664296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3FB6675-9448-1B23-17FC-7AEC8613BCF9}"/>
                </a:ext>
              </a:extLst>
            </p:cNvPr>
            <p:cNvSpPr/>
            <p:nvPr/>
          </p:nvSpPr>
          <p:spPr bwMode="auto">
            <a:xfrm>
              <a:off x="3865655" y="2188071"/>
              <a:ext cx="720080" cy="2664296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2061ABA-3E1F-60F9-C2C1-02D840DA0378}"/>
                </a:ext>
              </a:extLst>
            </p:cNvPr>
            <p:cNvSpPr/>
            <p:nvPr/>
          </p:nvSpPr>
          <p:spPr bwMode="auto">
            <a:xfrm>
              <a:off x="9817016" y="2096852"/>
              <a:ext cx="720080" cy="2664296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29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E6B4A-BC4E-C248-0BAB-E73C6B7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970B9E-5FB1-8E61-CAC2-9903A6D0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49E546-BAFD-6296-B7B4-00A03AD66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622865-612E-7C62-4966-3E711B39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" y="912485"/>
            <a:ext cx="12006221" cy="542732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1FB1571-FC02-920C-968C-6162AF32AA35}"/>
              </a:ext>
            </a:extLst>
          </p:cNvPr>
          <p:cNvSpPr txBox="1"/>
          <p:nvPr/>
        </p:nvSpPr>
        <p:spPr>
          <a:xfrm>
            <a:off x="2134766" y="518483"/>
            <a:ext cx="176525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HAWC2 </a:t>
            </a:r>
            <a:r>
              <a:rPr lang="es-ES" b="1" dirty="0" err="1">
                <a:latin typeface="+mn-lt"/>
              </a:rPr>
              <a:t>replicate</a:t>
            </a:r>
            <a:endParaRPr lang="es-ES" b="1" dirty="0">
              <a:latin typeface="+mn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A54EB6-FAA5-E17A-AD18-94CBF9621559}"/>
              </a:ext>
            </a:extLst>
          </p:cNvPr>
          <p:cNvSpPr txBox="1"/>
          <p:nvPr/>
        </p:nvSpPr>
        <p:spPr>
          <a:xfrm>
            <a:off x="8039422" y="518482"/>
            <a:ext cx="21376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Original </a:t>
            </a:r>
            <a:r>
              <a:rPr lang="es-ES" b="1" dirty="0" err="1">
                <a:latin typeface="+mn-lt"/>
              </a:rPr>
              <a:t>wind</a:t>
            </a:r>
            <a:r>
              <a:rPr lang="es-ES" b="1" dirty="0">
                <a:latin typeface="+mn-lt"/>
              </a:rPr>
              <a:t> </a:t>
            </a:r>
            <a:r>
              <a:rPr lang="es-ES" b="1" dirty="0" err="1">
                <a:latin typeface="+mn-lt"/>
              </a:rPr>
              <a:t>profile</a:t>
            </a:r>
            <a:endParaRPr lang="es-E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156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3D blade model updating by coupling HAWC2 and ABAQUS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Maria Luz Castilla Mena (s212601@dtu.dk)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4112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126CD-E9D0-059D-803C-F901DE0D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CC47C-7966-F7C6-E9C9-401D455F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6B8A06-46AC-E1A1-ED26-908F1490FB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3FDA06-5B61-DC10-B100-FD215E9F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4" y="924212"/>
            <a:ext cx="12008623" cy="542256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6EF2CDE-FEF3-7636-80B0-E621B7B17D1E}"/>
              </a:ext>
            </a:extLst>
          </p:cNvPr>
          <p:cNvSpPr txBox="1"/>
          <p:nvPr/>
        </p:nvSpPr>
        <p:spPr>
          <a:xfrm>
            <a:off x="2134766" y="518483"/>
            <a:ext cx="176525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HAWC2 </a:t>
            </a:r>
            <a:r>
              <a:rPr lang="es-ES" b="1" dirty="0" err="1">
                <a:latin typeface="+mn-lt"/>
              </a:rPr>
              <a:t>replicate</a:t>
            </a:r>
            <a:endParaRPr lang="es-ES" b="1" dirty="0">
              <a:latin typeface="+mn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438364-1150-6A9E-948A-21EE190C7B0B}"/>
              </a:ext>
            </a:extLst>
          </p:cNvPr>
          <p:cNvSpPr txBox="1"/>
          <p:nvPr/>
        </p:nvSpPr>
        <p:spPr>
          <a:xfrm>
            <a:off x="8039422" y="518482"/>
            <a:ext cx="21376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s-ES" b="1" dirty="0">
                <a:latin typeface="+mn-lt"/>
              </a:rPr>
              <a:t>Original </a:t>
            </a:r>
            <a:r>
              <a:rPr lang="es-ES" b="1" dirty="0" err="1">
                <a:latin typeface="+mn-lt"/>
              </a:rPr>
              <a:t>wind</a:t>
            </a:r>
            <a:r>
              <a:rPr lang="es-ES" b="1" dirty="0">
                <a:latin typeface="+mn-lt"/>
              </a:rPr>
              <a:t> </a:t>
            </a:r>
            <a:r>
              <a:rPr lang="es-ES" b="1" dirty="0" err="1">
                <a:latin typeface="+mn-lt"/>
              </a:rPr>
              <a:t>profile</a:t>
            </a:r>
            <a:endParaRPr lang="es-E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3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498DE-69AC-78E6-58AE-E7959AD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Regarding</a:t>
            </a:r>
            <a:r>
              <a:rPr lang="es-ES" dirty="0"/>
              <a:t> HAWC2 </a:t>
            </a:r>
            <a:r>
              <a:rPr lang="es-ES" dirty="0" err="1"/>
              <a:t>doubts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78222-16F0-C9D2-17A7-5FB3F9FF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cross-sectional</a:t>
            </a:r>
            <a:r>
              <a:rPr lang="es-ES" dirty="0"/>
              <a:t> </a:t>
            </a:r>
            <a:r>
              <a:rPr lang="es-ES" dirty="0" err="1"/>
              <a:t>moments</a:t>
            </a:r>
            <a:r>
              <a:rPr lang="es-ES" dirty="0"/>
              <a:t> in local </a:t>
            </a:r>
            <a:r>
              <a:rPr lang="es-ES" dirty="0" err="1"/>
              <a:t>coordinates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blade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 err="1"/>
              <a:t>Double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HAWC2 </a:t>
            </a:r>
            <a:r>
              <a:rPr lang="es-ES" dirty="0" err="1"/>
              <a:t>expert</a:t>
            </a:r>
            <a:r>
              <a:rPr lang="es-ES" dirty="0"/>
              <a:t> </a:t>
            </a:r>
            <a:r>
              <a:rPr lang="es-ES" dirty="0" err="1"/>
              <a:t>differences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global and local </a:t>
            </a:r>
            <a:r>
              <a:rPr lang="es-ES" dirty="0" err="1"/>
              <a:t>coordinates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possible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obtain</a:t>
            </a:r>
            <a:r>
              <a:rPr lang="es-ES" dirty="0"/>
              <a:t> </a:t>
            </a:r>
            <a:r>
              <a:rPr lang="es-ES" dirty="0" err="1"/>
              <a:t>strains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expert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knows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specifications</a:t>
            </a:r>
            <a:r>
              <a:rPr lang="es-ES" dirty="0"/>
              <a:t> </a:t>
            </a:r>
            <a:r>
              <a:rPr lang="es-ES" dirty="0" err="1"/>
              <a:t>written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HAWC2 manual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49E449-DBAF-7654-2524-1D5A249A2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93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684" y="2888940"/>
            <a:ext cx="9397044" cy="1080120"/>
          </a:xfrm>
        </p:spPr>
        <p:txBody>
          <a:bodyPr/>
          <a:lstStyle/>
          <a:p>
            <a:r>
              <a:rPr lang="en-GB" dirty="0"/>
              <a:t>For next meeting…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58036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0C0B-AAB1-3641-5EC4-6172B58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A4E5D-25D8-981D-FAA3-C66AA44B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replication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profiles</a:t>
            </a:r>
            <a:r>
              <a:rPr lang="es-ES" dirty="0"/>
              <a:t> more </a:t>
            </a:r>
            <a:r>
              <a:rPr lang="es-ES" dirty="0" err="1"/>
              <a:t>efficient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profiles</a:t>
            </a:r>
            <a:r>
              <a:rPr lang="es-ES" dirty="0"/>
              <a:t> in HAWC2?</a:t>
            </a:r>
          </a:p>
          <a:p>
            <a:pPr>
              <a:lnSpc>
                <a:spcPct val="150000"/>
              </a:lnSpc>
            </a:pPr>
            <a:r>
              <a:rPr lang="es-ES" dirty="0"/>
              <a:t>Run HAWC2 in </a:t>
            </a: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save</a:t>
            </a:r>
            <a:r>
              <a:rPr lang="es-ES" dirty="0"/>
              <a:t> time </a:t>
            </a:r>
            <a:r>
              <a:rPr lang="es-ES" dirty="0" err="1"/>
              <a:t>when</a:t>
            </a:r>
            <a:r>
              <a:rPr lang="es-ES" dirty="0"/>
              <a:t> running </a:t>
            </a:r>
            <a:r>
              <a:rPr lang="es-ES" dirty="0" err="1"/>
              <a:t>simulations</a:t>
            </a:r>
            <a:r>
              <a:rPr lang="es-ES" dirty="0"/>
              <a:t>?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Hail</a:t>
            </a:r>
            <a:r>
              <a:rPr lang="es-ES" dirty="0"/>
              <a:t> in </a:t>
            </a:r>
            <a:r>
              <a:rPr lang="es-ES" dirty="0" err="1"/>
              <a:t>storms</a:t>
            </a:r>
            <a:r>
              <a:rPr lang="es-ES" dirty="0"/>
              <a:t>?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Suggestions</a:t>
            </a:r>
            <a:r>
              <a:rPr lang="es-ES" dirty="0"/>
              <a:t>?</a:t>
            </a:r>
          </a:p>
          <a:p>
            <a:pPr marL="2160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AD086-1092-7DD2-4D91-EA8760764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4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From last meeting</a:t>
            </a:r>
          </a:p>
          <a:p>
            <a:pPr>
              <a:lnSpc>
                <a:spcPct val="150000"/>
              </a:lnSpc>
            </a:pPr>
            <a:r>
              <a:rPr lang="en-GB" dirty="0"/>
              <a:t>Progress of the project</a:t>
            </a:r>
          </a:p>
          <a:p>
            <a:pPr>
              <a:lnSpc>
                <a:spcPct val="150000"/>
              </a:lnSpc>
            </a:pPr>
            <a:r>
              <a:rPr lang="en-GB" dirty="0"/>
              <a:t>For the next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0975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DA82-0A13-FDFA-329F-B76B1B16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meeting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0C7CF-470F-2810-8564-419F0BA4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u="sng" dirty="0" err="1"/>
              <a:t>Objective</a:t>
            </a:r>
            <a:r>
              <a:rPr lang="es-ES" dirty="0"/>
              <a:t>: </a:t>
            </a:r>
            <a:r>
              <a:rPr lang="es-ES" b="1" dirty="0" err="1"/>
              <a:t>carry</a:t>
            </a:r>
            <a:r>
              <a:rPr lang="es-ES" b="1" dirty="0"/>
              <a:t> 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simulations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predict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behaviour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a </a:t>
            </a:r>
            <a:r>
              <a:rPr lang="es-ES" b="1" dirty="0" err="1"/>
              <a:t>wind</a:t>
            </a:r>
            <a:r>
              <a:rPr lang="es-ES" b="1" dirty="0"/>
              <a:t> turbine </a:t>
            </a:r>
            <a:r>
              <a:rPr lang="es-ES" b="1" dirty="0" err="1"/>
              <a:t>blade</a:t>
            </a:r>
            <a:r>
              <a:rPr lang="es-ES" b="1" dirty="0"/>
              <a:t> </a:t>
            </a:r>
            <a:r>
              <a:rPr lang="es-ES" b="1" dirty="0" err="1"/>
              <a:t>under</a:t>
            </a:r>
            <a:r>
              <a:rPr lang="es-ES" b="1" dirty="0"/>
              <a:t> </a:t>
            </a:r>
            <a:r>
              <a:rPr lang="es-ES" b="1" dirty="0" err="1"/>
              <a:t>certain</a:t>
            </a:r>
            <a:r>
              <a:rPr lang="es-ES" b="1" dirty="0"/>
              <a:t> </a:t>
            </a:r>
            <a:r>
              <a:rPr lang="es-ES" b="1" dirty="0" err="1"/>
              <a:t>wind</a:t>
            </a:r>
            <a:r>
              <a:rPr lang="es-ES" b="1" dirty="0"/>
              <a:t> </a:t>
            </a:r>
            <a:r>
              <a:rPr lang="es-ES" b="1" dirty="0" err="1"/>
              <a:t>conditions</a:t>
            </a:r>
            <a:r>
              <a:rPr lang="es-ES" dirty="0"/>
              <a:t>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aeroelastic</a:t>
            </a:r>
            <a:r>
              <a:rPr lang="es-ES" dirty="0"/>
              <a:t> software as HAWC2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aerodynamic</a:t>
            </a:r>
            <a:r>
              <a:rPr lang="es-ES" dirty="0"/>
              <a:t> </a:t>
            </a:r>
            <a:r>
              <a:rPr lang="es-ES" dirty="0" err="1"/>
              <a:t>loads</a:t>
            </a:r>
            <a:r>
              <a:rPr lang="es-ES" dirty="0"/>
              <a:t> and a </a:t>
            </a:r>
            <a:r>
              <a:rPr lang="es-ES" dirty="0" err="1"/>
              <a:t>structural</a:t>
            </a:r>
            <a:r>
              <a:rPr lang="es-ES" dirty="0"/>
              <a:t> software as ABAQUS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material </a:t>
            </a:r>
            <a:r>
              <a:rPr lang="es-ES" dirty="0" err="1"/>
              <a:t>stiffness</a:t>
            </a:r>
            <a:r>
              <a:rPr lang="es-ES" dirty="0"/>
              <a:t> and </a:t>
            </a:r>
            <a:r>
              <a:rPr lang="es-ES" dirty="0" err="1"/>
              <a:t>deformation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blade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u="sng" dirty="0" err="1"/>
              <a:t>Significance</a:t>
            </a:r>
            <a:r>
              <a:rPr lang="es-ES" dirty="0"/>
              <a:t>: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b="1" dirty="0" err="1"/>
              <a:t>simulations</a:t>
            </a:r>
            <a:r>
              <a:rPr lang="es-ES" b="1" dirty="0"/>
              <a:t> can </a:t>
            </a:r>
            <a:r>
              <a:rPr lang="es-ES" b="1" dirty="0" err="1"/>
              <a:t>help</a:t>
            </a:r>
            <a:r>
              <a:rPr lang="es-ES" b="1" dirty="0"/>
              <a:t> in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decision</a:t>
            </a:r>
            <a:r>
              <a:rPr lang="es-ES" b="1" dirty="0"/>
              <a:t> </a:t>
            </a:r>
            <a:r>
              <a:rPr lang="es-ES" b="1" dirty="0" err="1"/>
              <a:t>process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repairing</a:t>
            </a:r>
            <a:r>
              <a:rPr lang="es-ES" b="1" dirty="0"/>
              <a:t> </a:t>
            </a:r>
            <a:r>
              <a:rPr lang="es-ES" dirty="0"/>
              <a:t>a </a:t>
            </a:r>
            <a:r>
              <a:rPr lang="es-ES" dirty="0" err="1"/>
              <a:t>wind</a:t>
            </a:r>
            <a:r>
              <a:rPr lang="es-ES" dirty="0"/>
              <a:t> turbine </a:t>
            </a:r>
            <a:r>
              <a:rPr lang="es-ES" dirty="0" err="1"/>
              <a:t>blade</a:t>
            </a:r>
            <a:r>
              <a:rPr lang="es-ES" dirty="0"/>
              <a:t> </a:t>
            </a:r>
            <a:r>
              <a:rPr lang="es-ES" b="1" dirty="0" err="1"/>
              <a:t>before</a:t>
            </a:r>
            <a:r>
              <a:rPr lang="es-ES" b="1" dirty="0"/>
              <a:t> </a:t>
            </a:r>
            <a:r>
              <a:rPr lang="es-ES" b="1" dirty="0" err="1"/>
              <a:t>or</a:t>
            </a:r>
            <a:r>
              <a:rPr lang="es-ES" b="1" dirty="0"/>
              <a:t> after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storm</a:t>
            </a:r>
            <a:endParaRPr lang="es-ES" b="1" dirty="0"/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u="sng" dirty="0" err="1"/>
              <a:t>Added</a:t>
            </a:r>
            <a:r>
              <a:rPr lang="es-ES" u="sng" dirty="0"/>
              <a:t> </a:t>
            </a:r>
            <a:r>
              <a:rPr lang="es-ES" u="sng" dirty="0" err="1"/>
              <a:t>value</a:t>
            </a:r>
            <a:r>
              <a:rPr lang="es-ES" u="sng" dirty="0"/>
              <a:t> </a:t>
            </a:r>
            <a:r>
              <a:rPr lang="es-ES" u="sng" dirty="0" err="1"/>
              <a:t>to</a:t>
            </a:r>
            <a:r>
              <a:rPr lang="es-ES" u="sng" dirty="0"/>
              <a:t> </a:t>
            </a:r>
            <a:r>
              <a:rPr lang="es-ES" u="sng" dirty="0" err="1"/>
              <a:t>the</a:t>
            </a:r>
            <a:r>
              <a:rPr lang="es-ES" u="sng" dirty="0"/>
              <a:t> </a:t>
            </a:r>
            <a:r>
              <a:rPr lang="es-ES" u="sng" dirty="0" err="1"/>
              <a:t>research</a:t>
            </a:r>
            <a:r>
              <a:rPr lang="es-ES" u="sng" dirty="0"/>
              <a:t> </a:t>
            </a:r>
            <a:r>
              <a:rPr lang="es-ES" u="sng" dirty="0" err="1"/>
              <a:t>community</a:t>
            </a:r>
            <a:r>
              <a:rPr lang="es-ES" u="sng" dirty="0"/>
              <a:t>:</a:t>
            </a:r>
            <a:r>
              <a:rPr lang="es-ES" dirty="0"/>
              <a:t> </a:t>
            </a:r>
            <a:r>
              <a:rPr lang="es-ES" b="1" dirty="0" err="1"/>
              <a:t>creating</a:t>
            </a:r>
            <a:r>
              <a:rPr lang="es-ES" b="1" dirty="0"/>
              <a:t> </a:t>
            </a:r>
            <a:r>
              <a:rPr lang="es-ES" b="1" dirty="0" err="1"/>
              <a:t>an</a:t>
            </a:r>
            <a:r>
              <a:rPr lang="es-ES" b="1" dirty="0"/>
              <a:t> interface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predict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behaviour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wind</a:t>
            </a:r>
            <a:r>
              <a:rPr lang="es-ES" b="1" dirty="0"/>
              <a:t> turbine </a:t>
            </a:r>
            <a:r>
              <a:rPr lang="es-ES" b="1" dirty="0" err="1"/>
              <a:t>blades</a:t>
            </a:r>
            <a:r>
              <a:rPr lang="es-ES" b="1" dirty="0"/>
              <a:t>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conditions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u="sng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9EC28-9F99-23E2-5122-82806149C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3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meeting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kern="0" dirty="0"/>
              <a:t>Replicate a real wind gust profile in HAWC2</a:t>
            </a:r>
          </a:p>
          <a:p>
            <a:pPr>
              <a:lnSpc>
                <a:spcPct val="150000"/>
              </a:lnSpc>
            </a:pPr>
            <a:r>
              <a:rPr lang="en-GB" dirty="0"/>
              <a:t>If free time, keep working on the MATLAB code</a:t>
            </a:r>
            <a:endParaRPr lang="en-GB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6345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798" y="2276872"/>
            <a:ext cx="7344816" cy="2304256"/>
          </a:xfrm>
        </p:spPr>
        <p:txBody>
          <a:bodyPr/>
          <a:lstStyle/>
          <a:p>
            <a:pPr algn="ctr"/>
            <a:r>
              <a:rPr lang="en-GB" dirty="0"/>
              <a:t>Progress of the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6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786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Progress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kern="0" dirty="0"/>
              <a:t>Replicate a real wind gust profile in HAWC2</a:t>
            </a:r>
          </a:p>
          <a:p>
            <a:pPr>
              <a:lnSpc>
                <a:spcPct val="150000"/>
              </a:lnSpc>
            </a:pPr>
            <a:r>
              <a:rPr lang="en-GB" dirty="0"/>
              <a:t>If time, keep working on the MATLAB code</a:t>
            </a:r>
            <a:endParaRPr lang="en-GB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2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468D27AE-403C-CD23-3BEB-06C20ED17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4" t="-16631" r="34708" b="8602"/>
          <a:stretch/>
        </p:blipFill>
        <p:spPr bwMode="auto">
          <a:xfrm>
            <a:off x="6527254" y="1628800"/>
            <a:ext cx="360040" cy="5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29AACA34-7B62-AE8A-835B-619C0EB63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6405592" y="2204864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9240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Challenges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kern="0" dirty="0"/>
              <a:t>Replicate a real wind gust profile in HAWC2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Hard to find realistic wind profiles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Long time simulations: shorter: 600sec, which is reasonable (20 minutes long to run in HAWC2)</a:t>
            </a:r>
          </a:p>
          <a:p>
            <a:pPr lvl="1">
              <a:lnSpc>
                <a:spcPct val="150000"/>
              </a:lnSpc>
            </a:pPr>
            <a:r>
              <a:rPr lang="en-GB" kern="0" dirty="0"/>
              <a:t>Expert in HAWC2 manual: doubts with some specifications</a:t>
            </a:r>
          </a:p>
          <a:p>
            <a:pPr>
              <a:lnSpc>
                <a:spcPct val="150000"/>
              </a:lnSpc>
            </a:pPr>
            <a:r>
              <a:rPr lang="en-GB" dirty="0"/>
              <a:t>If time, keep working on the MATLAB code</a:t>
            </a:r>
          </a:p>
          <a:p>
            <a:pPr lvl="1">
              <a:lnSpc>
                <a:spcPct val="150000"/>
              </a:lnSpc>
            </a:pPr>
            <a:r>
              <a:rPr lang="en-GB" kern="0" dirty="0"/>
              <a:t>Problems with the restart</a:t>
            </a:r>
            <a:r>
              <a:rPr lang="en-GB" dirty="0"/>
              <a:t> option</a:t>
            </a:r>
          </a:p>
          <a:p>
            <a:pPr lvl="1">
              <a:lnSpc>
                <a:spcPct val="150000"/>
              </a:lnSpc>
            </a:pPr>
            <a:r>
              <a:rPr lang="en-GB" kern="0" dirty="0"/>
              <a:t>If we change the approach of the Master Thesis, it can be solve</a:t>
            </a:r>
            <a:r>
              <a:rPr lang="en-GB" dirty="0"/>
              <a:t>d</a:t>
            </a:r>
            <a:endParaRPr lang="en-GB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2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468D27AE-403C-CD23-3BEB-06C20ED17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4" t="-16631" r="34708" b="8602"/>
          <a:stretch/>
        </p:blipFill>
        <p:spPr bwMode="auto">
          <a:xfrm>
            <a:off x="6527254" y="1628800"/>
            <a:ext cx="360040" cy="5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B52C2FD5-7D6E-61C7-0EFB-C9F70F176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4" t="-16631" r="34708" b="8602"/>
          <a:stretch/>
        </p:blipFill>
        <p:spPr bwMode="auto">
          <a:xfrm>
            <a:off x="5519142" y="4365104"/>
            <a:ext cx="360040" cy="5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t Round X Mark Exclamation Point Stock-vektor (royaltyfri) 1578597757 |  Shutterstock">
            <a:extLst>
              <a:ext uri="{FF2B5EF4-FFF2-40B4-BE49-F238E27FC236}">
                <a16:creationId xmlns:a16="http://schemas.microsoft.com/office/drawing/2014/main" id="{E9E829F4-266F-5CAE-6102-B47915D52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9"/>
          <a:stretch/>
        </p:blipFill>
        <p:spPr bwMode="auto">
          <a:xfrm>
            <a:off x="6448165" y="3979189"/>
            <a:ext cx="409694" cy="4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00890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0C806-3225-5744-4926-F13A1DB9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 </a:t>
            </a:r>
            <a:r>
              <a:rPr lang="es-ES" dirty="0" err="1"/>
              <a:t>approaches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A3BFB-B5D4-A4AA-75D3-92379F59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u="sng" dirty="0" err="1"/>
              <a:t>Approach</a:t>
            </a:r>
            <a:r>
              <a:rPr lang="es-ES" u="sng" dirty="0"/>
              <a:t> 1</a:t>
            </a:r>
            <a:r>
              <a:rPr lang="es-ES" dirty="0"/>
              <a:t>: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iteration</a:t>
            </a:r>
            <a:r>
              <a:rPr lang="es-ES" dirty="0"/>
              <a:t>, </a:t>
            </a:r>
            <a:r>
              <a:rPr lang="es-ES" dirty="0" err="1"/>
              <a:t>apply</a:t>
            </a:r>
            <a:r>
              <a:rPr lang="es-ES" dirty="0"/>
              <a:t> new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deformed</a:t>
            </a:r>
            <a:r>
              <a:rPr lang="es-ES" dirty="0"/>
              <a:t> </a:t>
            </a:r>
            <a:r>
              <a:rPr lang="es-ES" dirty="0" err="1"/>
              <a:t>setup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b="1" dirty="0" err="1">
                <a:solidFill>
                  <a:srgbClr val="FF0000"/>
                </a:solidFill>
              </a:rPr>
              <a:t>Not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possible</a:t>
            </a:r>
            <a:r>
              <a:rPr lang="es-ES" dirty="0"/>
              <a:t>: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conditions</a:t>
            </a:r>
            <a:r>
              <a:rPr lang="es-ES" dirty="0"/>
              <a:t> in HAWC2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u="sng" dirty="0" err="1"/>
              <a:t>Approach</a:t>
            </a:r>
            <a:r>
              <a:rPr lang="es-ES" u="sng" dirty="0"/>
              <a:t> 2</a:t>
            </a:r>
            <a:r>
              <a:rPr lang="es-ES" dirty="0"/>
              <a:t>: (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considering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moment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Day 1: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, </a:t>
            </a:r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moments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section</a:t>
            </a:r>
            <a:r>
              <a:rPr lang="es-ES" dirty="0"/>
              <a:t> and </a:t>
            </a:r>
            <a:r>
              <a:rPr lang="es-ES" dirty="0" err="1"/>
              <a:t>extract</a:t>
            </a:r>
            <a:r>
              <a:rPr lang="es-ES" dirty="0"/>
              <a:t> </a:t>
            </a:r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, </a:t>
            </a:r>
            <a:r>
              <a:rPr lang="es-ES" dirty="0" err="1"/>
              <a:t>unload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/>
              <a:t>Day 2: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profile</a:t>
            </a:r>
            <a:r>
              <a:rPr lang="es-ES" dirty="0"/>
              <a:t>, </a:t>
            </a:r>
            <a:r>
              <a:rPr lang="es-ES" dirty="0" err="1"/>
              <a:t>apply</a:t>
            </a:r>
            <a:r>
              <a:rPr lang="es-ES" dirty="0"/>
              <a:t> new </a:t>
            </a:r>
            <a:r>
              <a:rPr lang="es-ES" dirty="0" err="1"/>
              <a:t>moments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section</a:t>
            </a:r>
            <a:r>
              <a:rPr lang="es-ES" dirty="0"/>
              <a:t> and </a:t>
            </a:r>
            <a:r>
              <a:rPr lang="es-ES" dirty="0" err="1"/>
              <a:t>extract</a:t>
            </a:r>
            <a:r>
              <a:rPr lang="es-ES" dirty="0"/>
              <a:t> new </a:t>
            </a:r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.</a:t>
            </a:r>
          </a:p>
          <a:p>
            <a:pPr marL="216000" lvl="1" indent="0">
              <a:lnSpc>
                <a:spcPct val="150000"/>
              </a:lnSpc>
              <a:buNone/>
            </a:pPr>
            <a:r>
              <a:rPr lang="es-ES" b="1" dirty="0" err="1"/>
              <a:t>Difference</a:t>
            </a:r>
            <a:r>
              <a:rPr lang="es-ES" b="1" dirty="0"/>
              <a:t> </a:t>
            </a:r>
            <a:r>
              <a:rPr lang="es-ES" b="1" dirty="0" err="1"/>
              <a:t>from</a:t>
            </a:r>
            <a:r>
              <a:rPr lang="es-ES" b="1" dirty="0"/>
              <a:t> </a:t>
            </a:r>
            <a:r>
              <a:rPr lang="es-ES" b="1" dirty="0" err="1"/>
              <a:t>Approach</a:t>
            </a:r>
            <a:r>
              <a:rPr lang="es-ES" b="1" dirty="0"/>
              <a:t> 1</a:t>
            </a:r>
            <a:r>
              <a:rPr lang="es-ES" dirty="0"/>
              <a:t>: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apply</a:t>
            </a:r>
            <a:r>
              <a:rPr lang="es-ES" dirty="0"/>
              <a:t> new </a:t>
            </a:r>
            <a:r>
              <a:rPr lang="es-ES" dirty="0" err="1"/>
              <a:t>loads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deformed</a:t>
            </a:r>
            <a:r>
              <a:rPr lang="es-ES" dirty="0"/>
              <a:t> </a:t>
            </a:r>
            <a:r>
              <a:rPr lang="es-ES" dirty="0" err="1"/>
              <a:t>beam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still</a:t>
            </a:r>
            <a:r>
              <a:rPr lang="es-ES" dirty="0"/>
              <a:t> </a:t>
            </a:r>
            <a:r>
              <a:rPr lang="es-ES" dirty="0" err="1"/>
              <a:t>considered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effects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8946F5-D8FA-4FFD-E78E-ED15890C1D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573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4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5.xml><?xml version="1.0" encoding="utf-8"?>
<TemplafyTemplateConfiguration><![CDATA[{"elementsMetadata":[{"type":"shape","id":"7d8f8c5d-7c39-4f25-872c-7b33e9c38738","elementConfiguration":{"binding":"UserProfile.Offices.Workarea_{{DocumentLanguage}}","disableUpdates":false,"type":"text"}},{"type":"shape","id":"c944c4b9-89bd-4bf5-8f3d-3eb31fa52f70","elementConfiguration":{"format":"{{DateFormats.GeneralDate}}","binding":"Form.Date","disableUpdates":false,"type":"date"}},{"type":"shape","id":"1bc33992-d141-4b67-9436-cc134540999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6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LNYTNP+R9dQ/2dPxBp/j7A=="}]}]]></Templafy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6167FBF9-AB69-4CD9-BDAB-1C0A5FA4E7C0}">
  <ds:schemaRefs/>
</ds:datastoreItem>
</file>

<file path=customXml/itemProps10.xml><?xml version="1.0" encoding="utf-8"?>
<ds:datastoreItem xmlns:ds="http://schemas.openxmlformats.org/officeDocument/2006/customXml" ds:itemID="{E1D37CCB-62A8-49B5-9EA1-548D40F363B9}">
  <ds:schemaRefs/>
</ds:datastoreItem>
</file>

<file path=customXml/itemProps11.xml><?xml version="1.0" encoding="utf-8"?>
<ds:datastoreItem xmlns:ds="http://schemas.openxmlformats.org/officeDocument/2006/customXml" ds:itemID="{8FC5A8FF-5D16-47E7-B5BE-5FFE9B8E22C3}">
  <ds:schemaRefs/>
</ds:datastoreItem>
</file>

<file path=customXml/itemProps12.xml><?xml version="1.0" encoding="utf-8"?>
<ds:datastoreItem xmlns:ds="http://schemas.openxmlformats.org/officeDocument/2006/customXml" ds:itemID="{6B8AD017-B053-4E30-93B9-B28A44CEC3A4}">
  <ds:schemaRefs/>
</ds:datastoreItem>
</file>

<file path=customXml/itemProps13.xml><?xml version="1.0" encoding="utf-8"?>
<ds:datastoreItem xmlns:ds="http://schemas.openxmlformats.org/officeDocument/2006/customXml" ds:itemID="{90B96DD5-8EA1-4E22-A761-C14537F3B2A1}">
  <ds:schemaRefs/>
</ds:datastoreItem>
</file>

<file path=customXml/itemProps14.xml><?xml version="1.0" encoding="utf-8"?>
<ds:datastoreItem xmlns:ds="http://schemas.openxmlformats.org/officeDocument/2006/customXml" ds:itemID="{FFC0028C-43B4-40D5-88E3-59D20C5A9933}">
  <ds:schemaRefs/>
</ds:datastoreItem>
</file>

<file path=customXml/itemProps15.xml><?xml version="1.0" encoding="utf-8"?>
<ds:datastoreItem xmlns:ds="http://schemas.openxmlformats.org/officeDocument/2006/customXml" ds:itemID="{1EA20234-51C0-4DC2-9BBB-A3D96198D32A}">
  <ds:schemaRefs/>
</ds:datastoreItem>
</file>

<file path=customXml/itemProps16.xml><?xml version="1.0" encoding="utf-8"?>
<ds:datastoreItem xmlns:ds="http://schemas.openxmlformats.org/officeDocument/2006/customXml" ds:itemID="{976FA736-5D32-4A2D-89D3-353A85486534}">
  <ds:schemaRefs/>
</ds:datastoreItem>
</file>

<file path=customXml/itemProps17.xml><?xml version="1.0" encoding="utf-8"?>
<ds:datastoreItem xmlns:ds="http://schemas.openxmlformats.org/officeDocument/2006/customXml" ds:itemID="{A5F9F41F-F143-4F5C-88BD-67E3E6E3BEE3}">
  <ds:schemaRefs/>
</ds:datastoreItem>
</file>

<file path=customXml/itemProps18.xml><?xml version="1.0" encoding="utf-8"?>
<ds:datastoreItem xmlns:ds="http://schemas.openxmlformats.org/officeDocument/2006/customXml" ds:itemID="{19671962-7174-4329-AE6A-71ECBFE041A8}">
  <ds:schemaRefs/>
</ds:datastoreItem>
</file>

<file path=customXml/itemProps19.xml><?xml version="1.0" encoding="utf-8"?>
<ds:datastoreItem xmlns:ds="http://schemas.openxmlformats.org/officeDocument/2006/customXml" ds:itemID="{B11C620D-3D17-4754-8976-FB72DF084226}">
  <ds:schemaRefs/>
</ds:datastoreItem>
</file>

<file path=customXml/itemProps2.xml><?xml version="1.0" encoding="utf-8"?>
<ds:datastoreItem xmlns:ds="http://schemas.openxmlformats.org/officeDocument/2006/customXml" ds:itemID="{5DA9B7A9-3E90-4203-AABC-08EAB6CF7A5E}">
  <ds:schemaRefs/>
</ds:datastoreItem>
</file>

<file path=customXml/itemProps20.xml><?xml version="1.0" encoding="utf-8"?>
<ds:datastoreItem xmlns:ds="http://schemas.openxmlformats.org/officeDocument/2006/customXml" ds:itemID="{9CAA6948-9907-43ED-8DC4-0D6BD0E2079A}">
  <ds:schemaRefs/>
</ds:datastoreItem>
</file>

<file path=customXml/itemProps21.xml><?xml version="1.0" encoding="utf-8"?>
<ds:datastoreItem xmlns:ds="http://schemas.openxmlformats.org/officeDocument/2006/customXml" ds:itemID="{E77CD41C-CDF1-4E34-ABE0-0BCE4AF0CF6A}">
  <ds:schemaRefs/>
</ds:datastoreItem>
</file>

<file path=customXml/itemProps22.xml><?xml version="1.0" encoding="utf-8"?>
<ds:datastoreItem xmlns:ds="http://schemas.openxmlformats.org/officeDocument/2006/customXml" ds:itemID="{B1E347AE-8040-4F38-A5D3-E032FFBB9864}">
  <ds:schemaRefs/>
</ds:datastoreItem>
</file>

<file path=customXml/itemProps23.xml><?xml version="1.0" encoding="utf-8"?>
<ds:datastoreItem xmlns:ds="http://schemas.openxmlformats.org/officeDocument/2006/customXml" ds:itemID="{BDE8E50D-9CAA-43EB-B903-3DE02D74D767}">
  <ds:schemaRefs/>
</ds:datastoreItem>
</file>

<file path=customXml/itemProps24.xml><?xml version="1.0" encoding="utf-8"?>
<ds:datastoreItem xmlns:ds="http://schemas.openxmlformats.org/officeDocument/2006/customXml" ds:itemID="{DE00C309-F478-4AFA-9CA6-CA1FB4C0EFD0}">
  <ds:schemaRefs/>
</ds:datastoreItem>
</file>

<file path=customXml/itemProps3.xml><?xml version="1.0" encoding="utf-8"?>
<ds:datastoreItem xmlns:ds="http://schemas.openxmlformats.org/officeDocument/2006/customXml" ds:itemID="{1680B9DC-2D51-4402-BB2C-B8DE0C5AC522}">
  <ds:schemaRefs/>
</ds:datastoreItem>
</file>

<file path=customXml/itemProps4.xml><?xml version="1.0" encoding="utf-8"?>
<ds:datastoreItem xmlns:ds="http://schemas.openxmlformats.org/officeDocument/2006/customXml" ds:itemID="{D27AE696-61B6-4B19-9CED-6F2A3F244FE3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43763224-B85A-4B53-A86A-261D26A71C30}">
  <ds:schemaRefs/>
</ds:datastoreItem>
</file>

<file path=customXml/itemProps7.xml><?xml version="1.0" encoding="utf-8"?>
<ds:datastoreItem xmlns:ds="http://schemas.openxmlformats.org/officeDocument/2006/customXml" ds:itemID="{11AAA35E-BC40-4622-BB1F-D7411C4EE107}">
  <ds:schemaRefs/>
</ds:datastoreItem>
</file>

<file path=customXml/itemProps8.xml><?xml version="1.0" encoding="utf-8"?>
<ds:datastoreItem xmlns:ds="http://schemas.openxmlformats.org/officeDocument/2006/customXml" ds:itemID="{9587AFF5-BFB0-40A3-85CA-ADEED7540807}">
  <ds:schemaRefs/>
</ds:datastoreItem>
</file>

<file path=customXml/itemProps9.xml><?xml version="1.0" encoding="utf-8"?>
<ds:datastoreItem xmlns:ds="http://schemas.openxmlformats.org/officeDocument/2006/customXml" ds:itemID="{4E9BBFDC-1E37-4845-8849-891AFCC42CF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7893</TotalTime>
  <Words>764</Words>
  <Application>Microsoft Office PowerPoint</Application>
  <PresentationFormat>Personalizado</PresentationFormat>
  <Paragraphs>125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Verdana</vt:lpstr>
      <vt:lpstr>Blank</vt:lpstr>
      <vt:lpstr>Presentación de PowerPoint</vt:lpstr>
      <vt:lpstr>3D blade model updating by coupling HAWC2 and ABAQUS</vt:lpstr>
      <vt:lpstr>INDEX</vt:lpstr>
      <vt:lpstr>From last meeting</vt:lpstr>
      <vt:lpstr>From last meeting</vt:lpstr>
      <vt:lpstr>Progress of the project</vt:lpstr>
      <vt:lpstr>Progress of the project</vt:lpstr>
      <vt:lpstr>Challenges</vt:lpstr>
      <vt:lpstr>2 approaches</vt:lpstr>
      <vt:lpstr>Results</vt:lpstr>
      <vt:lpstr>Approach 1</vt:lpstr>
      <vt:lpstr>Approach 1</vt:lpstr>
      <vt:lpstr>Approach 2</vt:lpstr>
      <vt:lpstr>Approach 2</vt:lpstr>
      <vt:lpstr>Wind profile replication</vt:lpstr>
      <vt:lpstr>Wind profile replication</vt:lpstr>
      <vt:lpstr>Presentación de PowerPoint</vt:lpstr>
      <vt:lpstr>Presentación de PowerPoint</vt:lpstr>
      <vt:lpstr>Presentación de PowerPoint</vt:lpstr>
      <vt:lpstr>Presentación de PowerPoint</vt:lpstr>
      <vt:lpstr>Regarding HAWC2 doubts</vt:lpstr>
      <vt:lpstr>For next meeting…</vt:lpstr>
      <vt:lpstr>For the next meeting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María Luz Castilla Mena</cp:lastModifiedBy>
  <cp:revision>104</cp:revision>
  <dcterms:created xsi:type="dcterms:W3CDTF">2017-07-31T08:31:56Z</dcterms:created>
  <dcterms:modified xsi:type="dcterms:W3CDTF">2022-10-07T11:49:41Z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637650470511141018</vt:lpwstr>
  </property>
  <property fmtid="{D5CDD505-2E9C-101B-9397-08002B2CF9AE}" pid="6" name="TemplafyLanguageCode">
    <vt:lpwstr>en-GB</vt:lpwstr>
  </property>
</Properties>
</file>