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7"/>
  </p:sldMasterIdLst>
  <p:notesMasterIdLst>
    <p:notesMasterId r:id="rId35"/>
  </p:notesMasterIdLst>
  <p:handoutMasterIdLst>
    <p:handoutMasterId r:id="rId36"/>
  </p:handoutMasterIdLst>
  <p:sldIdLst>
    <p:sldId id="261" r:id="rId18"/>
    <p:sldId id="262" r:id="rId19"/>
    <p:sldId id="263" r:id="rId20"/>
    <p:sldId id="302" r:id="rId21"/>
    <p:sldId id="267" r:id="rId22"/>
    <p:sldId id="301" r:id="rId23"/>
    <p:sldId id="264" r:id="rId24"/>
    <p:sldId id="305" r:id="rId25"/>
    <p:sldId id="303" r:id="rId26"/>
    <p:sldId id="308" r:id="rId27"/>
    <p:sldId id="309" r:id="rId28"/>
    <p:sldId id="304" r:id="rId29"/>
    <p:sldId id="310" r:id="rId30"/>
    <p:sldId id="306" r:id="rId31"/>
    <p:sldId id="307" r:id="rId32"/>
    <p:sldId id="266" r:id="rId33"/>
    <p:sldId id="270" r:id="rId34"/>
  </p:sldIdLst>
  <p:sldSz cx="12190413" cy="6858000"/>
  <p:notesSz cx="6858000" cy="9144000"/>
  <p:custDataLst>
    <p:tags r:id="rId37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6098" autoAdjust="0"/>
  </p:normalViewPr>
  <p:slideViewPr>
    <p:cSldViewPr showGuides="1">
      <p:cViewPr varScale="1">
        <p:scale>
          <a:sx n="68" d="100"/>
          <a:sy n="68" d="100"/>
        </p:scale>
        <p:origin x="702" y="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viewProps" Target="viewProps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handoutMaster" Target="handoutMasters/handoutMaster1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notesMaster" Target="notesMasters/notesMaster1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‹Nº›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‹Nº›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Hi, I am </a:t>
            </a:r>
            <a:r>
              <a:rPr lang="es-ES" dirty="0" err="1"/>
              <a:t>Maria</a:t>
            </a:r>
            <a:r>
              <a:rPr lang="es-ES" dirty="0"/>
              <a:t> and I am </a:t>
            </a:r>
            <a:r>
              <a:rPr lang="es-ES" dirty="0" err="1"/>
              <a:t>going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present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master </a:t>
            </a:r>
            <a:r>
              <a:rPr lang="es-ES" dirty="0" err="1"/>
              <a:t>thesis</a:t>
            </a:r>
            <a:r>
              <a:rPr lang="es-ES" dirty="0"/>
              <a:t> </a:t>
            </a:r>
            <a:r>
              <a:rPr lang="es-ES" dirty="0" err="1"/>
              <a:t>topic</a:t>
            </a:r>
            <a:r>
              <a:rPr lang="es-ES" dirty="0"/>
              <a:t>: </a:t>
            </a:r>
            <a:r>
              <a:rPr lang="es-ES" dirty="0" err="1"/>
              <a:t>Evolution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blade</a:t>
            </a:r>
            <a:r>
              <a:rPr lang="es-ES" dirty="0"/>
              <a:t> </a:t>
            </a:r>
            <a:r>
              <a:rPr lang="es-ES" dirty="0" err="1"/>
              <a:t>cracks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wind</a:t>
            </a:r>
            <a:r>
              <a:rPr lang="es-ES" dirty="0"/>
              <a:t> turbine </a:t>
            </a:r>
            <a:r>
              <a:rPr lang="es-ES" dirty="0" err="1"/>
              <a:t>simulation</a:t>
            </a:r>
            <a:r>
              <a:rPr lang="es-ES" dirty="0"/>
              <a:t> tolos (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provisional titile,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needs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discussed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602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e5e863e6-6220-459b-b97d-ee7be44df034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Wind</a:t>
            </a:r>
          </a:p>
        </p:txBody>
      </p:sp>
      <p:sp>
        <p:nvSpPr>
          <p:cNvPr id="5" name="date" descr="{&quot;templafy&quot;:{&quot;id&quot;:&quot;a3b0dd1f-7f7b-46f2-a96d-d75883bb92a3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14 October 2022</a:t>
            </a:r>
          </a:p>
        </p:txBody>
      </p:sp>
      <p:sp>
        <p:nvSpPr>
          <p:cNvPr id="7" name="text" descr="{&quot;templafy&quot;:{&quot;id&quot;:&quot;43c23134-4083-45d6-a456-ef94bc97f303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923BB-AE5C-6F39-0B11-3074546E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ABAQUS: </a:t>
            </a:r>
            <a:r>
              <a:rPr lang="es-ES" dirty="0" err="1"/>
              <a:t>unloading</a:t>
            </a:r>
            <a:r>
              <a:rPr lang="es-ES" dirty="0"/>
              <a:t> time = 5 </a:t>
            </a:r>
            <a:r>
              <a:rPr lang="es-ES" dirty="0" err="1"/>
              <a:t>sec</a:t>
            </a:r>
            <a:endParaRPr lang="es-ES" dirty="0"/>
          </a:p>
        </p:txBody>
      </p:sp>
      <p:pic>
        <p:nvPicPr>
          <p:cNvPr id="9" name="Marcador de contenido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FDA812D-3003-F814-0FF1-B5FBFE5BA9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" r="6494"/>
          <a:stretch/>
        </p:blipFill>
        <p:spPr>
          <a:xfrm>
            <a:off x="1540699" y="1446075"/>
            <a:ext cx="9109013" cy="5106387"/>
          </a:xfr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603254-1FEB-0045-DC5F-BB82A52217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098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923BB-AE5C-6F39-0B11-3074546E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ABAQUS: </a:t>
            </a:r>
            <a:r>
              <a:rPr lang="es-ES" dirty="0" err="1"/>
              <a:t>unloading</a:t>
            </a:r>
            <a:r>
              <a:rPr lang="es-ES" dirty="0"/>
              <a:t> time = 5 </a:t>
            </a:r>
            <a:r>
              <a:rPr lang="es-ES" dirty="0" err="1"/>
              <a:t>sec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603254-1FEB-0045-DC5F-BB82A52217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6" name="Marcador de contenido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B38CF20-4A0E-B437-DA74-06BFB8D491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1" r="6624"/>
          <a:stretch/>
        </p:blipFill>
        <p:spPr>
          <a:xfrm>
            <a:off x="1558702" y="1421974"/>
            <a:ext cx="9073008" cy="5119226"/>
          </a:xfrm>
        </p:spPr>
      </p:pic>
    </p:spTree>
    <p:extLst>
      <p:ext uri="{BB962C8B-B14F-4D97-AF65-F5344CB8AC3E}">
        <p14:creationId xmlns:p14="http://schemas.microsoft.com/office/powerpoint/2010/main" val="1154405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50C0B-AAB1-3641-5EC4-6172B580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Outline</a:t>
            </a:r>
            <a:r>
              <a:rPr lang="es-ES" dirty="0"/>
              <a:t> </a:t>
            </a:r>
            <a:r>
              <a:rPr lang="es-ES" dirty="0" err="1"/>
              <a:t>paper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5A4E5D-25D8-981D-FAA3-C66AA44BE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8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/>
              <a:t>Introduction</a:t>
            </a:r>
            <a:r>
              <a:rPr lang="es-ES" dirty="0"/>
              <a:t>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upcoming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a </a:t>
            </a:r>
            <a:r>
              <a:rPr lang="es-ES" dirty="0" err="1"/>
              <a:t>storm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importance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react</a:t>
            </a:r>
            <a:r>
              <a:rPr lang="es-ES" dirty="0"/>
              <a:t> </a:t>
            </a:r>
            <a:r>
              <a:rPr lang="es-ES" dirty="0" err="1"/>
              <a:t>accordingly</a:t>
            </a:r>
            <a:endParaRPr lang="es-ES" dirty="0"/>
          </a:p>
          <a:p>
            <a:pPr marL="417600" lvl="2" indent="0">
              <a:lnSpc>
                <a:spcPct val="150000"/>
              </a:lnSpc>
              <a:buNone/>
            </a:pPr>
            <a:r>
              <a:rPr lang="es-ES" dirty="0"/>
              <a:t>1.1.	</a:t>
            </a:r>
            <a:r>
              <a:rPr lang="es-ES" dirty="0" err="1"/>
              <a:t>Storms</a:t>
            </a:r>
            <a:r>
              <a:rPr lang="es-ES" dirty="0"/>
              <a:t>: </a:t>
            </a:r>
            <a:r>
              <a:rPr lang="es-ES" dirty="0" err="1"/>
              <a:t>Why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be </a:t>
            </a:r>
            <a:r>
              <a:rPr lang="es-ES" dirty="0" err="1"/>
              <a:t>analyzed</a:t>
            </a:r>
            <a:r>
              <a:rPr lang="es-ES" dirty="0"/>
              <a:t> in a </a:t>
            </a:r>
            <a:r>
              <a:rPr lang="es-ES" dirty="0" err="1"/>
              <a:t>wind</a:t>
            </a:r>
            <a:r>
              <a:rPr lang="es-ES" dirty="0"/>
              <a:t> turbine </a:t>
            </a:r>
            <a:r>
              <a:rPr lang="es-ES" dirty="0" err="1"/>
              <a:t>context</a:t>
            </a:r>
            <a:endParaRPr lang="es-ES" dirty="0"/>
          </a:p>
          <a:p>
            <a:pPr marL="417600" lvl="2" indent="0">
              <a:lnSpc>
                <a:spcPct val="150000"/>
              </a:lnSpc>
              <a:buNone/>
            </a:pPr>
            <a:r>
              <a:rPr lang="es-ES" dirty="0"/>
              <a:t>1.2.	General </a:t>
            </a:r>
            <a:r>
              <a:rPr lang="es-ES" dirty="0" err="1"/>
              <a:t>procedure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wind</a:t>
            </a:r>
            <a:r>
              <a:rPr lang="es-ES" dirty="0"/>
              <a:t> turbines </a:t>
            </a:r>
            <a:r>
              <a:rPr lang="es-ES" dirty="0" err="1"/>
              <a:t>during</a:t>
            </a:r>
            <a:r>
              <a:rPr lang="es-ES" dirty="0"/>
              <a:t> a </a:t>
            </a:r>
            <a:r>
              <a:rPr lang="es-ES" dirty="0" err="1"/>
              <a:t>storm</a:t>
            </a:r>
            <a:endParaRPr lang="es-ES" dirty="0"/>
          </a:p>
          <a:p>
            <a:pPr marL="558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MATLAB interface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predict</a:t>
            </a:r>
            <a:r>
              <a:rPr lang="es-ES" dirty="0"/>
              <a:t> </a:t>
            </a:r>
            <a:r>
              <a:rPr lang="es-ES" dirty="0" err="1"/>
              <a:t>wind</a:t>
            </a:r>
            <a:r>
              <a:rPr lang="es-ES" dirty="0"/>
              <a:t> turbine </a:t>
            </a:r>
            <a:r>
              <a:rPr lang="es-ES" dirty="0" err="1"/>
              <a:t>blade</a:t>
            </a:r>
            <a:r>
              <a:rPr lang="es-ES" dirty="0"/>
              <a:t> </a:t>
            </a:r>
            <a:r>
              <a:rPr lang="es-ES" dirty="0" err="1"/>
              <a:t>behaviour</a:t>
            </a:r>
            <a:r>
              <a:rPr lang="es-ES" dirty="0"/>
              <a:t> </a:t>
            </a:r>
            <a:r>
              <a:rPr lang="es-ES" dirty="0" err="1"/>
              <a:t>during</a:t>
            </a:r>
            <a:r>
              <a:rPr lang="es-ES" dirty="0"/>
              <a:t> a </a:t>
            </a:r>
            <a:r>
              <a:rPr lang="es-ES" dirty="0" err="1"/>
              <a:t>storm</a:t>
            </a:r>
            <a:endParaRPr lang="es-ES" dirty="0"/>
          </a:p>
          <a:p>
            <a:pPr marL="417600" lvl="2" indent="0">
              <a:lnSpc>
                <a:spcPct val="150000"/>
              </a:lnSpc>
              <a:buNone/>
            </a:pPr>
            <a:r>
              <a:rPr lang="es-ES" dirty="0"/>
              <a:t>2.1.	</a:t>
            </a:r>
            <a:r>
              <a:rPr lang="es-ES" dirty="0" err="1"/>
              <a:t>Introduction</a:t>
            </a:r>
            <a:r>
              <a:rPr lang="es-ES" dirty="0"/>
              <a:t>: Virtual </a:t>
            </a:r>
            <a:r>
              <a:rPr lang="es-ES" dirty="0" err="1"/>
              <a:t>simulation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HAWC2 and ABAQUS</a:t>
            </a:r>
          </a:p>
          <a:p>
            <a:pPr marL="417600" lvl="2" indent="0">
              <a:lnSpc>
                <a:spcPct val="150000"/>
              </a:lnSpc>
              <a:buNone/>
            </a:pPr>
            <a:r>
              <a:rPr lang="es-ES" dirty="0"/>
              <a:t>2.2.	</a:t>
            </a:r>
            <a:r>
              <a:rPr lang="es-ES" dirty="0" err="1"/>
              <a:t>Why</a:t>
            </a:r>
            <a:r>
              <a:rPr lang="es-ES" dirty="0"/>
              <a:t> </a:t>
            </a:r>
            <a:r>
              <a:rPr lang="es-ES" dirty="0" err="1"/>
              <a:t>linking</a:t>
            </a:r>
            <a:r>
              <a:rPr lang="es-ES" dirty="0"/>
              <a:t> </a:t>
            </a:r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dirty="0" err="1"/>
              <a:t>programs</a:t>
            </a:r>
            <a:endParaRPr lang="es-ES" dirty="0"/>
          </a:p>
          <a:p>
            <a:pPr marL="417600" lvl="2" indent="0">
              <a:lnSpc>
                <a:spcPct val="150000"/>
              </a:lnSpc>
              <a:buNone/>
            </a:pPr>
            <a:r>
              <a:rPr lang="es-ES" dirty="0"/>
              <a:t>2.3.	</a:t>
            </a:r>
            <a:r>
              <a:rPr lang="es-ES" dirty="0" err="1"/>
              <a:t>Workflow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simulation</a:t>
            </a:r>
            <a:endParaRPr lang="es-ES" dirty="0"/>
          </a:p>
          <a:p>
            <a:pPr marL="558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/>
              <a:t>Simulation</a:t>
            </a:r>
            <a:r>
              <a:rPr lang="es-ES" dirty="0"/>
              <a:t>: Real </a:t>
            </a:r>
            <a:r>
              <a:rPr lang="es-ES" dirty="0" err="1"/>
              <a:t>example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a </a:t>
            </a:r>
            <a:r>
              <a:rPr lang="es-ES" dirty="0" err="1"/>
              <a:t>storm</a:t>
            </a:r>
            <a:r>
              <a:rPr lang="es-ES" dirty="0"/>
              <a:t> </a:t>
            </a:r>
            <a:r>
              <a:rPr lang="es-ES" dirty="0" err="1"/>
              <a:t>wind</a:t>
            </a:r>
            <a:r>
              <a:rPr lang="es-ES" dirty="0"/>
              <a:t> </a:t>
            </a:r>
            <a:r>
              <a:rPr lang="es-ES" dirty="0" err="1"/>
              <a:t>profile</a:t>
            </a:r>
            <a:endParaRPr lang="es-ES" dirty="0"/>
          </a:p>
          <a:p>
            <a:pPr marL="558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/>
              <a:t>Results</a:t>
            </a:r>
            <a:r>
              <a:rPr lang="es-ES" dirty="0"/>
              <a:t> and </a:t>
            </a:r>
            <a:r>
              <a:rPr lang="es-ES" dirty="0" err="1"/>
              <a:t>analysis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simulation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MATLAB interface</a:t>
            </a:r>
          </a:p>
          <a:p>
            <a:pPr marL="558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Conclusión: </a:t>
            </a:r>
            <a:r>
              <a:rPr lang="es-ES" dirty="0" err="1"/>
              <a:t>why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interface</a:t>
            </a:r>
          </a:p>
          <a:p>
            <a:pPr marL="216000" lvl="1" indent="0">
              <a:lnSpc>
                <a:spcPct val="150000"/>
              </a:lnSpc>
              <a:buNone/>
            </a:pPr>
            <a:r>
              <a:rPr lang="es-ES" dirty="0"/>
              <a:t> </a:t>
            </a:r>
          </a:p>
          <a:p>
            <a:pPr marL="558900" lvl="1" indent="-342900">
              <a:lnSpc>
                <a:spcPct val="150000"/>
              </a:lnSpc>
              <a:buFont typeface="+mj-lt"/>
              <a:buAutoNum type="arabicPeriod"/>
            </a:pPr>
            <a:endParaRPr lang="es-ES" dirty="0"/>
          </a:p>
          <a:p>
            <a:pPr lvl="1">
              <a:lnSpc>
                <a:spcPct val="150000"/>
              </a:lnSpc>
            </a:pPr>
            <a:endParaRPr lang="es-ES" dirty="0"/>
          </a:p>
          <a:p>
            <a:pPr lvl="1">
              <a:lnSpc>
                <a:spcPct val="150000"/>
              </a:lnSpc>
            </a:pPr>
            <a:endParaRPr lang="es-ES" dirty="0"/>
          </a:p>
          <a:p>
            <a:pPr lvl="1">
              <a:lnSpc>
                <a:spcPct val="150000"/>
              </a:lnSpc>
            </a:pPr>
            <a:endParaRPr lang="es-ES" dirty="0"/>
          </a:p>
          <a:p>
            <a:pPr lvl="2">
              <a:lnSpc>
                <a:spcPct val="150000"/>
              </a:lnSpc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EAD086-1092-7DD2-4D91-EA87607649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777B061-96B3-6A8B-6962-F9B7D781A845}"/>
              </a:ext>
            </a:extLst>
          </p:cNvPr>
          <p:cNvSpPr txBox="1"/>
          <p:nvPr/>
        </p:nvSpPr>
        <p:spPr>
          <a:xfrm>
            <a:off x="608456" y="3220071"/>
            <a:ext cx="74219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(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Objective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9D7245F-B2AF-D919-614D-BC69C833EA3C}"/>
              </a:ext>
            </a:extLst>
          </p:cNvPr>
          <p:cNvSpPr txBox="1"/>
          <p:nvPr/>
        </p:nvSpPr>
        <p:spPr>
          <a:xfrm>
            <a:off x="513719" y="1834362"/>
            <a:ext cx="92813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(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Significance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1AE8E6C-855D-EB00-FF5C-33B97D35BEF8}"/>
              </a:ext>
            </a:extLst>
          </p:cNvPr>
          <p:cNvSpPr txBox="1"/>
          <p:nvPr/>
        </p:nvSpPr>
        <p:spPr>
          <a:xfrm>
            <a:off x="261245" y="5949280"/>
            <a:ext cx="1433085" cy="4206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(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Added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value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to</a:t>
            </a:r>
            <a:endParaRPr lang="es-ES" sz="12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ctr">
              <a:spcBef>
                <a:spcPts val="432"/>
              </a:spcBef>
            </a:pP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research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community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5339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50C0B-AAB1-3641-5EC4-6172B580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Outline</a:t>
            </a:r>
            <a:r>
              <a:rPr lang="es-ES" dirty="0"/>
              <a:t> </a:t>
            </a:r>
            <a:r>
              <a:rPr lang="es-ES" dirty="0" err="1"/>
              <a:t>paper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5A4E5D-25D8-981D-FAA3-C66AA44BE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8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/>
              <a:t>Introduction</a:t>
            </a:r>
            <a:r>
              <a:rPr lang="es-ES" dirty="0"/>
              <a:t>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upcoming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a </a:t>
            </a:r>
            <a:r>
              <a:rPr lang="es-ES" dirty="0" err="1"/>
              <a:t>storm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importance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react</a:t>
            </a:r>
            <a:r>
              <a:rPr lang="es-ES" dirty="0"/>
              <a:t> </a:t>
            </a:r>
            <a:r>
              <a:rPr lang="es-ES" dirty="0" err="1"/>
              <a:t>accordingly</a:t>
            </a:r>
            <a:endParaRPr lang="es-ES" dirty="0"/>
          </a:p>
          <a:p>
            <a:pPr marL="417600" lvl="2" indent="0">
              <a:lnSpc>
                <a:spcPct val="150000"/>
              </a:lnSpc>
              <a:buNone/>
            </a:pPr>
            <a:r>
              <a:rPr lang="es-ES" dirty="0"/>
              <a:t>1.1.	</a:t>
            </a:r>
            <a:r>
              <a:rPr lang="es-ES" dirty="0" err="1"/>
              <a:t>Storms</a:t>
            </a:r>
            <a:r>
              <a:rPr lang="es-ES" dirty="0"/>
              <a:t>: </a:t>
            </a:r>
            <a:r>
              <a:rPr lang="es-ES" dirty="0" err="1"/>
              <a:t>Why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be </a:t>
            </a:r>
            <a:r>
              <a:rPr lang="es-ES" dirty="0" err="1"/>
              <a:t>analyzed</a:t>
            </a:r>
            <a:r>
              <a:rPr lang="es-ES" dirty="0"/>
              <a:t> in a </a:t>
            </a:r>
            <a:r>
              <a:rPr lang="es-ES" dirty="0" err="1"/>
              <a:t>wind</a:t>
            </a:r>
            <a:r>
              <a:rPr lang="es-ES" dirty="0"/>
              <a:t> turbine </a:t>
            </a:r>
            <a:r>
              <a:rPr lang="es-ES" dirty="0" err="1"/>
              <a:t>context</a:t>
            </a:r>
            <a:endParaRPr lang="es-ES" dirty="0"/>
          </a:p>
          <a:p>
            <a:pPr marL="417600" lvl="2" indent="0">
              <a:lnSpc>
                <a:spcPct val="150000"/>
              </a:lnSpc>
              <a:buNone/>
            </a:pPr>
            <a:r>
              <a:rPr lang="es-ES" dirty="0"/>
              <a:t>1.2.	General </a:t>
            </a:r>
            <a:r>
              <a:rPr lang="es-ES" dirty="0" err="1"/>
              <a:t>procedure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wind</a:t>
            </a:r>
            <a:r>
              <a:rPr lang="es-ES" dirty="0"/>
              <a:t> turbines </a:t>
            </a:r>
            <a:r>
              <a:rPr lang="es-ES" dirty="0" err="1"/>
              <a:t>during</a:t>
            </a:r>
            <a:r>
              <a:rPr lang="es-ES" dirty="0"/>
              <a:t> a </a:t>
            </a:r>
            <a:r>
              <a:rPr lang="es-ES" dirty="0" err="1"/>
              <a:t>storm</a:t>
            </a:r>
            <a:endParaRPr lang="es-ES" dirty="0"/>
          </a:p>
          <a:p>
            <a:pPr marL="417600" lvl="2" indent="0">
              <a:lnSpc>
                <a:spcPct val="150000"/>
              </a:lnSpc>
              <a:buNone/>
            </a:pPr>
            <a:r>
              <a:rPr lang="es-ES" dirty="0"/>
              <a:t>1.3. </a:t>
            </a:r>
            <a:r>
              <a:rPr lang="es-ES" dirty="0" err="1"/>
              <a:t>Objective</a:t>
            </a:r>
            <a:r>
              <a:rPr lang="es-ES" dirty="0"/>
              <a:t> and </a:t>
            </a:r>
            <a:r>
              <a:rPr lang="es-ES" dirty="0" err="1"/>
              <a:t>significance</a:t>
            </a:r>
            <a:endParaRPr lang="es-ES" dirty="0"/>
          </a:p>
          <a:p>
            <a:pPr marL="417600" lvl="2" indent="0">
              <a:lnSpc>
                <a:spcPct val="150000"/>
              </a:lnSpc>
              <a:buNone/>
            </a:pPr>
            <a:r>
              <a:rPr lang="es-ES" dirty="0"/>
              <a:t>1.4. </a:t>
            </a:r>
            <a:r>
              <a:rPr lang="es-ES" dirty="0" err="1"/>
              <a:t>Introduction</a:t>
            </a:r>
            <a:r>
              <a:rPr lang="es-ES" dirty="0"/>
              <a:t>: </a:t>
            </a:r>
            <a:r>
              <a:rPr lang="es-ES" dirty="0" err="1"/>
              <a:t>Simulation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HAWC2 and ABAQUS. </a:t>
            </a:r>
            <a:r>
              <a:rPr lang="es-ES" dirty="0" err="1"/>
              <a:t>Why</a:t>
            </a:r>
            <a:r>
              <a:rPr lang="es-ES" dirty="0"/>
              <a:t> </a:t>
            </a:r>
            <a:r>
              <a:rPr lang="es-ES" dirty="0" err="1"/>
              <a:t>linking</a:t>
            </a:r>
            <a:r>
              <a:rPr lang="es-ES" dirty="0"/>
              <a:t> </a:t>
            </a:r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dirty="0" err="1"/>
              <a:t>programs</a:t>
            </a:r>
            <a:r>
              <a:rPr lang="es-ES" dirty="0"/>
              <a:t>?</a:t>
            </a:r>
          </a:p>
          <a:p>
            <a:pPr marL="558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MATLAB interface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predict</a:t>
            </a:r>
            <a:r>
              <a:rPr lang="es-ES" dirty="0"/>
              <a:t> </a:t>
            </a:r>
            <a:r>
              <a:rPr lang="es-ES" dirty="0" err="1"/>
              <a:t>wind</a:t>
            </a:r>
            <a:r>
              <a:rPr lang="es-ES" dirty="0"/>
              <a:t> turbine </a:t>
            </a:r>
            <a:r>
              <a:rPr lang="es-ES" dirty="0" err="1"/>
              <a:t>blade</a:t>
            </a:r>
            <a:r>
              <a:rPr lang="es-ES" dirty="0"/>
              <a:t> </a:t>
            </a:r>
            <a:r>
              <a:rPr lang="es-ES" dirty="0" err="1"/>
              <a:t>behaviour</a:t>
            </a:r>
            <a:r>
              <a:rPr lang="es-ES" dirty="0"/>
              <a:t> </a:t>
            </a:r>
            <a:r>
              <a:rPr lang="es-ES" dirty="0" err="1"/>
              <a:t>during</a:t>
            </a:r>
            <a:r>
              <a:rPr lang="es-ES" dirty="0"/>
              <a:t> a </a:t>
            </a:r>
            <a:r>
              <a:rPr lang="es-ES" dirty="0" err="1"/>
              <a:t>storm</a:t>
            </a:r>
            <a:endParaRPr lang="es-ES" dirty="0"/>
          </a:p>
          <a:p>
            <a:pPr marL="417600" lvl="2" indent="0">
              <a:lnSpc>
                <a:spcPct val="150000"/>
              </a:lnSpc>
              <a:buNone/>
            </a:pPr>
            <a:r>
              <a:rPr lang="es-ES" dirty="0"/>
              <a:t>2.1.	</a:t>
            </a:r>
            <a:r>
              <a:rPr lang="es-ES" dirty="0" err="1"/>
              <a:t>Workflow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simulation</a:t>
            </a:r>
            <a:endParaRPr lang="es-ES" dirty="0"/>
          </a:p>
          <a:p>
            <a:pPr marL="558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Case </a:t>
            </a:r>
            <a:r>
              <a:rPr lang="es-ES" dirty="0" err="1"/>
              <a:t>study</a:t>
            </a:r>
            <a:r>
              <a:rPr lang="es-ES" dirty="0"/>
              <a:t>: Real </a:t>
            </a:r>
            <a:r>
              <a:rPr lang="es-ES" dirty="0" err="1"/>
              <a:t>example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a </a:t>
            </a:r>
            <a:r>
              <a:rPr lang="es-ES" dirty="0" err="1"/>
              <a:t>storm</a:t>
            </a:r>
            <a:r>
              <a:rPr lang="es-ES" dirty="0"/>
              <a:t> </a:t>
            </a:r>
            <a:r>
              <a:rPr lang="es-ES" dirty="0" err="1"/>
              <a:t>simulation</a:t>
            </a:r>
            <a:r>
              <a:rPr lang="es-ES" dirty="0"/>
              <a:t> and </a:t>
            </a:r>
            <a:r>
              <a:rPr lang="es-ES" dirty="0" err="1"/>
              <a:t>results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MATLAB interface</a:t>
            </a:r>
          </a:p>
          <a:p>
            <a:pPr marL="558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/>
              <a:t>Conclusion</a:t>
            </a:r>
            <a:r>
              <a:rPr lang="es-ES" dirty="0"/>
              <a:t>: </a:t>
            </a:r>
            <a:r>
              <a:rPr lang="es-ES" dirty="0" err="1"/>
              <a:t>added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research</a:t>
            </a:r>
            <a:r>
              <a:rPr lang="es-ES" dirty="0"/>
              <a:t> </a:t>
            </a:r>
            <a:r>
              <a:rPr lang="es-ES" dirty="0" err="1"/>
              <a:t>community</a:t>
            </a:r>
            <a:r>
              <a:rPr lang="es-ES"/>
              <a:t>.</a:t>
            </a:r>
            <a:endParaRPr lang="es-ES" dirty="0"/>
          </a:p>
          <a:p>
            <a:pPr marL="216000" lvl="1" indent="0">
              <a:lnSpc>
                <a:spcPct val="150000"/>
              </a:lnSpc>
              <a:buNone/>
            </a:pPr>
            <a:r>
              <a:rPr lang="es-ES" dirty="0"/>
              <a:t> </a:t>
            </a:r>
          </a:p>
          <a:p>
            <a:pPr marL="558900" lvl="1" indent="-342900">
              <a:lnSpc>
                <a:spcPct val="150000"/>
              </a:lnSpc>
              <a:buFont typeface="+mj-lt"/>
              <a:buAutoNum type="arabicPeriod"/>
            </a:pPr>
            <a:endParaRPr lang="es-ES" dirty="0"/>
          </a:p>
          <a:p>
            <a:pPr lvl="1">
              <a:lnSpc>
                <a:spcPct val="150000"/>
              </a:lnSpc>
            </a:pPr>
            <a:endParaRPr lang="es-ES" dirty="0"/>
          </a:p>
          <a:p>
            <a:pPr lvl="1">
              <a:lnSpc>
                <a:spcPct val="150000"/>
              </a:lnSpc>
            </a:pPr>
            <a:endParaRPr lang="es-ES" dirty="0"/>
          </a:p>
          <a:p>
            <a:pPr lvl="1">
              <a:lnSpc>
                <a:spcPct val="150000"/>
              </a:lnSpc>
            </a:pPr>
            <a:endParaRPr lang="es-ES" dirty="0"/>
          </a:p>
          <a:p>
            <a:pPr lvl="2">
              <a:lnSpc>
                <a:spcPct val="150000"/>
              </a:lnSpc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EAD086-1092-7DD2-4D91-EA87607649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32D74BE-73BD-23EE-BF2C-ACCAA55993AE}"/>
              </a:ext>
            </a:extLst>
          </p:cNvPr>
          <p:cNvSpPr txBox="1"/>
          <p:nvPr/>
        </p:nvSpPr>
        <p:spPr>
          <a:xfrm>
            <a:off x="7319342" y="912485"/>
            <a:ext cx="39604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s-ES" sz="2000" dirty="0" err="1">
                <a:solidFill>
                  <a:srgbClr val="FF0000"/>
                </a:solidFill>
                <a:latin typeface="+mn-lt"/>
              </a:rPr>
              <a:t>Modified</a:t>
            </a:r>
            <a:r>
              <a:rPr lang="es-ES" sz="20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" sz="2000" dirty="0" err="1">
                <a:solidFill>
                  <a:srgbClr val="FF0000"/>
                </a:solidFill>
                <a:latin typeface="+mn-lt"/>
              </a:rPr>
              <a:t>version</a:t>
            </a:r>
            <a:r>
              <a:rPr lang="es-ES" sz="2000" dirty="0">
                <a:solidFill>
                  <a:srgbClr val="FF0000"/>
                </a:solidFill>
                <a:latin typeface="+mn-lt"/>
              </a:rPr>
              <a:t> after </a:t>
            </a:r>
            <a:r>
              <a:rPr lang="es-ES" sz="2000" dirty="0" err="1">
                <a:solidFill>
                  <a:srgbClr val="FF0000"/>
                </a:solidFill>
                <a:latin typeface="+mn-lt"/>
              </a:rPr>
              <a:t>the</a:t>
            </a:r>
            <a:r>
              <a:rPr lang="es-ES" sz="2000" dirty="0">
                <a:solidFill>
                  <a:srgbClr val="FF0000"/>
                </a:solidFill>
                <a:latin typeface="+mn-lt"/>
              </a:rPr>
              <a:t> meeting</a:t>
            </a:r>
          </a:p>
        </p:txBody>
      </p:sp>
    </p:spTree>
    <p:extLst>
      <p:ext uri="{BB962C8B-B14F-4D97-AF65-F5344CB8AC3E}">
        <p14:creationId xmlns:p14="http://schemas.microsoft.com/office/powerpoint/2010/main" val="3474029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1D74C-DE32-FF1A-E685-3196CC69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MATLAB </a:t>
            </a:r>
            <a:r>
              <a:rPr lang="es-ES" dirty="0" err="1"/>
              <a:t>workflow</a:t>
            </a: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055FB90-3F58-EBDF-4089-5DF058DD4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8" r="7210"/>
          <a:stretch/>
        </p:blipFill>
        <p:spPr>
          <a:xfrm>
            <a:off x="1650116" y="1428353"/>
            <a:ext cx="8890180" cy="5073318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8598CD-7554-052D-13CD-3BCD0D967A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C664BB5-9B9D-7DD1-839A-A3C441C16A38}"/>
              </a:ext>
            </a:extLst>
          </p:cNvPr>
          <p:cNvSpPr/>
          <p:nvPr/>
        </p:nvSpPr>
        <p:spPr bwMode="auto">
          <a:xfrm>
            <a:off x="10003044" y="5733256"/>
            <a:ext cx="556658" cy="576064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4594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1D74C-DE32-FF1A-E685-3196CC69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MATLAB </a:t>
            </a:r>
            <a:r>
              <a:rPr lang="es-ES" dirty="0" err="1"/>
              <a:t>workflow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8598CD-7554-052D-13CD-3BCD0D967A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65D2162-EBB4-5493-4B77-828A01A00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r="7210"/>
          <a:stretch/>
        </p:blipFill>
        <p:spPr>
          <a:xfrm>
            <a:off x="1534276" y="1383428"/>
            <a:ext cx="9121859" cy="5157772"/>
          </a:xfr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8F2D7E2E-9525-4BCA-7262-A30D99A017D6}"/>
              </a:ext>
            </a:extLst>
          </p:cNvPr>
          <p:cNvSpPr/>
          <p:nvPr/>
        </p:nvSpPr>
        <p:spPr bwMode="auto">
          <a:xfrm>
            <a:off x="10127654" y="5733256"/>
            <a:ext cx="556658" cy="576064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009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6684" y="2888940"/>
            <a:ext cx="9397044" cy="1080120"/>
          </a:xfrm>
        </p:spPr>
        <p:txBody>
          <a:bodyPr/>
          <a:lstStyle/>
          <a:p>
            <a:r>
              <a:rPr lang="en-GB" dirty="0"/>
              <a:t>For next meeting…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16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458036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50C0B-AAB1-3641-5EC4-6172B580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meeting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5A4E5D-25D8-981D-FAA3-C66AA44BE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HAWC2 </a:t>
            </a:r>
            <a:r>
              <a:rPr lang="es-ES" dirty="0" err="1"/>
              <a:t>doubts</a:t>
            </a:r>
            <a:r>
              <a:rPr lang="es-ES" dirty="0"/>
              <a:t>?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HAWC2 in MATLAB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Update</a:t>
            </a:r>
            <a:r>
              <a:rPr lang="es-ES" dirty="0"/>
              <a:t> </a:t>
            </a:r>
            <a:r>
              <a:rPr lang="es-ES" dirty="0" err="1"/>
              <a:t>structural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in HAWC2?</a:t>
            </a:r>
          </a:p>
          <a:p>
            <a:pPr>
              <a:lnSpc>
                <a:spcPct val="150000"/>
              </a:lnSpc>
            </a:pPr>
            <a:endParaRPr lang="es-ES" dirty="0"/>
          </a:p>
          <a:p>
            <a:pPr marL="0" indent="0">
              <a:lnSpc>
                <a:spcPct val="150000"/>
              </a:lnSpc>
              <a:buNone/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dirty="0" err="1"/>
              <a:t>Suggestions</a:t>
            </a:r>
            <a:r>
              <a:rPr lang="es-ES" dirty="0"/>
              <a:t>?</a:t>
            </a:r>
          </a:p>
          <a:p>
            <a:pPr marL="216000" lvl="1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2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EAD086-1092-7DD2-4D91-EA87607649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64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/>
              <a:t>3D blade model updating by coupling HAWC2 and ABAQUS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Maria Luz Castilla Mena (s212601@dtu.dk)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14112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From last meeting</a:t>
            </a:r>
          </a:p>
          <a:p>
            <a:pPr>
              <a:lnSpc>
                <a:spcPct val="150000"/>
              </a:lnSpc>
            </a:pPr>
            <a:r>
              <a:rPr lang="en-GB" dirty="0"/>
              <a:t>Progress of the project</a:t>
            </a:r>
          </a:p>
          <a:p>
            <a:pPr>
              <a:lnSpc>
                <a:spcPct val="150000"/>
              </a:lnSpc>
            </a:pPr>
            <a:r>
              <a:rPr lang="en-GB" dirty="0"/>
              <a:t>For the next meeting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50975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643D1-7069-7BDB-2B6B-72890AC2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last</a:t>
            </a:r>
            <a:r>
              <a:rPr lang="es-ES" dirty="0"/>
              <a:t> meeting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887301-F84D-6382-FA02-9169DDD22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HAWC2 </a:t>
            </a:r>
            <a:r>
              <a:rPr lang="es-ES" dirty="0" err="1"/>
              <a:t>doubts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dirty="0"/>
              <a:t>ABAQUS:</a:t>
            </a:r>
          </a:p>
          <a:p>
            <a:pPr lvl="1">
              <a:lnSpc>
                <a:spcPct val="150000"/>
              </a:lnSpc>
            </a:pPr>
            <a:r>
              <a:rPr lang="es-ES" dirty="0" err="1"/>
              <a:t>Unloading</a:t>
            </a:r>
            <a:r>
              <a:rPr lang="es-ES" dirty="0"/>
              <a:t> step</a:t>
            </a:r>
          </a:p>
          <a:p>
            <a:pPr lvl="1">
              <a:lnSpc>
                <a:spcPct val="150000"/>
              </a:lnSpc>
            </a:pPr>
            <a:r>
              <a:rPr lang="es-ES" dirty="0" err="1"/>
              <a:t>Solve</a:t>
            </a:r>
            <a:r>
              <a:rPr lang="es-ES" dirty="0"/>
              <a:t> </a:t>
            </a:r>
            <a:r>
              <a:rPr lang="es-ES" dirty="0" err="1"/>
              <a:t>amplitude</a:t>
            </a:r>
            <a:r>
              <a:rPr lang="es-ES" dirty="0"/>
              <a:t> </a:t>
            </a:r>
            <a:r>
              <a:rPr lang="es-ES" dirty="0" err="1"/>
              <a:t>issues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dirty="0" err="1"/>
              <a:t>Outline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Master </a:t>
            </a:r>
            <a:r>
              <a:rPr lang="es-ES" dirty="0" err="1"/>
              <a:t>Thesis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paper</a:t>
            </a:r>
            <a:endParaRPr lang="es-ES" dirty="0"/>
          </a:p>
          <a:p>
            <a:pPr marL="0" indent="0">
              <a:lnSpc>
                <a:spcPct val="150000"/>
              </a:lnSpc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20A2A1-C7C9-379B-E85C-E3B32504B1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734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2798" y="2276872"/>
            <a:ext cx="7344816" cy="2304256"/>
          </a:xfrm>
        </p:spPr>
        <p:txBody>
          <a:bodyPr/>
          <a:lstStyle/>
          <a:p>
            <a:pPr algn="ctr"/>
            <a:r>
              <a:rPr lang="en-GB" dirty="0"/>
              <a:t>Progress of the 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5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9786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Progress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project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HAWC2 </a:t>
            </a:r>
            <a:r>
              <a:rPr lang="es-ES" dirty="0" err="1"/>
              <a:t>doubts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dirty="0"/>
              <a:t>ABAQUS:</a:t>
            </a:r>
          </a:p>
          <a:p>
            <a:pPr lvl="1">
              <a:lnSpc>
                <a:spcPct val="150000"/>
              </a:lnSpc>
            </a:pPr>
            <a:r>
              <a:rPr lang="es-ES" dirty="0" err="1"/>
              <a:t>Unloading</a:t>
            </a:r>
            <a:r>
              <a:rPr lang="es-ES" dirty="0"/>
              <a:t> step</a:t>
            </a:r>
          </a:p>
          <a:p>
            <a:pPr lvl="1">
              <a:lnSpc>
                <a:spcPct val="150000"/>
              </a:lnSpc>
            </a:pPr>
            <a:r>
              <a:rPr lang="es-ES" dirty="0" err="1"/>
              <a:t>Solve</a:t>
            </a:r>
            <a:r>
              <a:rPr lang="es-ES" dirty="0"/>
              <a:t> </a:t>
            </a:r>
            <a:r>
              <a:rPr lang="es-ES" dirty="0" err="1"/>
              <a:t>amplitude</a:t>
            </a:r>
            <a:r>
              <a:rPr lang="es-ES" dirty="0"/>
              <a:t> </a:t>
            </a:r>
            <a:r>
              <a:rPr lang="es-ES" dirty="0" err="1"/>
              <a:t>issues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dirty="0" err="1"/>
              <a:t>Outline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Master </a:t>
            </a:r>
            <a:r>
              <a:rPr lang="es-ES" dirty="0" err="1"/>
              <a:t>Thesis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paper</a:t>
            </a:r>
            <a:endParaRPr lang="es-ES" dirty="0"/>
          </a:p>
          <a:p>
            <a:pPr>
              <a:lnSpc>
                <a:spcPct val="150000"/>
              </a:lnSpc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dirty="0" err="1"/>
              <a:t>Improved</a:t>
            </a:r>
            <a:r>
              <a:rPr lang="es-ES" dirty="0"/>
              <a:t> MATLAB interface: </a:t>
            </a:r>
            <a:r>
              <a:rPr lang="es-ES" dirty="0" err="1"/>
              <a:t>workflow</a:t>
            </a:r>
            <a:r>
              <a:rPr lang="es-ES" dirty="0"/>
              <a:t> </a:t>
            </a:r>
            <a:r>
              <a:rPr lang="es-ES" dirty="0" err="1"/>
              <a:t>completed</a:t>
            </a:r>
            <a:endParaRPr lang="es-ES" dirty="0"/>
          </a:p>
          <a:p>
            <a:pPr marL="0" indent="0">
              <a:lnSpc>
                <a:spcPct val="150000"/>
              </a:lnSpc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2" name="Picture 4" descr="Set Round X Mark Exclamation Point Stock-vektor (royaltyfri) 1578597757 |  Shutterstock">
            <a:extLst>
              <a:ext uri="{FF2B5EF4-FFF2-40B4-BE49-F238E27FC236}">
                <a16:creationId xmlns:a16="http://schemas.microsoft.com/office/drawing/2014/main" id="{468D27AE-403C-CD23-3BEB-06C20ED17C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4" t="-16631" r="34708" b="8602"/>
          <a:stretch/>
        </p:blipFill>
        <p:spPr bwMode="auto">
          <a:xfrm>
            <a:off x="3718942" y="1610557"/>
            <a:ext cx="360040" cy="50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Set Round X Mark Exclamation Point Stock-vektor (royaltyfri) 1578597757 |  Shutterstock">
            <a:extLst>
              <a:ext uri="{FF2B5EF4-FFF2-40B4-BE49-F238E27FC236}">
                <a16:creationId xmlns:a16="http://schemas.microsoft.com/office/drawing/2014/main" id="{29AACA34-7B62-AE8A-835B-619C0EB635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9"/>
          <a:stretch/>
        </p:blipFill>
        <p:spPr bwMode="auto">
          <a:xfrm>
            <a:off x="3142878" y="2143992"/>
            <a:ext cx="409694" cy="46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et Round X Mark Exclamation Point Stock-vektor (royaltyfri) 1578597757 |  Shutterstock">
            <a:extLst>
              <a:ext uri="{FF2B5EF4-FFF2-40B4-BE49-F238E27FC236}">
                <a16:creationId xmlns:a16="http://schemas.microsoft.com/office/drawing/2014/main" id="{2E92AF7F-3729-A611-D383-6E763041C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9"/>
          <a:stretch/>
        </p:blipFill>
        <p:spPr bwMode="auto">
          <a:xfrm>
            <a:off x="5890359" y="3589752"/>
            <a:ext cx="409694" cy="46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et Round X Mark Exclamation Point Stock-vektor (royaltyfri) 1578597757 |  Shutterstock">
            <a:extLst>
              <a:ext uri="{FF2B5EF4-FFF2-40B4-BE49-F238E27FC236}">
                <a16:creationId xmlns:a16="http://schemas.microsoft.com/office/drawing/2014/main" id="{D9D865F4-129C-85F2-8387-6269A9202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9"/>
          <a:stretch/>
        </p:blipFill>
        <p:spPr bwMode="auto">
          <a:xfrm>
            <a:off x="7103318" y="4509120"/>
            <a:ext cx="409694" cy="46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Set Round X Mark Exclamation Point Stock-vektor (royaltyfri) 1578597757 |  Shutterstock">
            <a:extLst>
              <a:ext uri="{FF2B5EF4-FFF2-40B4-BE49-F238E27FC236}">
                <a16:creationId xmlns:a16="http://schemas.microsoft.com/office/drawing/2014/main" id="{E132D592-0943-A4A7-3033-2FD483EAF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9"/>
          <a:stretch/>
        </p:blipFill>
        <p:spPr bwMode="auto">
          <a:xfrm>
            <a:off x="3874135" y="2610589"/>
            <a:ext cx="409694" cy="46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Set Round X Mark Exclamation Point Stock-vektor (royaltyfri) 1578597757 |  Shutterstock">
            <a:extLst>
              <a:ext uri="{FF2B5EF4-FFF2-40B4-BE49-F238E27FC236}">
                <a16:creationId xmlns:a16="http://schemas.microsoft.com/office/drawing/2014/main" id="{01F66200-6314-194B-C9C0-C25D2C855F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9"/>
          <a:stretch/>
        </p:blipFill>
        <p:spPr bwMode="auto">
          <a:xfrm>
            <a:off x="4655046" y="3123155"/>
            <a:ext cx="409694" cy="46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99240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4696" y="2888940"/>
            <a:ext cx="3741020" cy="1080120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7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53833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F5F24-DE05-D0FC-D46D-A2F03BC7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ABAQUS: </a:t>
            </a:r>
            <a:r>
              <a:rPr lang="es-ES" dirty="0" err="1"/>
              <a:t>unloading</a:t>
            </a:r>
            <a:r>
              <a:rPr lang="es-ES" dirty="0"/>
              <a:t> time = 2 </a:t>
            </a:r>
            <a:r>
              <a:rPr lang="es-ES" dirty="0" err="1"/>
              <a:t>sec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31CF4A-44D4-9567-4424-7DE3F4BDFC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70A793-0822-6C64-3443-596407929D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69225C-8E28-CC6E-01DB-55977C0F8E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B568202-5F9B-8484-7DF7-4EF6CF1C30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9" r="6066" b="1961"/>
          <a:stretch/>
        </p:blipFill>
        <p:spPr>
          <a:xfrm>
            <a:off x="1517301" y="1486144"/>
            <a:ext cx="9155809" cy="49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76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50C0B-AAB1-3641-5EC4-6172B580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 wrap="square" anchor="b">
            <a:normAutofit/>
          </a:bodyPr>
          <a:lstStyle/>
          <a:p>
            <a:r>
              <a:rPr lang="es-ES" dirty="0"/>
              <a:t>ABAQUS: </a:t>
            </a:r>
            <a:r>
              <a:rPr lang="es-ES" dirty="0" err="1"/>
              <a:t>unloading</a:t>
            </a:r>
            <a:r>
              <a:rPr lang="es-ES" dirty="0"/>
              <a:t> time = 2 </a:t>
            </a:r>
            <a:r>
              <a:rPr lang="es-ES" dirty="0" err="1"/>
              <a:t>sec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EAD086-1092-7DD2-4D91-EA87607649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4355949E-C034-6C3F-FE8C-317EDE3950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9" r="6832"/>
          <a:stretch/>
        </p:blipFill>
        <p:spPr>
          <a:xfrm>
            <a:off x="1717768" y="1480871"/>
            <a:ext cx="8754876" cy="4986102"/>
          </a:xfrm>
        </p:spPr>
      </p:pic>
    </p:spTree>
    <p:extLst>
      <p:ext uri="{BB962C8B-B14F-4D97-AF65-F5344CB8AC3E}">
        <p14:creationId xmlns:p14="http://schemas.microsoft.com/office/powerpoint/2010/main" val="41048746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29F4aiV9dLwPxl9uQnlmcw=="}]}]]></TemplafyForm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FormConfiguration><![CDATA[{"formFields":[],"formDataEntries":[]}]]></TemplafySlideFormConfiguration>
</file>

<file path=customXml/item14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15.xml><?xml version="1.0" encoding="utf-8"?>
<TemplafySlideFormConfiguration><![CDATA[{"formFields":[],"formDataEntries":[]}]]></TemplafySlideFormConfiguration>
</file>

<file path=customXml/item16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2.xml><?xml version="1.0" encoding="utf-8"?>
<TemplafyTemplateConfiguration><![CDATA[{"elementsMetadata":[{"type":"shape","id":"e5e863e6-6220-459b-b97d-ee7be44df034","elementConfiguration":{"binding":"UserProfile.Offices.Workarea_{{DocumentLanguage}}","disableUpdates":false,"type":"text"}},{"type":"shape","id":"a3b0dd1f-7f7b-46f2-a96d-d75883bb92a3","elementConfiguration":{"format":"{{DateFormats.GeneralDate}}","binding":"Form.Date","disableUpdates":false,"type":"date"}},{"type":"shape","id":"43c23134-4083-45d6-a456-ef94bc97f303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documentContentValidatorConfiguration":{"enableDocumentContentValidator":false,"documentContentValidatorVersion":0},"elementsMetadata":[],"slideId":"636957680393236694","enableDocumentContentUpdater":true,"version":"1.2"}]]></TemplafySlideTemplate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7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Props1.xml><?xml version="1.0" encoding="utf-8"?>
<ds:datastoreItem xmlns:ds="http://schemas.openxmlformats.org/officeDocument/2006/customXml" ds:itemID="{43763224-B85A-4B53-A86A-261D26A71C30}">
  <ds:schemaRefs/>
</ds:datastoreItem>
</file>

<file path=customXml/itemProps10.xml><?xml version="1.0" encoding="utf-8"?>
<ds:datastoreItem xmlns:ds="http://schemas.openxmlformats.org/officeDocument/2006/customXml" ds:itemID="{976FA736-5D32-4A2D-89D3-353A85486534}">
  <ds:schemaRefs/>
</ds:datastoreItem>
</file>

<file path=customXml/itemProps11.xml><?xml version="1.0" encoding="utf-8"?>
<ds:datastoreItem xmlns:ds="http://schemas.openxmlformats.org/officeDocument/2006/customXml" ds:itemID="{E77CD41C-CDF1-4E34-ABE0-0BCE4AF0CF6A}">
  <ds:schemaRefs/>
</ds:datastoreItem>
</file>

<file path=customXml/itemProps12.xml><?xml version="1.0" encoding="utf-8"?>
<ds:datastoreItem xmlns:ds="http://schemas.openxmlformats.org/officeDocument/2006/customXml" ds:itemID="{B1E347AE-8040-4F38-A5D3-E032FFBB9864}">
  <ds:schemaRefs/>
</ds:datastoreItem>
</file>

<file path=customXml/itemProps13.xml><?xml version="1.0" encoding="utf-8"?>
<ds:datastoreItem xmlns:ds="http://schemas.openxmlformats.org/officeDocument/2006/customXml" ds:itemID="{A5F9F41F-F143-4F5C-88BD-67E3E6E3BEE3}">
  <ds:schemaRefs/>
</ds:datastoreItem>
</file>

<file path=customXml/itemProps14.xml><?xml version="1.0" encoding="utf-8"?>
<ds:datastoreItem xmlns:ds="http://schemas.openxmlformats.org/officeDocument/2006/customXml" ds:itemID="{19671962-7174-4329-AE6A-71ECBFE041A8}">
  <ds:schemaRefs/>
</ds:datastoreItem>
</file>

<file path=customXml/itemProps15.xml><?xml version="1.0" encoding="utf-8"?>
<ds:datastoreItem xmlns:ds="http://schemas.openxmlformats.org/officeDocument/2006/customXml" ds:itemID="{5DA9B7A9-3E90-4203-AABC-08EAB6CF7A5E}">
  <ds:schemaRefs/>
</ds:datastoreItem>
</file>

<file path=customXml/itemProps16.xml><?xml version="1.0" encoding="utf-8"?>
<ds:datastoreItem xmlns:ds="http://schemas.openxmlformats.org/officeDocument/2006/customXml" ds:itemID="{8FC5A8FF-5D16-47E7-B5BE-5FFE9B8E22C3}">
  <ds:schemaRefs/>
</ds:datastoreItem>
</file>

<file path=customXml/itemProps2.xml><?xml version="1.0" encoding="utf-8"?>
<ds:datastoreItem xmlns:ds="http://schemas.openxmlformats.org/officeDocument/2006/customXml" ds:itemID="{1334258C-C3E7-4029-A615-C886A240FB15}">
  <ds:schemaRefs/>
</ds:datastoreItem>
</file>

<file path=customXml/itemProps3.xml><?xml version="1.0" encoding="utf-8"?>
<ds:datastoreItem xmlns:ds="http://schemas.openxmlformats.org/officeDocument/2006/customXml" ds:itemID="{6167FBF9-AB69-4CD9-BDAB-1C0A5FA4E7C0}">
  <ds:schemaRefs/>
</ds:datastoreItem>
</file>

<file path=customXml/itemProps4.xml><?xml version="1.0" encoding="utf-8"?>
<ds:datastoreItem xmlns:ds="http://schemas.openxmlformats.org/officeDocument/2006/customXml" ds:itemID="{E1D37CCB-62A8-49B5-9EA1-548D40F363B9}">
  <ds:schemaRefs/>
</ds:datastoreItem>
</file>

<file path=customXml/itemProps5.xml><?xml version="1.0" encoding="utf-8"?>
<ds:datastoreItem xmlns:ds="http://schemas.openxmlformats.org/officeDocument/2006/customXml" ds:itemID="{4E9BBFDC-1E37-4845-8849-891AFCC42CFF}">
  <ds:schemaRefs/>
</ds:datastoreItem>
</file>

<file path=customXml/itemProps6.xml><?xml version="1.0" encoding="utf-8"?>
<ds:datastoreItem xmlns:ds="http://schemas.openxmlformats.org/officeDocument/2006/customXml" ds:itemID="{11AAA35E-BC40-4622-BB1F-D7411C4EE107}">
  <ds:schemaRefs/>
</ds:datastoreItem>
</file>

<file path=customXml/itemProps7.xml><?xml version="1.0" encoding="utf-8"?>
<ds:datastoreItem xmlns:ds="http://schemas.openxmlformats.org/officeDocument/2006/customXml" ds:itemID="{9CAA6948-9907-43ED-8DC4-0D6BD0E2079A}">
  <ds:schemaRefs/>
</ds:datastoreItem>
</file>

<file path=customXml/itemProps8.xml><?xml version="1.0" encoding="utf-8"?>
<ds:datastoreItem xmlns:ds="http://schemas.openxmlformats.org/officeDocument/2006/customXml" ds:itemID="{B11C620D-3D17-4754-8976-FB72DF084226}">
  <ds:schemaRefs/>
</ds:datastoreItem>
</file>

<file path=customXml/itemProps9.xml><?xml version="1.0" encoding="utf-8"?>
<ds:datastoreItem xmlns:ds="http://schemas.openxmlformats.org/officeDocument/2006/customXml" ds:itemID="{1EA20234-51C0-4DC2-9BBB-A3D96198D32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4077</TotalTime>
  <Words>421</Words>
  <Application>Microsoft Office PowerPoint</Application>
  <PresentationFormat>Personalizado</PresentationFormat>
  <Paragraphs>93</Paragraphs>
  <Slides>17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Verdana</vt:lpstr>
      <vt:lpstr>Blank</vt:lpstr>
      <vt:lpstr>Presentación de PowerPoint</vt:lpstr>
      <vt:lpstr>3D blade model updating by coupling HAWC2 and ABAQUS</vt:lpstr>
      <vt:lpstr>INDEX</vt:lpstr>
      <vt:lpstr>From last meeting</vt:lpstr>
      <vt:lpstr>Progress of the project</vt:lpstr>
      <vt:lpstr>Progress of the project</vt:lpstr>
      <vt:lpstr>Results</vt:lpstr>
      <vt:lpstr>ABAQUS: unloading time = 2 sec</vt:lpstr>
      <vt:lpstr>ABAQUS: unloading time = 2 sec</vt:lpstr>
      <vt:lpstr>ABAQUS: unloading time = 5 sec</vt:lpstr>
      <vt:lpstr>ABAQUS: unloading time = 5 sec</vt:lpstr>
      <vt:lpstr>Outline paper</vt:lpstr>
      <vt:lpstr>Outline paper</vt:lpstr>
      <vt:lpstr>MATLAB workflow</vt:lpstr>
      <vt:lpstr>MATLAB workflow</vt:lpstr>
      <vt:lpstr>For next meeting…</vt:lpstr>
      <vt:lpstr>For the next meeting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María Luz Castilla Mena</cp:lastModifiedBy>
  <cp:revision>91</cp:revision>
  <dcterms:created xsi:type="dcterms:W3CDTF">2017-07-31T08:31:56Z</dcterms:created>
  <dcterms:modified xsi:type="dcterms:W3CDTF">2022-10-14T14:30:08Z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637650470511141018</vt:lpwstr>
  </property>
  <property fmtid="{D5CDD505-2E9C-101B-9397-08002B2CF9AE}" pid="6" name="TemplafyLanguageCode">
    <vt:lpwstr>en-GB</vt:lpwstr>
  </property>
</Properties>
</file>