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1" r:id="rId4"/>
    <p:sldId id="272" r:id="rId5"/>
    <p:sldId id="262" r:id="rId6"/>
    <p:sldId id="264" r:id="rId7"/>
    <p:sldId id="265" r:id="rId8"/>
    <p:sldId id="266" r:id="rId9"/>
    <p:sldId id="277" r:id="rId10"/>
    <p:sldId id="267" r:id="rId11"/>
    <p:sldId id="268" r:id="rId12"/>
    <p:sldId id="269" r:id="rId13"/>
    <p:sldId id="270" r:id="rId14"/>
    <p:sldId id="273" r:id="rId15"/>
    <p:sldId id="274" r:id="rId16"/>
    <p:sldId id="275" r:id="rId17"/>
    <p:sldId id="276" r:id="rId18"/>
    <p:sldId id="278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658" autoAdjust="0"/>
  </p:normalViewPr>
  <p:slideViewPr>
    <p:cSldViewPr snapToGrid="0">
      <p:cViewPr varScale="1">
        <p:scale>
          <a:sx n="58" d="100"/>
          <a:sy n="58" d="100"/>
        </p:scale>
        <p:origin x="161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B4FC4-CEAE-4942-8ACF-18152D446A91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CDE32-7113-441D-8CD7-A4B91C44E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192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sector1 = ‘</a:t>
            </a:r>
            <a:r>
              <a:rPr lang="ru-RU" sz="1600" dirty="0"/>
              <a:t>ИТ-отрасль</a:t>
            </a:r>
            <a:r>
              <a:rPr lang="en-US" sz="1600" dirty="0"/>
              <a:t>’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sector2 = ‘</a:t>
            </a:r>
            <a:r>
              <a:rPr lang="ru-RU" sz="1600" dirty="0"/>
              <a:t>Телекоммуникации</a:t>
            </a:r>
            <a:r>
              <a:rPr lang="en-US" sz="1600" dirty="0"/>
              <a:t>’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sector3 = ‘</a:t>
            </a:r>
            <a:r>
              <a:rPr lang="ru-RU" sz="1600" dirty="0"/>
              <a:t>Оптовая торговля ИКТ-товарами</a:t>
            </a:r>
            <a:r>
              <a:rPr lang="en-US" sz="1600" dirty="0"/>
              <a:t>’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sector4 = ‘</a:t>
            </a:r>
            <a:r>
              <a:rPr lang="ru-RU" sz="1600" dirty="0"/>
              <a:t>Производство ИКТ</a:t>
            </a:r>
            <a:r>
              <a:rPr lang="en-US" sz="1600" dirty="0"/>
              <a:t>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row1 = 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sector1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sz="2400" dirty="0"/>
              <a:t>str(</a:t>
            </a:r>
            <a:r>
              <a:rPr lang="en-US" sz="2400" dirty="0" err="1"/>
              <a:t>avg_round_by_sector</a:t>
            </a:r>
            <a:r>
              <a:rPr lang="en-US" sz="2400" dirty="0"/>
              <a:t>(sector1)) + “</a:t>
            </a:r>
            <a:r>
              <a:rPr lang="ru-RU" sz="2400" dirty="0"/>
              <a:t> млрд </a:t>
            </a:r>
            <a:r>
              <a:rPr lang="ru-RU" sz="2400" dirty="0" err="1"/>
              <a:t>руб</a:t>
            </a:r>
            <a:r>
              <a:rPr lang="en-US" sz="2400" dirty="0"/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row2 = </a:t>
            </a:r>
            <a:r>
              <a:rPr lang="en-US" sz="2400" dirty="0"/>
              <a:t>sector2, str(</a:t>
            </a:r>
            <a:r>
              <a:rPr lang="en-US" sz="2400" dirty="0" err="1"/>
              <a:t>avg_round_by_sector</a:t>
            </a:r>
            <a:r>
              <a:rPr lang="en-US" sz="2400" dirty="0"/>
              <a:t>(sector2)) + “</a:t>
            </a:r>
            <a:r>
              <a:rPr lang="ru-RU" sz="2400" dirty="0"/>
              <a:t> млрд </a:t>
            </a:r>
            <a:r>
              <a:rPr lang="ru-RU" sz="2400" dirty="0" err="1"/>
              <a:t>руб</a:t>
            </a:r>
            <a:r>
              <a:rPr lang="en-US" sz="2400" dirty="0"/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row3 = </a:t>
            </a:r>
            <a:r>
              <a:rPr lang="en-US" sz="2400" dirty="0"/>
              <a:t>sector3, str(</a:t>
            </a:r>
            <a:r>
              <a:rPr lang="en-US" sz="2400" dirty="0" err="1"/>
              <a:t>avg_round_by_sector</a:t>
            </a:r>
            <a:r>
              <a:rPr lang="en-US" sz="2400" dirty="0"/>
              <a:t>(sector3)) + “</a:t>
            </a:r>
            <a:r>
              <a:rPr lang="ru-RU" sz="2400" dirty="0"/>
              <a:t> млрд </a:t>
            </a:r>
            <a:r>
              <a:rPr lang="ru-RU" sz="2400" dirty="0" err="1"/>
              <a:t>руб</a:t>
            </a:r>
            <a:r>
              <a:rPr lang="en-US" sz="2400" dirty="0"/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row4 = </a:t>
            </a:r>
            <a:r>
              <a:rPr lang="en-US" sz="2400" dirty="0"/>
              <a:t>sector4, str(</a:t>
            </a:r>
            <a:r>
              <a:rPr lang="en-US" sz="2400" dirty="0" err="1"/>
              <a:t>avg_round_by_sector</a:t>
            </a:r>
            <a:r>
              <a:rPr lang="en-US" sz="2400" dirty="0"/>
              <a:t>(sector4))</a:t>
            </a:r>
            <a:r>
              <a:rPr lang="en-US" sz="1100" dirty="0"/>
              <a:t> + “</a:t>
            </a:r>
            <a:r>
              <a:rPr lang="ru-RU" sz="1100" dirty="0"/>
              <a:t> млрд </a:t>
            </a:r>
            <a:r>
              <a:rPr lang="ru-RU" sz="1100" dirty="0" err="1"/>
              <a:t>руб</a:t>
            </a:r>
            <a:r>
              <a:rPr lang="en-US" sz="1100" dirty="0"/>
              <a:t>”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853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latin typeface="var(--jp-code-font-family)"/>
              </a:rPr>
              <a:t>print(</a:t>
            </a:r>
            <a:r>
              <a:rPr lang="en-US" dirty="0"/>
              <a:t>“slide13”)</a:t>
            </a:r>
            <a:endParaRPr lang="en-US" altLang="ru-RU" sz="1200" dirty="0"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index1 = </a:t>
            </a:r>
            <a:r>
              <a:rPr lang="ru-RU" dirty="0"/>
              <a:t>'Среднемесячная начисленная заработная плата, тыс. руб.’</a:t>
            </a:r>
            <a:endParaRPr 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index2 = index1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sector</a:t>
            </a:r>
            <a:r>
              <a:rPr kumimoji="0" 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 = </a:t>
            </a:r>
            <a:r>
              <a:rPr lang="ru-RU" sz="1000" dirty="0"/>
              <a:t>'Производство ИКТ’</a:t>
            </a:r>
            <a:endParaRPr lang="en-US" sz="1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sector2 = </a:t>
            </a:r>
            <a:r>
              <a:rPr lang="ru-RU" sz="1000" dirty="0"/>
              <a:t>'Оптовая торговля ИКТ-товарами’</a:t>
            </a:r>
            <a:endParaRPr lang="en-US" sz="1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title = index1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/>
              <a:t>plot_titles</a:t>
            </a:r>
            <a:r>
              <a:rPr lang="en-US" sz="1200" dirty="0"/>
              <a:t> = []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for sector in (sector1, sector2):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    for year1, year2 in ((2021, 2022), (2022, 2023)):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        </a:t>
            </a:r>
            <a:r>
              <a:rPr lang="en-US" sz="1200" dirty="0" err="1"/>
              <a:t>plot_titles.append</a:t>
            </a:r>
            <a:r>
              <a:rPr lang="en-US" sz="1200" dirty="0"/>
              <a:t>(f'</a:t>
            </a:r>
            <a:r>
              <a:rPr lang="ru-RU" sz="1200" dirty="0"/>
              <a:t>{</a:t>
            </a:r>
            <a:r>
              <a:rPr lang="en-US" sz="1200" dirty="0" err="1"/>
              <a:t>sector</a:t>
            </a:r>
            <a:r>
              <a:rPr lang="en-US" dirty="0" err="1"/>
              <a:t>.upper</a:t>
            </a:r>
            <a:r>
              <a:rPr lang="en-US" dirty="0"/>
              <a:t>()</a:t>
            </a:r>
            <a:r>
              <a:rPr lang="en-US" sz="1200" dirty="0"/>
              <a:t>} {year1}-{year2}’)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plot_title1, plot_title2, plot_title3, plot_title4 = </a:t>
            </a:r>
            <a:r>
              <a:rPr lang="en-US" sz="1200" dirty="0" err="1"/>
              <a:t>plot_titles</a:t>
            </a:r>
            <a:endParaRPr lang="en-US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/>
              <a:t>kwargs</a:t>
            </a:r>
            <a:r>
              <a:rPr lang="en-US" sz="1200" dirty="0"/>
              <a:t> = {</a:t>
            </a:r>
            <a:r>
              <a:rPr lang="en-US" sz="1100" dirty="0"/>
              <a:t>“general_font_size”:15</a:t>
            </a:r>
            <a:r>
              <a:rPr lang="en-US" sz="1100" dirty="0">
                <a:solidFill>
                  <a:srgbClr val="6897BB"/>
                </a:solidFill>
                <a:effectLst/>
              </a:rPr>
              <a:t>,</a:t>
            </a:r>
            <a:endParaRPr lang="ru-RU" sz="1100" dirty="0">
              <a:solidFill>
                <a:srgbClr val="CC783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“axes_font_size”:</a:t>
            </a:r>
            <a:r>
              <a:rPr lang="en-US" sz="1100" dirty="0">
                <a:solidFill>
                  <a:srgbClr val="6897BB"/>
                </a:solidFill>
                <a:effectLst/>
              </a:rPr>
              <a:t>15,</a:t>
            </a:r>
            <a:endParaRPr lang="ru-RU" sz="1100" dirty="0">
              <a:solidFill>
                <a:srgbClr val="CC783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“axis_title_font_size”:</a:t>
            </a:r>
            <a:r>
              <a:rPr lang="en-US" sz="1100" dirty="0">
                <a:solidFill>
                  <a:srgbClr val="6897BB"/>
                </a:solidFill>
                <a:effectLst/>
              </a:rPr>
              <a:t>12,</a:t>
            </a:r>
            <a:endParaRPr lang="ru-RU" sz="1100" dirty="0">
              <a:solidFill>
                <a:srgbClr val="CC783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“title_fontsize”:</a:t>
            </a:r>
            <a:r>
              <a:rPr lang="en-US" sz="1100" dirty="0">
                <a:solidFill>
                  <a:srgbClr val="6897BB"/>
                </a:solidFill>
                <a:effectLst/>
              </a:rPr>
              <a:t>20,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”</a:t>
            </a:r>
            <a:r>
              <a:rPr lang="en-US" sz="1600" dirty="0" err="1"/>
              <a:t>anotate_diff_percent”:</a:t>
            </a:r>
            <a:r>
              <a:rPr lang="en-US" sz="1600" dirty="0" err="1">
                <a:solidFill>
                  <a:srgbClr val="CC7832"/>
                </a:solidFill>
                <a:effectLst/>
              </a:rPr>
              <a:t>True</a:t>
            </a:r>
            <a:r>
              <a:rPr lang="en-US" sz="1600" dirty="0">
                <a:solidFill>
                  <a:srgbClr val="CC7832"/>
                </a:solidFill>
                <a:effectLst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”</a:t>
            </a:r>
            <a:r>
              <a:rPr lang="en-US" sz="1600" dirty="0" err="1"/>
              <a:t>anotate_diff_values</a:t>
            </a:r>
            <a:r>
              <a:rPr lang="en-US" sz="1100" dirty="0" err="1"/>
              <a:t>”:False</a:t>
            </a:r>
            <a:endParaRPr lang="en-US" sz="1100" dirty="0">
              <a:solidFill>
                <a:srgbClr val="6897BB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</a:rPr>
              <a:t>}</a:t>
            </a:r>
            <a:endParaRPr lang="en-US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y_bounds1=</a:t>
            </a:r>
            <a:r>
              <a:rPr lang="en-US" sz="1100" dirty="0">
                <a:sym typeface="Wingdings" panose="05000000000000000000" pitchFamily="2" charset="2"/>
              </a:rPr>
              <a:t>(0, 120)</a:t>
            </a:r>
            <a:endParaRPr lang="en-US" sz="1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y_bounds2=</a:t>
            </a:r>
            <a:r>
              <a:rPr lang="en-US" sz="1000" dirty="0">
                <a:sym typeface="Wingdings" panose="05000000000000000000" pitchFamily="2" charset="2"/>
              </a:rPr>
              <a:t>(0, 180)</a:t>
            </a:r>
            <a:endParaRPr lang="en-US" sz="1000" dirty="0">
              <a:solidFill>
                <a:srgbClr val="6897BB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074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latin typeface="var(--jp-code-font-family)"/>
              </a:rPr>
              <a:t>print(</a:t>
            </a:r>
            <a:r>
              <a:rPr lang="en-US" dirty="0"/>
              <a:t>“slide14”)</a:t>
            </a:r>
            <a:endParaRPr lang="en-US" altLang="ru-RU" sz="1200" dirty="0"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sector1 = ‘</a:t>
            </a:r>
            <a:r>
              <a:rPr lang="ru-RU" sz="800" dirty="0"/>
              <a:t>ИТ-отрасль</a:t>
            </a:r>
            <a:r>
              <a:rPr lang="en-US" sz="800" dirty="0"/>
              <a:t>’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sector2 = ‘</a:t>
            </a:r>
            <a:r>
              <a:rPr lang="ru-RU" sz="800" dirty="0"/>
              <a:t>Телекоммуникации</a:t>
            </a:r>
            <a:r>
              <a:rPr lang="en-US" sz="800" dirty="0"/>
              <a:t>’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sector3 = ‘</a:t>
            </a:r>
            <a:r>
              <a:rPr lang="ru-RU" sz="800" dirty="0"/>
              <a:t>Оптовая торговля ИКТ-товарами</a:t>
            </a:r>
            <a:r>
              <a:rPr lang="en-US" sz="800" dirty="0"/>
              <a:t>’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sector4 = ‘</a:t>
            </a:r>
            <a:r>
              <a:rPr lang="ru-RU" sz="800" dirty="0"/>
              <a:t>Производство ИКТ</a:t>
            </a:r>
            <a:r>
              <a:rPr lang="en-US" sz="800" dirty="0"/>
              <a:t>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err="1"/>
              <a:t>figsize</a:t>
            </a:r>
            <a:r>
              <a:rPr lang="en-US" sz="800" dirty="0"/>
              <a:t>=(20, 9)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sector = sector1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title=None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group =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err="1"/>
              <a:t>title_fontsize</a:t>
            </a:r>
            <a:r>
              <a:rPr lang="en-US" sz="800" dirty="0"/>
              <a:t>=25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err="1"/>
              <a:t>y_bounds</a:t>
            </a:r>
            <a:r>
              <a:rPr lang="en-US" sz="800" dirty="0"/>
              <a:t>=</a:t>
            </a:r>
            <a:r>
              <a:rPr lang="en-US" sz="1050" dirty="0"/>
              <a:t>(0,500)</a:t>
            </a:r>
            <a:endParaRPr lang="en-US" sz="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540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latin typeface="var(--jp-code-font-family)"/>
              </a:rPr>
              <a:t>print(</a:t>
            </a:r>
            <a:r>
              <a:rPr lang="en-US" dirty="0"/>
              <a:t>“slide15”)</a:t>
            </a:r>
            <a:endParaRPr lang="en-US" altLang="ru-RU" sz="1200" dirty="0"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sector1 = ‘</a:t>
            </a:r>
            <a:r>
              <a:rPr lang="ru-RU" sz="800" dirty="0"/>
              <a:t>ИТ-отрасль</a:t>
            </a:r>
            <a:r>
              <a:rPr lang="en-US" sz="800" dirty="0"/>
              <a:t>’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sector2 = ‘</a:t>
            </a:r>
            <a:r>
              <a:rPr lang="ru-RU" sz="800" dirty="0"/>
              <a:t>Телекоммуникации</a:t>
            </a:r>
            <a:r>
              <a:rPr lang="en-US" sz="800" dirty="0"/>
              <a:t>’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sector3 = ‘</a:t>
            </a:r>
            <a:r>
              <a:rPr lang="ru-RU" sz="800" dirty="0"/>
              <a:t>Оптовая торговля ИКТ-товарами</a:t>
            </a:r>
            <a:r>
              <a:rPr lang="en-US" sz="800" dirty="0"/>
              <a:t>’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sector4 = ‘</a:t>
            </a:r>
            <a:r>
              <a:rPr lang="ru-RU" sz="800" dirty="0"/>
              <a:t>Производство ИКТ</a:t>
            </a:r>
            <a:r>
              <a:rPr lang="en-US" sz="800" dirty="0"/>
              <a:t>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err="1"/>
              <a:t>figsize</a:t>
            </a:r>
            <a:r>
              <a:rPr lang="en-US" sz="800" dirty="0"/>
              <a:t>=(20, 9)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sector = sector2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title=None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group = 1</a:t>
            </a:r>
            <a:endParaRPr lang="en-US" sz="5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err="1"/>
              <a:t>title_fontsize</a:t>
            </a:r>
            <a:r>
              <a:rPr lang="en-US" sz="500" dirty="0"/>
              <a:t>=25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err="1"/>
              <a:t>y_bounds</a:t>
            </a:r>
            <a:r>
              <a:rPr lang="en-US" sz="500" dirty="0"/>
              <a:t>=</a:t>
            </a:r>
            <a:r>
              <a:rPr lang="en-US" sz="800" dirty="0"/>
              <a:t>(0,500)</a:t>
            </a:r>
            <a:endParaRPr lang="en-US" sz="5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5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984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latin typeface="var(--jp-code-font-family)"/>
              </a:rPr>
              <a:t>print(</a:t>
            </a:r>
            <a:r>
              <a:rPr lang="en-US" dirty="0"/>
              <a:t>“slide16”)</a:t>
            </a:r>
            <a:endParaRPr lang="en-US" altLang="ru-RU" sz="1200" dirty="0"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sector1 = ‘</a:t>
            </a:r>
            <a:r>
              <a:rPr lang="ru-RU" sz="800" dirty="0"/>
              <a:t>ИТ-отрасль</a:t>
            </a:r>
            <a:r>
              <a:rPr lang="en-US" sz="800" dirty="0"/>
              <a:t>’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sector2 = ‘</a:t>
            </a:r>
            <a:r>
              <a:rPr lang="ru-RU" sz="800" dirty="0"/>
              <a:t>Телекоммуникации</a:t>
            </a:r>
            <a:r>
              <a:rPr lang="en-US" sz="800" dirty="0"/>
              <a:t>’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sector3 = ‘</a:t>
            </a:r>
            <a:r>
              <a:rPr lang="ru-RU" sz="800" dirty="0"/>
              <a:t>Оптовая торговля ИКТ-товарами</a:t>
            </a:r>
            <a:r>
              <a:rPr lang="en-US" sz="800" dirty="0"/>
              <a:t>’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sector4 = ‘</a:t>
            </a:r>
            <a:r>
              <a:rPr lang="ru-RU" sz="800" dirty="0"/>
              <a:t>Производство ИКТ</a:t>
            </a:r>
            <a:r>
              <a:rPr lang="en-US" sz="800" dirty="0"/>
              <a:t>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err="1"/>
              <a:t>figsize</a:t>
            </a:r>
            <a:r>
              <a:rPr lang="en-US" sz="800" dirty="0"/>
              <a:t>=(20, 9)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sector = sector3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title=None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group = 1</a:t>
            </a:r>
            <a:endParaRPr lang="en-US" sz="5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err="1"/>
              <a:t>title_fontsize</a:t>
            </a:r>
            <a:r>
              <a:rPr lang="en-US" sz="500" dirty="0"/>
              <a:t>=25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err="1"/>
              <a:t>y_bounds</a:t>
            </a:r>
            <a:r>
              <a:rPr lang="en-US" sz="500" dirty="0"/>
              <a:t>=</a:t>
            </a:r>
            <a:r>
              <a:rPr lang="en-US" sz="800" dirty="0"/>
              <a:t>(0,500)</a:t>
            </a:r>
            <a:endParaRPr lang="en-US" sz="5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5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578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latin typeface="var(--jp-code-font-family)"/>
              </a:rPr>
              <a:t>print(</a:t>
            </a:r>
            <a:r>
              <a:rPr lang="en-US" dirty="0"/>
              <a:t>“slide17”)</a:t>
            </a:r>
            <a:endParaRPr lang="en-US" altLang="ru-RU" sz="1200" dirty="0"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sector1 = ‘</a:t>
            </a:r>
            <a:r>
              <a:rPr lang="ru-RU" sz="800" dirty="0"/>
              <a:t>ИТ-отрасль</a:t>
            </a:r>
            <a:r>
              <a:rPr lang="en-US" sz="800" dirty="0"/>
              <a:t>’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sector2 = ‘</a:t>
            </a:r>
            <a:r>
              <a:rPr lang="ru-RU" sz="800" dirty="0"/>
              <a:t>Телекоммуникации</a:t>
            </a:r>
            <a:r>
              <a:rPr lang="en-US" sz="800" dirty="0"/>
              <a:t>’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sector3 = ‘</a:t>
            </a:r>
            <a:r>
              <a:rPr lang="ru-RU" sz="800" dirty="0"/>
              <a:t>Оптовая торговля ИКТ-товарами</a:t>
            </a:r>
            <a:r>
              <a:rPr lang="en-US" sz="800" dirty="0"/>
              <a:t>’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sector4 = ‘</a:t>
            </a:r>
            <a:r>
              <a:rPr lang="ru-RU" sz="800" dirty="0"/>
              <a:t>Производство ИКТ</a:t>
            </a:r>
            <a:r>
              <a:rPr lang="en-US" sz="800" dirty="0"/>
              <a:t>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err="1"/>
              <a:t>figsize</a:t>
            </a:r>
            <a:r>
              <a:rPr lang="en-US" sz="800" dirty="0"/>
              <a:t>=(20, 9)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sector = sector4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title=None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group = 1</a:t>
            </a:r>
            <a:endParaRPr lang="en-US" sz="5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err="1"/>
              <a:t>title_fontsize</a:t>
            </a:r>
            <a:r>
              <a:rPr lang="en-US" sz="500" dirty="0"/>
              <a:t>=25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err="1"/>
              <a:t>y_bounds</a:t>
            </a:r>
            <a:r>
              <a:rPr lang="en-US" sz="500" dirty="0"/>
              <a:t>=</a:t>
            </a:r>
            <a:r>
              <a:rPr lang="en-US" sz="800" dirty="0"/>
              <a:t>(0,500)</a:t>
            </a:r>
            <a:endParaRPr lang="en-US" sz="5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5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939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latin typeface="var(--jp-code-font-family)"/>
              </a:rPr>
              <a:t>print(</a:t>
            </a:r>
            <a:r>
              <a:rPr lang="en-US" dirty="0"/>
              <a:t>“slide18”)</a:t>
            </a:r>
            <a:endParaRPr lang="en-US" altLang="ru-RU" sz="1200" dirty="0"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sector1 = ‘</a:t>
            </a:r>
            <a:r>
              <a:rPr lang="ru-RU" sz="800" dirty="0"/>
              <a:t>ИТ-отрасль</a:t>
            </a:r>
            <a:r>
              <a:rPr lang="en-US" sz="800" dirty="0"/>
              <a:t>’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sector2 = ‘</a:t>
            </a:r>
            <a:r>
              <a:rPr lang="ru-RU" sz="800" dirty="0"/>
              <a:t>Телекоммуникации</a:t>
            </a:r>
            <a:r>
              <a:rPr lang="en-US" sz="800" dirty="0"/>
              <a:t>’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sector3 = ‘</a:t>
            </a:r>
            <a:r>
              <a:rPr lang="ru-RU" sz="800" dirty="0"/>
              <a:t>Оптовая торговля ИКТ-товарами</a:t>
            </a:r>
            <a:r>
              <a:rPr lang="en-US" sz="800" dirty="0"/>
              <a:t>’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sector4 = ‘</a:t>
            </a:r>
            <a:r>
              <a:rPr lang="ru-RU" sz="800" dirty="0"/>
              <a:t>Производство ИКТ</a:t>
            </a:r>
            <a:r>
              <a:rPr lang="en-US" sz="800" dirty="0"/>
              <a:t>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err="1"/>
              <a:t>sector_list</a:t>
            </a:r>
            <a:r>
              <a:rPr lang="en-US" sz="800" dirty="0"/>
              <a:t> = [sector1, sector2, sector3, sector4]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err="1"/>
              <a:t>figsize</a:t>
            </a:r>
            <a:r>
              <a:rPr lang="en-US" sz="800" dirty="0"/>
              <a:t>=(20, 9)</a:t>
            </a:r>
            <a:endParaRPr lang="en-US" sz="5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err="1"/>
              <a:t>title_fontsize</a:t>
            </a:r>
            <a:r>
              <a:rPr lang="en-US" sz="500" dirty="0"/>
              <a:t>=25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err="1"/>
              <a:t>y_bounds</a:t>
            </a:r>
            <a:r>
              <a:rPr lang="en-US" sz="500" dirty="0"/>
              <a:t>=</a:t>
            </a:r>
            <a:r>
              <a:rPr lang="en-US" sz="800" dirty="0"/>
              <a:t>(0,500)</a:t>
            </a:r>
            <a:endParaRPr lang="en-US" sz="5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5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196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latin typeface="var(--jp-code-font-family)"/>
              </a:rPr>
              <a:t>print(</a:t>
            </a:r>
            <a:r>
              <a:rPr lang="en-US" dirty="0"/>
              <a:t>“slide5”)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index1 = '</a:t>
            </a:r>
            <a:r>
              <a:rPr lang="ru-RU" dirty="0"/>
              <a:t>Реализация (отгрузка) товаров, работ, услуг, млрд </a:t>
            </a:r>
            <a:r>
              <a:rPr lang="ru-RU" dirty="0" err="1"/>
              <a:t>руб</a:t>
            </a:r>
            <a:r>
              <a:rPr lang="ru-RU" dirty="0"/>
              <a:t>’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index2 = index1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sector1 = '</a:t>
            </a:r>
            <a:r>
              <a:rPr lang="ru-RU" dirty="0"/>
              <a:t>ИТ-отрасль’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sector2 = '</a:t>
            </a:r>
            <a:r>
              <a:rPr lang="ru-RU" dirty="0"/>
              <a:t>Телекоммуникации’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title = index1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plot_titles</a:t>
            </a:r>
            <a:r>
              <a:rPr lang="en-US" dirty="0"/>
              <a:t> = []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for sector in (sector1, sector2):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    for year1, year2 in ((2021, 2022), (2022, 2023)):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        </a:t>
            </a:r>
            <a:r>
              <a:rPr lang="en-US" dirty="0" err="1"/>
              <a:t>plot_titles.append</a:t>
            </a:r>
            <a:r>
              <a:rPr lang="en-US" dirty="0"/>
              <a:t>(f'</a:t>
            </a:r>
            <a:r>
              <a:rPr lang="ru-RU" dirty="0"/>
              <a:t>{</a:t>
            </a:r>
            <a:r>
              <a:rPr lang="en-US" dirty="0" err="1"/>
              <a:t>sector.upper</a:t>
            </a:r>
            <a:r>
              <a:rPr lang="en-US" dirty="0"/>
              <a:t>()} {year1}-{year2}’)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plot_title1, plot_title2, plot_title3, plot_title4 = </a:t>
            </a:r>
            <a:r>
              <a:rPr lang="en-US" dirty="0" err="1"/>
              <a:t>plot_titles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/>
              <a:t>kwargs</a:t>
            </a:r>
            <a:r>
              <a:rPr lang="en-US" sz="1200" dirty="0"/>
              <a:t> = {</a:t>
            </a:r>
            <a:r>
              <a:rPr lang="en-US" sz="1100" dirty="0"/>
              <a:t>“general_font_size”:15</a:t>
            </a:r>
            <a:r>
              <a:rPr lang="en-US" sz="1100" dirty="0">
                <a:solidFill>
                  <a:srgbClr val="6897BB"/>
                </a:solidFill>
                <a:effectLst/>
              </a:rPr>
              <a:t>,</a:t>
            </a:r>
            <a:endParaRPr lang="ru-RU" sz="1100" dirty="0">
              <a:solidFill>
                <a:srgbClr val="CC783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“axes_font_size”:</a:t>
            </a:r>
            <a:r>
              <a:rPr lang="en-US" sz="1100" dirty="0">
                <a:solidFill>
                  <a:srgbClr val="6897BB"/>
                </a:solidFill>
                <a:effectLst/>
              </a:rPr>
              <a:t>15,</a:t>
            </a:r>
            <a:endParaRPr lang="ru-RU" sz="1100" dirty="0">
              <a:solidFill>
                <a:srgbClr val="CC783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“axis_title_font_size”:</a:t>
            </a:r>
            <a:r>
              <a:rPr lang="en-US" sz="1100" dirty="0">
                <a:solidFill>
                  <a:srgbClr val="6897BB"/>
                </a:solidFill>
                <a:effectLst/>
              </a:rPr>
              <a:t>12,</a:t>
            </a:r>
            <a:endParaRPr lang="ru-RU" sz="1100" dirty="0">
              <a:solidFill>
                <a:srgbClr val="CC783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“title_fontsize”:</a:t>
            </a:r>
            <a:r>
              <a:rPr lang="en-US" sz="1100" dirty="0">
                <a:solidFill>
                  <a:srgbClr val="6897BB"/>
                </a:solidFill>
                <a:effectLst/>
              </a:rPr>
              <a:t>20,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”</a:t>
            </a:r>
            <a:r>
              <a:rPr lang="en-US" sz="1600" dirty="0" err="1"/>
              <a:t>anotate_diff_percent”:</a:t>
            </a:r>
            <a:r>
              <a:rPr lang="en-US" sz="1600" dirty="0" err="1">
                <a:solidFill>
                  <a:srgbClr val="CC7832"/>
                </a:solidFill>
                <a:effectLst/>
              </a:rPr>
              <a:t>True</a:t>
            </a:r>
            <a:r>
              <a:rPr lang="en-US" sz="1600" dirty="0">
                <a:solidFill>
                  <a:srgbClr val="CC7832"/>
                </a:solidFill>
                <a:effectLst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”</a:t>
            </a:r>
            <a:r>
              <a:rPr lang="en-US" sz="1600" dirty="0" err="1"/>
              <a:t>anotate_diff_values</a:t>
            </a:r>
            <a:r>
              <a:rPr lang="en-US" sz="1100" dirty="0" err="1"/>
              <a:t>”:False</a:t>
            </a:r>
            <a:endParaRPr lang="en-US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</a:rPr>
              <a:t>}</a:t>
            </a:r>
            <a:endParaRPr lang="en-US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y_bounds1=</a:t>
            </a:r>
            <a:r>
              <a:rPr lang="en-US" sz="1100" dirty="0">
                <a:sym typeface="Wingdings" panose="05000000000000000000" pitchFamily="2" charset="2"/>
              </a:rPr>
              <a:t>(0, 750)</a:t>
            </a:r>
            <a:endParaRPr lang="en-US" sz="9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y_bounds2=</a:t>
            </a:r>
            <a:r>
              <a:rPr lang="en-US" sz="900" dirty="0">
                <a:sym typeface="Wingdings" panose="05000000000000000000" pitchFamily="2" charset="2"/>
              </a:rPr>
              <a:t>(0, 650)</a:t>
            </a:r>
            <a:endParaRPr lang="en-US" sz="900" dirty="0">
              <a:solidFill>
                <a:srgbClr val="6897BB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rgbClr val="6897BB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972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latin typeface="var(--jp-code-font-family)"/>
              </a:rPr>
              <a:t>print(</a:t>
            </a:r>
            <a:r>
              <a:rPr lang="en-US" dirty="0"/>
              <a:t>“slide6”)</a:t>
            </a:r>
            <a:endParaRPr lang="en-US" altLang="ru-RU" sz="1200" dirty="0"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index1 = '</a:t>
            </a:r>
            <a:r>
              <a:rPr lang="ru-RU" sz="1200" dirty="0"/>
              <a:t>Реализация (отгрузка) товаров, работ, услуг, млрд </a:t>
            </a:r>
            <a:r>
              <a:rPr lang="ru-RU" sz="1200" dirty="0" err="1"/>
              <a:t>руб</a:t>
            </a:r>
            <a:r>
              <a:rPr lang="ru-RU" sz="1200" dirty="0"/>
              <a:t>’</a:t>
            </a:r>
            <a:endParaRPr 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index2 = index1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sector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 = </a:t>
            </a:r>
            <a:r>
              <a:rPr lang="ru-RU" sz="1200" dirty="0"/>
              <a:t>'Производство ИКТ’</a:t>
            </a:r>
            <a:endParaRPr 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sector2 = </a:t>
            </a:r>
            <a:r>
              <a:rPr lang="ru-RU" sz="1200" dirty="0"/>
              <a:t>'Прочие ИТ-услуги’</a:t>
            </a:r>
            <a:endParaRPr 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title = index1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/>
              <a:t>plot_titles</a:t>
            </a:r>
            <a:r>
              <a:rPr lang="en-US" sz="1200" dirty="0"/>
              <a:t> = []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for sector in (sector1, sector2):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    for year1, year2 in ((2021, 2022), (2022, 2023)):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        </a:t>
            </a:r>
            <a:r>
              <a:rPr lang="en-US" sz="1200" dirty="0" err="1"/>
              <a:t>plot_titles.append</a:t>
            </a:r>
            <a:r>
              <a:rPr lang="en-US" sz="1200" dirty="0"/>
              <a:t>(f'</a:t>
            </a:r>
            <a:r>
              <a:rPr lang="ru-RU" sz="1200" dirty="0"/>
              <a:t>{</a:t>
            </a:r>
            <a:r>
              <a:rPr lang="en-US" sz="1200" dirty="0" err="1"/>
              <a:t>sector</a:t>
            </a:r>
            <a:r>
              <a:rPr lang="en-US" dirty="0" err="1"/>
              <a:t>.upper</a:t>
            </a:r>
            <a:r>
              <a:rPr lang="en-US" dirty="0"/>
              <a:t>()</a:t>
            </a:r>
            <a:r>
              <a:rPr lang="en-US" sz="1200" dirty="0"/>
              <a:t>} {year1}-{year2}’)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plot_title1, plot_title2, plot_title3, plot_title4 = </a:t>
            </a:r>
            <a:r>
              <a:rPr lang="en-US" sz="1200" dirty="0" err="1"/>
              <a:t>plot_titles</a:t>
            </a:r>
            <a:endParaRPr 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 err="1"/>
              <a:t>kwargs</a:t>
            </a:r>
            <a:r>
              <a:rPr lang="en-US" sz="2800" dirty="0"/>
              <a:t> = {</a:t>
            </a:r>
            <a:r>
              <a:rPr lang="en-US" sz="2400" dirty="0"/>
              <a:t>“general_font_size”:15</a:t>
            </a:r>
            <a:r>
              <a:rPr lang="en-US" sz="2400" dirty="0">
                <a:solidFill>
                  <a:srgbClr val="6897BB"/>
                </a:solidFill>
                <a:effectLst/>
              </a:rPr>
              <a:t>,</a:t>
            </a:r>
            <a:endParaRPr lang="ru-RU" sz="2400" dirty="0">
              <a:solidFill>
                <a:srgbClr val="CC783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“axes_font_size”:</a:t>
            </a:r>
            <a:r>
              <a:rPr lang="en-US" sz="2400" dirty="0">
                <a:solidFill>
                  <a:srgbClr val="6897BB"/>
                </a:solidFill>
                <a:effectLst/>
              </a:rPr>
              <a:t>15,</a:t>
            </a:r>
            <a:endParaRPr lang="ru-RU" sz="2400" dirty="0">
              <a:solidFill>
                <a:srgbClr val="CC783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“axis_title_font_size”:1</a:t>
            </a:r>
            <a:r>
              <a:rPr lang="en-US" sz="2400" dirty="0">
                <a:solidFill>
                  <a:srgbClr val="6897BB"/>
                </a:solidFill>
                <a:effectLst/>
              </a:rPr>
              <a:t>2,</a:t>
            </a:r>
            <a:endParaRPr lang="ru-RU" sz="2400" dirty="0">
              <a:solidFill>
                <a:srgbClr val="CC783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“title_fontsize”:</a:t>
            </a:r>
            <a:r>
              <a:rPr lang="en-US" sz="2400" dirty="0">
                <a:solidFill>
                  <a:srgbClr val="6897BB"/>
                </a:solidFill>
                <a:effectLst/>
              </a:rPr>
              <a:t>20,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”</a:t>
            </a:r>
            <a:r>
              <a:rPr lang="en-US" sz="3600" dirty="0" err="1"/>
              <a:t>anotate_diff_percent”:</a:t>
            </a:r>
            <a:r>
              <a:rPr lang="en-US" sz="3600" dirty="0" err="1">
                <a:solidFill>
                  <a:srgbClr val="CC7832"/>
                </a:solidFill>
                <a:effectLst/>
              </a:rPr>
              <a:t>True</a:t>
            </a:r>
            <a:r>
              <a:rPr lang="en-US" sz="3600" dirty="0">
                <a:solidFill>
                  <a:srgbClr val="CC7832"/>
                </a:solidFill>
                <a:effectLst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”</a:t>
            </a:r>
            <a:r>
              <a:rPr lang="en-US" sz="3600" dirty="0" err="1"/>
              <a:t>anotate_diff_values</a:t>
            </a:r>
            <a:r>
              <a:rPr lang="en-US" sz="2400" dirty="0" err="1"/>
              <a:t>”:False</a:t>
            </a:r>
            <a:endParaRPr lang="en-US" sz="2400" dirty="0">
              <a:solidFill>
                <a:srgbClr val="6897BB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</a:rPr>
              <a:t>}</a:t>
            </a:r>
            <a:endParaRPr lang="en-US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y_bounds1=</a:t>
            </a:r>
            <a:r>
              <a:rPr lang="en-US" sz="1100" dirty="0">
                <a:sym typeface="Wingdings" panose="05000000000000000000" pitchFamily="2" charset="2"/>
              </a:rPr>
              <a:t>(0, 350)</a:t>
            </a:r>
            <a:endParaRPr lang="en-US" sz="9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y_bounds2=</a:t>
            </a:r>
            <a:r>
              <a:rPr lang="en-US" sz="900" dirty="0">
                <a:sym typeface="Wingdings" panose="05000000000000000000" pitchFamily="2" charset="2"/>
              </a:rPr>
              <a:t>(0, 120)</a:t>
            </a:r>
            <a:endParaRPr lang="en-US" sz="900" dirty="0">
              <a:solidFill>
                <a:srgbClr val="6897BB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067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latin typeface="var(--jp-code-font-family)"/>
              </a:rPr>
              <a:t>print(</a:t>
            </a:r>
            <a:r>
              <a:rPr lang="en-US" dirty="0"/>
              <a:t>“slide7”)</a:t>
            </a:r>
            <a:endParaRPr lang="en-US" altLang="ru-RU" sz="1200" dirty="0"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index1 = </a:t>
            </a:r>
            <a:r>
              <a:rPr lang="ru-RU" dirty="0"/>
              <a:t>'Инвестиции в основной капитал млн </a:t>
            </a:r>
            <a:r>
              <a:rPr lang="ru-RU" dirty="0" err="1"/>
              <a:t>руб</a:t>
            </a:r>
            <a:r>
              <a:rPr lang="ru-RU" dirty="0"/>
              <a:t>’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index2 = index1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sector1 = '</a:t>
            </a:r>
            <a:r>
              <a:rPr lang="ru-RU" dirty="0"/>
              <a:t>ИТ-отрасль’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sector2 = '</a:t>
            </a:r>
            <a:r>
              <a:rPr lang="ru-RU" dirty="0"/>
              <a:t>Телекоммуникации’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title = index1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plot_titles</a:t>
            </a:r>
            <a:r>
              <a:rPr lang="en-US" dirty="0"/>
              <a:t> = []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for sector in (sector1, sector2):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    for year1, year2 in ((2021, 2022), (2022, 2023)):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        </a:t>
            </a:r>
            <a:r>
              <a:rPr lang="en-US" dirty="0" err="1"/>
              <a:t>plot_titles.append</a:t>
            </a:r>
            <a:r>
              <a:rPr lang="en-US" dirty="0"/>
              <a:t>(f'</a:t>
            </a:r>
            <a:r>
              <a:rPr lang="ru-RU" dirty="0"/>
              <a:t>{</a:t>
            </a:r>
            <a:r>
              <a:rPr lang="en-US" dirty="0" err="1"/>
              <a:t>sector.upper</a:t>
            </a:r>
            <a:r>
              <a:rPr lang="en-US" dirty="0"/>
              <a:t>()} {year1}-{year2}’)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plot_title1, plot_title2, plot_title3, plot_title4 = </a:t>
            </a:r>
            <a:r>
              <a:rPr lang="en-US" dirty="0" err="1"/>
              <a:t>plot_titles</a:t>
            </a:r>
            <a:endParaRPr lang="en-US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/>
              <a:t>kwargs</a:t>
            </a:r>
            <a:r>
              <a:rPr lang="en-US" sz="1200" dirty="0"/>
              <a:t> = {</a:t>
            </a:r>
            <a:r>
              <a:rPr lang="en-US" sz="1100" dirty="0"/>
              <a:t>“general_font_size”:15</a:t>
            </a:r>
            <a:r>
              <a:rPr lang="en-US" sz="1100" dirty="0">
                <a:solidFill>
                  <a:srgbClr val="6897BB"/>
                </a:solidFill>
                <a:effectLst/>
              </a:rPr>
              <a:t>,</a:t>
            </a:r>
            <a:endParaRPr lang="ru-RU" sz="1100" dirty="0">
              <a:solidFill>
                <a:srgbClr val="CC783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“axes_font_size”:</a:t>
            </a:r>
            <a:r>
              <a:rPr lang="en-US" sz="1100" dirty="0">
                <a:solidFill>
                  <a:srgbClr val="6897BB"/>
                </a:solidFill>
                <a:effectLst/>
              </a:rPr>
              <a:t>15,</a:t>
            </a:r>
            <a:endParaRPr lang="ru-RU" sz="1100" dirty="0">
              <a:solidFill>
                <a:srgbClr val="CC783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“axis_title_font_size”:</a:t>
            </a:r>
            <a:r>
              <a:rPr lang="en-US" sz="1100" dirty="0">
                <a:solidFill>
                  <a:srgbClr val="6897BB"/>
                </a:solidFill>
                <a:effectLst/>
              </a:rPr>
              <a:t>12,</a:t>
            </a:r>
            <a:endParaRPr lang="ru-RU" sz="1100" dirty="0">
              <a:solidFill>
                <a:srgbClr val="CC783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“title_fontsize”:</a:t>
            </a:r>
            <a:r>
              <a:rPr lang="en-US" sz="1100" dirty="0">
                <a:solidFill>
                  <a:srgbClr val="6897BB"/>
                </a:solidFill>
                <a:effectLst/>
              </a:rPr>
              <a:t>20,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”</a:t>
            </a:r>
            <a:r>
              <a:rPr lang="en-US" sz="1600" dirty="0" err="1"/>
              <a:t>anotate_diff_percent”:</a:t>
            </a:r>
            <a:r>
              <a:rPr lang="en-US" sz="1600" dirty="0" err="1">
                <a:solidFill>
                  <a:srgbClr val="CC7832"/>
                </a:solidFill>
                <a:effectLst/>
              </a:rPr>
              <a:t>True</a:t>
            </a:r>
            <a:r>
              <a:rPr lang="en-US" sz="1600" dirty="0">
                <a:solidFill>
                  <a:srgbClr val="CC7832"/>
                </a:solidFill>
                <a:effectLst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”</a:t>
            </a:r>
            <a:r>
              <a:rPr lang="en-US" sz="1600" dirty="0" err="1"/>
              <a:t>anotate_diff_values</a:t>
            </a:r>
            <a:r>
              <a:rPr lang="en-US" sz="1100" dirty="0" err="1"/>
              <a:t>”:False</a:t>
            </a:r>
            <a:r>
              <a:rPr lang="en-US" sz="1100" dirty="0"/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“</a:t>
            </a:r>
            <a:r>
              <a:rPr lang="en-US" sz="1100" dirty="0" err="1"/>
              <a:t>y_lab</a:t>
            </a:r>
            <a:r>
              <a:rPr lang="en-US" sz="1100" dirty="0"/>
              <a:t>”:“</a:t>
            </a:r>
            <a:r>
              <a:rPr lang="ru-RU" sz="1100" dirty="0"/>
              <a:t>млн </a:t>
            </a:r>
            <a:r>
              <a:rPr lang="ru-RU" sz="1100" dirty="0" err="1"/>
              <a:t>руб</a:t>
            </a:r>
            <a:r>
              <a:rPr lang="en-US" sz="1100" dirty="0"/>
              <a:t>”</a:t>
            </a:r>
            <a:endParaRPr lang="en-US" sz="1100" dirty="0">
              <a:solidFill>
                <a:srgbClr val="6897BB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</a:rPr>
              <a:t>}</a:t>
            </a:r>
            <a:endParaRPr lang="en-US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y_bounds1=</a:t>
            </a:r>
            <a:r>
              <a:rPr lang="en-US" sz="1100" dirty="0">
                <a:sym typeface="Wingdings" panose="05000000000000000000" pitchFamily="2" charset="2"/>
              </a:rPr>
              <a:t>(0, 120)</a:t>
            </a:r>
            <a:endParaRPr lang="en-US" sz="9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y_bounds2=</a:t>
            </a:r>
            <a:r>
              <a:rPr lang="en-US" sz="900" dirty="0">
                <a:sym typeface="Wingdings" panose="05000000000000000000" pitchFamily="2" charset="2"/>
              </a:rPr>
              <a:t>(0, 300)</a:t>
            </a:r>
            <a:endParaRPr lang="en-US" sz="900" dirty="0">
              <a:solidFill>
                <a:srgbClr val="6897BB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517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latin typeface="var(--jp-code-font-family)"/>
              </a:rPr>
              <a:t>print(</a:t>
            </a:r>
            <a:r>
              <a:rPr lang="en-US" dirty="0"/>
              <a:t>“slide8”)</a:t>
            </a:r>
            <a:endParaRPr lang="en-US" altLang="ru-RU" sz="1200" dirty="0"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index1 = </a:t>
            </a:r>
            <a:r>
              <a:rPr lang="ru-RU" dirty="0"/>
              <a:t>'Инвестиции в основной капитал млн </a:t>
            </a:r>
            <a:r>
              <a:rPr lang="ru-RU" dirty="0" err="1"/>
              <a:t>руб</a:t>
            </a:r>
            <a:r>
              <a:rPr lang="ru-RU" dirty="0"/>
              <a:t>’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index2 = index1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sector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 = </a:t>
            </a:r>
            <a:r>
              <a:rPr lang="ru-RU" sz="1200" dirty="0"/>
              <a:t>'Производство ИКТ’</a:t>
            </a:r>
            <a:endParaRPr 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sector2 = </a:t>
            </a:r>
            <a:r>
              <a:rPr lang="ru-RU" sz="1200" dirty="0"/>
              <a:t>'Прочие ИТ-услуги’</a:t>
            </a:r>
            <a:endParaRPr 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title = index1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/>
              <a:t>plot_titles</a:t>
            </a:r>
            <a:r>
              <a:rPr lang="en-US" sz="1200" dirty="0"/>
              <a:t> = []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for sector in (sector1, sector2):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    for year1, year2 in ((2021, 2022), (2022, 2023)):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        </a:t>
            </a:r>
            <a:r>
              <a:rPr lang="en-US" sz="1200" dirty="0" err="1"/>
              <a:t>plot_titles.append</a:t>
            </a:r>
            <a:r>
              <a:rPr lang="en-US" sz="1200" dirty="0"/>
              <a:t>(f'</a:t>
            </a:r>
            <a:r>
              <a:rPr lang="ru-RU" sz="1200" dirty="0"/>
              <a:t>{</a:t>
            </a:r>
            <a:r>
              <a:rPr lang="en-US" sz="1200" dirty="0" err="1"/>
              <a:t>sector</a:t>
            </a:r>
            <a:r>
              <a:rPr lang="en-US" dirty="0" err="1"/>
              <a:t>.upper</a:t>
            </a:r>
            <a:r>
              <a:rPr lang="en-US" dirty="0"/>
              <a:t>()</a:t>
            </a:r>
            <a:r>
              <a:rPr lang="en-US" sz="1200" dirty="0"/>
              <a:t>} {year1}-{year2}’)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plot_title1, plot_title2, plot_title3, plot_title4 = </a:t>
            </a:r>
            <a:r>
              <a:rPr lang="en-US" sz="1200" dirty="0" err="1"/>
              <a:t>plot_titles</a:t>
            </a:r>
            <a:endParaRPr lang="en-US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/>
              <a:t>kwargs</a:t>
            </a:r>
            <a:r>
              <a:rPr lang="en-US" sz="1200" dirty="0"/>
              <a:t> = {</a:t>
            </a:r>
            <a:r>
              <a:rPr lang="en-US" sz="1100" dirty="0"/>
              <a:t>“general_font_size”:15</a:t>
            </a:r>
            <a:r>
              <a:rPr lang="en-US" sz="1100" dirty="0">
                <a:solidFill>
                  <a:srgbClr val="6897BB"/>
                </a:solidFill>
                <a:effectLst/>
              </a:rPr>
              <a:t>,</a:t>
            </a:r>
            <a:endParaRPr lang="ru-RU" sz="1100" dirty="0">
              <a:solidFill>
                <a:srgbClr val="CC783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“axes_font_size”:</a:t>
            </a:r>
            <a:r>
              <a:rPr lang="en-US" sz="1100" dirty="0">
                <a:solidFill>
                  <a:srgbClr val="6897BB"/>
                </a:solidFill>
                <a:effectLst/>
              </a:rPr>
              <a:t>15,</a:t>
            </a:r>
            <a:endParaRPr lang="ru-RU" sz="1100" dirty="0">
              <a:solidFill>
                <a:srgbClr val="CC783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“axis_title_font_size”:</a:t>
            </a:r>
            <a:r>
              <a:rPr lang="en-US" sz="1100" dirty="0">
                <a:solidFill>
                  <a:srgbClr val="6897BB"/>
                </a:solidFill>
                <a:effectLst/>
              </a:rPr>
              <a:t>12,</a:t>
            </a:r>
            <a:endParaRPr lang="ru-RU" sz="1100" dirty="0">
              <a:solidFill>
                <a:srgbClr val="CC783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“title_fontsize”:</a:t>
            </a:r>
            <a:r>
              <a:rPr lang="en-US" sz="1100" dirty="0">
                <a:solidFill>
                  <a:srgbClr val="6897BB"/>
                </a:solidFill>
                <a:effectLst/>
              </a:rPr>
              <a:t>20,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”</a:t>
            </a:r>
            <a:r>
              <a:rPr lang="en-US" sz="1600" dirty="0" err="1"/>
              <a:t>anotate_diff_percent”:</a:t>
            </a:r>
            <a:r>
              <a:rPr lang="en-US" sz="1600" dirty="0" err="1">
                <a:solidFill>
                  <a:srgbClr val="CC7832"/>
                </a:solidFill>
                <a:effectLst/>
              </a:rPr>
              <a:t>True</a:t>
            </a:r>
            <a:r>
              <a:rPr lang="en-US" sz="1600" dirty="0">
                <a:solidFill>
                  <a:srgbClr val="CC7832"/>
                </a:solidFill>
                <a:effectLst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”</a:t>
            </a:r>
            <a:r>
              <a:rPr lang="en-US" sz="1600" dirty="0" err="1"/>
              <a:t>anotate_diff_values</a:t>
            </a:r>
            <a:r>
              <a:rPr lang="en-US" sz="1100" dirty="0" err="1"/>
              <a:t>”:False</a:t>
            </a:r>
            <a:r>
              <a:rPr lang="en-US" sz="1100" dirty="0"/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“</a:t>
            </a:r>
            <a:r>
              <a:rPr lang="en-US" sz="1100" dirty="0" err="1"/>
              <a:t>y_lab</a:t>
            </a:r>
            <a:r>
              <a:rPr lang="en-US" sz="1100" dirty="0"/>
              <a:t>”:“</a:t>
            </a:r>
            <a:r>
              <a:rPr lang="ru-RU" sz="1100" dirty="0"/>
              <a:t>млн </a:t>
            </a:r>
            <a:r>
              <a:rPr lang="ru-RU" sz="1100" dirty="0" err="1"/>
              <a:t>руб</a:t>
            </a:r>
            <a:r>
              <a:rPr lang="en-US" sz="1100" dirty="0"/>
              <a:t>”</a:t>
            </a:r>
            <a:endParaRPr lang="en-US" sz="1100" dirty="0">
              <a:solidFill>
                <a:srgbClr val="6897BB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rgbClr val="6897BB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</a:rPr>
              <a:t>}</a:t>
            </a:r>
            <a:endParaRPr lang="en-US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y_bounds1=</a:t>
            </a:r>
            <a:r>
              <a:rPr lang="en-US" sz="1100" dirty="0">
                <a:sym typeface="Wingdings" panose="05000000000000000000" pitchFamily="2" charset="2"/>
              </a:rPr>
              <a:t>(0, 30)</a:t>
            </a:r>
            <a:endParaRPr lang="en-US" sz="9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y_bounds2=</a:t>
            </a:r>
            <a:r>
              <a:rPr lang="en-US" sz="900" dirty="0">
                <a:sym typeface="Wingdings" panose="05000000000000000000" pitchFamily="2" charset="2"/>
              </a:rPr>
              <a:t>(0, 35)</a:t>
            </a:r>
            <a:endParaRPr lang="en-US" sz="900" dirty="0">
              <a:solidFill>
                <a:srgbClr val="6897BB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566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latin typeface="var(--jp-code-font-family)"/>
              </a:rPr>
              <a:t>print(</a:t>
            </a:r>
            <a:r>
              <a:rPr lang="en-US" dirty="0"/>
              <a:t>“slide9”)</a:t>
            </a:r>
            <a:endParaRPr lang="en-US" altLang="ru-RU" sz="1200" dirty="0"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index1 = '</a:t>
            </a:r>
            <a:r>
              <a:rPr lang="ru-RU" sz="1200" dirty="0"/>
              <a:t>Реализация (отгрузка) товаров, работ, услуг, млрд </a:t>
            </a:r>
            <a:r>
              <a:rPr lang="ru-RU" sz="1200" dirty="0" err="1"/>
              <a:t>руб</a:t>
            </a:r>
            <a:r>
              <a:rPr lang="ru-RU" sz="1200" dirty="0"/>
              <a:t>’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index2 = </a:t>
            </a:r>
            <a:r>
              <a:rPr lang="ru-RU" dirty="0"/>
              <a:t>'Инвестиции в основной капитал млн </a:t>
            </a:r>
            <a:r>
              <a:rPr lang="ru-RU" dirty="0" err="1"/>
              <a:t>руб</a:t>
            </a:r>
            <a:r>
              <a:rPr lang="ru-RU" dirty="0"/>
              <a:t>’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sector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 = </a:t>
            </a:r>
            <a:r>
              <a:rPr lang="ru-RU" dirty="0"/>
              <a:t>'Оптовая торговля ИКТ-товарами’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sector2 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title=</a:t>
            </a:r>
            <a:r>
              <a:rPr lang="ru-RU" sz="1000" dirty="0"/>
              <a:t>‘Оптовая торговля ИКТ-товарами’</a:t>
            </a:r>
            <a:endParaRPr lang="en-US" sz="1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err="1"/>
              <a:t>y_lab</a:t>
            </a:r>
            <a:r>
              <a:rPr lang="en-US" sz="1000" dirty="0"/>
              <a:t>=“</a:t>
            </a:r>
            <a:r>
              <a:rPr lang="ru-RU" sz="1000" dirty="0"/>
              <a:t>млн </a:t>
            </a:r>
            <a:r>
              <a:rPr lang="ru-RU" sz="1000" dirty="0" err="1"/>
              <a:t>руб</a:t>
            </a:r>
            <a:r>
              <a:rPr lang="en-US" sz="1000" dirty="0"/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/>
              <a:t>kwargs</a:t>
            </a:r>
            <a:r>
              <a:rPr lang="en-US" sz="1050" dirty="0"/>
              <a:t> = {</a:t>
            </a:r>
            <a:r>
              <a:rPr lang="en-US" sz="1000" dirty="0"/>
              <a:t>“general_font_size”:15</a:t>
            </a:r>
            <a:r>
              <a:rPr lang="en-US" sz="1000" dirty="0">
                <a:solidFill>
                  <a:srgbClr val="6897BB"/>
                </a:solidFill>
                <a:effectLst/>
              </a:rPr>
              <a:t>,</a:t>
            </a:r>
            <a:endParaRPr lang="ru-RU" sz="1000" dirty="0">
              <a:solidFill>
                <a:srgbClr val="CC783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“axes_font_size”:</a:t>
            </a:r>
            <a:r>
              <a:rPr lang="en-US" sz="1000" dirty="0">
                <a:solidFill>
                  <a:srgbClr val="6897BB"/>
                </a:solidFill>
                <a:effectLst/>
              </a:rPr>
              <a:t>15,</a:t>
            </a:r>
            <a:endParaRPr lang="ru-RU" sz="1000" dirty="0">
              <a:solidFill>
                <a:srgbClr val="CC783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“axis_title_font_size”:</a:t>
            </a:r>
            <a:r>
              <a:rPr lang="en-US" sz="1000" dirty="0">
                <a:solidFill>
                  <a:srgbClr val="6897BB"/>
                </a:solidFill>
                <a:effectLst/>
              </a:rPr>
              <a:t>12,</a:t>
            </a:r>
            <a:endParaRPr lang="ru-RU" sz="1000" dirty="0">
              <a:solidFill>
                <a:srgbClr val="CC783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“title_fontsize”:</a:t>
            </a:r>
            <a:r>
              <a:rPr lang="en-US" sz="1000" dirty="0">
                <a:solidFill>
                  <a:srgbClr val="6897BB"/>
                </a:solidFill>
                <a:effectLst/>
              </a:rPr>
              <a:t>12,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”</a:t>
            </a:r>
            <a:r>
              <a:rPr lang="en-US" sz="1200" dirty="0" err="1"/>
              <a:t>anotate_diff_percent”:</a:t>
            </a:r>
            <a:r>
              <a:rPr lang="en-US" sz="1200" dirty="0" err="1">
                <a:solidFill>
                  <a:srgbClr val="CC7832"/>
                </a:solidFill>
                <a:effectLst/>
              </a:rPr>
              <a:t>True</a:t>
            </a:r>
            <a:r>
              <a:rPr lang="en-US" sz="1200" dirty="0">
                <a:solidFill>
                  <a:srgbClr val="CC7832"/>
                </a:solidFill>
                <a:effectLst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”</a:t>
            </a:r>
            <a:r>
              <a:rPr lang="en-US" sz="1200" dirty="0" err="1"/>
              <a:t>anotate_diff_values</a:t>
            </a:r>
            <a:r>
              <a:rPr lang="en-US" sz="1000" dirty="0" err="1"/>
              <a:t>”:False</a:t>
            </a:r>
            <a:endParaRPr lang="en-US" sz="1000" dirty="0">
              <a:solidFill>
                <a:srgbClr val="6897BB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</a:rPr>
              <a:t>}</a:t>
            </a:r>
            <a:endParaRPr lang="en-US" sz="1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y_bounds1=</a:t>
            </a:r>
            <a:r>
              <a:rPr lang="en-US" sz="1000" dirty="0">
                <a:sym typeface="Wingdings" panose="05000000000000000000" pitchFamily="2" charset="2"/>
              </a:rPr>
              <a:t>(0, 23)</a:t>
            </a:r>
            <a:endParaRPr lang="en-US" sz="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y_bounds2=</a:t>
            </a:r>
            <a:r>
              <a:rPr lang="en-US" sz="800" dirty="0">
                <a:sym typeface="Wingdings" panose="05000000000000000000" pitchFamily="2" charset="2"/>
              </a:rPr>
              <a:t>(0, 6)</a:t>
            </a:r>
            <a:endParaRPr lang="en-US" sz="800" dirty="0">
              <a:solidFill>
                <a:srgbClr val="6897BB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823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latin typeface="var(--jp-code-font-family)"/>
              </a:rPr>
              <a:t>print(</a:t>
            </a:r>
            <a:r>
              <a:rPr lang="en-US" dirty="0"/>
              <a:t>“slide10”)</a:t>
            </a:r>
            <a:endParaRPr lang="en-US" altLang="ru-RU" sz="1200" dirty="0"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index1 = </a:t>
            </a:r>
            <a:r>
              <a:rPr lang="ru-RU" dirty="0"/>
              <a:t>'Среднесписочная численность работников, тыс. чел.’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index2 = index1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sector1 = </a:t>
            </a:r>
            <a:r>
              <a:rPr lang="ru-RU" dirty="0"/>
              <a:t>'ИТ-отрасль и прочие ИТ-услуги'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sector2 = '</a:t>
            </a:r>
            <a:r>
              <a:rPr lang="ru-RU" dirty="0"/>
              <a:t>Телекоммуникации’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title = index1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plot_titles</a:t>
            </a:r>
            <a:r>
              <a:rPr lang="en-US" dirty="0"/>
              <a:t> = []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for sector in (sector1, sector2):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    for year1, year2 in ((2021, 2022), (2022, 2023)):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        </a:t>
            </a:r>
            <a:r>
              <a:rPr lang="en-US" dirty="0" err="1"/>
              <a:t>plot_titles.append</a:t>
            </a:r>
            <a:r>
              <a:rPr lang="en-US" dirty="0"/>
              <a:t>(f'</a:t>
            </a:r>
            <a:r>
              <a:rPr lang="ru-RU" dirty="0"/>
              <a:t>{</a:t>
            </a:r>
            <a:r>
              <a:rPr lang="en-US" dirty="0" err="1"/>
              <a:t>sector.upper</a:t>
            </a:r>
            <a:r>
              <a:rPr lang="en-US" dirty="0"/>
              <a:t>()} {year1}-{year2}’)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plot_title1, plot_title2, plot_title3, plot_title4 = </a:t>
            </a:r>
            <a:r>
              <a:rPr lang="en-US" dirty="0" err="1"/>
              <a:t>plot_titles</a:t>
            </a:r>
            <a:endParaRPr lang="en-US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/>
              <a:t>kwargs</a:t>
            </a:r>
            <a:r>
              <a:rPr lang="en-US" sz="1200" dirty="0"/>
              <a:t> = {</a:t>
            </a:r>
            <a:r>
              <a:rPr lang="en-US" sz="1100" dirty="0"/>
              <a:t>“general_font_size”:15</a:t>
            </a:r>
            <a:r>
              <a:rPr lang="en-US" sz="1100" dirty="0">
                <a:solidFill>
                  <a:srgbClr val="6897BB"/>
                </a:solidFill>
                <a:effectLst/>
              </a:rPr>
              <a:t>,</a:t>
            </a:r>
            <a:endParaRPr lang="ru-RU" sz="1100" dirty="0">
              <a:solidFill>
                <a:srgbClr val="CC783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“axes_font_size”:</a:t>
            </a:r>
            <a:r>
              <a:rPr lang="en-US" sz="1100" dirty="0">
                <a:solidFill>
                  <a:srgbClr val="6897BB"/>
                </a:solidFill>
                <a:effectLst/>
              </a:rPr>
              <a:t>15,</a:t>
            </a:r>
            <a:endParaRPr lang="ru-RU" sz="1100" dirty="0">
              <a:solidFill>
                <a:srgbClr val="CC783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“axis_title_font_size”:</a:t>
            </a:r>
            <a:r>
              <a:rPr lang="en-US" sz="1100" dirty="0">
                <a:solidFill>
                  <a:srgbClr val="6897BB"/>
                </a:solidFill>
                <a:effectLst/>
              </a:rPr>
              <a:t>12,</a:t>
            </a:r>
            <a:endParaRPr lang="ru-RU" sz="1100" dirty="0">
              <a:solidFill>
                <a:srgbClr val="CC783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“title_fontsize”:</a:t>
            </a:r>
            <a:r>
              <a:rPr lang="en-US" sz="1100" dirty="0">
                <a:solidFill>
                  <a:srgbClr val="6897BB"/>
                </a:solidFill>
                <a:effectLst/>
              </a:rPr>
              <a:t>20,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”</a:t>
            </a:r>
            <a:r>
              <a:rPr lang="en-US" sz="1600" dirty="0" err="1"/>
              <a:t>anotate_diff_percent”:</a:t>
            </a:r>
            <a:r>
              <a:rPr lang="en-US" sz="1600" dirty="0" err="1">
                <a:solidFill>
                  <a:srgbClr val="CC7832"/>
                </a:solidFill>
                <a:effectLst/>
              </a:rPr>
              <a:t>True</a:t>
            </a:r>
            <a:r>
              <a:rPr lang="en-US" sz="1600" dirty="0">
                <a:solidFill>
                  <a:srgbClr val="CC7832"/>
                </a:solidFill>
                <a:effectLst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”</a:t>
            </a:r>
            <a:r>
              <a:rPr lang="en-US" sz="1600" dirty="0" err="1"/>
              <a:t>anotate_diff_values</a:t>
            </a:r>
            <a:r>
              <a:rPr lang="en-US" sz="1100" dirty="0" err="1"/>
              <a:t>”:False</a:t>
            </a:r>
            <a:endParaRPr lang="en-US" sz="1100" dirty="0">
              <a:solidFill>
                <a:srgbClr val="6897BB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</a:rPr>
              <a:t>}</a:t>
            </a:r>
            <a:endParaRPr lang="en-US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y_bounds1=</a:t>
            </a:r>
            <a:r>
              <a:rPr lang="en-US" sz="1100" dirty="0">
                <a:sym typeface="Wingdings" panose="05000000000000000000" pitchFamily="2" charset="2"/>
              </a:rPr>
              <a:t>(0, 1000)</a:t>
            </a:r>
            <a:endParaRPr lang="en-US" sz="1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y_bounds2=</a:t>
            </a:r>
            <a:r>
              <a:rPr lang="en-US" sz="1000" dirty="0">
                <a:sym typeface="Wingdings" panose="05000000000000000000" pitchFamily="2" charset="2"/>
              </a:rPr>
              <a:t>(0, 400)</a:t>
            </a:r>
            <a:endParaRPr lang="en-US" sz="1000" dirty="0">
              <a:solidFill>
                <a:srgbClr val="6897BB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712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latin typeface="var(--jp-code-font-family)"/>
              </a:rPr>
              <a:t>print(</a:t>
            </a:r>
            <a:r>
              <a:rPr lang="en-US" dirty="0"/>
              <a:t>“slide11”)</a:t>
            </a:r>
            <a:endParaRPr lang="en-US" altLang="ru-RU" sz="1200" dirty="0"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index1 = </a:t>
            </a:r>
            <a:r>
              <a:rPr lang="en-US" dirty="0"/>
              <a:t> </a:t>
            </a:r>
            <a:r>
              <a:rPr lang="ru-RU" dirty="0"/>
              <a:t>'Среднесписочная численность работников, тыс. чел.’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index2 = index1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sector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 = </a:t>
            </a:r>
            <a:r>
              <a:rPr lang="ru-RU" sz="1200" dirty="0"/>
              <a:t>'Производство ИКТ’</a:t>
            </a:r>
            <a:endParaRPr 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sector2 = </a:t>
            </a:r>
            <a:r>
              <a:rPr lang="ru-RU" dirty="0"/>
              <a:t>'Оптовая торговля ИКТ-товарами’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title = index1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/>
              <a:t>plot_titles</a:t>
            </a:r>
            <a:r>
              <a:rPr lang="en-US" sz="1200" dirty="0"/>
              <a:t> = []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for sector in (sector1, sector2):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    for year1, year2 in ((2021, 2022), (2022, 2023)):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        </a:t>
            </a:r>
            <a:r>
              <a:rPr lang="en-US" sz="1200" dirty="0" err="1"/>
              <a:t>plot_titles.append</a:t>
            </a:r>
            <a:r>
              <a:rPr lang="en-US" sz="1200" dirty="0"/>
              <a:t>(f'</a:t>
            </a:r>
            <a:r>
              <a:rPr lang="ru-RU" sz="1200" dirty="0"/>
              <a:t>{</a:t>
            </a:r>
            <a:r>
              <a:rPr lang="en-US" sz="1200" dirty="0" err="1"/>
              <a:t>sector</a:t>
            </a:r>
            <a:r>
              <a:rPr lang="en-US" dirty="0" err="1"/>
              <a:t>.upper</a:t>
            </a:r>
            <a:r>
              <a:rPr lang="en-US" dirty="0"/>
              <a:t>()</a:t>
            </a:r>
            <a:r>
              <a:rPr lang="en-US" sz="1200" dirty="0"/>
              <a:t>} {year1}-{year2}’)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plot_title1, plot_title2, plot_title3, plot_title4 = </a:t>
            </a:r>
            <a:r>
              <a:rPr lang="en-US" sz="1200" dirty="0" err="1"/>
              <a:t>plot_titles</a:t>
            </a:r>
            <a:endParaRPr lang="en-US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/>
              <a:t>kwargs</a:t>
            </a:r>
            <a:r>
              <a:rPr lang="en-US" sz="1200" dirty="0"/>
              <a:t> = {</a:t>
            </a:r>
            <a:r>
              <a:rPr lang="en-US" sz="1100" dirty="0"/>
              <a:t>“general_font_size”:15</a:t>
            </a:r>
            <a:r>
              <a:rPr lang="en-US" sz="1100" dirty="0">
                <a:solidFill>
                  <a:srgbClr val="6897BB"/>
                </a:solidFill>
                <a:effectLst/>
              </a:rPr>
              <a:t>,</a:t>
            </a:r>
            <a:endParaRPr lang="ru-RU" sz="1100" dirty="0">
              <a:solidFill>
                <a:srgbClr val="CC783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“axes_font_size”:</a:t>
            </a:r>
            <a:r>
              <a:rPr lang="en-US" sz="1100" dirty="0">
                <a:solidFill>
                  <a:srgbClr val="6897BB"/>
                </a:solidFill>
                <a:effectLst/>
              </a:rPr>
              <a:t>15,</a:t>
            </a:r>
            <a:endParaRPr lang="ru-RU" sz="1100" dirty="0">
              <a:solidFill>
                <a:srgbClr val="CC783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“axis_title_font_size”:</a:t>
            </a:r>
            <a:r>
              <a:rPr lang="en-US" sz="1100" dirty="0">
                <a:solidFill>
                  <a:srgbClr val="6897BB"/>
                </a:solidFill>
                <a:effectLst/>
              </a:rPr>
              <a:t>12,</a:t>
            </a:r>
            <a:endParaRPr lang="ru-RU" sz="1100" dirty="0">
              <a:solidFill>
                <a:srgbClr val="CC783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“title_fontsize”:</a:t>
            </a:r>
            <a:r>
              <a:rPr lang="en-US" sz="1100" dirty="0">
                <a:solidFill>
                  <a:srgbClr val="6897BB"/>
                </a:solidFill>
                <a:effectLst/>
              </a:rPr>
              <a:t>20,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”</a:t>
            </a:r>
            <a:r>
              <a:rPr lang="en-US" sz="1600" dirty="0" err="1"/>
              <a:t>anotate_diff_percent”:</a:t>
            </a:r>
            <a:r>
              <a:rPr lang="en-US" sz="1600" dirty="0" err="1">
                <a:solidFill>
                  <a:srgbClr val="CC7832"/>
                </a:solidFill>
                <a:effectLst/>
              </a:rPr>
              <a:t>True</a:t>
            </a:r>
            <a:r>
              <a:rPr lang="en-US" sz="1600" dirty="0">
                <a:solidFill>
                  <a:srgbClr val="CC7832"/>
                </a:solidFill>
                <a:effectLst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”</a:t>
            </a:r>
            <a:r>
              <a:rPr lang="en-US" sz="1600" dirty="0" err="1"/>
              <a:t>anotate_diff_values</a:t>
            </a:r>
            <a:r>
              <a:rPr lang="en-US" sz="1100" dirty="0" err="1"/>
              <a:t>”:False</a:t>
            </a:r>
            <a:endParaRPr lang="en-US" sz="1100" dirty="0">
              <a:solidFill>
                <a:srgbClr val="6897BB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</a:rPr>
              <a:t>}</a:t>
            </a:r>
            <a:endParaRPr lang="en-US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y_bounds1=</a:t>
            </a:r>
            <a:r>
              <a:rPr lang="en-US" sz="1100" dirty="0">
                <a:sym typeface="Wingdings" panose="05000000000000000000" pitchFamily="2" charset="2"/>
              </a:rPr>
              <a:t>(0, 200)</a:t>
            </a:r>
            <a:endParaRPr lang="en-US" sz="1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y_bounds2=</a:t>
            </a:r>
            <a:r>
              <a:rPr lang="en-US" sz="1000" dirty="0">
                <a:sym typeface="Wingdings" panose="05000000000000000000" pitchFamily="2" charset="2"/>
              </a:rPr>
              <a:t>(0, 60)</a:t>
            </a:r>
            <a:endParaRPr lang="en-US" sz="1000" dirty="0">
              <a:solidFill>
                <a:srgbClr val="6897BB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873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latin typeface="var(--jp-code-font-family)"/>
              </a:rPr>
              <a:t>print(</a:t>
            </a:r>
            <a:r>
              <a:rPr lang="en-US" dirty="0"/>
              <a:t>“slide12”)</a:t>
            </a:r>
            <a:endParaRPr lang="en-US" altLang="ru-RU" sz="1200" dirty="0"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index1 = </a:t>
            </a:r>
            <a:r>
              <a:rPr lang="ru-RU" dirty="0"/>
              <a:t>'Среднемесячная начисленная заработная плата, тыс. руб.’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index2 = index1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sector1 = </a:t>
            </a:r>
            <a:r>
              <a:rPr lang="ru-RU" dirty="0"/>
              <a:t>'ИТ-отрасль и прочие ИТ-услуги'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sector2 = '</a:t>
            </a:r>
            <a:r>
              <a:rPr lang="ru-RU" dirty="0"/>
              <a:t>Телекоммуникации’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title = index1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plot_titles</a:t>
            </a:r>
            <a:r>
              <a:rPr lang="en-US" dirty="0"/>
              <a:t> = []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for sector in (sector1, sector2):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    for year1, year2 in ((2021, 2022), (2022, 2023)):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        </a:t>
            </a:r>
            <a:r>
              <a:rPr lang="en-US" dirty="0" err="1"/>
              <a:t>plot_titles.append</a:t>
            </a:r>
            <a:r>
              <a:rPr lang="en-US" dirty="0"/>
              <a:t>(f'</a:t>
            </a:r>
            <a:r>
              <a:rPr lang="ru-RU" dirty="0"/>
              <a:t>{</a:t>
            </a:r>
            <a:r>
              <a:rPr lang="en-US" dirty="0" err="1"/>
              <a:t>sector.upper</a:t>
            </a:r>
            <a:r>
              <a:rPr lang="en-US" dirty="0"/>
              <a:t>()} {year1}-{year2}’)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plot_title1, plot_title2, plot_title3, plot_title4 = </a:t>
            </a:r>
            <a:r>
              <a:rPr lang="en-US" dirty="0" err="1"/>
              <a:t>plot_titles</a:t>
            </a:r>
            <a:endParaRPr lang="en-US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/>
              <a:t>kwargs</a:t>
            </a:r>
            <a:r>
              <a:rPr lang="en-US" sz="1200" dirty="0"/>
              <a:t> = {</a:t>
            </a:r>
            <a:r>
              <a:rPr lang="en-US" sz="1100" dirty="0"/>
              <a:t>“general_font_size”:15</a:t>
            </a:r>
            <a:r>
              <a:rPr lang="en-US" sz="1100" dirty="0">
                <a:solidFill>
                  <a:srgbClr val="6897BB"/>
                </a:solidFill>
                <a:effectLst/>
              </a:rPr>
              <a:t>,</a:t>
            </a:r>
            <a:endParaRPr lang="ru-RU" sz="1100" dirty="0">
              <a:solidFill>
                <a:srgbClr val="CC783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“axes_font_size”:</a:t>
            </a:r>
            <a:r>
              <a:rPr lang="en-US" sz="1100" dirty="0">
                <a:solidFill>
                  <a:srgbClr val="6897BB"/>
                </a:solidFill>
                <a:effectLst/>
              </a:rPr>
              <a:t>15,</a:t>
            </a:r>
            <a:endParaRPr lang="ru-RU" sz="1100" dirty="0">
              <a:solidFill>
                <a:srgbClr val="CC783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“axis_title_font_size”:</a:t>
            </a:r>
            <a:r>
              <a:rPr lang="en-US" sz="1100" dirty="0">
                <a:solidFill>
                  <a:srgbClr val="6897BB"/>
                </a:solidFill>
                <a:effectLst/>
              </a:rPr>
              <a:t>12,</a:t>
            </a:r>
            <a:endParaRPr lang="ru-RU" sz="1100" dirty="0">
              <a:solidFill>
                <a:srgbClr val="CC783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“title_fontsize”:</a:t>
            </a:r>
            <a:r>
              <a:rPr lang="en-US" sz="1100" dirty="0">
                <a:solidFill>
                  <a:srgbClr val="6897BB"/>
                </a:solidFill>
                <a:effectLst/>
              </a:rPr>
              <a:t>20,</a:t>
            </a:r>
            <a:endParaRPr lang="fr-FR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”</a:t>
            </a:r>
            <a:r>
              <a:rPr lang="en-US" sz="1600" dirty="0" err="1"/>
              <a:t>anotate_diff_percent”:</a:t>
            </a:r>
            <a:r>
              <a:rPr lang="en-US" sz="1600" dirty="0" err="1">
                <a:solidFill>
                  <a:srgbClr val="CC7832"/>
                </a:solidFill>
                <a:effectLst/>
              </a:rPr>
              <a:t>True</a:t>
            </a:r>
            <a:r>
              <a:rPr lang="en-US" sz="1600" dirty="0">
                <a:solidFill>
                  <a:srgbClr val="CC7832"/>
                </a:solidFill>
                <a:effectLst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”</a:t>
            </a:r>
            <a:r>
              <a:rPr lang="en-US" sz="1600" dirty="0" err="1"/>
              <a:t>anotate_diff_values</a:t>
            </a:r>
            <a:r>
              <a:rPr lang="en-US" sz="1100" dirty="0" err="1"/>
              <a:t>”:False</a:t>
            </a:r>
            <a:endParaRPr lang="en-US" sz="1100" dirty="0">
              <a:solidFill>
                <a:srgbClr val="6897BB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</a:rPr>
              <a:t>}</a:t>
            </a:r>
            <a:endParaRPr lang="en-US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y_bounds1=</a:t>
            </a:r>
            <a:r>
              <a:rPr lang="en-US" sz="1100" dirty="0">
                <a:sym typeface="Wingdings" panose="05000000000000000000" pitchFamily="2" charset="2"/>
              </a:rPr>
              <a:t>(0, 160)</a:t>
            </a:r>
            <a:endParaRPr lang="en-US" sz="1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y_bounds2=</a:t>
            </a:r>
            <a:r>
              <a:rPr lang="en-US" sz="1000" dirty="0">
                <a:sym typeface="Wingdings" panose="05000000000000000000" pitchFamily="2" charset="2"/>
              </a:rPr>
              <a:t>(0, 120)</a:t>
            </a:r>
            <a:endParaRPr lang="en-US" sz="1000" dirty="0">
              <a:solidFill>
                <a:srgbClr val="6897BB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691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5A783D-EB77-9190-6C32-6C586FF1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25E4DB-0A50-F97A-F06C-CA7BCE208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A37A66-2A68-7256-3763-64B3EE6C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67E-5A06-4760-A605-7AEB35694208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E4991B-1705-64CD-6264-3B095CD9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B6A438-5F86-2AE0-7FBE-48DDBF97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66-1E90-4640-90C1-246195F2D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82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B17F9-E981-4E69-C682-E15D359D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7B973D-7FDB-7034-CE1A-9D6EE0FF0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18785A-DE9B-ADE0-5618-09C73402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67E-5A06-4760-A605-7AEB35694208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52B035-C265-53A4-82C2-146D0EE9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DB9CFB-1E19-010A-3DAA-097BEF93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66-1E90-4640-90C1-246195F2D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81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7F0759F-79B3-085C-A83A-73E0F0E44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4A0487-CB0C-53AE-284B-E92C30DBB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07C62D-6671-A601-1B19-3BA9EEA0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67E-5A06-4760-A605-7AEB35694208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9EBB86-4488-C8A0-FF4B-2D23C9FF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15F7F9-E75D-11DB-EE2E-060F493AB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66-1E90-4640-90C1-246195F2D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3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0FC46-0884-5C0D-E4F1-A9465B5D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509192-CFAC-77C7-BFA0-A6FA6180B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810B8A-9DEA-27D5-7138-1908B2FB4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67E-5A06-4760-A605-7AEB35694208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D7B2E7-E500-9176-6448-7E0BA677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2AB8E8-E1CD-56B6-2EC5-CE41578C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66-1E90-4640-90C1-246195F2D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7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C1378-037C-0CE8-D264-13819ADEE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DA075B-0931-AACB-34AB-9D616E965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0B10D5-44AD-3577-893F-6825CED41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67E-5A06-4760-A605-7AEB35694208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4D5742-722F-C7CC-9B93-526E32B1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6D3179-D864-64D9-DAFC-F590324C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66-1E90-4640-90C1-246195F2D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27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7BBE5-A32A-CE9E-76E8-47794D15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7244F2-48E8-7CA9-4580-212E183C4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F87527-FF8A-9B57-E3EE-18351506B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758E18-1089-BD26-F559-E4CA9BBA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67E-5A06-4760-A605-7AEB35694208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3A895C-4497-18B0-59A7-6C693575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1DAB73-BF39-FA2E-858F-7DCE65F1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66-1E90-4640-90C1-246195F2D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93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94276-8EFF-977F-C126-03CDF517F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422FB9-2483-F79B-B02D-31018869F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273FC1-299E-DA19-E4B5-A5F32F3C6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9B36D2C-5743-FCF0-CA49-5215AC2A7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15C4C16-E0FD-BC8B-F126-3A382ADF6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90B628F-010C-9A0E-997E-0179EE77E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67E-5A06-4760-A605-7AEB35694208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6A3A85B-604E-19ED-EDE4-6C338A68F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2D3107D-F656-0467-0EDA-ED5BA27F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66-1E90-4640-90C1-246195F2D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07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02C9AC-66A1-F9A1-8274-B8E11449A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D8E242-A60F-B799-103D-B5E4D0D5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67E-5A06-4760-A605-7AEB35694208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1EFA9F-44F3-22A0-2869-E2DBF698F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3E4C3F-2E64-5323-E862-46492440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66-1E90-4640-90C1-246195F2D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37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E835F86-38E2-81F6-3F22-C16626BC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67E-5A06-4760-A605-7AEB35694208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8E69DF4-32E5-E62E-CDEE-8D428D9A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FC98DF-F1A5-3971-ED33-BD90C961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66-1E90-4640-90C1-246195F2D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67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E28432-5AFE-354E-F163-83531787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737C72-23CA-C72F-DAE8-D6AB90819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5DF3BB-C620-7172-B822-69EDB4AD0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052530-E116-0B70-A8F5-3D15B87D1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67E-5A06-4760-A605-7AEB35694208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95757E-4F03-2A6F-561F-1B1B60D1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25E2D3-56FA-3564-D67C-190EB0D2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66-1E90-4640-90C1-246195F2D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3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3C4DA-9E25-AC75-81E6-25A994FA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806035E-43EB-183D-8B43-7792575C7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834B26-8E02-E9DC-9EDE-9E3C86BBF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9C63EC-7BE1-F045-A452-489F3B97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67E-5A06-4760-A605-7AEB35694208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73DDB0-13B4-DC5E-570C-C5312BC04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EBFDDB-CF46-FBCA-B391-49F2603B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66-1E90-4640-90C1-246195F2D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55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3DE9DF-8623-E646-4310-71B8DE88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4B15E2-BA95-541E-4C48-1882DB975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4F862B-D722-429F-B67A-7395A9854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7A067E-5A06-4760-A605-7AEB35694208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56F0F6-8941-4B01-FDB4-339D5F11D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17049B-358D-DA0F-8D1B-D7A0DCD2B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ACC466-1E90-4640-90C1-246195F2D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22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ssek.hse.ru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ssekdash.hse.ru/viewer/public?dashboardGuid=0e54f8988a3241129ffae56ca76001cd&amp;showNav=true" TargetMode="External"/><Relationship Id="rId4" Type="http://schemas.openxmlformats.org/officeDocument/2006/relationships/hyperlink" Target="https://issek.hse.ru/mirror/pubs/share/898604421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Сектор ИКТ в 2021 году: на пике роста в преддверии новых условий — Новости  — Институт статистических исследований и экономики знаний — Национальный  исследовательский университет «Высшая школа экономики»">
            <a:extLst>
              <a:ext uri="{FF2B5EF4-FFF2-40B4-BE49-F238E27FC236}">
                <a16:creationId xmlns:a16="http://schemas.microsoft.com/office/drawing/2014/main" id="{2B99C716-358C-9FBE-C95C-4B067B018A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2" b="8108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08E6AA-BCDF-14A3-67DE-859102F24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FFFF"/>
                </a:solidFill>
              </a:rPr>
              <a:t>Динамика изменения сегментов Российского сектора ИКТ 2021, 2022, 2023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01674D-9271-1278-B159-547AE2F07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Леманский Константин Юрьевич, студент РУТ МИИТ 3 курс, курсовая работа по предмету </a:t>
            </a:r>
            <a:r>
              <a:rPr lang="en-US" dirty="0">
                <a:solidFill>
                  <a:srgbClr val="FFFFFF"/>
                </a:solidFill>
              </a:rPr>
              <a:t>“</a:t>
            </a:r>
            <a:r>
              <a:rPr lang="ru-RU" dirty="0">
                <a:solidFill>
                  <a:srgbClr val="FFFFFF"/>
                </a:solidFill>
              </a:rPr>
              <a:t>Визуализация данных</a:t>
            </a:r>
            <a:r>
              <a:rPr lang="en-US" dirty="0">
                <a:solidFill>
                  <a:srgbClr val="FFFFFF"/>
                </a:solidFill>
              </a:rPr>
              <a:t>”</a:t>
            </a:r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694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43C9E-87EE-2A1B-ACB2-A0B22947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89" y="-1047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{{{title}}}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DA6ECBE-BF83-2998-C1D7-FA9E52712A5D}"/>
              </a:ext>
            </a:extLst>
          </p:cNvPr>
          <p:cNvSpPr/>
          <p:nvPr/>
        </p:nvSpPr>
        <p:spPr>
          <a:xfrm>
            <a:off x="130630" y="1220772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</a:t>
            </a:r>
            <a:r>
              <a:rPr lang="en-US" altLang="ru-RU" dirty="0"/>
              <a:t> sector1</a:t>
            </a:r>
            <a:r>
              <a:rPr lang="ru-RU" dirty="0"/>
              <a:t>, </a:t>
            </a:r>
            <a:r>
              <a:rPr lang="en-US" dirty="0"/>
              <a:t>index=index1</a:t>
            </a:r>
            <a:r>
              <a:rPr lang="ru-RU" dirty="0"/>
              <a:t>, </a:t>
            </a:r>
            <a:r>
              <a:rPr lang="en-US" dirty="0"/>
              <a:t>year1=2021,year2=2022, </a:t>
            </a:r>
            <a:r>
              <a:rPr lang="en-US" dirty="0" err="1"/>
              <a:t>figsize</a:t>
            </a:r>
            <a:r>
              <a:rPr lang="en-US" dirty="0"/>
              <a:t>=(10, 5), width=0.66, title=plot_title1, </a:t>
            </a:r>
            <a:r>
              <a:rPr lang="en-US" sz="1800" dirty="0" err="1"/>
              <a:t>y_bounds</a:t>
            </a:r>
            <a:r>
              <a:rPr lang="en-US" sz="1800" dirty="0"/>
              <a:t>=y_bounds1,</a:t>
            </a:r>
            <a:r>
              <a:rPr lang="en-US" dirty="0"/>
              <a:t> **</a:t>
            </a:r>
            <a:r>
              <a:rPr lang="en-US" dirty="0" err="1"/>
              <a:t>kwargs</a:t>
            </a:r>
            <a:r>
              <a:rPr lang="en-US" dirty="0"/>
              <a:t>):image()}}}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944BE34-EC89-FB93-717B-46547AF8AAFB}"/>
              </a:ext>
            </a:extLst>
          </p:cNvPr>
          <p:cNvSpPr/>
          <p:nvPr/>
        </p:nvSpPr>
        <p:spPr>
          <a:xfrm>
            <a:off x="6324603" y="1220772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sector1</a:t>
            </a:r>
            <a:r>
              <a:rPr lang="ru-RU" dirty="0"/>
              <a:t>, </a:t>
            </a:r>
            <a:r>
              <a:rPr lang="en-US" dirty="0"/>
              <a:t>index=index1</a:t>
            </a:r>
            <a:r>
              <a:rPr lang="ru-RU" dirty="0"/>
              <a:t> 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title=plot_title2, </a:t>
            </a:r>
            <a:r>
              <a:rPr lang="en-US" sz="1800" dirty="0" err="1"/>
              <a:t>y_bounds</a:t>
            </a:r>
            <a:r>
              <a:rPr lang="en-US" sz="1800" dirty="0"/>
              <a:t>=y_bounds1,</a:t>
            </a:r>
            <a:r>
              <a:rPr lang="ru-RU" dirty="0"/>
              <a:t> </a:t>
            </a:r>
            <a:r>
              <a:rPr lang="en-US" dirty="0"/>
              <a:t>**</a:t>
            </a:r>
            <a:r>
              <a:rPr lang="en-US" dirty="0" err="1"/>
              <a:t>kwargs</a:t>
            </a:r>
            <a:r>
              <a:rPr lang="en-US" dirty="0"/>
              <a:t>):image()}}}</a:t>
            </a: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3D7888CC-D9CC-0F66-E088-6EE1F83CBF3D}"/>
              </a:ext>
            </a:extLst>
          </p:cNvPr>
          <p:cNvSpPr/>
          <p:nvPr/>
        </p:nvSpPr>
        <p:spPr>
          <a:xfrm>
            <a:off x="130630" y="3989196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sector2,</a:t>
            </a:r>
            <a:r>
              <a:rPr lang="ru-RU" dirty="0"/>
              <a:t> </a:t>
            </a:r>
            <a:r>
              <a:rPr lang="en-US" dirty="0"/>
              <a:t>index=</a:t>
            </a:r>
            <a:r>
              <a:rPr lang="en-US" altLang="ru-RU" dirty="0"/>
              <a:t> index2</a:t>
            </a:r>
            <a:r>
              <a:rPr lang="ru-RU" dirty="0"/>
              <a:t>, </a:t>
            </a:r>
            <a:r>
              <a:rPr lang="en-US" dirty="0"/>
              <a:t>year1=2021,year2=2022, </a:t>
            </a:r>
            <a:r>
              <a:rPr lang="en-US" dirty="0" err="1"/>
              <a:t>figsize</a:t>
            </a:r>
            <a:r>
              <a:rPr lang="en-US" dirty="0"/>
              <a:t>=(10, 5), width=0.66,  title=plot_title3,</a:t>
            </a:r>
            <a:r>
              <a:rPr lang="en-US" sz="1800" dirty="0"/>
              <a:t> </a:t>
            </a:r>
            <a:r>
              <a:rPr lang="en-US" sz="1800" dirty="0" err="1"/>
              <a:t>y_bounds</a:t>
            </a:r>
            <a:r>
              <a:rPr lang="en-US" sz="1800" dirty="0"/>
              <a:t>=y_bounds2,</a:t>
            </a:r>
            <a:r>
              <a:rPr lang="en-US" dirty="0"/>
              <a:t> **</a:t>
            </a:r>
            <a:r>
              <a:rPr lang="en-US" dirty="0" err="1"/>
              <a:t>kwargs</a:t>
            </a:r>
            <a:r>
              <a:rPr lang="en-US" dirty="0"/>
              <a:t>):image()}}}</a:t>
            </a:r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AA518EB-8427-3AD8-3615-484B3663CAAF}"/>
              </a:ext>
            </a:extLst>
          </p:cNvPr>
          <p:cNvSpPr/>
          <p:nvPr/>
        </p:nvSpPr>
        <p:spPr>
          <a:xfrm>
            <a:off x="6324602" y="3989196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sector2,</a:t>
            </a:r>
            <a:r>
              <a:rPr lang="ru-RU" dirty="0"/>
              <a:t> </a:t>
            </a:r>
            <a:r>
              <a:rPr lang="en-US" dirty="0"/>
              <a:t>index=</a:t>
            </a:r>
            <a:r>
              <a:rPr lang="en-US" altLang="ru-RU" dirty="0"/>
              <a:t> index2</a:t>
            </a:r>
            <a:r>
              <a:rPr lang="ru-RU" dirty="0"/>
              <a:t>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title=plot_title4,</a:t>
            </a:r>
            <a:r>
              <a:rPr lang="en-US" sz="1800" dirty="0"/>
              <a:t> </a:t>
            </a:r>
            <a:r>
              <a:rPr lang="en-US" sz="1800" dirty="0" err="1"/>
              <a:t>y_bounds</a:t>
            </a:r>
            <a:r>
              <a:rPr lang="en-US" sz="1800" dirty="0"/>
              <a:t>=y_bounds2,</a:t>
            </a:r>
            <a:r>
              <a:rPr lang="en-US" dirty="0"/>
              <a:t> **</a:t>
            </a:r>
            <a:r>
              <a:rPr lang="en-US" dirty="0" err="1"/>
              <a:t>kwargs</a:t>
            </a:r>
            <a:r>
              <a:rPr lang="en-US" dirty="0"/>
              <a:t>):image()}}}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768D27-92A8-7CA6-F8E2-C3D00E86CD04}"/>
              </a:ext>
            </a:extLst>
          </p:cNvPr>
          <p:cNvSpPr txBox="1"/>
          <p:nvPr/>
        </p:nvSpPr>
        <p:spPr>
          <a:xfrm>
            <a:off x="0" y="5994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14578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43C9E-87EE-2A1B-ACB2-A0B22947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89" y="-1047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{{{title}}}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448F7A5-A6EC-6634-B0B2-0E1DA2D2E990}"/>
              </a:ext>
            </a:extLst>
          </p:cNvPr>
          <p:cNvSpPr/>
          <p:nvPr/>
        </p:nvSpPr>
        <p:spPr>
          <a:xfrm>
            <a:off x="130630" y="1220772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</a:t>
            </a:r>
            <a:r>
              <a:rPr lang="en-US" altLang="ru-RU" dirty="0"/>
              <a:t> sector1</a:t>
            </a:r>
            <a:r>
              <a:rPr lang="ru-RU" dirty="0"/>
              <a:t>, </a:t>
            </a:r>
            <a:r>
              <a:rPr lang="en-US" dirty="0"/>
              <a:t>index=index1</a:t>
            </a:r>
            <a:r>
              <a:rPr lang="ru-RU" dirty="0"/>
              <a:t>, </a:t>
            </a:r>
            <a:r>
              <a:rPr lang="en-US" dirty="0"/>
              <a:t>year1=2021,year2=2022, </a:t>
            </a:r>
            <a:r>
              <a:rPr lang="en-US" dirty="0" err="1"/>
              <a:t>figsize</a:t>
            </a:r>
            <a:r>
              <a:rPr lang="en-US" dirty="0"/>
              <a:t>=(10, 5), width=0.66, title=plot_title1, </a:t>
            </a:r>
            <a:r>
              <a:rPr lang="en-US" sz="1800" dirty="0" err="1"/>
              <a:t>y_bounds</a:t>
            </a:r>
            <a:r>
              <a:rPr lang="en-US" sz="1800" dirty="0"/>
              <a:t>=y_bounds1,</a:t>
            </a:r>
            <a:r>
              <a:rPr lang="en-US" dirty="0"/>
              <a:t> **</a:t>
            </a:r>
            <a:r>
              <a:rPr lang="en-US" dirty="0" err="1"/>
              <a:t>kwargs</a:t>
            </a:r>
            <a:r>
              <a:rPr lang="en-US" dirty="0"/>
              <a:t>):image()}}}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37A8271-C281-F1C4-F64A-6474CB901D6F}"/>
              </a:ext>
            </a:extLst>
          </p:cNvPr>
          <p:cNvSpPr/>
          <p:nvPr/>
        </p:nvSpPr>
        <p:spPr>
          <a:xfrm>
            <a:off x="6324603" y="1220772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sector1</a:t>
            </a:r>
            <a:r>
              <a:rPr lang="ru-RU" dirty="0"/>
              <a:t>, </a:t>
            </a:r>
            <a:r>
              <a:rPr lang="en-US" dirty="0"/>
              <a:t>index=index1</a:t>
            </a:r>
            <a:r>
              <a:rPr lang="ru-RU" dirty="0"/>
              <a:t> 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title=plot_title2, </a:t>
            </a:r>
            <a:r>
              <a:rPr lang="en-US" sz="1800" dirty="0" err="1"/>
              <a:t>y_bounds</a:t>
            </a:r>
            <a:r>
              <a:rPr lang="en-US" sz="1800" dirty="0"/>
              <a:t>=y_bounds1,</a:t>
            </a:r>
            <a:r>
              <a:rPr lang="ru-RU" dirty="0"/>
              <a:t> </a:t>
            </a:r>
            <a:r>
              <a:rPr lang="en-US" dirty="0"/>
              <a:t>**</a:t>
            </a:r>
            <a:r>
              <a:rPr lang="en-US" dirty="0" err="1"/>
              <a:t>kwargs</a:t>
            </a:r>
            <a:r>
              <a:rPr lang="en-US" dirty="0"/>
              <a:t>):image()}}}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CBB5747-EAC7-8B67-954B-03956558C76D}"/>
              </a:ext>
            </a:extLst>
          </p:cNvPr>
          <p:cNvSpPr/>
          <p:nvPr/>
        </p:nvSpPr>
        <p:spPr>
          <a:xfrm>
            <a:off x="130630" y="3989196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sector2,</a:t>
            </a:r>
            <a:r>
              <a:rPr lang="ru-RU" dirty="0"/>
              <a:t> </a:t>
            </a:r>
            <a:r>
              <a:rPr lang="en-US" dirty="0"/>
              <a:t>index=</a:t>
            </a:r>
            <a:r>
              <a:rPr lang="en-US" altLang="ru-RU" dirty="0"/>
              <a:t> index2</a:t>
            </a:r>
            <a:r>
              <a:rPr lang="ru-RU" dirty="0"/>
              <a:t>, </a:t>
            </a:r>
            <a:r>
              <a:rPr lang="en-US" dirty="0"/>
              <a:t>year1=2021,year2=2022, </a:t>
            </a:r>
            <a:r>
              <a:rPr lang="en-US" dirty="0" err="1"/>
              <a:t>figsize</a:t>
            </a:r>
            <a:r>
              <a:rPr lang="en-US" dirty="0"/>
              <a:t>=(10, 5), width=0.66,  title=plot_title3,</a:t>
            </a:r>
            <a:r>
              <a:rPr lang="en-US" sz="1800" dirty="0"/>
              <a:t> </a:t>
            </a:r>
            <a:r>
              <a:rPr lang="en-US" sz="1800" dirty="0" err="1"/>
              <a:t>y_bounds</a:t>
            </a:r>
            <a:r>
              <a:rPr lang="en-US" sz="1800" dirty="0"/>
              <a:t>=y_bounds2,</a:t>
            </a:r>
            <a:r>
              <a:rPr lang="en-US" dirty="0"/>
              <a:t> **</a:t>
            </a:r>
            <a:r>
              <a:rPr lang="en-US" dirty="0" err="1"/>
              <a:t>kwargs</a:t>
            </a:r>
            <a:r>
              <a:rPr lang="en-US" dirty="0"/>
              <a:t>):image()}}}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785CAEE-488E-26FD-1995-17DE83182A89}"/>
              </a:ext>
            </a:extLst>
          </p:cNvPr>
          <p:cNvSpPr/>
          <p:nvPr/>
        </p:nvSpPr>
        <p:spPr>
          <a:xfrm>
            <a:off x="6324602" y="3989196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sector2,</a:t>
            </a:r>
            <a:r>
              <a:rPr lang="ru-RU" dirty="0"/>
              <a:t> </a:t>
            </a:r>
            <a:r>
              <a:rPr lang="en-US" dirty="0"/>
              <a:t>index=</a:t>
            </a:r>
            <a:r>
              <a:rPr lang="en-US" altLang="ru-RU" dirty="0"/>
              <a:t> index2</a:t>
            </a:r>
            <a:r>
              <a:rPr lang="ru-RU" dirty="0"/>
              <a:t>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title=plot_title4,</a:t>
            </a:r>
            <a:r>
              <a:rPr lang="en-US" sz="1800" dirty="0"/>
              <a:t> </a:t>
            </a:r>
            <a:r>
              <a:rPr lang="en-US" sz="1800" dirty="0" err="1"/>
              <a:t>y_bounds</a:t>
            </a:r>
            <a:r>
              <a:rPr lang="en-US" sz="1800" dirty="0"/>
              <a:t>=y_bounds2,</a:t>
            </a:r>
            <a:r>
              <a:rPr lang="en-US" dirty="0"/>
              <a:t> **</a:t>
            </a:r>
            <a:r>
              <a:rPr lang="en-US" dirty="0" err="1"/>
              <a:t>kwargs</a:t>
            </a:r>
            <a:r>
              <a:rPr lang="en-US" dirty="0"/>
              <a:t>):image()}}}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4014F5-8098-B0AF-486D-88A9BE6A363D}"/>
              </a:ext>
            </a:extLst>
          </p:cNvPr>
          <p:cNvSpPr txBox="1"/>
          <p:nvPr/>
        </p:nvSpPr>
        <p:spPr>
          <a:xfrm>
            <a:off x="0" y="5994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973300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43C9E-87EE-2A1B-ACB2-A0B22947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89" y="-1047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{{{title}}}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C8799D2-C3C1-F1AF-FE80-A0D4A78D97CB}"/>
              </a:ext>
            </a:extLst>
          </p:cNvPr>
          <p:cNvSpPr/>
          <p:nvPr/>
        </p:nvSpPr>
        <p:spPr>
          <a:xfrm>
            <a:off x="130630" y="1220772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</a:t>
            </a:r>
            <a:r>
              <a:rPr lang="en-US" altLang="ru-RU" dirty="0"/>
              <a:t> sector1</a:t>
            </a:r>
            <a:r>
              <a:rPr lang="ru-RU" dirty="0"/>
              <a:t>, </a:t>
            </a:r>
            <a:r>
              <a:rPr lang="en-US" dirty="0"/>
              <a:t>index=index1</a:t>
            </a:r>
            <a:r>
              <a:rPr lang="ru-RU" dirty="0"/>
              <a:t>, </a:t>
            </a:r>
            <a:r>
              <a:rPr lang="en-US" dirty="0"/>
              <a:t>year1=2021,year2=2022, </a:t>
            </a:r>
            <a:r>
              <a:rPr lang="en-US" dirty="0" err="1"/>
              <a:t>figsize</a:t>
            </a:r>
            <a:r>
              <a:rPr lang="en-US" dirty="0"/>
              <a:t>=(10, 5), width=0.66, title=plot_title1, </a:t>
            </a:r>
            <a:r>
              <a:rPr lang="en-US" sz="1800" dirty="0" err="1"/>
              <a:t>y_bounds</a:t>
            </a:r>
            <a:r>
              <a:rPr lang="en-US" sz="1800" dirty="0"/>
              <a:t>=y_bounds1,</a:t>
            </a:r>
            <a:r>
              <a:rPr lang="en-US" dirty="0"/>
              <a:t> **</a:t>
            </a:r>
            <a:r>
              <a:rPr lang="en-US" dirty="0" err="1"/>
              <a:t>kwargs</a:t>
            </a:r>
            <a:r>
              <a:rPr lang="en-US" dirty="0"/>
              <a:t>):image()}}}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A409E1A-F07E-7D32-363F-3D9B165B333C}"/>
              </a:ext>
            </a:extLst>
          </p:cNvPr>
          <p:cNvSpPr/>
          <p:nvPr/>
        </p:nvSpPr>
        <p:spPr>
          <a:xfrm>
            <a:off x="6324603" y="1220772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sector1</a:t>
            </a:r>
            <a:r>
              <a:rPr lang="ru-RU" dirty="0"/>
              <a:t>, </a:t>
            </a:r>
            <a:r>
              <a:rPr lang="en-US" dirty="0"/>
              <a:t>index=index1</a:t>
            </a:r>
            <a:r>
              <a:rPr lang="ru-RU" dirty="0"/>
              <a:t> 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title=plot_title2, </a:t>
            </a:r>
            <a:r>
              <a:rPr lang="en-US" sz="1800" dirty="0" err="1"/>
              <a:t>y_bounds</a:t>
            </a:r>
            <a:r>
              <a:rPr lang="en-US" sz="1800" dirty="0"/>
              <a:t>=y_bounds1,</a:t>
            </a:r>
            <a:r>
              <a:rPr lang="ru-RU" dirty="0"/>
              <a:t> </a:t>
            </a:r>
            <a:r>
              <a:rPr lang="en-US" dirty="0"/>
              <a:t>**</a:t>
            </a:r>
            <a:r>
              <a:rPr lang="en-US" dirty="0" err="1"/>
              <a:t>kwargs</a:t>
            </a:r>
            <a:r>
              <a:rPr lang="en-US" dirty="0"/>
              <a:t>):image()}}}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7C9CF7B-A9BF-41B6-98A8-E7A58D45CA25}"/>
              </a:ext>
            </a:extLst>
          </p:cNvPr>
          <p:cNvSpPr/>
          <p:nvPr/>
        </p:nvSpPr>
        <p:spPr>
          <a:xfrm>
            <a:off x="130630" y="3989196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sector2,</a:t>
            </a:r>
            <a:r>
              <a:rPr lang="ru-RU" dirty="0"/>
              <a:t> </a:t>
            </a:r>
            <a:r>
              <a:rPr lang="en-US" dirty="0"/>
              <a:t>index=</a:t>
            </a:r>
            <a:r>
              <a:rPr lang="en-US" altLang="ru-RU" dirty="0"/>
              <a:t> index2</a:t>
            </a:r>
            <a:r>
              <a:rPr lang="ru-RU" dirty="0"/>
              <a:t>, </a:t>
            </a:r>
            <a:r>
              <a:rPr lang="en-US" dirty="0"/>
              <a:t>year1=2021,year2=2022, </a:t>
            </a:r>
            <a:r>
              <a:rPr lang="en-US" dirty="0" err="1"/>
              <a:t>figsize</a:t>
            </a:r>
            <a:r>
              <a:rPr lang="en-US" dirty="0"/>
              <a:t>=(10, 5), width=0.66,  title=plot_title3,</a:t>
            </a:r>
            <a:r>
              <a:rPr lang="en-US" sz="1800" dirty="0"/>
              <a:t> </a:t>
            </a:r>
            <a:r>
              <a:rPr lang="en-US" sz="1800" dirty="0" err="1"/>
              <a:t>y_bounds</a:t>
            </a:r>
            <a:r>
              <a:rPr lang="en-US" sz="1800" dirty="0"/>
              <a:t>=y_bounds2,</a:t>
            </a:r>
            <a:r>
              <a:rPr lang="en-US" dirty="0"/>
              <a:t> **</a:t>
            </a:r>
            <a:r>
              <a:rPr lang="en-US" dirty="0" err="1"/>
              <a:t>kwargs</a:t>
            </a:r>
            <a:r>
              <a:rPr lang="en-US" dirty="0"/>
              <a:t>):image()}}}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2F1ED54-542B-180B-3901-9B876813108B}"/>
              </a:ext>
            </a:extLst>
          </p:cNvPr>
          <p:cNvSpPr/>
          <p:nvPr/>
        </p:nvSpPr>
        <p:spPr>
          <a:xfrm>
            <a:off x="6324602" y="3989196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sector2,</a:t>
            </a:r>
            <a:r>
              <a:rPr lang="ru-RU" dirty="0"/>
              <a:t> </a:t>
            </a:r>
            <a:r>
              <a:rPr lang="en-US" dirty="0"/>
              <a:t>index=</a:t>
            </a:r>
            <a:r>
              <a:rPr lang="en-US" altLang="ru-RU" dirty="0"/>
              <a:t> index2</a:t>
            </a:r>
            <a:r>
              <a:rPr lang="ru-RU" dirty="0"/>
              <a:t>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title=plot_title4,</a:t>
            </a:r>
            <a:r>
              <a:rPr lang="en-US" sz="1800" dirty="0"/>
              <a:t> </a:t>
            </a:r>
            <a:r>
              <a:rPr lang="en-US" sz="1800" dirty="0" err="1"/>
              <a:t>y_bounds</a:t>
            </a:r>
            <a:r>
              <a:rPr lang="en-US" sz="1800" dirty="0"/>
              <a:t>=y_bounds2,</a:t>
            </a:r>
            <a:r>
              <a:rPr lang="en-US" dirty="0"/>
              <a:t> **</a:t>
            </a:r>
            <a:r>
              <a:rPr lang="en-US" dirty="0" err="1"/>
              <a:t>kwargs</a:t>
            </a:r>
            <a:r>
              <a:rPr lang="en-US" dirty="0"/>
              <a:t>):image()}}}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0746A0-1B43-38C0-04AD-CCD54802B126}"/>
              </a:ext>
            </a:extLst>
          </p:cNvPr>
          <p:cNvSpPr txBox="1"/>
          <p:nvPr/>
        </p:nvSpPr>
        <p:spPr>
          <a:xfrm>
            <a:off x="0" y="5994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366224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43C9E-87EE-2A1B-ACB2-A0B22947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89" y="-1047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{{{title}}}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70BC7EE-531C-E73A-0ACF-F6F12C9C69D5}"/>
              </a:ext>
            </a:extLst>
          </p:cNvPr>
          <p:cNvSpPr/>
          <p:nvPr/>
        </p:nvSpPr>
        <p:spPr>
          <a:xfrm>
            <a:off x="130630" y="1220772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</a:t>
            </a:r>
            <a:r>
              <a:rPr lang="en-US" altLang="ru-RU" dirty="0"/>
              <a:t> sector1</a:t>
            </a:r>
            <a:r>
              <a:rPr lang="ru-RU" dirty="0"/>
              <a:t>, </a:t>
            </a:r>
            <a:r>
              <a:rPr lang="en-US" dirty="0"/>
              <a:t>index=index1</a:t>
            </a:r>
            <a:r>
              <a:rPr lang="ru-RU" dirty="0"/>
              <a:t>, </a:t>
            </a:r>
            <a:r>
              <a:rPr lang="en-US" dirty="0"/>
              <a:t>year1=2021,year2=2022, </a:t>
            </a:r>
            <a:r>
              <a:rPr lang="en-US" dirty="0" err="1"/>
              <a:t>figsize</a:t>
            </a:r>
            <a:r>
              <a:rPr lang="en-US" dirty="0"/>
              <a:t>=(10, 5), width=0.66, title=plot_title1, </a:t>
            </a:r>
            <a:r>
              <a:rPr lang="en-US" sz="1800" dirty="0" err="1"/>
              <a:t>y_bounds</a:t>
            </a:r>
            <a:r>
              <a:rPr lang="en-US" sz="1800" dirty="0"/>
              <a:t>=y_bounds1,</a:t>
            </a:r>
            <a:r>
              <a:rPr lang="en-US" dirty="0"/>
              <a:t> **</a:t>
            </a:r>
            <a:r>
              <a:rPr lang="en-US" dirty="0" err="1"/>
              <a:t>kwargs</a:t>
            </a:r>
            <a:r>
              <a:rPr lang="en-US" dirty="0"/>
              <a:t>):image()}}}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733EF76-4C53-F79D-FF57-5DE8C608D385}"/>
              </a:ext>
            </a:extLst>
          </p:cNvPr>
          <p:cNvSpPr/>
          <p:nvPr/>
        </p:nvSpPr>
        <p:spPr>
          <a:xfrm>
            <a:off x="6324603" y="1220772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sector1</a:t>
            </a:r>
            <a:r>
              <a:rPr lang="ru-RU" dirty="0"/>
              <a:t>, </a:t>
            </a:r>
            <a:r>
              <a:rPr lang="en-US" dirty="0"/>
              <a:t>index=index1</a:t>
            </a:r>
            <a:r>
              <a:rPr lang="ru-RU" dirty="0"/>
              <a:t> 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title=plot_title2, </a:t>
            </a:r>
            <a:r>
              <a:rPr lang="en-US" sz="1800" dirty="0" err="1"/>
              <a:t>y_bounds</a:t>
            </a:r>
            <a:r>
              <a:rPr lang="en-US" sz="1800" dirty="0"/>
              <a:t>=y_bounds1,</a:t>
            </a:r>
            <a:r>
              <a:rPr lang="ru-RU" dirty="0"/>
              <a:t> </a:t>
            </a:r>
            <a:r>
              <a:rPr lang="en-US" dirty="0"/>
              <a:t>**</a:t>
            </a:r>
            <a:r>
              <a:rPr lang="en-US" dirty="0" err="1"/>
              <a:t>kwargs</a:t>
            </a:r>
            <a:r>
              <a:rPr lang="en-US" dirty="0"/>
              <a:t>):image()}}}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25DB738-F798-1580-111E-953BE0FA5EDC}"/>
              </a:ext>
            </a:extLst>
          </p:cNvPr>
          <p:cNvSpPr/>
          <p:nvPr/>
        </p:nvSpPr>
        <p:spPr>
          <a:xfrm>
            <a:off x="130630" y="3989196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sector2,</a:t>
            </a:r>
            <a:r>
              <a:rPr lang="ru-RU" dirty="0"/>
              <a:t> </a:t>
            </a:r>
            <a:r>
              <a:rPr lang="en-US" dirty="0"/>
              <a:t>index=</a:t>
            </a:r>
            <a:r>
              <a:rPr lang="en-US" altLang="ru-RU" dirty="0"/>
              <a:t> index2</a:t>
            </a:r>
            <a:r>
              <a:rPr lang="ru-RU" dirty="0"/>
              <a:t>, </a:t>
            </a:r>
            <a:r>
              <a:rPr lang="en-US" dirty="0"/>
              <a:t>year1=2021,year2=2022, </a:t>
            </a:r>
            <a:r>
              <a:rPr lang="en-US" dirty="0" err="1"/>
              <a:t>figsize</a:t>
            </a:r>
            <a:r>
              <a:rPr lang="en-US" dirty="0"/>
              <a:t>=(10, 5), width=0.66,  title=plot_title3,</a:t>
            </a:r>
            <a:r>
              <a:rPr lang="en-US" sz="1800" dirty="0"/>
              <a:t> </a:t>
            </a:r>
            <a:r>
              <a:rPr lang="en-US" sz="1800" dirty="0" err="1"/>
              <a:t>y_bounds</a:t>
            </a:r>
            <a:r>
              <a:rPr lang="en-US" sz="1800" dirty="0"/>
              <a:t>=y_bounds2,</a:t>
            </a:r>
            <a:r>
              <a:rPr lang="en-US" dirty="0"/>
              <a:t> **</a:t>
            </a:r>
            <a:r>
              <a:rPr lang="en-US" dirty="0" err="1"/>
              <a:t>kwargs</a:t>
            </a:r>
            <a:r>
              <a:rPr lang="en-US" dirty="0"/>
              <a:t>):image()}}}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9EF9731-7A08-8890-4B86-B9663985BCC3}"/>
              </a:ext>
            </a:extLst>
          </p:cNvPr>
          <p:cNvSpPr/>
          <p:nvPr/>
        </p:nvSpPr>
        <p:spPr>
          <a:xfrm>
            <a:off x="6324602" y="3989196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sector2,</a:t>
            </a:r>
            <a:r>
              <a:rPr lang="ru-RU" dirty="0"/>
              <a:t> </a:t>
            </a:r>
            <a:r>
              <a:rPr lang="en-US" dirty="0"/>
              <a:t>index=</a:t>
            </a:r>
            <a:r>
              <a:rPr lang="en-US" altLang="ru-RU" dirty="0"/>
              <a:t> index2</a:t>
            </a:r>
            <a:r>
              <a:rPr lang="ru-RU" dirty="0"/>
              <a:t>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title=plot_title4,</a:t>
            </a:r>
            <a:r>
              <a:rPr lang="en-US" sz="1800" dirty="0"/>
              <a:t> </a:t>
            </a:r>
            <a:r>
              <a:rPr lang="en-US" sz="1800" dirty="0" err="1"/>
              <a:t>y_bounds</a:t>
            </a:r>
            <a:r>
              <a:rPr lang="en-US" sz="1800" dirty="0"/>
              <a:t>=y_bounds2,</a:t>
            </a:r>
            <a:r>
              <a:rPr lang="en-US" dirty="0"/>
              <a:t> **</a:t>
            </a:r>
            <a:r>
              <a:rPr lang="en-US" dirty="0" err="1"/>
              <a:t>kwargs</a:t>
            </a:r>
            <a:r>
              <a:rPr lang="en-US" dirty="0"/>
              <a:t>):image()}}}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854E53-FE7F-BA35-9E1E-3E3D6A387947}"/>
              </a:ext>
            </a:extLst>
          </p:cNvPr>
          <p:cNvSpPr txBox="1"/>
          <p:nvPr/>
        </p:nvSpPr>
        <p:spPr>
          <a:xfrm>
            <a:off x="0" y="5994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289556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F37A95B-208C-3524-9469-070765B795F2}"/>
              </a:ext>
            </a:extLst>
          </p:cNvPr>
          <p:cNvSpPr/>
          <p:nvPr/>
        </p:nvSpPr>
        <p:spPr>
          <a:xfrm>
            <a:off x="0" y="119270"/>
            <a:ext cx="12192000" cy="63736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{{{create_my_plot2(sector=sector, </a:t>
            </a:r>
            <a:r>
              <a:rPr lang="en-US" dirty="0" err="1"/>
              <a:t>figsize</a:t>
            </a:r>
            <a:r>
              <a:rPr lang="en-US" dirty="0"/>
              <a:t>=</a:t>
            </a:r>
            <a:r>
              <a:rPr lang="en-US" dirty="0" err="1"/>
              <a:t>figsize</a:t>
            </a:r>
            <a:r>
              <a:rPr lang="en-US" dirty="0"/>
              <a:t>, </a:t>
            </a:r>
            <a:r>
              <a:rPr lang="en-US" sz="1800" dirty="0"/>
              <a:t>title=title, group=group, </a:t>
            </a:r>
            <a:r>
              <a:rPr lang="en-US" sz="1800" dirty="0" err="1"/>
              <a:t>title_fontsize</a:t>
            </a:r>
            <a:r>
              <a:rPr lang="en-US" sz="1800" dirty="0"/>
              <a:t>=</a:t>
            </a:r>
            <a:r>
              <a:rPr lang="en-US" sz="1800" dirty="0" err="1"/>
              <a:t>title_fontsize</a:t>
            </a:r>
            <a:r>
              <a:rPr lang="en-US" sz="1800" dirty="0"/>
              <a:t>, </a:t>
            </a:r>
            <a:r>
              <a:rPr lang="en-US" sz="1800" dirty="0" err="1"/>
              <a:t>y_bounds</a:t>
            </a:r>
            <a:r>
              <a:rPr lang="en-US" sz="1800" dirty="0"/>
              <a:t>=</a:t>
            </a:r>
            <a:r>
              <a:rPr lang="en-US" sz="1800" dirty="0" err="1"/>
              <a:t>y_bounds</a:t>
            </a:r>
            <a:r>
              <a:rPr lang="en-US" dirty="0"/>
              <a:t>):image()}}}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85DEC9-848D-1D77-DEA5-F093D43C03F5}"/>
              </a:ext>
            </a:extLst>
          </p:cNvPr>
          <p:cNvSpPr txBox="1"/>
          <p:nvPr/>
        </p:nvSpPr>
        <p:spPr>
          <a:xfrm>
            <a:off x="0" y="5994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78649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037246A-5D7A-05EA-FB27-4C292983C54B}"/>
              </a:ext>
            </a:extLst>
          </p:cNvPr>
          <p:cNvSpPr/>
          <p:nvPr/>
        </p:nvSpPr>
        <p:spPr>
          <a:xfrm>
            <a:off x="0" y="119270"/>
            <a:ext cx="12192000" cy="63736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{{{create_my_plot2(sector=sector, </a:t>
            </a:r>
            <a:r>
              <a:rPr lang="en-US" dirty="0" err="1"/>
              <a:t>figsize</a:t>
            </a:r>
            <a:r>
              <a:rPr lang="en-US" dirty="0"/>
              <a:t>=</a:t>
            </a:r>
            <a:r>
              <a:rPr lang="en-US" dirty="0" err="1"/>
              <a:t>figsize</a:t>
            </a:r>
            <a:r>
              <a:rPr lang="en-US" dirty="0"/>
              <a:t>, </a:t>
            </a:r>
            <a:r>
              <a:rPr lang="en-US" sz="1800" dirty="0"/>
              <a:t>title=title, group=group, </a:t>
            </a:r>
            <a:r>
              <a:rPr lang="en-US" sz="1800" dirty="0" err="1"/>
              <a:t>title_fontsize</a:t>
            </a:r>
            <a:r>
              <a:rPr lang="en-US" sz="1800" dirty="0"/>
              <a:t>=</a:t>
            </a:r>
            <a:r>
              <a:rPr lang="en-US" sz="1800" dirty="0" err="1"/>
              <a:t>title_fontsize</a:t>
            </a:r>
            <a:r>
              <a:rPr lang="en-US" sz="1800" dirty="0"/>
              <a:t>, </a:t>
            </a:r>
            <a:r>
              <a:rPr lang="en-US" sz="1800" dirty="0" err="1"/>
              <a:t>y_bounds</a:t>
            </a:r>
            <a:r>
              <a:rPr lang="en-US" sz="1800" dirty="0"/>
              <a:t>=</a:t>
            </a:r>
            <a:r>
              <a:rPr lang="en-US" sz="1800" dirty="0" err="1"/>
              <a:t>y_bounds</a:t>
            </a:r>
            <a:r>
              <a:rPr lang="en-US" dirty="0"/>
              <a:t>):image()}}}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DC16D-667B-EC4E-B728-CAC285AD9EE9}"/>
              </a:ext>
            </a:extLst>
          </p:cNvPr>
          <p:cNvSpPr txBox="1"/>
          <p:nvPr/>
        </p:nvSpPr>
        <p:spPr>
          <a:xfrm>
            <a:off x="0" y="5994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759930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6E00638-2C49-6456-2A24-EFBE2E8E0B1F}"/>
              </a:ext>
            </a:extLst>
          </p:cNvPr>
          <p:cNvSpPr/>
          <p:nvPr/>
        </p:nvSpPr>
        <p:spPr>
          <a:xfrm>
            <a:off x="0" y="119270"/>
            <a:ext cx="12192000" cy="63736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{{{create_my_plot2(sector=sector, </a:t>
            </a:r>
            <a:r>
              <a:rPr lang="en-US" dirty="0" err="1"/>
              <a:t>figsize</a:t>
            </a:r>
            <a:r>
              <a:rPr lang="en-US" dirty="0"/>
              <a:t>=</a:t>
            </a:r>
            <a:r>
              <a:rPr lang="en-US" dirty="0" err="1"/>
              <a:t>figsize</a:t>
            </a:r>
            <a:r>
              <a:rPr lang="en-US" dirty="0"/>
              <a:t>, </a:t>
            </a:r>
            <a:r>
              <a:rPr lang="en-US" sz="1800" dirty="0"/>
              <a:t>title=title, group=group, </a:t>
            </a:r>
            <a:r>
              <a:rPr lang="en-US" sz="1800" dirty="0" err="1"/>
              <a:t>title_fontsize</a:t>
            </a:r>
            <a:r>
              <a:rPr lang="en-US" sz="1800" dirty="0"/>
              <a:t>=</a:t>
            </a:r>
            <a:r>
              <a:rPr lang="en-US" sz="1800" dirty="0" err="1"/>
              <a:t>title_fontsize</a:t>
            </a:r>
            <a:r>
              <a:rPr lang="en-US" sz="1800" dirty="0"/>
              <a:t>, </a:t>
            </a:r>
            <a:r>
              <a:rPr lang="en-US" sz="1800" dirty="0" err="1"/>
              <a:t>y_bounds</a:t>
            </a:r>
            <a:r>
              <a:rPr lang="en-US" sz="1800" dirty="0"/>
              <a:t>=</a:t>
            </a:r>
            <a:r>
              <a:rPr lang="en-US" sz="1800" dirty="0" err="1"/>
              <a:t>y_bounds</a:t>
            </a:r>
            <a:r>
              <a:rPr lang="en-US" dirty="0"/>
              <a:t>):image()}}}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47F0C-50F6-B12E-7D32-8DA008FE72BE}"/>
              </a:ext>
            </a:extLst>
          </p:cNvPr>
          <p:cNvSpPr txBox="1"/>
          <p:nvPr/>
        </p:nvSpPr>
        <p:spPr>
          <a:xfrm>
            <a:off x="0" y="5994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209434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AA75DE6-490A-0789-FACD-13DB282FFA57}"/>
              </a:ext>
            </a:extLst>
          </p:cNvPr>
          <p:cNvSpPr/>
          <p:nvPr/>
        </p:nvSpPr>
        <p:spPr>
          <a:xfrm>
            <a:off x="0" y="119270"/>
            <a:ext cx="12192000" cy="63736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{{{create_my_plot2(sector=sector, </a:t>
            </a:r>
            <a:r>
              <a:rPr lang="en-US" dirty="0" err="1"/>
              <a:t>figsize</a:t>
            </a:r>
            <a:r>
              <a:rPr lang="en-US" dirty="0"/>
              <a:t>=</a:t>
            </a:r>
            <a:r>
              <a:rPr lang="en-US" dirty="0" err="1"/>
              <a:t>figsize</a:t>
            </a:r>
            <a:r>
              <a:rPr lang="en-US" dirty="0"/>
              <a:t>, </a:t>
            </a:r>
            <a:r>
              <a:rPr lang="en-US" sz="1800" dirty="0"/>
              <a:t>title=title, group=group, </a:t>
            </a:r>
            <a:r>
              <a:rPr lang="en-US" sz="1800" dirty="0" err="1"/>
              <a:t>title_fontsize</a:t>
            </a:r>
            <a:r>
              <a:rPr lang="en-US" sz="1800" dirty="0"/>
              <a:t>=</a:t>
            </a:r>
            <a:r>
              <a:rPr lang="en-US" sz="1800" dirty="0" err="1"/>
              <a:t>title_fontsize</a:t>
            </a:r>
            <a:r>
              <a:rPr lang="en-US" sz="1800" dirty="0"/>
              <a:t>, </a:t>
            </a:r>
            <a:r>
              <a:rPr lang="en-US" sz="1800" dirty="0" err="1"/>
              <a:t>y_bounds</a:t>
            </a:r>
            <a:r>
              <a:rPr lang="en-US" sz="1800" dirty="0"/>
              <a:t>=</a:t>
            </a:r>
            <a:r>
              <a:rPr lang="en-US" sz="1800" dirty="0" err="1"/>
              <a:t>y_bounds</a:t>
            </a:r>
            <a:r>
              <a:rPr lang="en-US" dirty="0"/>
              <a:t>):image()}}}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7649F8-2947-0C70-9216-652BB59C8F43}"/>
              </a:ext>
            </a:extLst>
          </p:cNvPr>
          <p:cNvSpPr txBox="1"/>
          <p:nvPr/>
        </p:nvSpPr>
        <p:spPr>
          <a:xfrm>
            <a:off x="0" y="5994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432427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AA75DE6-490A-0789-FACD-13DB282FFA57}"/>
              </a:ext>
            </a:extLst>
          </p:cNvPr>
          <p:cNvSpPr/>
          <p:nvPr/>
        </p:nvSpPr>
        <p:spPr>
          <a:xfrm>
            <a:off x="0" y="119270"/>
            <a:ext cx="12192000" cy="63736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{{{create_my_plot3(</a:t>
            </a:r>
            <a:r>
              <a:rPr lang="en-US" dirty="0" err="1"/>
              <a:t>sector_list</a:t>
            </a:r>
            <a:r>
              <a:rPr lang="en-US" dirty="0"/>
              <a:t>=</a:t>
            </a:r>
            <a:r>
              <a:rPr lang="en-US" dirty="0" err="1"/>
              <a:t>sector_list</a:t>
            </a:r>
            <a:r>
              <a:rPr lang="en-US" dirty="0"/>
              <a:t>, </a:t>
            </a:r>
            <a:r>
              <a:rPr lang="en-US" dirty="0" err="1"/>
              <a:t>figsize</a:t>
            </a:r>
            <a:r>
              <a:rPr lang="en-US" dirty="0"/>
              <a:t>=</a:t>
            </a:r>
            <a:r>
              <a:rPr lang="en-US" dirty="0" err="1"/>
              <a:t>figsize</a:t>
            </a:r>
            <a:r>
              <a:rPr lang="en-US" dirty="0"/>
              <a:t>, </a:t>
            </a:r>
            <a:r>
              <a:rPr lang="en-US" sz="1800" dirty="0" err="1"/>
              <a:t>title_fontsize</a:t>
            </a:r>
            <a:r>
              <a:rPr lang="en-US" sz="1800" dirty="0"/>
              <a:t>=</a:t>
            </a:r>
            <a:r>
              <a:rPr lang="en-US" sz="1800" dirty="0" err="1"/>
              <a:t>title_fontsize</a:t>
            </a:r>
            <a:r>
              <a:rPr lang="en-US" sz="1800" dirty="0"/>
              <a:t>, </a:t>
            </a:r>
            <a:r>
              <a:rPr lang="en-US" sz="1800" dirty="0" err="1"/>
              <a:t>y_bounds</a:t>
            </a:r>
            <a:r>
              <a:rPr lang="en-US" sz="1800" dirty="0"/>
              <a:t>=</a:t>
            </a:r>
            <a:r>
              <a:rPr lang="en-US" sz="1800" dirty="0" err="1"/>
              <a:t>y_bounds</a:t>
            </a:r>
            <a:r>
              <a:rPr lang="en-US" dirty="0"/>
              <a:t>):image()}}}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765814-99DE-BEE0-EBAF-683FAEF9ACBE}"/>
              </a:ext>
            </a:extLst>
          </p:cNvPr>
          <p:cNvSpPr txBox="1"/>
          <p:nvPr/>
        </p:nvSpPr>
        <p:spPr>
          <a:xfrm>
            <a:off x="0" y="5994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510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364CA1B0-837A-FE7E-CBAD-3200F26674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5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F236B-47AE-27DC-5C21-6B913099B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ru-RU" sz="4000"/>
              <a:t>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989364-6FD4-0B0E-5341-8FA09C3AA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/>
              <a:t>Данное исследование основано на данных НИУ Высшая Школа Экономки</a:t>
            </a:r>
          </a:p>
          <a:p>
            <a:r>
              <a:rPr lang="ru-RU" sz="2000"/>
              <a:t>Сайт НИУ </a:t>
            </a:r>
            <a:r>
              <a:rPr lang="en-US" sz="2000">
                <a:hlinkClick r:id="rId3"/>
              </a:rPr>
              <a:t>issek.hse.ru</a:t>
            </a:r>
            <a:endParaRPr lang="ru-RU" sz="2000"/>
          </a:p>
          <a:p>
            <a:r>
              <a:rPr lang="ru-RU" sz="2000">
                <a:hlinkClick r:id="rId4"/>
              </a:rPr>
              <a:t>Статья</a:t>
            </a:r>
            <a:r>
              <a:rPr lang="ru-RU" sz="2000"/>
              <a:t> с анализом данных</a:t>
            </a:r>
            <a:endParaRPr lang="en-US" sz="2000"/>
          </a:p>
          <a:p>
            <a:r>
              <a:rPr lang="ru-RU" sz="2000">
                <a:hlinkClick r:id="rId5"/>
              </a:rPr>
              <a:t>Интерактивный дашборт </a:t>
            </a:r>
            <a:endParaRPr lang="ru-RU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123AB0-3383-4EB8-2726-C1E6A67AE30A}"/>
              </a:ext>
            </a:extLst>
          </p:cNvPr>
          <p:cNvSpPr txBox="1"/>
          <p:nvPr/>
        </p:nvSpPr>
        <p:spPr>
          <a:xfrm>
            <a:off x="0" y="6488667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28EFC-7B2A-55E3-7877-F2959232262A}"/>
              </a:ext>
            </a:extLst>
          </p:cNvPr>
          <p:cNvSpPr txBox="1"/>
          <p:nvPr/>
        </p:nvSpPr>
        <p:spPr>
          <a:xfrm>
            <a:off x="0" y="5994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3771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F8400-7D02-EC7F-96D9-08D6730B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Сегменты ИКТ сектора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FBD51-D404-34D0-7911-71F68778C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313"/>
            <a:ext cx="5257800" cy="20433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300" b="1" dirty="0"/>
              <a:t>Отрасль информационных технологий (ИТ-отрасль</a:t>
            </a:r>
            <a:r>
              <a:rPr lang="ru-RU" sz="1300" dirty="0"/>
              <a:t>) </a:t>
            </a:r>
            <a:endParaRPr lang="en-US" sz="1300" dirty="0"/>
          </a:p>
          <a:p>
            <a:pPr marL="457200" lvl="1" indent="0">
              <a:buNone/>
            </a:pPr>
            <a:r>
              <a:rPr lang="ru-RU" sz="1300" dirty="0"/>
              <a:t>62.01 Разработка компьютерного программного обеспечения </a:t>
            </a:r>
            <a:endParaRPr lang="en-US" sz="1300" dirty="0"/>
          </a:p>
          <a:p>
            <a:pPr marL="457200" lvl="1" indent="0">
              <a:buNone/>
            </a:pPr>
            <a:r>
              <a:rPr lang="ru-RU" sz="1300" dirty="0"/>
              <a:t>62.02 Деятельность консультативная и работы в области компьютерных технологий </a:t>
            </a:r>
            <a:endParaRPr lang="en-US" sz="1300" dirty="0"/>
          </a:p>
          <a:p>
            <a:pPr marL="457200" lvl="1" indent="0">
              <a:buNone/>
            </a:pPr>
            <a:r>
              <a:rPr lang="ru-RU" sz="1300" dirty="0"/>
              <a:t>62.03 Деятельность по управлению компьютерным оборудованием </a:t>
            </a:r>
            <a:endParaRPr lang="en-US" sz="1300" dirty="0"/>
          </a:p>
          <a:p>
            <a:pPr marL="457200" lvl="1" indent="0">
              <a:buNone/>
            </a:pPr>
            <a:r>
              <a:rPr lang="ru-RU" sz="1300" dirty="0"/>
              <a:t>63.11 Деятельность по обработке данных, предоставление услуг по размещению информации и связанная с этим деятельность </a:t>
            </a:r>
            <a:endParaRPr lang="en-US" sz="1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8A7DC-4F69-2C1D-A61C-828F8968BEF6}"/>
              </a:ext>
            </a:extLst>
          </p:cNvPr>
          <p:cNvSpPr txBox="1"/>
          <p:nvPr/>
        </p:nvSpPr>
        <p:spPr>
          <a:xfrm>
            <a:off x="5936848" y="4128871"/>
            <a:ext cx="577576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sz="1300" dirty="0"/>
          </a:p>
          <a:p>
            <a:r>
              <a:rPr lang="ru-RU" sz="1300" b="1" dirty="0"/>
              <a:t>Оптовая торговля ИКТ-товарами</a:t>
            </a:r>
            <a:endParaRPr lang="en-US" sz="1300" b="1" dirty="0"/>
          </a:p>
          <a:p>
            <a:pPr lvl="1"/>
            <a:r>
              <a:rPr lang="ru-RU" sz="1300" dirty="0"/>
              <a:t>46.51 Торговля оптовая компьютерами, периферийными устройствами к компьютерам и программным обеспечением </a:t>
            </a:r>
            <a:endParaRPr lang="en-US" sz="1300" dirty="0"/>
          </a:p>
          <a:p>
            <a:pPr lvl="1"/>
            <a:r>
              <a:rPr lang="ru-RU" sz="1300" dirty="0"/>
              <a:t>46.52 Торговля оптовая электронным и телекоммуникационным оборудованием и его запасными частями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6331A-A2E0-63F0-402A-4A0B038BF880}"/>
              </a:ext>
            </a:extLst>
          </p:cNvPr>
          <p:cNvSpPr txBox="1"/>
          <p:nvPr/>
        </p:nvSpPr>
        <p:spPr>
          <a:xfrm>
            <a:off x="838199" y="3576506"/>
            <a:ext cx="5098648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1300" b="1" dirty="0"/>
              <a:t>Прочие ИТ-услуги</a:t>
            </a:r>
            <a:endParaRPr lang="en-US" sz="1300" b="1" dirty="0"/>
          </a:p>
          <a:p>
            <a:pPr marL="457200" lvl="1" indent="0">
              <a:buNone/>
            </a:pPr>
            <a:r>
              <a:rPr lang="ru-RU" sz="1300" dirty="0"/>
              <a:t>58.2 Издание программного обеспечения </a:t>
            </a:r>
            <a:endParaRPr lang="en-US" sz="1300" dirty="0"/>
          </a:p>
          <a:p>
            <a:pPr marL="457200" lvl="1" indent="0">
              <a:buNone/>
            </a:pPr>
            <a:r>
              <a:rPr lang="ru-RU" sz="1300" dirty="0"/>
              <a:t>62.09 Деятельность, связанная с использованием вычислительной техники и информационных технологий, прочая </a:t>
            </a:r>
            <a:endParaRPr lang="en-US" sz="1300" dirty="0"/>
          </a:p>
          <a:p>
            <a:pPr marL="457200" lvl="1" indent="0">
              <a:buNone/>
            </a:pPr>
            <a:r>
              <a:rPr lang="ru-RU" sz="1300" dirty="0"/>
              <a:t>63.12 Деятельность </a:t>
            </a:r>
            <a:r>
              <a:rPr lang="ru-RU" sz="1300" dirty="0" err="1"/>
              <a:t>web</a:t>
            </a:r>
            <a:r>
              <a:rPr lang="ru-RU" sz="1300" dirty="0"/>
              <a:t>-порталов </a:t>
            </a:r>
            <a:endParaRPr lang="en-US" sz="1300" dirty="0"/>
          </a:p>
          <a:p>
            <a:pPr marL="457200" lvl="1" indent="0">
              <a:buNone/>
            </a:pPr>
            <a:r>
              <a:rPr lang="ru-RU" sz="1300" dirty="0"/>
              <a:t>95.11 Ремонт компьютеров и периферийного компьютерного оборудования </a:t>
            </a:r>
            <a:endParaRPr lang="en-US" sz="1300" dirty="0"/>
          </a:p>
          <a:p>
            <a:pPr marL="457200" lvl="1" indent="0">
              <a:buNone/>
            </a:pPr>
            <a:r>
              <a:rPr lang="ru-RU" sz="1300" dirty="0"/>
              <a:t>95.12 Ремонт коммуникационного оборудования </a:t>
            </a:r>
            <a:endParaRPr lang="en-US" sz="13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E9B8FA-13CB-8179-95E7-057698298C8C}"/>
              </a:ext>
            </a:extLst>
          </p:cNvPr>
          <p:cNvSpPr txBox="1"/>
          <p:nvPr/>
        </p:nvSpPr>
        <p:spPr>
          <a:xfrm>
            <a:off x="5936848" y="1599174"/>
            <a:ext cx="6094070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300" b="1" dirty="0"/>
              <a:t>Телекоммуникации</a:t>
            </a:r>
            <a:endParaRPr lang="en-US" sz="1300" b="1" dirty="0"/>
          </a:p>
          <a:p>
            <a:pPr lvl="1"/>
            <a:r>
              <a:rPr lang="ru-RU" sz="1300" dirty="0"/>
              <a:t>61.10 Деятельность в области связи на базе проводных технологий </a:t>
            </a:r>
            <a:endParaRPr lang="en-US" sz="1300" dirty="0"/>
          </a:p>
          <a:p>
            <a:pPr lvl="1"/>
            <a:r>
              <a:rPr lang="ru-RU" sz="1300" dirty="0"/>
              <a:t>61.20 Деятельность в области связи на базе беспроводных технологий </a:t>
            </a:r>
            <a:endParaRPr lang="en-US" sz="1300" dirty="0"/>
          </a:p>
          <a:p>
            <a:pPr lvl="1"/>
            <a:r>
              <a:rPr lang="ru-RU" sz="1300" dirty="0"/>
              <a:t>61.30 Деятельность в области спутниковой связи </a:t>
            </a:r>
            <a:endParaRPr lang="en-US" sz="1300" dirty="0"/>
          </a:p>
          <a:p>
            <a:pPr lvl="1"/>
            <a:r>
              <a:rPr lang="ru-RU" sz="1300" dirty="0"/>
              <a:t>61.90 Деятельность в области телекоммуникаций прочая </a:t>
            </a:r>
            <a:endParaRPr lang="en-US" sz="1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FD6C00-C1C5-E337-03ED-EA4BF23F5446}"/>
              </a:ext>
            </a:extLst>
          </p:cNvPr>
          <p:cNvSpPr txBox="1"/>
          <p:nvPr/>
        </p:nvSpPr>
        <p:spPr>
          <a:xfrm>
            <a:off x="5936848" y="2691781"/>
            <a:ext cx="609407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300" b="1" dirty="0"/>
              <a:t>Производство ИКТ</a:t>
            </a:r>
            <a:endParaRPr lang="en-US" sz="1300" b="1" dirty="0"/>
          </a:p>
          <a:p>
            <a:pPr lvl="1"/>
            <a:r>
              <a:rPr lang="ru-RU" sz="1300" dirty="0"/>
              <a:t>26.1 Производство элементов электронной аппаратуры и печатных схем (плат) </a:t>
            </a:r>
            <a:endParaRPr lang="en-US" sz="1300" dirty="0"/>
          </a:p>
          <a:p>
            <a:pPr lvl="1"/>
            <a:r>
              <a:rPr lang="ru-RU" sz="1300" dirty="0"/>
              <a:t>26.20 Производство компьютеров и периферийного оборудования </a:t>
            </a:r>
            <a:endParaRPr lang="en-US" sz="1300" dirty="0"/>
          </a:p>
          <a:p>
            <a:pPr lvl="1"/>
            <a:r>
              <a:rPr lang="ru-RU" sz="1300" dirty="0"/>
              <a:t>26.30 Производство коммуникационного оборудования </a:t>
            </a:r>
            <a:endParaRPr lang="en-US" sz="1300" dirty="0"/>
          </a:p>
          <a:p>
            <a:pPr lvl="1"/>
            <a:r>
              <a:rPr lang="ru-RU" sz="1300" dirty="0"/>
              <a:t>26.40 Производство бытовой электроники </a:t>
            </a:r>
            <a:endParaRPr lang="en-US" sz="1300" dirty="0"/>
          </a:p>
          <a:p>
            <a:pPr lvl="1"/>
            <a:r>
              <a:rPr lang="ru-RU" sz="1300" dirty="0"/>
              <a:t>26.80 Производство незаписанных магнитных и оптических технических носителей информации </a:t>
            </a:r>
            <a:endParaRPr lang="en-US" sz="13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1517A4-F5DB-2FFE-EAB5-4104543E83C3}"/>
              </a:ext>
            </a:extLst>
          </p:cNvPr>
          <p:cNvSpPr txBox="1"/>
          <p:nvPr/>
        </p:nvSpPr>
        <p:spPr>
          <a:xfrm>
            <a:off x="0" y="6488667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4BACA7-B402-96AF-C002-0AFFE8B09C2E}"/>
              </a:ext>
            </a:extLst>
          </p:cNvPr>
          <p:cNvSpPr txBox="1"/>
          <p:nvPr/>
        </p:nvSpPr>
        <p:spPr>
          <a:xfrm>
            <a:off x="0" y="5994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2845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41E0B-59AC-9DCA-CC54-1F786849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среднего за три года оборота секторов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1A1549D-078F-F77C-BF0A-2981254A8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34161"/>
              </p:ext>
            </p:extLst>
          </p:nvPr>
        </p:nvGraphicFramePr>
        <p:xfrm>
          <a:off x="1475409" y="2177404"/>
          <a:ext cx="9563652" cy="364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826">
                  <a:extLst>
                    <a:ext uri="{9D8B030D-6E8A-4147-A177-3AD203B41FA5}">
                      <a16:colId xmlns:a16="http://schemas.microsoft.com/office/drawing/2014/main" val="4016791620"/>
                    </a:ext>
                  </a:extLst>
                </a:gridCol>
                <a:gridCol w="4781826">
                  <a:extLst>
                    <a:ext uri="{9D8B030D-6E8A-4147-A177-3AD203B41FA5}">
                      <a16:colId xmlns:a16="http://schemas.microsoft.com/office/drawing/2014/main" val="3448388795"/>
                    </a:ext>
                  </a:extLst>
                </a:gridCol>
              </a:tblGrid>
              <a:tr h="728060">
                <a:tc>
                  <a:txBody>
                    <a:bodyPr/>
                    <a:lstStyle/>
                    <a:p>
                      <a:r>
                        <a:rPr lang="ru-RU" sz="2400" dirty="0"/>
                        <a:t>сектор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оборот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53204"/>
                  </a:ext>
                </a:extLst>
              </a:tr>
              <a:tr h="728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{{{row1[0]}}}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{{{row1[1]}}}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364465"/>
                  </a:ext>
                </a:extLst>
              </a:tr>
              <a:tr h="728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{{{row2[0]}}}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{{{row2[1]}}}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717666"/>
                  </a:ext>
                </a:extLst>
              </a:tr>
              <a:tr h="728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{{{row3[0]}}}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{{{row3[1]}}}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173338"/>
                  </a:ext>
                </a:extLst>
              </a:tr>
              <a:tr h="728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{{{row4[0]}}}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{{{row4[1]}}}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539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EE70382-1BDE-EDEA-B9CA-DE6BB7A2C5E5}"/>
              </a:ext>
            </a:extLst>
          </p:cNvPr>
          <p:cNvSpPr txBox="1"/>
          <p:nvPr/>
        </p:nvSpPr>
        <p:spPr>
          <a:xfrm>
            <a:off x="0" y="6488667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61E872-D360-9749-CB40-0566431AEA4A}"/>
              </a:ext>
            </a:extLst>
          </p:cNvPr>
          <p:cNvSpPr txBox="1"/>
          <p:nvPr/>
        </p:nvSpPr>
        <p:spPr>
          <a:xfrm>
            <a:off x="0" y="5994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1338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43C9E-87EE-2A1B-ACB2-A0B22947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89" y="-1047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{{{title}}}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5E0B127-F492-9002-A9A4-E2D2E7A5E90E}"/>
              </a:ext>
            </a:extLst>
          </p:cNvPr>
          <p:cNvSpPr/>
          <p:nvPr/>
        </p:nvSpPr>
        <p:spPr>
          <a:xfrm>
            <a:off x="130630" y="1220772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</a:t>
            </a:r>
            <a:r>
              <a:rPr lang="en-US" altLang="ru-RU" dirty="0"/>
              <a:t> sector1</a:t>
            </a:r>
            <a:r>
              <a:rPr lang="ru-RU" dirty="0"/>
              <a:t>, </a:t>
            </a:r>
            <a:r>
              <a:rPr lang="en-US" dirty="0"/>
              <a:t>index=index1</a:t>
            </a:r>
            <a:r>
              <a:rPr lang="ru-RU" dirty="0"/>
              <a:t>, </a:t>
            </a:r>
            <a:r>
              <a:rPr lang="en-US" dirty="0"/>
              <a:t>year1=2021,year2=2022, </a:t>
            </a:r>
            <a:r>
              <a:rPr lang="en-US" dirty="0" err="1"/>
              <a:t>figsize</a:t>
            </a:r>
            <a:r>
              <a:rPr lang="en-US" dirty="0"/>
              <a:t>=(10, 5), width=0.66, title=plot_title1, </a:t>
            </a:r>
            <a:r>
              <a:rPr lang="en-US" sz="1800" dirty="0" err="1"/>
              <a:t>y_bounds</a:t>
            </a:r>
            <a:r>
              <a:rPr lang="en-US" sz="1800" dirty="0"/>
              <a:t>=y_bounds1,</a:t>
            </a:r>
            <a:r>
              <a:rPr lang="en-US" dirty="0"/>
              <a:t> **</a:t>
            </a:r>
            <a:r>
              <a:rPr lang="en-US" dirty="0" err="1"/>
              <a:t>kwargs</a:t>
            </a:r>
            <a:r>
              <a:rPr lang="en-US" dirty="0"/>
              <a:t>):image()}}}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63D2C6D-E49F-100F-6392-CD5EC82F4497}"/>
              </a:ext>
            </a:extLst>
          </p:cNvPr>
          <p:cNvSpPr/>
          <p:nvPr/>
        </p:nvSpPr>
        <p:spPr>
          <a:xfrm>
            <a:off x="6324603" y="1220772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sector1</a:t>
            </a:r>
            <a:r>
              <a:rPr lang="ru-RU" dirty="0"/>
              <a:t>, </a:t>
            </a:r>
            <a:r>
              <a:rPr lang="en-US" dirty="0"/>
              <a:t>index=index1</a:t>
            </a:r>
            <a:r>
              <a:rPr lang="ru-RU" dirty="0"/>
              <a:t> 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title=plot_title2, </a:t>
            </a:r>
            <a:r>
              <a:rPr lang="en-US" sz="1800" dirty="0" err="1"/>
              <a:t>y_bounds</a:t>
            </a:r>
            <a:r>
              <a:rPr lang="en-US" sz="1800" dirty="0"/>
              <a:t>=y_bounds1,</a:t>
            </a:r>
            <a:r>
              <a:rPr lang="ru-RU" dirty="0"/>
              <a:t> </a:t>
            </a:r>
            <a:r>
              <a:rPr lang="en-US" dirty="0"/>
              <a:t>**</a:t>
            </a:r>
            <a:r>
              <a:rPr lang="en-US" dirty="0" err="1"/>
              <a:t>kwargs</a:t>
            </a:r>
            <a:r>
              <a:rPr lang="en-US" dirty="0"/>
              <a:t>):image()}}}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16DFF59-0BBA-74AE-0ECA-A19C69889217}"/>
              </a:ext>
            </a:extLst>
          </p:cNvPr>
          <p:cNvSpPr/>
          <p:nvPr/>
        </p:nvSpPr>
        <p:spPr>
          <a:xfrm>
            <a:off x="130630" y="3989196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sector2,</a:t>
            </a:r>
            <a:r>
              <a:rPr lang="ru-RU" dirty="0"/>
              <a:t> </a:t>
            </a:r>
            <a:r>
              <a:rPr lang="en-US" dirty="0"/>
              <a:t>index=</a:t>
            </a:r>
            <a:r>
              <a:rPr lang="en-US" altLang="ru-RU" dirty="0"/>
              <a:t> index2</a:t>
            </a:r>
            <a:r>
              <a:rPr lang="ru-RU" dirty="0"/>
              <a:t>, </a:t>
            </a:r>
            <a:r>
              <a:rPr lang="en-US" dirty="0"/>
              <a:t>year1=2021,year2=2022, </a:t>
            </a:r>
            <a:r>
              <a:rPr lang="en-US" dirty="0" err="1"/>
              <a:t>figsize</a:t>
            </a:r>
            <a:r>
              <a:rPr lang="en-US" dirty="0"/>
              <a:t>=(10, 5), width=0.66,  title=plot_title3,</a:t>
            </a:r>
            <a:r>
              <a:rPr lang="en-US" sz="1800" dirty="0"/>
              <a:t> </a:t>
            </a:r>
            <a:r>
              <a:rPr lang="en-US" sz="1800" dirty="0" err="1"/>
              <a:t>y_bounds</a:t>
            </a:r>
            <a:r>
              <a:rPr lang="en-US" sz="1800" dirty="0"/>
              <a:t>=y_bounds2,</a:t>
            </a:r>
            <a:r>
              <a:rPr lang="en-US" dirty="0"/>
              <a:t> **</a:t>
            </a:r>
            <a:r>
              <a:rPr lang="en-US" dirty="0" err="1"/>
              <a:t>kwargs</a:t>
            </a:r>
            <a:r>
              <a:rPr lang="en-US" dirty="0"/>
              <a:t>):image()}}}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88B4CF8-0277-4AA1-3DE1-5AA209B6D684}"/>
              </a:ext>
            </a:extLst>
          </p:cNvPr>
          <p:cNvSpPr/>
          <p:nvPr/>
        </p:nvSpPr>
        <p:spPr>
          <a:xfrm>
            <a:off x="6324602" y="3989196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sector2,</a:t>
            </a:r>
            <a:r>
              <a:rPr lang="ru-RU" dirty="0"/>
              <a:t> </a:t>
            </a:r>
            <a:r>
              <a:rPr lang="en-US" dirty="0"/>
              <a:t>index=</a:t>
            </a:r>
            <a:r>
              <a:rPr lang="en-US" altLang="ru-RU" dirty="0"/>
              <a:t> index2</a:t>
            </a:r>
            <a:r>
              <a:rPr lang="ru-RU" dirty="0"/>
              <a:t>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title=plot_title4,</a:t>
            </a:r>
            <a:r>
              <a:rPr lang="en-US" sz="1800" dirty="0"/>
              <a:t> </a:t>
            </a:r>
            <a:r>
              <a:rPr lang="en-US" sz="1800" dirty="0" err="1"/>
              <a:t>y_bounds</a:t>
            </a:r>
            <a:r>
              <a:rPr lang="en-US" sz="1800" dirty="0"/>
              <a:t>=y_bounds2,</a:t>
            </a:r>
            <a:r>
              <a:rPr lang="en-US" dirty="0"/>
              <a:t> **</a:t>
            </a:r>
            <a:r>
              <a:rPr lang="en-US" dirty="0" err="1"/>
              <a:t>kwargs</a:t>
            </a:r>
            <a:r>
              <a:rPr lang="en-US" dirty="0"/>
              <a:t>):image()}}}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0377CF-F718-BF72-C1A6-740062422442}"/>
              </a:ext>
            </a:extLst>
          </p:cNvPr>
          <p:cNvSpPr txBox="1"/>
          <p:nvPr/>
        </p:nvSpPr>
        <p:spPr>
          <a:xfrm>
            <a:off x="0" y="5994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9560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43C9E-87EE-2A1B-ACB2-A0B22947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89" y="-1047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{{{title}}}</a:t>
            </a:r>
            <a:endParaRPr lang="ru-RU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BBBE1149-63FC-8229-766E-40755CBA6CDA}"/>
              </a:ext>
            </a:extLst>
          </p:cNvPr>
          <p:cNvCxnSpPr/>
          <p:nvPr/>
        </p:nvCxnSpPr>
        <p:spPr>
          <a:xfrm>
            <a:off x="1493520" y="650240"/>
            <a:ext cx="1259840" cy="955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DF334D2-B205-C9FA-4E32-7C45FB29AB4A}"/>
              </a:ext>
            </a:extLst>
          </p:cNvPr>
          <p:cNvSpPr txBox="1"/>
          <p:nvPr/>
        </p:nvSpPr>
        <p:spPr>
          <a:xfrm>
            <a:off x="366709" y="394278"/>
            <a:ext cx="20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Откат после кризиса полупроводников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C8EAB17-B51D-72CD-E1B8-9F7CDF8C7975}"/>
              </a:ext>
            </a:extLst>
          </p:cNvPr>
          <p:cNvSpPr/>
          <p:nvPr/>
        </p:nvSpPr>
        <p:spPr>
          <a:xfrm>
            <a:off x="130630" y="1220772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</a:t>
            </a:r>
            <a:r>
              <a:rPr lang="en-US" altLang="ru-RU" dirty="0"/>
              <a:t> sector1</a:t>
            </a:r>
            <a:r>
              <a:rPr lang="ru-RU" dirty="0"/>
              <a:t>, </a:t>
            </a:r>
            <a:r>
              <a:rPr lang="en-US" dirty="0"/>
              <a:t>index=index1</a:t>
            </a:r>
            <a:r>
              <a:rPr lang="ru-RU" dirty="0"/>
              <a:t>, </a:t>
            </a:r>
            <a:r>
              <a:rPr lang="en-US" dirty="0"/>
              <a:t>year1=2021,year2=2022, </a:t>
            </a:r>
            <a:r>
              <a:rPr lang="en-US" dirty="0" err="1"/>
              <a:t>figsize</a:t>
            </a:r>
            <a:r>
              <a:rPr lang="en-US" dirty="0"/>
              <a:t>=(10, 5), width=0.66, title=plot_title1, </a:t>
            </a:r>
            <a:r>
              <a:rPr lang="en-US" sz="1800" dirty="0" err="1"/>
              <a:t>y_bounds</a:t>
            </a:r>
            <a:r>
              <a:rPr lang="en-US" sz="1800" dirty="0"/>
              <a:t>=y_bounds1,</a:t>
            </a:r>
            <a:r>
              <a:rPr lang="en-US" dirty="0"/>
              <a:t> **</a:t>
            </a:r>
            <a:r>
              <a:rPr lang="en-US" dirty="0" err="1"/>
              <a:t>kwargs</a:t>
            </a:r>
            <a:r>
              <a:rPr lang="en-US" dirty="0"/>
              <a:t>):image()}}}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11B88D1-AD6B-6E73-4FDD-68C2E53EA2C6}"/>
              </a:ext>
            </a:extLst>
          </p:cNvPr>
          <p:cNvSpPr/>
          <p:nvPr/>
        </p:nvSpPr>
        <p:spPr>
          <a:xfrm>
            <a:off x="6324603" y="1220772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sector1</a:t>
            </a:r>
            <a:r>
              <a:rPr lang="ru-RU" dirty="0"/>
              <a:t>, </a:t>
            </a:r>
            <a:r>
              <a:rPr lang="en-US" dirty="0"/>
              <a:t>index=index1</a:t>
            </a:r>
            <a:r>
              <a:rPr lang="ru-RU" dirty="0"/>
              <a:t> 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title=plot_title2, </a:t>
            </a:r>
            <a:r>
              <a:rPr lang="en-US" sz="1800" dirty="0" err="1"/>
              <a:t>y_bounds</a:t>
            </a:r>
            <a:r>
              <a:rPr lang="en-US" sz="1800" dirty="0"/>
              <a:t>=y_bounds1,</a:t>
            </a:r>
            <a:r>
              <a:rPr lang="ru-RU" dirty="0"/>
              <a:t> </a:t>
            </a:r>
            <a:r>
              <a:rPr lang="en-US" dirty="0"/>
              <a:t>**</a:t>
            </a:r>
            <a:r>
              <a:rPr lang="en-US" dirty="0" err="1"/>
              <a:t>kwargs</a:t>
            </a:r>
            <a:r>
              <a:rPr lang="en-US" dirty="0"/>
              <a:t>):image()}}}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8221018-D79D-0553-70F1-3C3588FF2844}"/>
              </a:ext>
            </a:extLst>
          </p:cNvPr>
          <p:cNvSpPr/>
          <p:nvPr/>
        </p:nvSpPr>
        <p:spPr>
          <a:xfrm>
            <a:off x="130630" y="3989196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sector2,</a:t>
            </a:r>
            <a:r>
              <a:rPr lang="ru-RU" dirty="0"/>
              <a:t> </a:t>
            </a:r>
            <a:r>
              <a:rPr lang="en-US" dirty="0"/>
              <a:t>index=</a:t>
            </a:r>
            <a:r>
              <a:rPr lang="en-US" altLang="ru-RU" dirty="0"/>
              <a:t> index2</a:t>
            </a:r>
            <a:r>
              <a:rPr lang="ru-RU" dirty="0"/>
              <a:t>, </a:t>
            </a:r>
            <a:r>
              <a:rPr lang="en-US" dirty="0"/>
              <a:t>year1=2021,year2=2022, </a:t>
            </a:r>
            <a:r>
              <a:rPr lang="en-US" dirty="0" err="1"/>
              <a:t>figsize</a:t>
            </a:r>
            <a:r>
              <a:rPr lang="en-US" dirty="0"/>
              <a:t>=(10, 5), width=0.66,  title=plot_title3,</a:t>
            </a:r>
            <a:r>
              <a:rPr lang="en-US" sz="1800" dirty="0"/>
              <a:t> </a:t>
            </a:r>
            <a:r>
              <a:rPr lang="en-US" sz="1800" dirty="0" err="1"/>
              <a:t>y_bounds</a:t>
            </a:r>
            <a:r>
              <a:rPr lang="en-US" sz="1800" dirty="0"/>
              <a:t>=y_bounds2,</a:t>
            </a:r>
            <a:r>
              <a:rPr lang="en-US" dirty="0"/>
              <a:t> **</a:t>
            </a:r>
            <a:r>
              <a:rPr lang="en-US" dirty="0" err="1"/>
              <a:t>kwargs</a:t>
            </a:r>
            <a:r>
              <a:rPr lang="en-US" dirty="0"/>
              <a:t>):image()}}}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9C3E044-DDF1-417A-8688-18813A81C9B1}"/>
              </a:ext>
            </a:extLst>
          </p:cNvPr>
          <p:cNvSpPr/>
          <p:nvPr/>
        </p:nvSpPr>
        <p:spPr>
          <a:xfrm>
            <a:off x="6324602" y="3989196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sector2,</a:t>
            </a:r>
            <a:r>
              <a:rPr lang="ru-RU" dirty="0"/>
              <a:t> </a:t>
            </a:r>
            <a:r>
              <a:rPr lang="en-US" dirty="0"/>
              <a:t>index=</a:t>
            </a:r>
            <a:r>
              <a:rPr lang="en-US" altLang="ru-RU" dirty="0"/>
              <a:t> index2</a:t>
            </a:r>
            <a:r>
              <a:rPr lang="ru-RU" dirty="0"/>
              <a:t>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title=plot_title4,</a:t>
            </a:r>
            <a:r>
              <a:rPr lang="en-US" sz="1800" dirty="0"/>
              <a:t> </a:t>
            </a:r>
            <a:r>
              <a:rPr lang="en-US" sz="1800" dirty="0" err="1"/>
              <a:t>y_bounds</a:t>
            </a:r>
            <a:r>
              <a:rPr lang="en-US" sz="1800" dirty="0"/>
              <a:t>=y_bounds2,</a:t>
            </a:r>
            <a:r>
              <a:rPr lang="en-US" dirty="0"/>
              <a:t> **</a:t>
            </a:r>
            <a:r>
              <a:rPr lang="en-US" dirty="0" err="1"/>
              <a:t>kwargs</a:t>
            </a:r>
            <a:r>
              <a:rPr lang="en-US" dirty="0"/>
              <a:t>):image()}}}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DBC798-358C-1AD7-03A4-12DEBD69D37C}"/>
              </a:ext>
            </a:extLst>
          </p:cNvPr>
          <p:cNvSpPr txBox="1"/>
          <p:nvPr/>
        </p:nvSpPr>
        <p:spPr>
          <a:xfrm>
            <a:off x="0" y="5994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841238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43C9E-87EE-2A1B-ACB2-A0B22947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89" y="-1047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{{{title}}}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64C959-7B5A-0B51-0387-4CE75711598C}"/>
              </a:ext>
            </a:extLst>
          </p:cNvPr>
          <p:cNvSpPr txBox="1"/>
          <p:nvPr/>
        </p:nvSpPr>
        <p:spPr>
          <a:xfrm>
            <a:off x="9690905" y="6572954"/>
            <a:ext cx="2501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Возможно связь-2023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41842E8-35DC-D638-ECA6-EAE5D5D48E70}"/>
              </a:ext>
            </a:extLst>
          </p:cNvPr>
          <p:cNvSpPr/>
          <p:nvPr/>
        </p:nvSpPr>
        <p:spPr>
          <a:xfrm>
            <a:off x="130630" y="1220772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</a:t>
            </a:r>
            <a:r>
              <a:rPr lang="en-US" altLang="ru-RU" dirty="0"/>
              <a:t> sector1</a:t>
            </a:r>
            <a:r>
              <a:rPr lang="ru-RU" dirty="0"/>
              <a:t>, </a:t>
            </a:r>
            <a:r>
              <a:rPr lang="en-US" dirty="0"/>
              <a:t>index=index1</a:t>
            </a:r>
            <a:r>
              <a:rPr lang="ru-RU" dirty="0"/>
              <a:t>, </a:t>
            </a:r>
            <a:r>
              <a:rPr lang="en-US" dirty="0"/>
              <a:t>year1=2021,year2=2022, </a:t>
            </a:r>
            <a:r>
              <a:rPr lang="en-US" dirty="0" err="1"/>
              <a:t>figsize</a:t>
            </a:r>
            <a:r>
              <a:rPr lang="en-US" dirty="0"/>
              <a:t>=(10, 5), width=0.66, title=plot_title1, </a:t>
            </a:r>
            <a:r>
              <a:rPr lang="en-US" sz="1800" dirty="0" err="1"/>
              <a:t>y_bounds</a:t>
            </a:r>
            <a:r>
              <a:rPr lang="en-US" sz="1800" dirty="0"/>
              <a:t>=y_bounds1,</a:t>
            </a:r>
            <a:r>
              <a:rPr lang="en-US" dirty="0"/>
              <a:t> **</a:t>
            </a:r>
            <a:r>
              <a:rPr lang="en-US" dirty="0" err="1"/>
              <a:t>kwargs</a:t>
            </a:r>
            <a:r>
              <a:rPr lang="en-US" dirty="0"/>
              <a:t>):image()}}}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05A7DF5-39BE-FE4C-7883-7DA0A4472324}"/>
              </a:ext>
            </a:extLst>
          </p:cNvPr>
          <p:cNvSpPr/>
          <p:nvPr/>
        </p:nvSpPr>
        <p:spPr>
          <a:xfrm>
            <a:off x="6324603" y="1220772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sector1</a:t>
            </a:r>
            <a:r>
              <a:rPr lang="ru-RU" dirty="0"/>
              <a:t>, </a:t>
            </a:r>
            <a:r>
              <a:rPr lang="en-US" dirty="0"/>
              <a:t>index=index1</a:t>
            </a:r>
            <a:r>
              <a:rPr lang="ru-RU" dirty="0"/>
              <a:t> 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title=plot_title2, </a:t>
            </a:r>
            <a:r>
              <a:rPr lang="en-US" sz="1800" dirty="0" err="1"/>
              <a:t>y_bounds</a:t>
            </a:r>
            <a:r>
              <a:rPr lang="en-US" sz="1800" dirty="0"/>
              <a:t>=y_bounds1,</a:t>
            </a:r>
            <a:r>
              <a:rPr lang="ru-RU" dirty="0"/>
              <a:t> </a:t>
            </a:r>
            <a:r>
              <a:rPr lang="en-US" dirty="0"/>
              <a:t>**</a:t>
            </a:r>
            <a:r>
              <a:rPr lang="en-US" dirty="0" err="1"/>
              <a:t>kwargs</a:t>
            </a:r>
            <a:r>
              <a:rPr lang="en-US" dirty="0"/>
              <a:t>):image()}}}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348A48F-08AA-BD57-3C85-D24D3BD76DF5}"/>
              </a:ext>
            </a:extLst>
          </p:cNvPr>
          <p:cNvSpPr/>
          <p:nvPr/>
        </p:nvSpPr>
        <p:spPr>
          <a:xfrm>
            <a:off x="130630" y="3989196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sector2,</a:t>
            </a:r>
            <a:r>
              <a:rPr lang="ru-RU" dirty="0"/>
              <a:t> </a:t>
            </a:r>
            <a:r>
              <a:rPr lang="en-US" dirty="0"/>
              <a:t>index=</a:t>
            </a:r>
            <a:r>
              <a:rPr lang="en-US" altLang="ru-RU" dirty="0"/>
              <a:t> index2</a:t>
            </a:r>
            <a:r>
              <a:rPr lang="ru-RU" dirty="0"/>
              <a:t>, </a:t>
            </a:r>
            <a:r>
              <a:rPr lang="en-US" dirty="0"/>
              <a:t>year1=2021,year2=2022, </a:t>
            </a:r>
            <a:r>
              <a:rPr lang="en-US" dirty="0" err="1"/>
              <a:t>figsize</a:t>
            </a:r>
            <a:r>
              <a:rPr lang="en-US" dirty="0"/>
              <a:t>=(10, 5), width=0.66,  title=plot_title3,</a:t>
            </a:r>
            <a:r>
              <a:rPr lang="en-US" sz="1800" dirty="0"/>
              <a:t> </a:t>
            </a:r>
            <a:r>
              <a:rPr lang="en-US" sz="1800" dirty="0" err="1"/>
              <a:t>y_bounds</a:t>
            </a:r>
            <a:r>
              <a:rPr lang="en-US" sz="1800" dirty="0"/>
              <a:t>=y_bounds2,</a:t>
            </a:r>
            <a:r>
              <a:rPr lang="en-US" dirty="0"/>
              <a:t> **</a:t>
            </a:r>
            <a:r>
              <a:rPr lang="en-US" dirty="0" err="1"/>
              <a:t>kwargs</a:t>
            </a:r>
            <a:r>
              <a:rPr lang="en-US" dirty="0"/>
              <a:t>):image()}}}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7A25815-F228-ED7E-3387-E8F19A932882}"/>
              </a:ext>
            </a:extLst>
          </p:cNvPr>
          <p:cNvSpPr/>
          <p:nvPr/>
        </p:nvSpPr>
        <p:spPr>
          <a:xfrm>
            <a:off x="6324602" y="3989196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sector2,</a:t>
            </a:r>
            <a:r>
              <a:rPr lang="ru-RU" dirty="0"/>
              <a:t> </a:t>
            </a:r>
            <a:r>
              <a:rPr lang="en-US" dirty="0"/>
              <a:t>index=</a:t>
            </a:r>
            <a:r>
              <a:rPr lang="en-US" altLang="ru-RU" dirty="0"/>
              <a:t> index2</a:t>
            </a:r>
            <a:r>
              <a:rPr lang="ru-RU" dirty="0"/>
              <a:t>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title=plot_title4,</a:t>
            </a:r>
            <a:r>
              <a:rPr lang="en-US" sz="1800" dirty="0"/>
              <a:t> </a:t>
            </a:r>
            <a:r>
              <a:rPr lang="en-US" sz="1800" dirty="0" err="1"/>
              <a:t>y_bounds</a:t>
            </a:r>
            <a:r>
              <a:rPr lang="en-US" sz="1800" dirty="0"/>
              <a:t>=y_bounds2,</a:t>
            </a:r>
            <a:r>
              <a:rPr lang="en-US" dirty="0"/>
              <a:t> **</a:t>
            </a:r>
            <a:r>
              <a:rPr lang="en-US" dirty="0" err="1"/>
              <a:t>kwargs</a:t>
            </a:r>
            <a:r>
              <a:rPr lang="en-US" dirty="0"/>
              <a:t>):image()}}}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2B9584-2DCA-988D-A191-B571C285DC77}"/>
              </a:ext>
            </a:extLst>
          </p:cNvPr>
          <p:cNvSpPr txBox="1"/>
          <p:nvPr/>
        </p:nvSpPr>
        <p:spPr>
          <a:xfrm>
            <a:off x="0" y="5994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8424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43C9E-87EE-2A1B-ACB2-A0B22947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89" y="-1047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{{{title}}}</a:t>
            </a:r>
            <a:endParaRPr lang="ru-RU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01CE53E-1D25-345D-B8CB-9652CBD2546B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1209989" y="557991"/>
            <a:ext cx="2173291" cy="1260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24B951-8787-95BA-9CE6-197F212CABC5}"/>
              </a:ext>
            </a:extLst>
          </p:cNvPr>
          <p:cNvSpPr txBox="1"/>
          <p:nvPr/>
        </p:nvSpPr>
        <p:spPr>
          <a:xfrm>
            <a:off x="164963" y="190660"/>
            <a:ext cx="2232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 падения оборота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2EEE437-3C50-F4A0-A59C-B8A12D26A469}"/>
              </a:ext>
            </a:extLst>
          </p:cNvPr>
          <p:cNvSpPr/>
          <p:nvPr/>
        </p:nvSpPr>
        <p:spPr>
          <a:xfrm>
            <a:off x="130630" y="1220772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</a:t>
            </a:r>
            <a:r>
              <a:rPr lang="en-US" altLang="ru-RU" dirty="0"/>
              <a:t> sector1</a:t>
            </a:r>
            <a:r>
              <a:rPr lang="ru-RU" dirty="0"/>
              <a:t>, </a:t>
            </a:r>
            <a:r>
              <a:rPr lang="en-US" dirty="0"/>
              <a:t>index=index1</a:t>
            </a:r>
            <a:r>
              <a:rPr lang="ru-RU" dirty="0"/>
              <a:t>, </a:t>
            </a:r>
            <a:r>
              <a:rPr lang="en-US" dirty="0"/>
              <a:t>year1=2021,year2=2022, </a:t>
            </a:r>
            <a:r>
              <a:rPr lang="en-US" dirty="0" err="1"/>
              <a:t>figsize</a:t>
            </a:r>
            <a:r>
              <a:rPr lang="en-US" dirty="0"/>
              <a:t>=(10, 5), width=0.66, title=plot_title1, </a:t>
            </a:r>
            <a:r>
              <a:rPr lang="en-US" sz="1800" dirty="0" err="1"/>
              <a:t>y_bounds</a:t>
            </a:r>
            <a:r>
              <a:rPr lang="en-US" sz="1800" dirty="0"/>
              <a:t>=y_bounds1,</a:t>
            </a:r>
            <a:r>
              <a:rPr lang="en-US" dirty="0"/>
              <a:t> **</a:t>
            </a:r>
            <a:r>
              <a:rPr lang="en-US" dirty="0" err="1"/>
              <a:t>kwargs</a:t>
            </a:r>
            <a:r>
              <a:rPr lang="en-US" dirty="0"/>
              <a:t>):image()}}}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237DFB7-F64B-0465-561E-97DEEDB77F4C}"/>
              </a:ext>
            </a:extLst>
          </p:cNvPr>
          <p:cNvSpPr/>
          <p:nvPr/>
        </p:nvSpPr>
        <p:spPr>
          <a:xfrm>
            <a:off x="6324603" y="1220772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sector1</a:t>
            </a:r>
            <a:r>
              <a:rPr lang="ru-RU" dirty="0"/>
              <a:t>, </a:t>
            </a:r>
            <a:r>
              <a:rPr lang="en-US" dirty="0"/>
              <a:t>index=index1</a:t>
            </a:r>
            <a:r>
              <a:rPr lang="ru-RU" dirty="0"/>
              <a:t> 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title=plot_title2, </a:t>
            </a:r>
            <a:r>
              <a:rPr lang="en-US" sz="1800" dirty="0" err="1"/>
              <a:t>y_bounds</a:t>
            </a:r>
            <a:r>
              <a:rPr lang="en-US" sz="1800" dirty="0"/>
              <a:t>=y_bounds1,</a:t>
            </a:r>
            <a:r>
              <a:rPr lang="ru-RU" dirty="0"/>
              <a:t> </a:t>
            </a:r>
            <a:r>
              <a:rPr lang="en-US" dirty="0"/>
              <a:t>**</a:t>
            </a:r>
            <a:r>
              <a:rPr lang="en-US" dirty="0" err="1"/>
              <a:t>kwargs</a:t>
            </a:r>
            <a:r>
              <a:rPr lang="en-US" dirty="0"/>
              <a:t>):image()}}}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519C51B-466F-7E22-D3FD-68E4C41188B2}"/>
              </a:ext>
            </a:extLst>
          </p:cNvPr>
          <p:cNvSpPr/>
          <p:nvPr/>
        </p:nvSpPr>
        <p:spPr>
          <a:xfrm>
            <a:off x="130630" y="3989196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sector2,</a:t>
            </a:r>
            <a:r>
              <a:rPr lang="ru-RU" dirty="0"/>
              <a:t> </a:t>
            </a:r>
            <a:r>
              <a:rPr lang="en-US" dirty="0"/>
              <a:t>index=</a:t>
            </a:r>
            <a:r>
              <a:rPr lang="en-US" altLang="ru-RU" dirty="0"/>
              <a:t> index2</a:t>
            </a:r>
            <a:r>
              <a:rPr lang="ru-RU" dirty="0"/>
              <a:t>, </a:t>
            </a:r>
            <a:r>
              <a:rPr lang="en-US" dirty="0"/>
              <a:t>year1=2021,year2=2022, </a:t>
            </a:r>
            <a:r>
              <a:rPr lang="en-US" dirty="0" err="1"/>
              <a:t>figsize</a:t>
            </a:r>
            <a:r>
              <a:rPr lang="en-US" dirty="0"/>
              <a:t>=(10, 5), width=0.66,  title=plot_title3,</a:t>
            </a:r>
            <a:r>
              <a:rPr lang="en-US" sz="1800" dirty="0"/>
              <a:t> </a:t>
            </a:r>
            <a:r>
              <a:rPr lang="en-US" sz="1800" dirty="0" err="1"/>
              <a:t>y_bounds</a:t>
            </a:r>
            <a:r>
              <a:rPr lang="en-US" sz="1800" dirty="0"/>
              <a:t>=y_bounds2,</a:t>
            </a:r>
            <a:r>
              <a:rPr lang="en-US" dirty="0"/>
              <a:t> **</a:t>
            </a:r>
            <a:r>
              <a:rPr lang="en-US" dirty="0" err="1"/>
              <a:t>kwargs</a:t>
            </a:r>
            <a:r>
              <a:rPr lang="en-US" dirty="0"/>
              <a:t>):image()}}}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632DB41-B9C6-558D-62F1-4C4660C1114A}"/>
              </a:ext>
            </a:extLst>
          </p:cNvPr>
          <p:cNvSpPr/>
          <p:nvPr/>
        </p:nvSpPr>
        <p:spPr>
          <a:xfrm>
            <a:off x="6324602" y="3989196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sector2,</a:t>
            </a:r>
            <a:r>
              <a:rPr lang="ru-RU" dirty="0"/>
              <a:t> </a:t>
            </a:r>
            <a:r>
              <a:rPr lang="en-US" dirty="0"/>
              <a:t>index=</a:t>
            </a:r>
            <a:r>
              <a:rPr lang="en-US" altLang="ru-RU" dirty="0"/>
              <a:t> index2</a:t>
            </a:r>
            <a:r>
              <a:rPr lang="ru-RU" dirty="0"/>
              <a:t>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title=plot_title4,</a:t>
            </a:r>
            <a:r>
              <a:rPr lang="en-US" sz="1800" dirty="0"/>
              <a:t> </a:t>
            </a:r>
            <a:r>
              <a:rPr lang="en-US" sz="1800" dirty="0" err="1"/>
              <a:t>y_bounds</a:t>
            </a:r>
            <a:r>
              <a:rPr lang="en-US" sz="1800" dirty="0"/>
              <a:t>=y_bounds2,</a:t>
            </a:r>
            <a:r>
              <a:rPr lang="en-US" dirty="0"/>
              <a:t> **</a:t>
            </a:r>
            <a:r>
              <a:rPr lang="en-US" dirty="0" err="1"/>
              <a:t>kwargs</a:t>
            </a:r>
            <a:r>
              <a:rPr lang="en-US" dirty="0"/>
              <a:t>):image()}}}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E198B0-C2E9-D27C-2BA6-956900117A59}"/>
              </a:ext>
            </a:extLst>
          </p:cNvPr>
          <p:cNvSpPr txBox="1"/>
          <p:nvPr/>
        </p:nvSpPr>
        <p:spPr>
          <a:xfrm>
            <a:off x="0" y="5994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81934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43C9E-87EE-2A1B-ACB2-A0B22947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89" y="-1047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{{{title}}}</a:t>
            </a:r>
            <a:endParaRPr lang="ru-RU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691FE19D-711E-8E2E-303C-79F6FBA1CD3B}"/>
              </a:ext>
            </a:extLst>
          </p:cNvPr>
          <p:cNvCxnSpPr/>
          <p:nvPr/>
        </p:nvCxnSpPr>
        <p:spPr>
          <a:xfrm>
            <a:off x="1493520" y="650240"/>
            <a:ext cx="1259840" cy="955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4F9E5A-1DC2-196F-488E-228DC375AE15}"/>
              </a:ext>
            </a:extLst>
          </p:cNvPr>
          <p:cNvSpPr txBox="1"/>
          <p:nvPr/>
        </p:nvSpPr>
        <p:spPr>
          <a:xfrm>
            <a:off x="366709" y="394278"/>
            <a:ext cx="20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Откат после кризиса полупроводников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34E6BA5-CD4F-9E04-ADD8-173411AB6784}"/>
              </a:ext>
            </a:extLst>
          </p:cNvPr>
          <p:cNvSpPr/>
          <p:nvPr/>
        </p:nvSpPr>
        <p:spPr>
          <a:xfrm>
            <a:off x="130630" y="1220772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</a:t>
            </a:r>
            <a:r>
              <a:rPr lang="en-US" altLang="ru-RU" dirty="0"/>
              <a:t> sector1</a:t>
            </a:r>
            <a:r>
              <a:rPr lang="ru-RU" dirty="0"/>
              <a:t>, </a:t>
            </a:r>
            <a:r>
              <a:rPr lang="en-US" dirty="0"/>
              <a:t>index=index1</a:t>
            </a:r>
            <a:r>
              <a:rPr lang="ru-RU" dirty="0"/>
              <a:t>, </a:t>
            </a:r>
            <a:r>
              <a:rPr lang="en-US" dirty="0"/>
              <a:t>year1=2021,year2=2022, </a:t>
            </a:r>
            <a:r>
              <a:rPr lang="en-US" dirty="0" err="1"/>
              <a:t>figsize</a:t>
            </a:r>
            <a:r>
              <a:rPr lang="en-US" dirty="0"/>
              <a:t>=(10, 5), width=0.66,</a:t>
            </a:r>
            <a:r>
              <a:rPr lang="en-US" sz="1800" dirty="0"/>
              <a:t> </a:t>
            </a:r>
            <a:r>
              <a:rPr lang="en-US" sz="1800" dirty="0" err="1"/>
              <a:t>y_bounds</a:t>
            </a:r>
            <a:r>
              <a:rPr lang="en-US" sz="1800" dirty="0"/>
              <a:t>=y_bounds1,</a:t>
            </a:r>
            <a:r>
              <a:rPr lang="en-US" dirty="0"/>
              <a:t> **</a:t>
            </a:r>
            <a:r>
              <a:rPr lang="en-US" dirty="0" err="1"/>
              <a:t>kwargs</a:t>
            </a:r>
            <a:r>
              <a:rPr lang="en-US" dirty="0"/>
              <a:t>):image()}}}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DC806C1-6239-943C-B6F6-BBCD34409E92}"/>
              </a:ext>
            </a:extLst>
          </p:cNvPr>
          <p:cNvSpPr/>
          <p:nvPr/>
        </p:nvSpPr>
        <p:spPr>
          <a:xfrm>
            <a:off x="6324603" y="1220772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sector1</a:t>
            </a:r>
            <a:r>
              <a:rPr lang="ru-RU" dirty="0"/>
              <a:t>, </a:t>
            </a:r>
            <a:r>
              <a:rPr lang="en-US" dirty="0"/>
              <a:t>index=index1</a:t>
            </a:r>
            <a:r>
              <a:rPr lang="ru-RU" dirty="0"/>
              <a:t> 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</a:t>
            </a:r>
            <a:r>
              <a:rPr lang="en-US" sz="1800" dirty="0"/>
              <a:t> </a:t>
            </a:r>
            <a:r>
              <a:rPr lang="en-US" sz="1800" dirty="0" err="1"/>
              <a:t>y_bounds</a:t>
            </a:r>
            <a:r>
              <a:rPr lang="en-US" sz="1800" dirty="0"/>
              <a:t>=y_bounds1,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**</a:t>
            </a:r>
            <a:r>
              <a:rPr lang="en-US" dirty="0" err="1"/>
              <a:t>kwargs</a:t>
            </a:r>
            <a:r>
              <a:rPr lang="en-US" dirty="0"/>
              <a:t>):image()}}}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BF322E2-E044-4CEF-1132-07D7639420A2}"/>
              </a:ext>
            </a:extLst>
          </p:cNvPr>
          <p:cNvSpPr/>
          <p:nvPr/>
        </p:nvSpPr>
        <p:spPr>
          <a:xfrm>
            <a:off x="130630" y="3989196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sector2,</a:t>
            </a:r>
            <a:r>
              <a:rPr lang="ru-RU" dirty="0"/>
              <a:t> </a:t>
            </a:r>
            <a:r>
              <a:rPr lang="en-US" dirty="0"/>
              <a:t>index=</a:t>
            </a:r>
            <a:r>
              <a:rPr lang="en-US" altLang="ru-RU" dirty="0"/>
              <a:t> index2</a:t>
            </a:r>
            <a:r>
              <a:rPr lang="ru-RU" dirty="0"/>
              <a:t>, </a:t>
            </a:r>
            <a:r>
              <a:rPr lang="en-US" dirty="0"/>
              <a:t>year1=2021,year2=2022, </a:t>
            </a:r>
            <a:r>
              <a:rPr lang="en-US" dirty="0" err="1"/>
              <a:t>figsize</a:t>
            </a:r>
            <a:r>
              <a:rPr lang="en-US" dirty="0"/>
              <a:t>=(10, 5), width=0.66, </a:t>
            </a:r>
            <a:r>
              <a:rPr lang="en-US" sz="1800" dirty="0" err="1"/>
              <a:t>y_lab</a:t>
            </a:r>
            <a:r>
              <a:rPr lang="en-US" sz="1800" dirty="0"/>
              <a:t>=</a:t>
            </a:r>
            <a:r>
              <a:rPr lang="en-US" sz="1800" dirty="0" err="1"/>
              <a:t>y_lab</a:t>
            </a:r>
            <a:r>
              <a:rPr lang="en-US" sz="1800" dirty="0"/>
              <a:t>, </a:t>
            </a:r>
            <a:r>
              <a:rPr lang="en-US" sz="1800" dirty="0" err="1"/>
              <a:t>y_bounds</a:t>
            </a:r>
            <a:r>
              <a:rPr lang="en-US" sz="1800" dirty="0"/>
              <a:t>=y_bounds2,</a:t>
            </a:r>
            <a:r>
              <a:rPr lang="en-US" dirty="0"/>
              <a:t>   **</a:t>
            </a:r>
            <a:r>
              <a:rPr lang="en-US" dirty="0" err="1"/>
              <a:t>kwargs</a:t>
            </a:r>
            <a:r>
              <a:rPr lang="en-US" dirty="0"/>
              <a:t>):image()}}}</a:t>
            </a:r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3FA95DB-1212-18F8-E98D-91EDDDEB64EF}"/>
              </a:ext>
            </a:extLst>
          </p:cNvPr>
          <p:cNvSpPr/>
          <p:nvPr/>
        </p:nvSpPr>
        <p:spPr>
          <a:xfrm>
            <a:off x="6324602" y="3989196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sector2,</a:t>
            </a:r>
            <a:r>
              <a:rPr lang="ru-RU" dirty="0"/>
              <a:t> </a:t>
            </a:r>
            <a:r>
              <a:rPr lang="en-US" dirty="0"/>
              <a:t>index=</a:t>
            </a:r>
            <a:r>
              <a:rPr lang="en-US" altLang="ru-RU" dirty="0"/>
              <a:t> index2</a:t>
            </a:r>
            <a:r>
              <a:rPr lang="ru-RU" dirty="0"/>
              <a:t>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</a:t>
            </a:r>
            <a:r>
              <a:rPr lang="en-US" sz="1800" dirty="0"/>
              <a:t> </a:t>
            </a:r>
            <a:r>
              <a:rPr lang="en-US" sz="1800" dirty="0" err="1"/>
              <a:t>y_lab</a:t>
            </a:r>
            <a:r>
              <a:rPr lang="en-US" sz="1800" dirty="0"/>
              <a:t>=</a:t>
            </a:r>
            <a:r>
              <a:rPr lang="en-US" sz="1800" dirty="0" err="1"/>
              <a:t>y_lab</a:t>
            </a:r>
            <a:r>
              <a:rPr lang="en-US" sz="1800" dirty="0"/>
              <a:t>,</a:t>
            </a:r>
            <a:r>
              <a:rPr lang="en-US" dirty="0"/>
              <a:t> </a:t>
            </a:r>
            <a:r>
              <a:rPr lang="en-US" sz="1800" dirty="0" err="1"/>
              <a:t>y_bounds</a:t>
            </a:r>
            <a:r>
              <a:rPr lang="en-US" sz="1800" dirty="0"/>
              <a:t>=y_bounds2,</a:t>
            </a:r>
            <a:r>
              <a:rPr lang="en-US" dirty="0"/>
              <a:t> **</a:t>
            </a:r>
            <a:r>
              <a:rPr lang="en-US" dirty="0" err="1"/>
              <a:t>kwargs</a:t>
            </a:r>
            <a:r>
              <a:rPr lang="en-US" dirty="0"/>
              <a:t>):image()}}}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849431-2594-2161-1783-5C8687072799}"/>
              </a:ext>
            </a:extLst>
          </p:cNvPr>
          <p:cNvSpPr txBox="1"/>
          <p:nvPr/>
        </p:nvSpPr>
        <p:spPr>
          <a:xfrm>
            <a:off x="0" y="5994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342462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4185</Words>
  <Application>Microsoft Office PowerPoint</Application>
  <PresentationFormat>Широкоэкранный</PresentationFormat>
  <Paragraphs>422</Paragraphs>
  <Slides>18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var(--jp-code-font-family)</vt:lpstr>
      <vt:lpstr>Wingdings</vt:lpstr>
      <vt:lpstr>Тема Office</vt:lpstr>
      <vt:lpstr>Динамика изменения сегментов Российского сектора ИКТ 2021, 2022, 2023</vt:lpstr>
      <vt:lpstr>Данные</vt:lpstr>
      <vt:lpstr>Сегменты ИКТ сектора</vt:lpstr>
      <vt:lpstr>Сравнение среднего за три года оборота секторов</vt:lpstr>
      <vt:lpstr>{{{title}}}</vt:lpstr>
      <vt:lpstr>{{{title}}}</vt:lpstr>
      <vt:lpstr>{{{title}}}</vt:lpstr>
      <vt:lpstr>{{{title}}}</vt:lpstr>
      <vt:lpstr>{{{title}}}</vt:lpstr>
      <vt:lpstr>{{{title}}}</vt:lpstr>
      <vt:lpstr>{{{title}}}</vt:lpstr>
      <vt:lpstr>{{{title}}}</vt:lpstr>
      <vt:lpstr>{{{title}}}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Изменение сегментов Российского сектора ИКТ 2021, 2022, 2023</dc:title>
  <dc:creator>Леманский Константин Юрьевич</dc:creator>
  <cp:lastModifiedBy>Леманский Константин Юрьевич</cp:lastModifiedBy>
  <cp:revision>249</cp:revision>
  <dcterms:created xsi:type="dcterms:W3CDTF">2024-05-11T03:53:54Z</dcterms:created>
  <dcterms:modified xsi:type="dcterms:W3CDTF">2024-05-17T14:11:57Z</dcterms:modified>
</cp:coreProperties>
</file>