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53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B4FC4-CEAE-4942-8ACF-18152D446A91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CDE32-7113-441D-8CD7-A4B91C44E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9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selector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'Оптовая торговля ИКТ-товарами’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972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selector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</a:t>
            </a:r>
            <a:r>
              <a:rPr lang="ru-RU" dirty="0"/>
              <a:t>ИТ-отрасль и прочие ИТ-услуги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’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755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selector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</a:t>
            </a:r>
            <a:r>
              <a:rPr lang="ru-RU" dirty="0"/>
              <a:t>ИТ-отрасль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’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655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selector =‘</a:t>
            </a:r>
            <a:r>
              <a:rPr lang="ru-RU" dirty="0"/>
              <a:t>ИТ-отрасль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’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78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selector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'Оптовая торговля ИКТ-товарами’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41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selector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</a:t>
            </a:r>
            <a:r>
              <a:rPr lang="ru-RU" dirty="0"/>
              <a:t>Телекоммуникации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’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30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selector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</a:t>
            </a:r>
            <a:r>
              <a:rPr lang="ru-RU" dirty="0"/>
              <a:t>Телекоммуникации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’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92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selector = ‘</a:t>
            </a:r>
            <a:r>
              <a:rPr lang="ru-RU" dirty="0"/>
              <a:t>Прочие ИТ-услуги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’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21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selector = ‘</a:t>
            </a:r>
            <a:r>
              <a:rPr lang="ru-RU" dirty="0"/>
              <a:t>Прочие ИТ-услуги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’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5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selector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</a:t>
            </a:r>
            <a:r>
              <a:rPr lang="ru-RU" dirty="0"/>
              <a:t>Производство ИКТ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’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5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selector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</a:t>
            </a:r>
            <a:r>
              <a:rPr lang="ru-RU" dirty="0"/>
              <a:t>Производство ИКТ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’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281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selector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</a:t>
            </a:r>
            <a:r>
              <a:rPr lang="ru-RU" dirty="0"/>
              <a:t>ИТ-отрасль и прочие ИТ-услуги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’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0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A783D-EB77-9190-6C32-6C586FF1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25E4DB-0A50-F97A-F06C-CA7BCE208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A37A66-2A68-7256-3763-64B3EE6C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4991B-1705-64CD-6264-3B095CD9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6A438-5F86-2AE0-7FBE-48DDBF97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B17F9-E981-4E69-C682-E15D359D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7B973D-7FDB-7034-CE1A-9D6EE0FF0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18785A-DE9B-ADE0-5618-09C73402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2B035-C265-53A4-82C2-146D0EE9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DB9CFB-1E19-010A-3DAA-097BEF93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8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F0759F-79B3-085C-A83A-73E0F0E44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4A0487-CB0C-53AE-284B-E92C30DB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07C62D-6671-A601-1B19-3BA9EEA0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9EBB86-4488-C8A0-FF4B-2D23C9FF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15F7F9-E75D-11DB-EE2E-060F493A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3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0FC46-0884-5C0D-E4F1-A9465B5D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09192-CFAC-77C7-BFA0-A6FA6180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810B8A-9DEA-27D5-7138-1908B2FB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D7B2E7-E500-9176-6448-7E0BA677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2AB8E8-E1CD-56B6-2EC5-CE41578C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7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C1378-037C-0CE8-D264-13819ADE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DA075B-0931-AACB-34AB-9D616E96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B10D5-44AD-3577-893F-6825CED4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4D5742-722F-C7CC-9B93-526E32B1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6D3179-D864-64D9-DAFC-F590324C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7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7BBE5-A32A-CE9E-76E8-47794D15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244F2-48E8-7CA9-4580-212E183C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F87527-FF8A-9B57-E3EE-18351506B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758E18-1089-BD26-F559-E4CA9BBA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3A895C-4497-18B0-59A7-6C693575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1DAB73-BF39-FA2E-858F-7DCE65F1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93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94276-8EFF-977F-C126-03CDF517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422FB9-2483-F79B-B02D-31018869F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273FC1-299E-DA19-E4B5-A5F32F3C6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B36D2C-5743-FCF0-CA49-5215AC2A7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5C4C16-E0FD-BC8B-F126-3A382ADF6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0B628F-010C-9A0E-997E-0179EE77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A3A85B-604E-19ED-EDE4-6C338A68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D3107D-F656-0467-0EDA-ED5BA27F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07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2C9AC-66A1-F9A1-8274-B8E11449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D8E242-A60F-B799-103D-B5E4D0D5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1EFA9F-44F3-22A0-2869-E2DBF698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3E4C3F-2E64-5323-E862-4649244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3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835F86-38E2-81F6-3F22-C16626BC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E69DF4-32E5-E62E-CDEE-8D428D9A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C98DF-F1A5-3971-ED33-BD90C961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67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28432-5AFE-354E-F163-83531787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37C72-23CA-C72F-DAE8-D6AB9081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5DF3BB-C620-7172-B822-69EDB4AD0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52530-E116-0B70-A8F5-3D15B87D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95757E-4F03-2A6F-561F-1B1B60D1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25E2D3-56FA-3564-D67C-190EB0D2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3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3C4DA-9E25-AC75-81E6-25A994FA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06035E-43EB-183D-8B43-7792575C7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834B26-8E02-E9DC-9EDE-9E3C86BBF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9C63EC-7BE1-F045-A452-489F3B97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73DDB0-13B4-DC5E-570C-C5312BC0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EBFDDB-CF46-FBCA-B391-49F2603B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55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DE9DF-8623-E646-4310-71B8DE88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4B15E2-BA95-541E-4C48-1882DB975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4F862B-D722-429F-B67A-7395A9854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56F0F6-8941-4B01-FDB4-339D5F11D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7049B-358D-DA0F-8D1B-D7A0DCD2B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22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ek.hse.r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sekdash.hse.ru/viewer/public?dashboardGuid=0e54f8988a3241129ffae56ca76001cd&amp;showNav=true" TargetMode="External"/><Relationship Id="rId4" Type="http://schemas.openxmlformats.org/officeDocument/2006/relationships/hyperlink" Target="https://issek.hse.ru/mirror/pubs/share/898604421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Сектор ИКТ в 2021 году: на пике роста в преддверии новых условий — Новости  — Институт статистических исследований и экономики знаний —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2B99C716-358C-9FBE-C95C-4B067B018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2" b="810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8E6AA-BCDF-14A3-67DE-859102F24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Изменение сегментов Российского сектора ИКТ 2021, 2022, 2023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01674D-9271-1278-B159-547AE2F07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Леманский Константин Юрьевич, студент РУТ МИИТ 3 курс, курсовая работа по предмету </a:t>
            </a:r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ru-RU" dirty="0">
                <a:solidFill>
                  <a:srgbClr val="FFFFFF"/>
                </a:solidFill>
              </a:rPr>
              <a:t>Визуализация данных</a:t>
            </a:r>
            <a:r>
              <a:rPr lang="en-US" dirty="0">
                <a:solidFill>
                  <a:srgbClr val="FFFFFF"/>
                </a:solidFill>
              </a:rPr>
              <a:t>”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94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9762811" cy="1325563"/>
          </a:xfrm>
        </p:spPr>
        <p:txBody>
          <a:bodyPr/>
          <a:lstStyle/>
          <a:p>
            <a:pPr algn="ctr"/>
            <a:r>
              <a:rPr kumimoji="0" lang="en-US" altLang="ru-RU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{{{selector}}}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'Среднесписочная численность работников, тыс. чел.' 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'Среднесписочная численность работников, тыс. чел.' 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'Среднемесячная начисленная заработная плата, тыс. руб.' 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'Среднемесячная начисленная заработная плата, тыс. руб.' 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44706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{{{selector}}}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plot(sector=</a:t>
            </a:r>
            <a:r>
              <a:rPr lang="en-US" altLang="ru-RU" dirty="0"/>
              <a:t> selector</a:t>
            </a:r>
            <a:r>
              <a:rPr lang="ru-RU"/>
              <a:t>, </a:t>
            </a:r>
            <a:r>
              <a:rPr lang="en-US" dirty="0"/>
              <a:t>index='</a:t>
            </a:r>
            <a:r>
              <a:rPr lang="ru-RU" dirty="0"/>
              <a:t>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' </a:t>
            </a:r>
            <a:r>
              <a:rPr lang="ru-RU"/>
              <a:t>, </a:t>
            </a:r>
            <a:r>
              <a:rPr lang="en-US" dirty="0"/>
              <a:t>year1=2021,year2=2022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index='</a:t>
            </a:r>
            <a:r>
              <a:rPr lang="ru-RU" dirty="0"/>
              <a:t>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'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</a:t>
            </a:r>
            <a:r>
              <a:rPr lang="en-US" dirty="0"/>
              <a:t>(sector=selector</a:t>
            </a:r>
            <a:r>
              <a:rPr lang="en-US"/>
              <a:t>,</a:t>
            </a:r>
            <a:r>
              <a:rPr lang="ru-RU"/>
              <a:t> </a:t>
            </a:r>
            <a:r>
              <a:rPr lang="en-US" dirty="0"/>
              <a:t>index=</a:t>
            </a:r>
            <a:r>
              <a:rPr lang="ru-RU" altLang="ru-RU" dirty="0"/>
              <a:t>'Реализация (отгрузка) товаров, работ, услуг, млрд </a:t>
            </a:r>
            <a:r>
              <a:rPr lang="ru-RU" altLang="ru-RU" dirty="0" err="1"/>
              <a:t>руб</a:t>
            </a:r>
            <a:r>
              <a:rPr lang="ru-RU" altLang="ru-RU"/>
              <a:t>'</a:t>
            </a:r>
            <a:r>
              <a:rPr lang="ru-RU"/>
              <a:t>, </a:t>
            </a:r>
            <a:r>
              <a:rPr lang="en-US" dirty="0"/>
              <a:t>year1=2021,year2=2022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plot(sector=</a:t>
            </a:r>
            <a:r>
              <a:rPr lang="en-US" dirty="0"/>
              <a:t>selector</a:t>
            </a:r>
            <a:r>
              <a:rPr lang="en-US"/>
              <a:t>,</a:t>
            </a:r>
            <a:r>
              <a:rPr lang="ru-RU"/>
              <a:t> </a:t>
            </a:r>
            <a:r>
              <a:rPr lang="en-US" dirty="0"/>
              <a:t>index=</a:t>
            </a:r>
            <a:r>
              <a:rPr lang="ru-RU" altLang="ru-RU" dirty="0"/>
              <a:t>'Реализация (отгрузка) товаров, работ, услуг, млрд </a:t>
            </a:r>
            <a:r>
              <a:rPr lang="ru-RU" altLang="ru-RU" dirty="0" err="1"/>
              <a:t>руб</a:t>
            </a:r>
            <a:r>
              <a:rPr lang="ru-RU" altLang="ru-RU"/>
              <a:t>'</a:t>
            </a:r>
            <a:r>
              <a:rPr lang="ru-RU"/>
              <a:t>, </a:t>
            </a:r>
            <a:r>
              <a:rPr lang="en-US" dirty="0"/>
              <a:t>year1=2022,year2=2023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78994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9762811" cy="1325563"/>
          </a:xfrm>
        </p:spPr>
        <p:txBody>
          <a:bodyPr/>
          <a:lstStyle/>
          <a:p>
            <a:pPr algn="ctr"/>
            <a:r>
              <a:rPr kumimoji="0" lang="en-US" altLang="ru-RU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{{{selector}}}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'Среднесписочная численность работников, тыс. чел.' 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'Среднесписочная численность работников, тыс. чел.' 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'Среднемесячная начисленная заработная плата, тыс. руб.' 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'Среднемесячная начисленная заработная плата, тыс. руб.' 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09060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{{{selector}}}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plot(sector=</a:t>
            </a:r>
            <a:r>
              <a:rPr lang="en-US" altLang="ru-RU" dirty="0"/>
              <a:t> selector</a:t>
            </a:r>
            <a:r>
              <a:rPr lang="ru-RU"/>
              <a:t>, </a:t>
            </a:r>
            <a:r>
              <a:rPr lang="en-US" dirty="0"/>
              <a:t>index='</a:t>
            </a:r>
            <a:r>
              <a:rPr lang="ru-RU" dirty="0"/>
              <a:t>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' </a:t>
            </a:r>
            <a:r>
              <a:rPr lang="ru-RU"/>
              <a:t>, </a:t>
            </a:r>
            <a:r>
              <a:rPr lang="en-US" dirty="0"/>
              <a:t>year1=2021,year2=2022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index='</a:t>
            </a:r>
            <a:r>
              <a:rPr lang="ru-RU" dirty="0"/>
              <a:t>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'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</a:t>
            </a:r>
            <a:r>
              <a:rPr lang="en-US" dirty="0"/>
              <a:t>(sector=selector</a:t>
            </a:r>
            <a:r>
              <a:rPr lang="en-US"/>
              <a:t>,</a:t>
            </a:r>
            <a:r>
              <a:rPr lang="ru-RU"/>
              <a:t> </a:t>
            </a:r>
            <a:r>
              <a:rPr lang="en-US" dirty="0"/>
              <a:t>index=</a:t>
            </a:r>
            <a:r>
              <a:rPr lang="ru-RU" altLang="ru-RU" dirty="0"/>
              <a:t>'Реализация (отгрузка) товаров, работ, услуг, млрд </a:t>
            </a:r>
            <a:r>
              <a:rPr lang="ru-RU" altLang="ru-RU" dirty="0" err="1"/>
              <a:t>руб</a:t>
            </a:r>
            <a:r>
              <a:rPr lang="ru-RU" altLang="ru-RU"/>
              <a:t>'</a:t>
            </a:r>
            <a:r>
              <a:rPr lang="ru-RU"/>
              <a:t>, </a:t>
            </a:r>
            <a:r>
              <a:rPr lang="en-US" dirty="0"/>
              <a:t>year1=2021,year2=2022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plot(sector=</a:t>
            </a:r>
            <a:r>
              <a:rPr lang="en-US" dirty="0"/>
              <a:t>selector</a:t>
            </a:r>
            <a:r>
              <a:rPr lang="en-US"/>
              <a:t>,</a:t>
            </a:r>
            <a:r>
              <a:rPr lang="ru-RU"/>
              <a:t> </a:t>
            </a:r>
            <a:r>
              <a:rPr lang="en-US" dirty="0"/>
              <a:t>index=</a:t>
            </a:r>
            <a:r>
              <a:rPr lang="ru-RU" altLang="ru-RU" dirty="0"/>
              <a:t>'Реализация (отгрузка) товаров, работ, услуг, млрд </a:t>
            </a:r>
            <a:r>
              <a:rPr lang="ru-RU" altLang="ru-RU" dirty="0" err="1"/>
              <a:t>руб</a:t>
            </a:r>
            <a:r>
              <a:rPr lang="ru-RU" altLang="ru-RU"/>
              <a:t>'</a:t>
            </a:r>
            <a:r>
              <a:rPr lang="ru-RU"/>
              <a:t>, </a:t>
            </a:r>
            <a:r>
              <a:rPr lang="en-US" dirty="0"/>
              <a:t>year1=2022,year2=2023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6384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9762811" cy="1325563"/>
          </a:xfrm>
        </p:spPr>
        <p:txBody>
          <a:bodyPr/>
          <a:lstStyle/>
          <a:p>
            <a:pPr algn="ctr"/>
            <a:r>
              <a:rPr kumimoji="0" lang="en-US" altLang="ru-RU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{{{selector}}}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'Среднесписочная численность работников, тыс. чел.' 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'Среднесписочная численность работников, тыс. чел.' 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'Среднемесячная начисленная заработная плата, тыс. руб.' 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'Среднемесячная начисленная заработная плата, тыс. руб.' 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30346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364CA1B0-837A-FE7E-CBAD-3200F2667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F236B-47AE-27DC-5C21-6B913099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89364-6FD4-0B0E-5341-8FA09C3A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Данное исследование основано на данных НИУ Высшая Школа Экономки</a:t>
            </a:r>
          </a:p>
          <a:p>
            <a:r>
              <a:rPr lang="ru-RU" sz="2000"/>
              <a:t>Сайт НИУ </a:t>
            </a:r>
            <a:r>
              <a:rPr lang="en-US" sz="2000">
                <a:hlinkClick r:id="rId3"/>
              </a:rPr>
              <a:t>issek.hse.ru</a:t>
            </a:r>
            <a:endParaRPr lang="ru-RU" sz="2000"/>
          </a:p>
          <a:p>
            <a:r>
              <a:rPr lang="ru-RU" sz="2000">
                <a:hlinkClick r:id="rId4"/>
              </a:rPr>
              <a:t>Статья</a:t>
            </a:r>
            <a:r>
              <a:rPr lang="ru-RU" sz="2000"/>
              <a:t> с анализом данных</a:t>
            </a:r>
            <a:endParaRPr lang="en-US" sz="2000"/>
          </a:p>
          <a:p>
            <a:r>
              <a:rPr lang="ru-RU" sz="2000">
                <a:hlinkClick r:id="rId5"/>
              </a:rPr>
              <a:t>Интерактивный дашборт 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63771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{{{selector}}}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plot(sector=</a:t>
            </a:r>
            <a:r>
              <a:rPr lang="en-US" altLang="ru-RU" dirty="0"/>
              <a:t> selector</a:t>
            </a:r>
            <a:r>
              <a:rPr lang="ru-RU"/>
              <a:t>, </a:t>
            </a:r>
            <a:r>
              <a:rPr lang="en-US" dirty="0"/>
              <a:t>index='</a:t>
            </a:r>
            <a:r>
              <a:rPr lang="ru-RU" dirty="0"/>
              <a:t>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' </a:t>
            </a:r>
            <a:r>
              <a:rPr lang="ru-RU"/>
              <a:t>, </a:t>
            </a:r>
            <a:r>
              <a:rPr lang="en-US" dirty="0"/>
              <a:t>year1=2021,year2=2022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index='</a:t>
            </a:r>
            <a:r>
              <a:rPr lang="ru-RU" dirty="0"/>
              <a:t>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'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</a:t>
            </a:r>
            <a:r>
              <a:rPr lang="en-US" dirty="0"/>
              <a:t>(sector=selector</a:t>
            </a:r>
            <a:r>
              <a:rPr lang="en-US"/>
              <a:t>,</a:t>
            </a:r>
            <a:r>
              <a:rPr lang="ru-RU"/>
              <a:t> </a:t>
            </a:r>
            <a:r>
              <a:rPr lang="en-US" dirty="0"/>
              <a:t>index=</a:t>
            </a:r>
            <a:r>
              <a:rPr lang="ru-RU" altLang="ru-RU" dirty="0"/>
              <a:t>'Реализация (отгрузка) товаров, работ, услуг, млрд </a:t>
            </a:r>
            <a:r>
              <a:rPr lang="ru-RU" altLang="ru-RU" dirty="0" err="1"/>
              <a:t>руб</a:t>
            </a:r>
            <a:r>
              <a:rPr lang="ru-RU" altLang="ru-RU"/>
              <a:t>'</a:t>
            </a:r>
            <a:r>
              <a:rPr lang="ru-RU"/>
              <a:t>, </a:t>
            </a:r>
            <a:r>
              <a:rPr lang="en-US" dirty="0"/>
              <a:t>year1=2021,year2=2022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plot(sector=</a:t>
            </a:r>
            <a:r>
              <a:rPr lang="en-US" dirty="0"/>
              <a:t>selector</a:t>
            </a:r>
            <a:r>
              <a:rPr lang="en-US"/>
              <a:t>,</a:t>
            </a:r>
            <a:r>
              <a:rPr lang="ru-RU"/>
              <a:t> </a:t>
            </a:r>
            <a:r>
              <a:rPr lang="en-US" dirty="0"/>
              <a:t>index=</a:t>
            </a:r>
            <a:r>
              <a:rPr lang="ru-RU" altLang="ru-RU" dirty="0"/>
              <a:t>'Реализация (отгрузка) товаров, работ, услуг, млрд </a:t>
            </a:r>
            <a:r>
              <a:rPr lang="ru-RU" altLang="ru-RU" dirty="0" err="1"/>
              <a:t>руб</a:t>
            </a:r>
            <a:r>
              <a:rPr lang="ru-RU" altLang="ru-RU"/>
              <a:t>'</a:t>
            </a:r>
            <a:r>
              <a:rPr lang="ru-RU"/>
              <a:t>, </a:t>
            </a:r>
            <a:r>
              <a:rPr lang="en-US" dirty="0"/>
              <a:t>year1=2022,year2=2023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9560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9762811" cy="1325563"/>
          </a:xfrm>
        </p:spPr>
        <p:txBody>
          <a:bodyPr/>
          <a:lstStyle/>
          <a:p>
            <a:pPr algn="ctr"/>
            <a:r>
              <a:rPr kumimoji="0" lang="en-US" altLang="ru-RU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{{{selector}}}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'Среднесписочная численность работников, тыс. чел.' 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'Среднесписочная численность работников, тыс. чел.' 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'Среднемесячная начисленная заработная плата, тыс. руб.' 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'Среднемесячная начисленная заработная плата, тыс. руб.' 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31212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{{{selector}}}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plot(sector=</a:t>
            </a:r>
            <a:r>
              <a:rPr lang="en-US" altLang="ru-RU" dirty="0"/>
              <a:t> selector</a:t>
            </a:r>
            <a:r>
              <a:rPr lang="ru-RU"/>
              <a:t>, </a:t>
            </a:r>
            <a:r>
              <a:rPr lang="en-US" dirty="0"/>
              <a:t>index='</a:t>
            </a:r>
            <a:r>
              <a:rPr lang="ru-RU" dirty="0"/>
              <a:t>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' </a:t>
            </a:r>
            <a:r>
              <a:rPr lang="ru-RU"/>
              <a:t>, </a:t>
            </a:r>
            <a:r>
              <a:rPr lang="en-US" dirty="0"/>
              <a:t>year1=2021,year2=2022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index='</a:t>
            </a:r>
            <a:r>
              <a:rPr lang="ru-RU" dirty="0"/>
              <a:t>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'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</a:t>
            </a:r>
            <a:r>
              <a:rPr lang="en-US" dirty="0"/>
              <a:t>(sector=selector</a:t>
            </a:r>
            <a:r>
              <a:rPr lang="en-US"/>
              <a:t>,</a:t>
            </a:r>
            <a:r>
              <a:rPr lang="ru-RU"/>
              <a:t> </a:t>
            </a:r>
            <a:r>
              <a:rPr lang="en-US" dirty="0"/>
              <a:t>index=</a:t>
            </a:r>
            <a:r>
              <a:rPr lang="ru-RU" altLang="ru-RU" dirty="0"/>
              <a:t>'Реализация (отгрузка) товаров, работ, услуг, млрд </a:t>
            </a:r>
            <a:r>
              <a:rPr lang="ru-RU" altLang="ru-RU" dirty="0" err="1"/>
              <a:t>руб</a:t>
            </a:r>
            <a:r>
              <a:rPr lang="ru-RU" altLang="ru-RU"/>
              <a:t>'</a:t>
            </a:r>
            <a:r>
              <a:rPr lang="ru-RU"/>
              <a:t>, </a:t>
            </a:r>
            <a:r>
              <a:rPr lang="en-US" dirty="0"/>
              <a:t>year1=2021,year2=2022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plot(sector=</a:t>
            </a:r>
            <a:r>
              <a:rPr lang="en-US" dirty="0"/>
              <a:t>selector</a:t>
            </a:r>
            <a:r>
              <a:rPr lang="en-US"/>
              <a:t>,</a:t>
            </a:r>
            <a:r>
              <a:rPr lang="ru-RU"/>
              <a:t> </a:t>
            </a:r>
            <a:r>
              <a:rPr lang="en-US" dirty="0"/>
              <a:t>index=</a:t>
            </a:r>
            <a:r>
              <a:rPr lang="ru-RU" altLang="ru-RU" dirty="0"/>
              <a:t>'Реализация (отгрузка) товаров, работ, услуг, млрд </a:t>
            </a:r>
            <a:r>
              <a:rPr lang="ru-RU" altLang="ru-RU" dirty="0" err="1"/>
              <a:t>руб</a:t>
            </a:r>
            <a:r>
              <a:rPr lang="ru-RU" altLang="ru-RU"/>
              <a:t>'</a:t>
            </a:r>
            <a:r>
              <a:rPr lang="ru-RU"/>
              <a:t>, </a:t>
            </a:r>
            <a:r>
              <a:rPr lang="en-US" dirty="0"/>
              <a:t>year1=2022,year2=2023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99447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9762811" cy="1325563"/>
          </a:xfrm>
        </p:spPr>
        <p:txBody>
          <a:bodyPr/>
          <a:lstStyle/>
          <a:p>
            <a:pPr algn="ctr"/>
            <a:r>
              <a:rPr kumimoji="0" lang="en-US" altLang="ru-RU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{{{selector}}}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'Среднесписочная численность работников, тыс. чел.' 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'Среднесписочная численность работников, тыс. чел.' 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'Среднемесячная начисленная заработная плата, тыс. руб.' 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'Среднемесячная начисленная заработная плата, тыс. руб.' 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1663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{{{selector}}}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plot(sector=</a:t>
            </a:r>
            <a:r>
              <a:rPr lang="en-US" altLang="ru-RU" dirty="0"/>
              <a:t> selector</a:t>
            </a:r>
            <a:r>
              <a:rPr lang="ru-RU"/>
              <a:t>, </a:t>
            </a:r>
            <a:r>
              <a:rPr lang="en-US" dirty="0"/>
              <a:t>index='</a:t>
            </a:r>
            <a:r>
              <a:rPr lang="ru-RU" dirty="0"/>
              <a:t>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' </a:t>
            </a:r>
            <a:r>
              <a:rPr lang="ru-RU"/>
              <a:t>, </a:t>
            </a:r>
            <a:r>
              <a:rPr lang="en-US" dirty="0"/>
              <a:t>year1=2021,year2=2022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index='</a:t>
            </a:r>
            <a:r>
              <a:rPr lang="ru-RU" dirty="0"/>
              <a:t>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'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</a:t>
            </a:r>
            <a:r>
              <a:rPr lang="en-US" dirty="0"/>
              <a:t>(sector=selector</a:t>
            </a:r>
            <a:r>
              <a:rPr lang="en-US"/>
              <a:t>,</a:t>
            </a:r>
            <a:r>
              <a:rPr lang="ru-RU"/>
              <a:t> </a:t>
            </a:r>
            <a:r>
              <a:rPr lang="en-US" dirty="0"/>
              <a:t>index=</a:t>
            </a:r>
            <a:r>
              <a:rPr lang="ru-RU" altLang="ru-RU" dirty="0"/>
              <a:t>'Реализация (отгрузка) товаров, работ, услуг, млрд </a:t>
            </a:r>
            <a:r>
              <a:rPr lang="ru-RU" altLang="ru-RU" dirty="0" err="1"/>
              <a:t>руб</a:t>
            </a:r>
            <a:r>
              <a:rPr lang="ru-RU" altLang="ru-RU"/>
              <a:t>'</a:t>
            </a:r>
            <a:r>
              <a:rPr lang="ru-RU"/>
              <a:t>, </a:t>
            </a:r>
            <a:r>
              <a:rPr lang="en-US" dirty="0"/>
              <a:t>year1=2021,year2=2022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plot(sector=</a:t>
            </a:r>
            <a:r>
              <a:rPr lang="en-US" dirty="0"/>
              <a:t>selector</a:t>
            </a:r>
            <a:r>
              <a:rPr lang="en-US"/>
              <a:t>,</a:t>
            </a:r>
            <a:r>
              <a:rPr lang="ru-RU"/>
              <a:t> </a:t>
            </a:r>
            <a:r>
              <a:rPr lang="en-US" dirty="0"/>
              <a:t>index=</a:t>
            </a:r>
            <a:r>
              <a:rPr lang="ru-RU" altLang="ru-RU" dirty="0"/>
              <a:t>'Реализация (отгрузка) товаров, работ, услуг, млрд </a:t>
            </a:r>
            <a:r>
              <a:rPr lang="ru-RU" altLang="ru-RU" dirty="0" err="1"/>
              <a:t>руб</a:t>
            </a:r>
            <a:r>
              <a:rPr lang="ru-RU" altLang="ru-RU"/>
              <a:t>'</a:t>
            </a:r>
            <a:r>
              <a:rPr lang="ru-RU"/>
              <a:t>, </a:t>
            </a:r>
            <a:r>
              <a:rPr lang="en-US" dirty="0"/>
              <a:t>year1=2022,year2=2023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409007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9762811" cy="1325563"/>
          </a:xfrm>
        </p:spPr>
        <p:txBody>
          <a:bodyPr/>
          <a:lstStyle/>
          <a:p>
            <a:pPr algn="ctr"/>
            <a:r>
              <a:rPr kumimoji="0" lang="en-US" altLang="ru-RU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{{{selector}}}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'Среднесписочная численность работников, тыс. чел.' 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'Среднесписочная численность работников, тыс. чел.' 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'Среднемесячная начисленная заработная плата, тыс. руб.' 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</a:t>
            </a:r>
            <a:r>
              <a:rPr lang="ru-RU" altLang="ru-RU" dirty="0"/>
              <a:t>'Среднемесячная начисленная заработная плата, тыс. руб.' 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48203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{{{selector}}}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plot(sector=</a:t>
            </a:r>
            <a:r>
              <a:rPr lang="en-US" altLang="ru-RU" dirty="0"/>
              <a:t> selector</a:t>
            </a:r>
            <a:r>
              <a:rPr lang="ru-RU"/>
              <a:t>, </a:t>
            </a:r>
            <a:r>
              <a:rPr lang="en-US" dirty="0"/>
              <a:t>index='</a:t>
            </a:r>
            <a:r>
              <a:rPr lang="ru-RU" dirty="0"/>
              <a:t>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' </a:t>
            </a:r>
            <a:r>
              <a:rPr lang="ru-RU"/>
              <a:t>, </a:t>
            </a:r>
            <a:r>
              <a:rPr lang="en-US" dirty="0"/>
              <a:t>year1=2021,year2=2022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(sector=selector</a:t>
            </a:r>
            <a:r>
              <a:rPr lang="ru-RU" dirty="0"/>
              <a:t>, </a:t>
            </a:r>
            <a:r>
              <a:rPr lang="en-US" dirty="0"/>
              <a:t>index='</a:t>
            </a:r>
            <a:r>
              <a:rPr lang="ru-RU" dirty="0"/>
              <a:t>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'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</a:t>
            </a:r>
            <a:r>
              <a:rPr lang="en-US" dirty="0"/>
              <a:t>(sector=selector</a:t>
            </a:r>
            <a:r>
              <a:rPr lang="en-US"/>
              <a:t>,</a:t>
            </a:r>
            <a:r>
              <a:rPr lang="ru-RU"/>
              <a:t> </a:t>
            </a:r>
            <a:r>
              <a:rPr lang="en-US" dirty="0"/>
              <a:t>index=</a:t>
            </a:r>
            <a:r>
              <a:rPr lang="ru-RU" altLang="ru-RU" dirty="0"/>
              <a:t>'Реализация (отгрузка) товаров, работ, услуг, млрд </a:t>
            </a:r>
            <a:r>
              <a:rPr lang="ru-RU" altLang="ru-RU" dirty="0" err="1"/>
              <a:t>руб</a:t>
            </a:r>
            <a:r>
              <a:rPr lang="ru-RU" altLang="ru-RU"/>
              <a:t>'</a:t>
            </a:r>
            <a:r>
              <a:rPr lang="ru-RU"/>
              <a:t>, </a:t>
            </a:r>
            <a:r>
              <a:rPr lang="en-US" dirty="0"/>
              <a:t>year1=2021,year2=2022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{{{</a:t>
            </a:r>
            <a:r>
              <a:rPr lang="en-US" dirty="0" err="1"/>
              <a:t>create_my</a:t>
            </a:r>
            <a:r>
              <a:rPr lang="en-US" err="1"/>
              <a:t>_</a:t>
            </a:r>
            <a:r>
              <a:rPr lang="en-US"/>
              <a:t>plot(sector=</a:t>
            </a:r>
            <a:r>
              <a:rPr lang="en-US" dirty="0"/>
              <a:t>selector</a:t>
            </a:r>
            <a:r>
              <a:rPr lang="en-US"/>
              <a:t>,</a:t>
            </a:r>
            <a:r>
              <a:rPr lang="ru-RU"/>
              <a:t> </a:t>
            </a:r>
            <a:r>
              <a:rPr lang="en-US" dirty="0"/>
              <a:t>index=</a:t>
            </a:r>
            <a:r>
              <a:rPr lang="ru-RU" altLang="ru-RU" dirty="0"/>
              <a:t>'Реализация (отгрузка) товаров, работ, услуг, млрд </a:t>
            </a:r>
            <a:r>
              <a:rPr lang="ru-RU" altLang="ru-RU" dirty="0" err="1"/>
              <a:t>руб</a:t>
            </a:r>
            <a:r>
              <a:rPr lang="ru-RU" altLang="ru-RU"/>
              <a:t>'</a:t>
            </a:r>
            <a:r>
              <a:rPr lang="ru-RU"/>
              <a:t>, </a:t>
            </a:r>
            <a:r>
              <a:rPr lang="en-US" dirty="0"/>
              <a:t>year1=2022,year2=2023</a:t>
            </a:r>
            <a:r>
              <a:rPr lang="en-US"/>
              <a:t>, figsize</a:t>
            </a:r>
            <a:r>
              <a:rPr lang="en-US" dirty="0"/>
              <a:t>=(10, 5), width=0.5</a:t>
            </a:r>
            <a:r>
              <a:rPr lang="en-US"/>
              <a:t>, </a:t>
            </a:r>
            <a:r>
              <a:rPr lang="en-US" dirty="0" err="1"/>
              <a:t>magic</a:t>
            </a:r>
            <a:r>
              <a:rPr lang="en-US" err="1"/>
              <a:t>_</a:t>
            </a:r>
            <a:r>
              <a:rPr lang="en-US"/>
              <a:t>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982784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2635</Words>
  <Application>Microsoft Office PowerPoint</Application>
  <PresentationFormat>Широкоэкранный</PresentationFormat>
  <Paragraphs>139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var(--jp-code-font-family)</vt:lpstr>
      <vt:lpstr>Тема Office</vt:lpstr>
      <vt:lpstr>Изменение сегментов Российского сектора ИКТ 2021, 2022, 2023</vt:lpstr>
      <vt:lpstr>Данные</vt:lpstr>
      <vt:lpstr>{{{selector}}}</vt:lpstr>
      <vt:lpstr>{{{selector}}}</vt:lpstr>
      <vt:lpstr>{{{selector}}}</vt:lpstr>
      <vt:lpstr>{{{selector}}}</vt:lpstr>
      <vt:lpstr>{{{selector}}}</vt:lpstr>
      <vt:lpstr>{{{selector}}}</vt:lpstr>
      <vt:lpstr>{{{selector}}}</vt:lpstr>
      <vt:lpstr>{{{selector}}}</vt:lpstr>
      <vt:lpstr>{{{selector}}}</vt:lpstr>
      <vt:lpstr>{{{selector}}}</vt:lpstr>
      <vt:lpstr>{{{selector}}}</vt:lpstr>
      <vt:lpstr>{{{selector}}}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Изменение сегментов Российского сектора ИКТ 2021, 2022, 2023</dc:title>
  <dc:creator>Леманский Константин Юрьевич</dc:creator>
  <cp:lastModifiedBy>Леманский Константин Юрьевич</cp:lastModifiedBy>
  <cp:revision>17</cp:revision>
  <dcterms:created xsi:type="dcterms:W3CDTF">2024-05-11T03:53:54Z</dcterms:created>
  <dcterms:modified xsi:type="dcterms:W3CDTF">2024-05-11T05:45:56Z</dcterms:modified>
</cp:coreProperties>
</file>