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72" r:id="rId5"/>
    <p:sldId id="262" r:id="rId6"/>
    <p:sldId id="264" r:id="rId7"/>
    <p:sldId id="265" r:id="rId8"/>
    <p:sldId id="266" r:id="rId9"/>
    <p:sldId id="277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58" autoAdjust="0"/>
  </p:normalViewPr>
  <p:slideViewPr>
    <p:cSldViewPr snapToGrid="0">
      <p:cViewPr varScale="1">
        <p:scale>
          <a:sx n="58" d="100"/>
          <a:sy n="58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B4FC4-CEAE-4942-8ACF-18152D446A91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CDE32-7113-441D-8CD7-A4B91C44E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9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 = ‘</a:t>
            </a:r>
            <a:r>
              <a:rPr lang="ru-RU" sz="1600" dirty="0"/>
              <a:t>ИТ-отрасль</a:t>
            </a:r>
            <a:r>
              <a:rPr lang="en-US" sz="1600" dirty="0"/>
              <a:t>’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‘</a:t>
            </a:r>
            <a:r>
              <a:rPr lang="ru-RU" sz="1600" dirty="0"/>
              <a:t>Телекоммуникации</a:t>
            </a:r>
            <a:r>
              <a:rPr lang="en-US" sz="1600" dirty="0"/>
              <a:t>’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sector3 = ‘</a:t>
            </a:r>
            <a:r>
              <a:rPr lang="ru-RU" sz="1600" dirty="0"/>
              <a:t>Оптовая торговля ИКТ-товарами</a:t>
            </a:r>
            <a:r>
              <a:rPr lang="en-US" sz="1600" dirty="0"/>
              <a:t>’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sector4 = ‘</a:t>
            </a:r>
            <a:r>
              <a:rPr lang="ru-RU" sz="1600" dirty="0"/>
              <a:t>Производство ИКТ</a:t>
            </a:r>
            <a:r>
              <a:rPr lang="en-US" sz="1600" dirty="0"/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row1 = 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</a:t>
            </a:r>
            <a:r>
              <a:rPr lang="en-US" sz="2400" dirty="0"/>
              <a:t> + ": " + str(</a:t>
            </a:r>
            <a:r>
              <a:rPr lang="en-US" sz="2400" dirty="0" err="1"/>
              <a:t>avg_round_by_sector</a:t>
            </a:r>
            <a:r>
              <a:rPr lang="en-US" sz="2400" dirty="0"/>
              <a:t>(sector1)) + “</a:t>
            </a:r>
            <a:r>
              <a:rPr lang="ru-RU" sz="2400" dirty="0"/>
              <a:t> млрд </a:t>
            </a:r>
            <a:r>
              <a:rPr lang="ru-RU" sz="2400" dirty="0" err="1"/>
              <a:t>руб</a:t>
            </a:r>
            <a:r>
              <a:rPr lang="en-US" sz="2400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row2 = </a:t>
            </a:r>
            <a:r>
              <a:rPr lang="en-US" sz="2400" dirty="0"/>
              <a:t>sector2 + ": " + str(</a:t>
            </a:r>
            <a:r>
              <a:rPr lang="en-US" sz="2400" dirty="0" err="1"/>
              <a:t>avg_round_by_sector</a:t>
            </a:r>
            <a:r>
              <a:rPr lang="en-US" sz="2400" dirty="0"/>
              <a:t>(sector2)) + “</a:t>
            </a:r>
            <a:r>
              <a:rPr lang="ru-RU" sz="2400" dirty="0"/>
              <a:t> млрд </a:t>
            </a:r>
            <a:r>
              <a:rPr lang="ru-RU" sz="2400" dirty="0" err="1"/>
              <a:t>руб</a:t>
            </a:r>
            <a:r>
              <a:rPr lang="en-US" sz="2400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row3 = </a:t>
            </a:r>
            <a:r>
              <a:rPr lang="en-US" sz="2400" dirty="0"/>
              <a:t>sector3 + ": " + str(</a:t>
            </a:r>
            <a:r>
              <a:rPr lang="en-US" sz="2400" dirty="0" err="1"/>
              <a:t>avg_round_by_sector</a:t>
            </a:r>
            <a:r>
              <a:rPr lang="en-US" sz="2400" dirty="0"/>
              <a:t>(sector3)) + “</a:t>
            </a:r>
            <a:r>
              <a:rPr lang="ru-RU" sz="2400" dirty="0"/>
              <a:t> млрд </a:t>
            </a:r>
            <a:r>
              <a:rPr lang="ru-RU" sz="2400" dirty="0" err="1"/>
              <a:t>руб</a:t>
            </a:r>
            <a:r>
              <a:rPr lang="en-US" sz="2400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row4 = </a:t>
            </a:r>
            <a:r>
              <a:rPr lang="en-US" sz="2400" dirty="0"/>
              <a:t>sector4 + ": " + str(</a:t>
            </a:r>
            <a:r>
              <a:rPr lang="en-US" sz="2400" dirty="0" err="1"/>
              <a:t>avg_round_by_sector</a:t>
            </a:r>
            <a:r>
              <a:rPr lang="en-US" sz="2400" dirty="0"/>
              <a:t>(sector4))</a:t>
            </a:r>
            <a:r>
              <a:rPr lang="en-US" sz="1100" dirty="0"/>
              <a:t> + “</a:t>
            </a:r>
            <a:r>
              <a:rPr lang="ru-RU" sz="1100" dirty="0"/>
              <a:t> млрд </a:t>
            </a:r>
            <a:r>
              <a:rPr lang="ru-RU" sz="1100" dirty="0" err="1"/>
              <a:t>руб</a:t>
            </a:r>
            <a:r>
              <a:rPr lang="en-US" sz="1100" dirty="0"/>
              <a:t>”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85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index1 = </a:t>
            </a:r>
            <a:r>
              <a:rPr lang="ru-RU" dirty="0"/>
              <a:t>'Среднемесячная начисленная заработная плата, тыс. руб.’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index2 = index1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sector</a:t>
            </a:r>
            <a:r>
              <a:rPr kumimoji="0" 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= </a:t>
            </a:r>
            <a:r>
              <a:rPr lang="ru-RU" sz="1000" dirty="0"/>
              <a:t>'Производство ИКТ’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</a:t>
            </a:r>
            <a:r>
              <a:rPr lang="ru-RU" sz="1000" dirty="0"/>
              <a:t>'Оптовая торговля ИКТ-товарами’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plot_titles</a:t>
            </a:r>
            <a:r>
              <a:rPr lang="en-US" sz="1200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    </a:t>
            </a:r>
            <a:r>
              <a:rPr lang="en-US" sz="1200" dirty="0" err="1"/>
              <a:t>plot_titles.append</a:t>
            </a:r>
            <a:r>
              <a:rPr lang="en-US" sz="1200" dirty="0"/>
              <a:t>(f'</a:t>
            </a:r>
            <a:r>
              <a:rPr lang="ru-RU" sz="1200" dirty="0"/>
              <a:t>Динамика изменения сегмента {</a:t>
            </a:r>
            <a:r>
              <a:rPr lang="en-US" sz="1200" dirty="0" err="1"/>
              <a:t>sector</a:t>
            </a:r>
            <a:r>
              <a:rPr lang="en-US" dirty="0" err="1"/>
              <a:t>.upper</a:t>
            </a:r>
            <a:r>
              <a:rPr lang="en-US" dirty="0"/>
              <a:t>()</a:t>
            </a:r>
            <a:r>
              <a:rPr lang="en-US" sz="1200" dirty="0"/>
              <a:t>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plot_title1, plot_title2, plot_title3, plot_title4 = </a:t>
            </a:r>
            <a:r>
              <a:rPr lang="en-US" sz="1200" dirty="0" err="1"/>
              <a:t>plot_titles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074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 = ‘</a:t>
            </a:r>
            <a:r>
              <a:rPr lang="ru-RU" sz="800" dirty="0"/>
              <a:t>ИТ-отрасль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‘</a:t>
            </a:r>
            <a:r>
              <a:rPr lang="ru-RU" sz="800" dirty="0"/>
              <a:t>Телекоммуникации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sector3 = ‘</a:t>
            </a:r>
            <a:r>
              <a:rPr lang="ru-RU" sz="800" dirty="0"/>
              <a:t>Оптовая торговля ИКТ-товарами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sector4 = ‘</a:t>
            </a:r>
            <a:r>
              <a:rPr lang="ru-RU" sz="800" dirty="0"/>
              <a:t>Производство ИКТ</a:t>
            </a:r>
            <a:r>
              <a:rPr lang="en-US" sz="800" dirty="0"/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/>
              <a:t>figsize</a:t>
            </a:r>
            <a:r>
              <a:rPr lang="en-US" sz="800" dirty="0"/>
              <a:t>=(20, 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sector = sector1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title=None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group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540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 = ‘</a:t>
            </a:r>
            <a:r>
              <a:rPr lang="ru-RU" sz="800" dirty="0"/>
              <a:t>ИТ-отрасль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‘</a:t>
            </a:r>
            <a:r>
              <a:rPr lang="ru-RU" sz="800" dirty="0"/>
              <a:t>Телекоммуникации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sector3 = ‘</a:t>
            </a:r>
            <a:r>
              <a:rPr lang="ru-RU" sz="800" dirty="0"/>
              <a:t>Оптовая торговля ИКТ-товарами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sector4 = ‘</a:t>
            </a:r>
            <a:r>
              <a:rPr lang="ru-RU" sz="800" dirty="0"/>
              <a:t>Производство ИКТ</a:t>
            </a:r>
            <a:r>
              <a:rPr lang="en-US" sz="800" dirty="0"/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/>
              <a:t>figsize</a:t>
            </a:r>
            <a:r>
              <a:rPr lang="en-US" sz="800" dirty="0"/>
              <a:t>=(20, 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sector = sector2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title=None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group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984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 = ‘</a:t>
            </a:r>
            <a:r>
              <a:rPr lang="ru-RU" sz="800" dirty="0"/>
              <a:t>ИТ-отрасль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‘</a:t>
            </a:r>
            <a:r>
              <a:rPr lang="ru-RU" sz="800" dirty="0"/>
              <a:t>Телекоммуникации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sector3 = ‘</a:t>
            </a:r>
            <a:r>
              <a:rPr lang="ru-RU" sz="800" dirty="0"/>
              <a:t>Оптовая торговля ИКТ-товарами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sector4 = ‘</a:t>
            </a:r>
            <a:r>
              <a:rPr lang="ru-RU" sz="800" dirty="0"/>
              <a:t>Производство ИКТ</a:t>
            </a:r>
            <a:r>
              <a:rPr lang="en-US" sz="800" dirty="0"/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/>
              <a:t>figsize</a:t>
            </a:r>
            <a:r>
              <a:rPr lang="en-US" sz="800" dirty="0"/>
              <a:t>=(20, 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sector = sector3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title=None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group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578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 = ‘</a:t>
            </a:r>
            <a:r>
              <a:rPr lang="ru-RU" sz="800" dirty="0"/>
              <a:t>ИТ-отрасль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‘</a:t>
            </a:r>
            <a:r>
              <a:rPr lang="ru-RU" sz="800" dirty="0"/>
              <a:t>Телекоммуникации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sector3 = ‘</a:t>
            </a:r>
            <a:r>
              <a:rPr lang="ru-RU" sz="800" dirty="0"/>
              <a:t>Оптовая торговля ИКТ-товарами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sector4 = ‘</a:t>
            </a:r>
            <a:r>
              <a:rPr lang="ru-RU" sz="800" dirty="0"/>
              <a:t>Производство ИКТ</a:t>
            </a:r>
            <a:r>
              <a:rPr lang="en-US" sz="800" dirty="0"/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/>
              <a:t>figsize</a:t>
            </a:r>
            <a:r>
              <a:rPr lang="en-US" sz="800" dirty="0"/>
              <a:t>=(20, 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sector </a:t>
            </a:r>
            <a:r>
              <a:rPr lang="en-US" sz="800"/>
              <a:t>= sector4</a:t>
            </a:r>
            <a:endParaRPr lang="en-US" sz="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title=None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group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93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index1 = '</a:t>
            </a:r>
            <a:r>
              <a:rPr lang="ru-RU" dirty="0"/>
              <a:t>Реализация (отгрузка) товаров, работ, услуг, млрд </a:t>
            </a:r>
            <a:r>
              <a:rPr lang="ru-RU" dirty="0" err="1"/>
              <a:t>руб</a:t>
            </a:r>
            <a:r>
              <a:rPr lang="ru-RU" dirty="0"/>
              <a:t>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index2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sector1 = '</a:t>
            </a:r>
            <a:r>
              <a:rPr lang="ru-RU" dirty="0"/>
              <a:t>ИТ-отрасль’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sector2 = '</a:t>
            </a:r>
            <a:r>
              <a:rPr lang="ru-RU" dirty="0"/>
              <a:t>Телекоммуникации’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plot_titles</a:t>
            </a:r>
            <a:r>
              <a:rPr lang="en-US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    </a:t>
            </a:r>
            <a:r>
              <a:rPr lang="en-US" dirty="0" err="1"/>
              <a:t>plot_titles.append</a:t>
            </a:r>
            <a:r>
              <a:rPr lang="en-US" dirty="0"/>
              <a:t>(f'</a:t>
            </a:r>
            <a:r>
              <a:rPr lang="ru-RU" dirty="0"/>
              <a:t>Динамика изменения сегмента {</a:t>
            </a:r>
            <a:r>
              <a:rPr lang="en-US" dirty="0" err="1"/>
              <a:t>sector.upper</a:t>
            </a:r>
            <a:r>
              <a:rPr lang="en-US" dirty="0"/>
              <a:t>()}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plot_title1, plot_title2, plot_title3, plot_title4 = </a:t>
            </a:r>
            <a:r>
              <a:rPr lang="en-US" dirty="0" err="1"/>
              <a:t>plot_titles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97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index1 = '</a:t>
            </a:r>
            <a:r>
              <a:rPr lang="ru-RU" sz="1200" dirty="0"/>
              <a:t>Реализация (отгрузка) товаров, работ, услуг, млрд </a:t>
            </a:r>
            <a:r>
              <a:rPr lang="ru-RU" sz="1200" dirty="0" err="1"/>
              <a:t>руб</a:t>
            </a:r>
            <a:r>
              <a:rPr lang="ru-RU" sz="1200" dirty="0"/>
              <a:t>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index2 = index1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sector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= </a:t>
            </a:r>
            <a:r>
              <a:rPr lang="ru-RU" sz="1200" dirty="0"/>
              <a:t>'Производство ИКТ’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</a:t>
            </a:r>
            <a:r>
              <a:rPr lang="ru-RU" sz="1200" dirty="0"/>
              <a:t>'Прочие ИТ-услуги’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plot_titles</a:t>
            </a:r>
            <a:r>
              <a:rPr lang="en-US" sz="1200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    </a:t>
            </a:r>
            <a:r>
              <a:rPr lang="en-US" sz="1200" dirty="0" err="1"/>
              <a:t>plot_titles.append</a:t>
            </a:r>
            <a:r>
              <a:rPr lang="en-US" sz="1200" dirty="0"/>
              <a:t>(f'</a:t>
            </a:r>
            <a:r>
              <a:rPr lang="ru-RU" sz="1200" dirty="0"/>
              <a:t>Динамика изменения сегмента {</a:t>
            </a:r>
            <a:r>
              <a:rPr lang="en-US" sz="1200" dirty="0" err="1"/>
              <a:t>sector</a:t>
            </a:r>
            <a:r>
              <a:rPr lang="en-US" dirty="0" err="1"/>
              <a:t>.upper</a:t>
            </a:r>
            <a:r>
              <a:rPr lang="en-US" dirty="0"/>
              <a:t>()</a:t>
            </a:r>
            <a:r>
              <a:rPr lang="en-US" sz="1200" dirty="0"/>
              <a:t>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plot_title1, plot_title2, plot_title3, plot_title4 = </a:t>
            </a:r>
            <a:r>
              <a:rPr lang="en-US" sz="1200" dirty="0" err="1"/>
              <a:t>plot_titles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06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index1 = </a:t>
            </a:r>
            <a:r>
              <a:rPr lang="ru-RU" dirty="0"/>
              <a:t>'Инвестиции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index2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sector1 = '</a:t>
            </a:r>
            <a:r>
              <a:rPr lang="ru-RU" dirty="0"/>
              <a:t>ИТ-отрасль’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sector2 = '</a:t>
            </a:r>
            <a:r>
              <a:rPr lang="ru-RU" dirty="0"/>
              <a:t>Телекоммуникации’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plot_titles</a:t>
            </a:r>
            <a:r>
              <a:rPr lang="en-US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    </a:t>
            </a:r>
            <a:r>
              <a:rPr lang="en-US" dirty="0" err="1"/>
              <a:t>plot_titles.append</a:t>
            </a:r>
            <a:r>
              <a:rPr lang="en-US" dirty="0"/>
              <a:t>(f'</a:t>
            </a:r>
            <a:r>
              <a:rPr lang="ru-RU" dirty="0"/>
              <a:t>Динамика изменения сегмента {</a:t>
            </a:r>
            <a:r>
              <a:rPr lang="en-US" dirty="0" err="1"/>
              <a:t>sector.upper</a:t>
            </a:r>
            <a:r>
              <a:rPr lang="en-US" dirty="0"/>
              <a:t>()}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plot_title1, plot_title2, plot_title3, plot_title4 = </a:t>
            </a:r>
            <a:r>
              <a:rPr lang="en-US" dirty="0" err="1"/>
              <a:t>plot_titles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51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index1 = </a:t>
            </a:r>
            <a:r>
              <a:rPr lang="ru-RU" dirty="0"/>
              <a:t>'Инвестиции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index2 = index1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sector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= </a:t>
            </a:r>
            <a:r>
              <a:rPr lang="ru-RU" sz="1200" dirty="0"/>
              <a:t>'Производство ИКТ’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</a:t>
            </a:r>
            <a:r>
              <a:rPr lang="ru-RU" sz="1200" dirty="0"/>
              <a:t>'Прочие ИТ-услуги’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plot_titles</a:t>
            </a:r>
            <a:r>
              <a:rPr lang="en-US" sz="1200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    </a:t>
            </a:r>
            <a:r>
              <a:rPr lang="en-US" sz="1200" dirty="0" err="1"/>
              <a:t>plot_titles.append</a:t>
            </a:r>
            <a:r>
              <a:rPr lang="en-US" sz="1200" dirty="0"/>
              <a:t>(f'</a:t>
            </a:r>
            <a:r>
              <a:rPr lang="ru-RU" sz="1200" dirty="0"/>
              <a:t>Динамика изменения сегмента {</a:t>
            </a:r>
            <a:r>
              <a:rPr lang="en-US" sz="1200" dirty="0" err="1"/>
              <a:t>sector</a:t>
            </a:r>
            <a:r>
              <a:rPr lang="en-US" dirty="0" err="1"/>
              <a:t>.upper</a:t>
            </a:r>
            <a:r>
              <a:rPr lang="en-US" dirty="0"/>
              <a:t>()</a:t>
            </a:r>
            <a:r>
              <a:rPr lang="en-US" sz="1200" dirty="0"/>
              <a:t>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plot_title1, plot_title2, plot_title3, plot_title4 = </a:t>
            </a:r>
            <a:r>
              <a:rPr lang="en-US" sz="1200" dirty="0" err="1"/>
              <a:t>plot_titles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56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index1 = '</a:t>
            </a:r>
            <a:r>
              <a:rPr lang="ru-RU" sz="1200" dirty="0"/>
              <a:t>Реализация (отгрузка) товаров, работ, услуг, млрд </a:t>
            </a:r>
            <a:r>
              <a:rPr lang="ru-RU" sz="1200" dirty="0" err="1"/>
              <a:t>руб</a:t>
            </a:r>
            <a:r>
              <a:rPr lang="ru-RU" sz="1200" dirty="0"/>
              <a:t>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index2 = </a:t>
            </a:r>
            <a:r>
              <a:rPr lang="ru-RU" dirty="0"/>
              <a:t>'Инвестиции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sector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= </a:t>
            </a:r>
            <a:r>
              <a:rPr lang="ru-RU" dirty="0"/>
              <a:t>'Оптовая торговля ИКТ-товарами’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title=</a:t>
            </a:r>
            <a:r>
              <a:rPr lang="ru-RU" sz="1000" dirty="0"/>
              <a:t>‘Оптовая торговля ИКТ-товарами’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823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index1 = </a:t>
            </a:r>
            <a:r>
              <a:rPr lang="ru-RU" dirty="0"/>
              <a:t>'Среднесписочная численность работников, тыс. чел.’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index2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sector1 = </a:t>
            </a:r>
            <a:r>
              <a:rPr lang="ru-RU" dirty="0"/>
              <a:t>'ИТ-отрасль и прочие ИТ-услуги'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sector2 = '</a:t>
            </a:r>
            <a:r>
              <a:rPr lang="ru-RU" dirty="0"/>
              <a:t>Телекоммуникации’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plot_titles</a:t>
            </a:r>
            <a:r>
              <a:rPr lang="en-US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    </a:t>
            </a:r>
            <a:r>
              <a:rPr lang="en-US" dirty="0" err="1"/>
              <a:t>plot_titles.append</a:t>
            </a:r>
            <a:r>
              <a:rPr lang="en-US" dirty="0"/>
              <a:t>(f'</a:t>
            </a:r>
            <a:r>
              <a:rPr lang="ru-RU" dirty="0"/>
              <a:t>Динамика изменения сегмента {</a:t>
            </a:r>
            <a:r>
              <a:rPr lang="en-US" dirty="0" err="1"/>
              <a:t>sector.upper</a:t>
            </a:r>
            <a:r>
              <a:rPr lang="en-US" dirty="0"/>
              <a:t>()}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plot_title1, plot_title2, plot_title3, plot_title4 = </a:t>
            </a:r>
            <a:r>
              <a:rPr lang="en-US" dirty="0" err="1"/>
              <a:t>plot_titles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712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index1 = </a:t>
            </a:r>
            <a:r>
              <a:rPr lang="en-US" dirty="0"/>
              <a:t> </a:t>
            </a:r>
            <a:r>
              <a:rPr lang="ru-RU" dirty="0"/>
              <a:t>'Среднесписочная численность работников, тыс. чел.’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index2 = index1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sector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= </a:t>
            </a:r>
            <a:r>
              <a:rPr lang="ru-RU" sz="1200" dirty="0"/>
              <a:t>'Производство ИКТ’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</a:t>
            </a:r>
            <a:r>
              <a:rPr lang="ru-RU" dirty="0"/>
              <a:t>'Оптовая торговля ИКТ-товарами’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plot_titles</a:t>
            </a:r>
            <a:r>
              <a:rPr lang="en-US" sz="1200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    </a:t>
            </a:r>
            <a:r>
              <a:rPr lang="en-US" sz="1200" dirty="0" err="1"/>
              <a:t>plot_titles.append</a:t>
            </a:r>
            <a:r>
              <a:rPr lang="en-US" sz="1200" dirty="0"/>
              <a:t>(f'</a:t>
            </a:r>
            <a:r>
              <a:rPr lang="ru-RU" sz="1200" dirty="0"/>
              <a:t>Динамика изменения сегмента {</a:t>
            </a:r>
            <a:r>
              <a:rPr lang="en-US" sz="1200" dirty="0" err="1"/>
              <a:t>sector</a:t>
            </a:r>
            <a:r>
              <a:rPr lang="en-US" dirty="0" err="1"/>
              <a:t>.upper</a:t>
            </a:r>
            <a:r>
              <a:rPr lang="en-US" dirty="0"/>
              <a:t>()</a:t>
            </a:r>
            <a:r>
              <a:rPr lang="en-US" sz="1200" dirty="0"/>
              <a:t>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plot_title1, plot_title2, plot_title3, plot_title4 = </a:t>
            </a:r>
            <a:r>
              <a:rPr lang="en-US" sz="1200" dirty="0" err="1"/>
              <a:t>plot_titles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873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index1 = </a:t>
            </a:r>
            <a:r>
              <a:rPr lang="ru-RU" dirty="0"/>
              <a:t>'Среднемесячная начисленная заработная плата, тыс. руб.’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index2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sector1 = </a:t>
            </a:r>
            <a:r>
              <a:rPr lang="ru-RU" dirty="0"/>
              <a:t>'ИТ-отрасль и прочие ИТ-услуги'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sector2 = '</a:t>
            </a:r>
            <a:r>
              <a:rPr lang="ru-RU" dirty="0"/>
              <a:t>Телекоммуникации’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plot_titles</a:t>
            </a:r>
            <a:r>
              <a:rPr lang="en-US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    </a:t>
            </a:r>
            <a:r>
              <a:rPr lang="en-US" dirty="0" err="1"/>
              <a:t>plot_titles.append</a:t>
            </a:r>
            <a:r>
              <a:rPr lang="en-US" dirty="0"/>
              <a:t>(f'</a:t>
            </a:r>
            <a:r>
              <a:rPr lang="ru-RU" dirty="0"/>
              <a:t>Динамика изменения сегмента {</a:t>
            </a:r>
            <a:r>
              <a:rPr lang="en-US" dirty="0" err="1"/>
              <a:t>sector.upper</a:t>
            </a:r>
            <a:r>
              <a:rPr lang="en-US" dirty="0"/>
              <a:t>()}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plot_title1, plot_title2, plot_title3, plot_title4 = </a:t>
            </a:r>
            <a:r>
              <a:rPr lang="en-US" dirty="0" err="1"/>
              <a:t>plot_titles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69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A783D-EB77-9190-6C32-6C586FF1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25E4DB-0A50-F97A-F06C-CA7BCE208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A37A66-2A68-7256-3763-64B3EE6C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4991B-1705-64CD-6264-3B095CD9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6A438-5F86-2AE0-7FBE-48DDBF97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B17F9-E981-4E69-C682-E15D359D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7B973D-7FDB-7034-CE1A-9D6EE0FF0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18785A-DE9B-ADE0-5618-09C73402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2B035-C265-53A4-82C2-146D0EE9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DB9CFB-1E19-010A-3DAA-097BEF93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8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F0759F-79B3-085C-A83A-73E0F0E44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4A0487-CB0C-53AE-284B-E92C30DB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07C62D-6671-A601-1B19-3BA9EEA0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9EBB86-4488-C8A0-FF4B-2D23C9FF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15F7F9-E75D-11DB-EE2E-060F493A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3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0FC46-0884-5C0D-E4F1-A9465B5D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09192-CFAC-77C7-BFA0-A6FA6180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810B8A-9DEA-27D5-7138-1908B2FB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D7B2E7-E500-9176-6448-7E0BA677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2AB8E8-E1CD-56B6-2EC5-CE41578C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7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C1378-037C-0CE8-D264-13819ADE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DA075B-0931-AACB-34AB-9D616E96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B10D5-44AD-3577-893F-6825CED4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4D5742-722F-C7CC-9B93-526E32B1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6D3179-D864-64D9-DAFC-F590324C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7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7BBE5-A32A-CE9E-76E8-47794D15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244F2-48E8-7CA9-4580-212E183C4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F87527-FF8A-9B57-E3EE-18351506B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758E18-1089-BD26-F559-E4CA9BBA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3A895C-4497-18B0-59A7-6C693575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1DAB73-BF39-FA2E-858F-7DCE65F1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93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94276-8EFF-977F-C126-03CDF517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422FB9-2483-F79B-B02D-31018869F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273FC1-299E-DA19-E4B5-A5F32F3C6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B36D2C-5743-FCF0-CA49-5215AC2A7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5C4C16-E0FD-BC8B-F126-3A382ADF6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0B628F-010C-9A0E-997E-0179EE77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A3A85B-604E-19ED-EDE4-6C338A68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D3107D-F656-0467-0EDA-ED5BA27F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07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2C9AC-66A1-F9A1-8274-B8E11449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D8E242-A60F-B799-103D-B5E4D0D5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1EFA9F-44F3-22A0-2869-E2DBF698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3E4C3F-2E64-5323-E862-4649244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37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835F86-38E2-81F6-3F22-C16626BC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E69DF4-32E5-E62E-CDEE-8D428D9A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C98DF-F1A5-3971-ED33-BD90C961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67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28432-5AFE-354E-F163-83531787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37C72-23CA-C72F-DAE8-D6AB9081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5DF3BB-C620-7172-B822-69EDB4AD0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52530-E116-0B70-A8F5-3D15B87D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95757E-4F03-2A6F-561F-1B1B60D1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25E2D3-56FA-3564-D67C-190EB0D2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3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3C4DA-9E25-AC75-81E6-25A994FA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06035E-43EB-183D-8B43-7792575C7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834B26-8E02-E9DC-9EDE-9E3C86BBF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9C63EC-7BE1-F045-A452-489F3B97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73DDB0-13B4-DC5E-570C-C5312BC0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EBFDDB-CF46-FBCA-B391-49F2603B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55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DE9DF-8623-E646-4310-71B8DE88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4B15E2-BA95-541E-4C48-1882DB975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4F862B-D722-429F-B67A-7395A9854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56F0F6-8941-4B01-FDB4-339D5F11D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7049B-358D-DA0F-8D1B-D7A0DCD2B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22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ek.hse.r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sekdash.hse.ru/viewer/public?dashboardGuid=0e54f8988a3241129ffae56ca76001cd&amp;showNav=true" TargetMode="External"/><Relationship Id="rId4" Type="http://schemas.openxmlformats.org/officeDocument/2006/relationships/hyperlink" Target="https://issek.hse.ru/mirror/pubs/share/89860442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Сектор ИКТ в 2021 году: на пике роста в преддверии новых условий — Новости  — Институт статистических исследований и экономики знаний —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2B99C716-358C-9FBE-C95C-4B067B018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2" b="810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8E6AA-BCDF-14A3-67DE-859102F24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Изменение сегментов Российского сектора ИКТ 2021, 2022, 2023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01674D-9271-1278-B159-547AE2F07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Леманский Константин Юрьевич, студент РУТ МИИТ 3 курс, курсовая работа по предмету </a:t>
            </a:r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ru-RU" dirty="0">
                <a:solidFill>
                  <a:srgbClr val="FFFFFF"/>
                </a:solidFill>
              </a:rPr>
              <a:t>Визуализация данных</a:t>
            </a:r>
            <a:r>
              <a:rPr lang="en-US" dirty="0">
                <a:solidFill>
                  <a:srgbClr val="FFFFFF"/>
                </a:solidFill>
              </a:rPr>
              <a:t>”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94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Среднесписочная численность работников, тыс. чел.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  <p:pic>
        <p:nvPicPr>
          <p:cNvPr id="12" name="Picture 11" descr="ИТ-отрасль_и_прочие_ИТ-услуги_Среднесписочная_численность_работников,_тыс._чел._2021_20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1220772"/>
            <a:ext cx="5356288" cy="2678144"/>
          </a:xfrm>
          <a:prstGeom prst="rect">
            <a:avLst/>
          </a:prstGeom>
        </p:spPr>
      </p:pic>
      <p:pic>
        <p:nvPicPr>
          <p:cNvPr id="13" name="Picture 12" descr="ИТ-отрасль_и_прочие_ИТ-услуги_Среднесписочная_численность_работников,_тыс._чел._2022_20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3" y="1220772"/>
            <a:ext cx="5356288" cy="2678144"/>
          </a:xfrm>
          <a:prstGeom prst="rect">
            <a:avLst/>
          </a:prstGeom>
        </p:spPr>
      </p:pic>
      <p:pic>
        <p:nvPicPr>
          <p:cNvPr id="14" name="Picture 13" descr="Телекоммуникации_Среднесписочная_численность_работников,_тыс._чел._2021_20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30" y="3989196"/>
            <a:ext cx="5356288" cy="2678144"/>
          </a:xfrm>
          <a:prstGeom prst="rect">
            <a:avLst/>
          </a:prstGeom>
        </p:spPr>
      </p:pic>
      <p:pic>
        <p:nvPicPr>
          <p:cNvPr id="15" name="Picture 14" descr="Телекоммуникации_Среднесписочная_численность_работников,_тыс._чел._2022_202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2" y="3989196"/>
            <a:ext cx="5356288" cy="26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7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Среднесписочная численность работников, тыс. чел.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  <p:pic>
        <p:nvPicPr>
          <p:cNvPr id="12" name="Picture 11" descr="Производство_ИКТ_Среднесписочная_численность_работников,_тыс._чел._2021_20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1220772"/>
            <a:ext cx="5356288" cy="2678144"/>
          </a:xfrm>
          <a:prstGeom prst="rect">
            <a:avLst/>
          </a:prstGeom>
        </p:spPr>
      </p:pic>
      <p:pic>
        <p:nvPicPr>
          <p:cNvPr id="13" name="Picture 12" descr="Производство_ИКТ_Среднесписочная_численность_работников,_тыс._чел._2022_20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3" y="1220772"/>
            <a:ext cx="5356288" cy="2678144"/>
          </a:xfrm>
          <a:prstGeom prst="rect">
            <a:avLst/>
          </a:prstGeom>
        </p:spPr>
      </p:pic>
      <p:pic>
        <p:nvPicPr>
          <p:cNvPr id="14" name="Picture 13" descr="Оптовая_торговля_ИКТ-товарами_Среднесписочная_численность_работников,_тыс._чел._2021_20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30" y="3989196"/>
            <a:ext cx="5356288" cy="2678144"/>
          </a:xfrm>
          <a:prstGeom prst="rect">
            <a:avLst/>
          </a:prstGeom>
        </p:spPr>
      </p:pic>
      <p:pic>
        <p:nvPicPr>
          <p:cNvPr id="15" name="Picture 14" descr="Оптовая_торговля_ИКТ-товарами_Среднесписочная_численность_работников,_тыс._чел._2022_202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2" y="3989196"/>
            <a:ext cx="5356288" cy="26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0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Среднемесячная начисленная заработная плата, тыс. руб.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  <p:pic>
        <p:nvPicPr>
          <p:cNvPr id="12" name="Picture 11" descr="ИТ-отрасль_и_прочие_ИТ-услуги_Среднемесячная_начисленная_заработная_плата,_тыс._руб._2021_20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1220772"/>
            <a:ext cx="5356288" cy="2678144"/>
          </a:xfrm>
          <a:prstGeom prst="rect">
            <a:avLst/>
          </a:prstGeom>
        </p:spPr>
      </p:pic>
      <p:pic>
        <p:nvPicPr>
          <p:cNvPr id="13" name="Picture 12" descr="ИТ-отрасль_и_прочие_ИТ-услуги_Среднемесячная_начисленная_заработная_плата,_тыс._руб._2022_20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3" y="1220772"/>
            <a:ext cx="5356288" cy="2678144"/>
          </a:xfrm>
          <a:prstGeom prst="rect">
            <a:avLst/>
          </a:prstGeom>
        </p:spPr>
      </p:pic>
      <p:pic>
        <p:nvPicPr>
          <p:cNvPr id="14" name="Picture 13" descr="Телекоммуникации_Среднемесячная_начисленная_заработная_плата,_тыс._руб._2021_20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30" y="3989196"/>
            <a:ext cx="5356288" cy="2678144"/>
          </a:xfrm>
          <a:prstGeom prst="rect">
            <a:avLst/>
          </a:prstGeom>
        </p:spPr>
      </p:pic>
      <p:pic>
        <p:nvPicPr>
          <p:cNvPr id="15" name="Picture 14" descr="Телекоммуникации_Среднемесячная_начисленная_заработная_плата,_тыс._руб._2022_202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2" y="3989196"/>
            <a:ext cx="5356288" cy="26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2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Среднемесячная начисленная заработная плата, тыс. руб.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  <p:pic>
        <p:nvPicPr>
          <p:cNvPr id="12" name="Picture 11" descr="Производство_ИКТ_Среднемесячная_начисленная_заработная_плата,_тыс._руб._2021_20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1220772"/>
            <a:ext cx="5356288" cy="2678144"/>
          </a:xfrm>
          <a:prstGeom prst="rect">
            <a:avLst/>
          </a:prstGeom>
        </p:spPr>
      </p:pic>
      <p:pic>
        <p:nvPicPr>
          <p:cNvPr id="13" name="Picture 12" descr="Производство_ИКТ_Среднемесячная_начисленная_заработная_плата,_тыс._руб._2022_20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3" y="1220772"/>
            <a:ext cx="5356288" cy="2678144"/>
          </a:xfrm>
          <a:prstGeom prst="rect">
            <a:avLst/>
          </a:prstGeom>
        </p:spPr>
      </p:pic>
      <p:pic>
        <p:nvPicPr>
          <p:cNvPr id="14" name="Picture 13" descr="Оптовая_торговля_ИКТ-товарами_Среднемесячная_начисленная_заработная_плата,_тыс._руб._2021_20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30" y="3989196"/>
            <a:ext cx="5356288" cy="2678144"/>
          </a:xfrm>
          <a:prstGeom prst="rect">
            <a:avLst/>
          </a:prstGeom>
        </p:spPr>
      </p:pic>
      <p:pic>
        <p:nvPicPr>
          <p:cNvPr id="15" name="Picture 14" descr="Оптовая_торговля_ИКТ-товарами_Среднемесячная_начисленная_заработная_плата,_тыс._руб._2022_202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2" y="3989196"/>
            <a:ext cx="5356288" cy="26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5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4A0B2-8ECD-1768-79AF-0D945071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25" y="87332"/>
            <a:ext cx="11910349" cy="1440526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ИТ-отрасль</a:t>
            </a:r>
            <a:endParaRPr lang="ru-RU" sz="3000" dirty="0"/>
          </a:p>
        </p:txBody>
      </p:sp>
      <p:pic>
        <p:nvPicPr>
          <p:cNvPr id="5" name="Picture 4" descr="ИТ-отрасль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5342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4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4A0B2-8ECD-1768-79AF-0D945071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25" y="87332"/>
            <a:ext cx="11910349" cy="1440526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Телекоммуникации</a:t>
            </a:r>
            <a:endParaRPr lang="ru-RU" sz="3000" dirty="0"/>
          </a:p>
        </p:txBody>
      </p:sp>
      <p:pic>
        <p:nvPicPr>
          <p:cNvPr id="5" name="Picture 4" descr="Телекоммуникации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5342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3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4A0B2-8ECD-1768-79AF-0D945071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25" y="87332"/>
            <a:ext cx="11910349" cy="1440526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Оптовая торговля ИКТ-товарами</a:t>
            </a:r>
            <a:endParaRPr lang="ru-RU" sz="3000" dirty="0"/>
          </a:p>
        </p:txBody>
      </p:sp>
      <p:pic>
        <p:nvPicPr>
          <p:cNvPr id="5" name="Picture 4" descr="Оптовая_торговля_ИКТ-товарами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5342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3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4A0B2-8ECD-1768-79AF-0D945071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25" y="87332"/>
            <a:ext cx="11910349" cy="1440526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Производство ИКТ</a:t>
            </a:r>
            <a:endParaRPr lang="ru-RU" sz="3000" dirty="0"/>
          </a:p>
        </p:txBody>
      </p:sp>
      <p:pic>
        <p:nvPicPr>
          <p:cNvPr id="5" name="Picture 4" descr="Производство_ИКТ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5342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27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ывайте, ихтиандры...&quot; - знаменитая фраза из неплохого фильма. | Sinema  Kinema | Дзен">
            <a:extLst>
              <a:ext uri="{FF2B5EF4-FFF2-40B4-BE49-F238E27FC236}">
                <a16:creationId xmlns:a16="http://schemas.microsoft.com/office/drawing/2014/main" id="{E753D480-7B9A-AA05-F6CF-5785CC6DBD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6B2D2-E3C7-076B-CA15-C17A0788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Bye!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23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364CA1B0-837A-FE7E-CBAD-3200F2667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F236B-47AE-27DC-5C21-6B913099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89364-6FD4-0B0E-5341-8FA09C3A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Данное исследование основано на данных НИУ Высшая Школа Экономки</a:t>
            </a:r>
          </a:p>
          <a:p>
            <a:r>
              <a:rPr lang="ru-RU" sz="2000"/>
              <a:t>Сайт НИУ </a:t>
            </a:r>
            <a:r>
              <a:rPr lang="en-US" sz="2000">
                <a:hlinkClick r:id="rId3"/>
              </a:rPr>
              <a:t>issek.hse.ru</a:t>
            </a:r>
            <a:endParaRPr lang="ru-RU" sz="2000"/>
          </a:p>
          <a:p>
            <a:r>
              <a:rPr lang="ru-RU" sz="2000">
                <a:hlinkClick r:id="rId4"/>
              </a:rPr>
              <a:t>Статья</a:t>
            </a:r>
            <a:r>
              <a:rPr lang="ru-RU" sz="2000"/>
              <a:t> с анализом данных</a:t>
            </a:r>
            <a:endParaRPr lang="en-US" sz="2000"/>
          </a:p>
          <a:p>
            <a:r>
              <a:rPr lang="ru-RU" sz="2000">
                <a:hlinkClick r:id="rId5"/>
              </a:rPr>
              <a:t>Интерактивный дашборт 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63771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F8400-7D02-EC7F-96D9-08D6730B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Сегменты ИКТ сектора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FBD51-D404-34D0-7911-71F68778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313"/>
            <a:ext cx="5257800" cy="2043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300" b="1" dirty="0"/>
              <a:t>Отрасль информационных технологий (ИТ-отрасль</a:t>
            </a:r>
            <a:r>
              <a:rPr lang="ru-RU" sz="1300" dirty="0"/>
              <a:t>)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62.01 Разработка компьютерного программного обеспечения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62.02 Деятельность консультативная и работы в области компьютерных технологий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62.03 Деятельность по управлению компьютерным оборудованием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63.11 Деятельность по обработке данных, предоставление услуг по размещению информации и связанная с этим деятельность </a:t>
            </a:r>
            <a:endParaRPr 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8A7DC-4F69-2C1D-A61C-828F8968BEF6}"/>
              </a:ext>
            </a:extLst>
          </p:cNvPr>
          <p:cNvSpPr txBox="1"/>
          <p:nvPr/>
        </p:nvSpPr>
        <p:spPr>
          <a:xfrm>
            <a:off x="5936848" y="4128871"/>
            <a:ext cx="577576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1300" dirty="0"/>
          </a:p>
          <a:p>
            <a:r>
              <a:rPr lang="ru-RU" sz="1300" b="1" dirty="0"/>
              <a:t>Оптовая торговля ИКТ-товарами</a:t>
            </a:r>
            <a:endParaRPr lang="en-US" sz="1300" b="1" dirty="0"/>
          </a:p>
          <a:p>
            <a:pPr lvl="1"/>
            <a:r>
              <a:rPr lang="ru-RU" sz="1300" dirty="0"/>
              <a:t>46.51 Торговля оптовая компьютерами, периферийными устройствами к компьютерам и программным обеспечением </a:t>
            </a:r>
            <a:endParaRPr lang="en-US" sz="1300" dirty="0"/>
          </a:p>
          <a:p>
            <a:pPr lvl="1"/>
            <a:r>
              <a:rPr lang="ru-RU" sz="1300" dirty="0"/>
              <a:t>46.52 Торговля оптовая электронным и телекоммуникационным оборудованием и его запасными частями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6331A-A2E0-63F0-402A-4A0B038BF880}"/>
              </a:ext>
            </a:extLst>
          </p:cNvPr>
          <p:cNvSpPr txBox="1"/>
          <p:nvPr/>
        </p:nvSpPr>
        <p:spPr>
          <a:xfrm>
            <a:off x="838199" y="3576506"/>
            <a:ext cx="5098648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300" b="1" dirty="0"/>
              <a:t>Прочие ИТ-услуги</a:t>
            </a:r>
            <a:endParaRPr lang="en-US" sz="1300" b="1" dirty="0"/>
          </a:p>
          <a:p>
            <a:pPr marL="457200" lvl="1" indent="0">
              <a:buNone/>
            </a:pPr>
            <a:r>
              <a:rPr lang="ru-RU" sz="1300" dirty="0"/>
              <a:t>58.2 Издание программного обеспечения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62.09 Деятельность, связанная с использованием вычислительной техники и информационных технологий, прочая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63.12 Деятельность </a:t>
            </a:r>
            <a:r>
              <a:rPr lang="ru-RU" sz="1300" dirty="0" err="1"/>
              <a:t>web</a:t>
            </a:r>
            <a:r>
              <a:rPr lang="ru-RU" sz="1300" dirty="0"/>
              <a:t>-порталов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95.11 Ремонт компьютеров и периферийного компьютерного оборудования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95.12 Ремонт коммуникационного оборудования </a:t>
            </a:r>
            <a:endParaRPr lang="en-US" sz="1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E9B8FA-13CB-8179-95E7-057698298C8C}"/>
              </a:ext>
            </a:extLst>
          </p:cNvPr>
          <p:cNvSpPr txBox="1"/>
          <p:nvPr/>
        </p:nvSpPr>
        <p:spPr>
          <a:xfrm>
            <a:off x="5936848" y="1599174"/>
            <a:ext cx="609407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b="1" dirty="0"/>
              <a:t>Телекоммуникации</a:t>
            </a:r>
            <a:endParaRPr lang="en-US" sz="1300" b="1" dirty="0"/>
          </a:p>
          <a:p>
            <a:pPr lvl="1"/>
            <a:r>
              <a:rPr lang="ru-RU" sz="1300" dirty="0"/>
              <a:t>61.10 Деятельность в области связи на базе проводных технологий </a:t>
            </a:r>
            <a:endParaRPr lang="en-US" sz="1300" dirty="0"/>
          </a:p>
          <a:p>
            <a:pPr lvl="1"/>
            <a:r>
              <a:rPr lang="ru-RU" sz="1300" dirty="0"/>
              <a:t>61.20 Деятельность в области связи на базе беспроводных технологий </a:t>
            </a:r>
            <a:endParaRPr lang="en-US" sz="1300" dirty="0"/>
          </a:p>
          <a:p>
            <a:pPr lvl="1"/>
            <a:r>
              <a:rPr lang="ru-RU" sz="1300" dirty="0"/>
              <a:t>61.30 Деятельность в области спутниковой связи </a:t>
            </a:r>
            <a:endParaRPr lang="en-US" sz="1300" dirty="0"/>
          </a:p>
          <a:p>
            <a:pPr lvl="1"/>
            <a:r>
              <a:rPr lang="ru-RU" sz="1300" dirty="0"/>
              <a:t>61.90 Деятельность в области телекоммуникаций прочая </a:t>
            </a:r>
            <a:endParaRPr lang="en-US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D6C00-C1C5-E337-03ED-EA4BF23F5446}"/>
              </a:ext>
            </a:extLst>
          </p:cNvPr>
          <p:cNvSpPr txBox="1"/>
          <p:nvPr/>
        </p:nvSpPr>
        <p:spPr>
          <a:xfrm>
            <a:off x="5936848" y="2691781"/>
            <a:ext cx="609407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b="1" dirty="0"/>
              <a:t>Производство ИКТ</a:t>
            </a:r>
            <a:endParaRPr lang="en-US" sz="1300" b="1" dirty="0"/>
          </a:p>
          <a:p>
            <a:pPr lvl="1"/>
            <a:r>
              <a:rPr lang="ru-RU" sz="1300" dirty="0"/>
              <a:t>26.1 Производство элементов электронной аппаратуры и печатных схем (плат) </a:t>
            </a:r>
            <a:endParaRPr lang="en-US" sz="1300" dirty="0"/>
          </a:p>
          <a:p>
            <a:pPr lvl="1"/>
            <a:r>
              <a:rPr lang="ru-RU" sz="1300" dirty="0"/>
              <a:t>26.20 Производство компьютеров и периферийного оборудования </a:t>
            </a:r>
            <a:endParaRPr lang="en-US" sz="1300" dirty="0"/>
          </a:p>
          <a:p>
            <a:pPr lvl="1"/>
            <a:r>
              <a:rPr lang="ru-RU" sz="1300" dirty="0"/>
              <a:t>26.30 Производство коммуникационного оборудования </a:t>
            </a:r>
            <a:endParaRPr lang="en-US" sz="1300" dirty="0"/>
          </a:p>
          <a:p>
            <a:pPr lvl="1"/>
            <a:r>
              <a:rPr lang="ru-RU" sz="1300" dirty="0"/>
              <a:t>26.40 Производство бытовой электроники </a:t>
            </a:r>
            <a:endParaRPr lang="en-US" sz="1300" dirty="0"/>
          </a:p>
          <a:p>
            <a:pPr lvl="1"/>
            <a:r>
              <a:rPr lang="ru-RU" sz="1300" dirty="0"/>
              <a:t>26.80 Производство незаписанных магнитных и оптических технических носителей информации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2845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41E0B-59AC-9DCA-CC54-1F786849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среднего за три года оборота секторов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2C686-FFCA-F6F8-560C-A21F2A2F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ИТ-отрасль: 187.3 млрд руб</a:t>
            </a:r>
          </a:p>
          <a:p>
            <a:r>
              <a:rPr lang="en-US" dirty="0"/>
              <a:t>Телекоммуникации: 182.69 млрд руб</a:t>
            </a:r>
            <a:endParaRPr lang="ru-RU" dirty="0"/>
          </a:p>
          <a:p>
            <a:r>
              <a:rPr lang="en-US" dirty="0"/>
              <a:t>Оптовая торговля ИКТ-товарами: 145.22 млрд руб</a:t>
            </a:r>
            <a:endParaRPr lang="ru-RU" dirty="0"/>
          </a:p>
          <a:p>
            <a:r>
              <a:rPr lang="en-US" dirty="0"/>
              <a:t>Производство ИКТ: 72.45 млрд руб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8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Реализация (отгрузка) товаров, работ, услуг, млрд руб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  <p:pic>
        <p:nvPicPr>
          <p:cNvPr id="12" name="Picture 11" descr="ИТ-отрасль_Реализация_(отгрузка)_товаров,_работ,_услуг,_млрд_руб_2021_20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1220772"/>
            <a:ext cx="5356288" cy="2678144"/>
          </a:xfrm>
          <a:prstGeom prst="rect">
            <a:avLst/>
          </a:prstGeom>
        </p:spPr>
      </p:pic>
      <p:pic>
        <p:nvPicPr>
          <p:cNvPr id="13" name="Picture 12" descr="ИТ-отрасль_Реализация_(отгрузка)_товаров,_работ,_услуг,_млрд_руб_2022_20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3" y="1220772"/>
            <a:ext cx="5356288" cy="2678144"/>
          </a:xfrm>
          <a:prstGeom prst="rect">
            <a:avLst/>
          </a:prstGeom>
        </p:spPr>
      </p:pic>
      <p:pic>
        <p:nvPicPr>
          <p:cNvPr id="14" name="Picture 13" descr="Телекоммуникации_Реализация_(отгрузка)_товаров,_работ,_услуг,_млрд_руб_2021_20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30" y="3989196"/>
            <a:ext cx="5356288" cy="2678144"/>
          </a:xfrm>
          <a:prstGeom prst="rect">
            <a:avLst/>
          </a:prstGeom>
        </p:spPr>
      </p:pic>
      <p:pic>
        <p:nvPicPr>
          <p:cNvPr id="15" name="Picture 14" descr="Телекоммуникации_Реализация_(отгрузка)_товаров,_работ,_услуг,_млрд_руб_2022_202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2" y="3989196"/>
            <a:ext cx="5356288" cy="26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Реализация (отгрузка) товаров, работ, услуг, млрд руб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BBE1149-63FC-8229-766E-40755CBA6CDA}"/>
              </a:ext>
            </a:extLst>
          </p:cNvPr>
          <p:cNvCxnSpPr/>
          <p:nvPr/>
        </p:nvCxnSpPr>
        <p:spPr>
          <a:xfrm>
            <a:off x="1493520" y="650240"/>
            <a:ext cx="1259840" cy="955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F334D2-B205-C9FA-4E32-7C45FB29AB4A}"/>
              </a:ext>
            </a:extLst>
          </p:cNvPr>
          <p:cNvSpPr txBox="1"/>
          <p:nvPr/>
        </p:nvSpPr>
        <p:spPr>
          <a:xfrm>
            <a:off x="366709" y="394278"/>
            <a:ext cx="20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Откат после кризиса полупроводников</a:t>
            </a:r>
          </a:p>
        </p:txBody>
      </p:sp>
      <p:pic>
        <p:nvPicPr>
          <p:cNvPr id="12" name="Picture 11" descr="Производство_ИКТ_Реализация_(отгрузка)_товаров,_работ,_услуг,_млрд_руб_2021_20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1220772"/>
            <a:ext cx="5356288" cy="2678144"/>
          </a:xfrm>
          <a:prstGeom prst="rect">
            <a:avLst/>
          </a:prstGeom>
        </p:spPr>
      </p:pic>
      <p:pic>
        <p:nvPicPr>
          <p:cNvPr id="13" name="Picture 12" descr="Производство_ИКТ_Реализация_(отгрузка)_товаров,_работ,_услуг,_млрд_руб_2022_20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3" y="1220772"/>
            <a:ext cx="5356288" cy="2678144"/>
          </a:xfrm>
          <a:prstGeom prst="rect">
            <a:avLst/>
          </a:prstGeom>
        </p:spPr>
      </p:pic>
      <p:pic>
        <p:nvPicPr>
          <p:cNvPr id="14" name="Picture 13" descr="Прочие_ИТ-услуги_Реализация_(отгрузка)_товаров,_работ,_услуг,_млрд_руб_2021_20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30" y="3989196"/>
            <a:ext cx="5356288" cy="2678144"/>
          </a:xfrm>
          <a:prstGeom prst="rect">
            <a:avLst/>
          </a:prstGeom>
        </p:spPr>
      </p:pic>
      <p:pic>
        <p:nvPicPr>
          <p:cNvPr id="15" name="Picture 14" descr="Прочие_ИТ-услуги_Реализация_(отгрузка)_товаров,_работ,_услуг,_млрд_руб_2022_202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2" y="3989196"/>
            <a:ext cx="5356288" cy="26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Инвестиции в основной капитал млн руб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4C959-7B5A-0B51-0387-4CE75711598C}"/>
              </a:ext>
            </a:extLst>
          </p:cNvPr>
          <p:cNvSpPr txBox="1"/>
          <p:nvPr/>
        </p:nvSpPr>
        <p:spPr>
          <a:xfrm>
            <a:off x="9690905" y="6572954"/>
            <a:ext cx="2501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Возможно связь-2023</a:t>
            </a:r>
          </a:p>
        </p:txBody>
      </p:sp>
      <p:pic>
        <p:nvPicPr>
          <p:cNvPr id="12" name="Picture 11" descr="ИТ-отрасль_Инвестиции_в_основной_капитал_млн_руб_2021_20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1220772"/>
            <a:ext cx="5356288" cy="2678144"/>
          </a:xfrm>
          <a:prstGeom prst="rect">
            <a:avLst/>
          </a:prstGeom>
        </p:spPr>
      </p:pic>
      <p:pic>
        <p:nvPicPr>
          <p:cNvPr id="13" name="Picture 12" descr="ИТ-отрасль_Инвестиции_в_основной_капитал_млн_руб_2022_20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3" y="1220772"/>
            <a:ext cx="5356288" cy="2678144"/>
          </a:xfrm>
          <a:prstGeom prst="rect">
            <a:avLst/>
          </a:prstGeom>
        </p:spPr>
      </p:pic>
      <p:pic>
        <p:nvPicPr>
          <p:cNvPr id="14" name="Picture 13" descr="Телекоммуникации_Инвестиции_в_основной_капитал_млн_руб_2021_20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30" y="3989196"/>
            <a:ext cx="5356288" cy="2678144"/>
          </a:xfrm>
          <a:prstGeom prst="rect">
            <a:avLst/>
          </a:prstGeom>
        </p:spPr>
      </p:pic>
      <p:pic>
        <p:nvPicPr>
          <p:cNvPr id="15" name="Picture 14" descr="Телекоммуникации_Инвестиции_в_основной_капитал_млн_руб_2022_202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2" y="3989196"/>
            <a:ext cx="5356288" cy="26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Инвестиции в основной капитал млн руб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01CE53E-1D25-345D-B8CB-9652CBD2546B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209989" y="557991"/>
            <a:ext cx="2173291" cy="1260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24B951-8787-95BA-9CE6-197F212CABC5}"/>
              </a:ext>
            </a:extLst>
          </p:cNvPr>
          <p:cNvSpPr txBox="1"/>
          <p:nvPr/>
        </p:nvSpPr>
        <p:spPr>
          <a:xfrm>
            <a:off x="164963" y="190660"/>
            <a:ext cx="2232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падения оборота</a:t>
            </a:r>
          </a:p>
        </p:txBody>
      </p:sp>
      <p:pic>
        <p:nvPicPr>
          <p:cNvPr id="14" name="Picture 13" descr="Производство_ИКТ_Инвестиции_в_основной_капитал_млн_руб_2021_20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1220772"/>
            <a:ext cx="5356288" cy="2678144"/>
          </a:xfrm>
          <a:prstGeom prst="rect">
            <a:avLst/>
          </a:prstGeom>
        </p:spPr>
      </p:pic>
      <p:pic>
        <p:nvPicPr>
          <p:cNvPr id="15" name="Picture 14" descr="Производство_ИКТ_Инвестиции_в_основной_капитал_млн_руб_2022_20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3" y="1220772"/>
            <a:ext cx="5356288" cy="2678144"/>
          </a:xfrm>
          <a:prstGeom prst="rect">
            <a:avLst/>
          </a:prstGeom>
        </p:spPr>
      </p:pic>
      <p:pic>
        <p:nvPicPr>
          <p:cNvPr id="16" name="Picture 15" descr="Прочие_ИТ-услуги_Инвестиции_в_основной_капитал_млн_руб_2021_20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30" y="3989196"/>
            <a:ext cx="5356288" cy="2678144"/>
          </a:xfrm>
          <a:prstGeom prst="rect">
            <a:avLst/>
          </a:prstGeom>
        </p:spPr>
      </p:pic>
      <p:pic>
        <p:nvPicPr>
          <p:cNvPr id="17" name="Picture 16" descr="Прочие_ИТ-услуги_Инвестиции_в_основной_капитал_млн_руб_2022_202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2" y="3989196"/>
            <a:ext cx="5356288" cy="26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3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Оптовая торговля ИКТ-товарами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691FE19D-711E-8E2E-303C-79F6FBA1CD3B}"/>
              </a:ext>
            </a:extLst>
          </p:cNvPr>
          <p:cNvCxnSpPr/>
          <p:nvPr/>
        </p:nvCxnSpPr>
        <p:spPr>
          <a:xfrm>
            <a:off x="1493520" y="650240"/>
            <a:ext cx="1259840" cy="955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4F9E5A-1DC2-196F-488E-228DC375AE15}"/>
              </a:ext>
            </a:extLst>
          </p:cNvPr>
          <p:cNvSpPr txBox="1"/>
          <p:nvPr/>
        </p:nvSpPr>
        <p:spPr>
          <a:xfrm>
            <a:off x="366709" y="394278"/>
            <a:ext cx="20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Откат после кризиса полупроводников</a:t>
            </a:r>
          </a:p>
        </p:txBody>
      </p:sp>
      <p:pic>
        <p:nvPicPr>
          <p:cNvPr id="12" name="Picture 11" descr="Оптовая_торговля_ИКТ-товарами_Реализация_(отгрузка)_товаров,_работ,_услуг,_млрд_руб_2021_20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1220772"/>
            <a:ext cx="5356288" cy="2678144"/>
          </a:xfrm>
          <a:prstGeom prst="rect">
            <a:avLst/>
          </a:prstGeom>
        </p:spPr>
      </p:pic>
      <p:pic>
        <p:nvPicPr>
          <p:cNvPr id="13" name="Picture 12" descr="Оптовая_торговля_ИКТ-товарами_Реализация_(отгрузка)_товаров,_работ,_услуг,_млрд_руб_2022_20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3" y="1220772"/>
            <a:ext cx="5356288" cy="2678144"/>
          </a:xfrm>
          <a:prstGeom prst="rect">
            <a:avLst/>
          </a:prstGeom>
        </p:spPr>
      </p:pic>
      <p:pic>
        <p:nvPicPr>
          <p:cNvPr id="14" name="Picture 13" descr="Оптовая_торговля_ИКТ-товарами_Инвестиции_в_основной_капитал_млн_руб_2021_20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30" y="3989196"/>
            <a:ext cx="5356288" cy="2678144"/>
          </a:xfrm>
          <a:prstGeom prst="rect">
            <a:avLst/>
          </a:prstGeom>
        </p:spPr>
      </p:pic>
      <p:pic>
        <p:nvPicPr>
          <p:cNvPr id="15" name="Picture 14" descr="Оптовая_торговля_ИКТ-товарами_Инвестиции_в_основной_капитал_млн_руб_2022_202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2" y="3989196"/>
            <a:ext cx="5356288" cy="26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62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1547</Words>
  <Application>Microsoft Office PowerPoint</Application>
  <PresentationFormat>Широкоэкранный</PresentationFormat>
  <Paragraphs>242</Paragraphs>
  <Slides>18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var(--jp-code-font-family)</vt:lpstr>
      <vt:lpstr>Тема Office</vt:lpstr>
      <vt:lpstr>Изменение сегментов Российского сектора ИКТ 2021, 2022, 2023</vt:lpstr>
      <vt:lpstr>Данные</vt:lpstr>
      <vt:lpstr>Сегменты ИКТ сектора</vt:lpstr>
      <vt:lpstr>Сравнение среднего за три года оборота секторов</vt:lpstr>
      <vt:lpstr>Реализация (отгрузка) товаров, работ, услуг, млрд руб</vt:lpstr>
      <vt:lpstr>Реализация (отгрузка) товаров, работ, услуг, млрд руб</vt:lpstr>
      <vt:lpstr>Инвестиции в основной капитал млн руб</vt:lpstr>
      <vt:lpstr>Инвестиции в основной капитал млн руб</vt:lpstr>
      <vt:lpstr>Оптовая торговля ИКТ-товарами</vt:lpstr>
      <vt:lpstr>Среднесписочная численность работников, тыс. чел.</vt:lpstr>
      <vt:lpstr>Среднесписочная численность работников, тыс. чел.</vt:lpstr>
      <vt:lpstr>Среднемесячная начисленная заработная плата, тыс. руб.</vt:lpstr>
      <vt:lpstr>Среднемесячная начисленная заработная плата, тыс. руб.</vt:lpstr>
      <vt:lpstr>ИТ-отрасль</vt:lpstr>
      <vt:lpstr>Телекоммуникации</vt:lpstr>
      <vt:lpstr>Оптовая торговля ИКТ-товарами</vt:lpstr>
      <vt:lpstr>Производство ИКТ</vt:lpstr>
      <vt:lpstr>Bye!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Изменение сегментов Российского сектора ИКТ 2021, 2022, 2023</dc:title>
  <dc:creator>Леманский Константин Юрьевич</dc:creator>
  <cp:lastModifiedBy>Леманский Константин Юрьевич</cp:lastModifiedBy>
  <cp:revision>58</cp:revision>
  <dcterms:created xsi:type="dcterms:W3CDTF">2024-05-11T03:53:54Z</dcterms:created>
  <dcterms:modified xsi:type="dcterms:W3CDTF">2024-05-11T11:26:38Z</dcterms:modified>
</cp:coreProperties>
</file>