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68" r:id="rId2"/>
    <p:sldId id="269" r:id="rId3"/>
    <p:sldId id="273" r:id="rId4"/>
    <p:sldId id="285" r:id="rId5"/>
    <p:sldId id="277" r:id="rId6"/>
    <p:sldId id="286" r:id="rId7"/>
    <p:sldId id="287" r:id="rId8"/>
    <p:sldId id="288" r:id="rId9"/>
    <p:sldId id="282" r:id="rId10"/>
    <p:sldId id="297" r:id="rId11"/>
    <p:sldId id="298" r:id="rId12"/>
    <p:sldId id="284" r:id="rId13"/>
    <p:sldId id="299" r:id="rId14"/>
    <p:sldId id="301" r:id="rId15"/>
    <p:sldId id="272" r:id="rId16"/>
    <p:sldId id="308" r:id="rId17"/>
    <p:sldId id="283" r:id="rId18"/>
    <p:sldId id="281" r:id="rId19"/>
    <p:sldId id="280" r:id="rId20"/>
    <p:sldId id="303" r:id="rId21"/>
    <p:sldId id="304" r:id="rId22"/>
    <p:sldId id="306" r:id="rId23"/>
    <p:sldId id="30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atjies, Neriah, (Ms) (s224289861)" initials="PN((" lastIdx="1" clrIdx="0">
    <p:extLst>
      <p:ext uri="{19B8F6BF-5375-455C-9EA6-DF929625EA0E}">
        <p15:presenceInfo xmlns:p15="http://schemas.microsoft.com/office/powerpoint/2012/main" userId="S-1-5-21-318533408-2169009012-3869401354-2545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12727"/>
    <a:srgbClr val="F0E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8B90A-CE5E-4B56-81EC-3313ECB9779F}" v="2" dt="2024-11-02T00:27:27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9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rgbClr val="FF0000"/>
        </a:solidFill>
        <a:ln>
          <a:noFill/>
        </a:ln>
        <a:effectLst/>
        <a:sp3d/>
      </c:spPr>
    </c:sideWall>
    <c:backWall>
      <c:thickness val="0"/>
      <c:spPr>
        <a:solidFill>
          <a:srgbClr val="FF0000"/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02830646773748E-2"/>
          <c:y val="5.8165628621721741E-2"/>
          <c:w val="0.92378053161074991"/>
          <c:h val="0.9172807024740784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5-4E1C-A6BA-F29DF6B39D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5-4E1C-A6BA-F29DF6B39D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5-4E1C-A6BA-F29DF6B39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596419840"/>
        <c:axId val="-596419296"/>
        <c:axId val="-590903312"/>
      </c:bar3DChart>
      <c:catAx>
        <c:axId val="-596419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596419296"/>
        <c:crosses val="autoZero"/>
        <c:auto val="1"/>
        <c:lblAlgn val="ctr"/>
        <c:lblOffset val="100"/>
        <c:noMultiLvlLbl val="0"/>
      </c:catAx>
      <c:valAx>
        <c:axId val="-59641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6419840"/>
        <c:crosses val="autoZero"/>
        <c:crossBetween val="between"/>
      </c:valAx>
      <c:serAx>
        <c:axId val="-590903312"/>
        <c:scaling>
          <c:orientation val="minMax"/>
        </c:scaling>
        <c:delete val="1"/>
        <c:axPos val="b"/>
        <c:majorTickMark val="none"/>
        <c:minorTickMark val="none"/>
        <c:tickLblPos val="nextTo"/>
        <c:crossAx val="-5964192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FF1E9-C400-4787-9EBE-7E2369A40695}" type="doc">
      <dgm:prSet loTypeId="urn:microsoft.com/office/officeart/2005/8/layout/l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3DBD4-90CD-4290-8BFE-98DD059D9533}">
      <dgm:prSet phldrT="[Text]"/>
      <dgm:spPr/>
      <dgm:t>
        <a:bodyPr/>
        <a:lstStyle/>
        <a:p>
          <a:r>
            <a:rPr lang="en-US" dirty="0"/>
            <a:t>IP Cameras</a:t>
          </a:r>
        </a:p>
      </dgm:t>
      <dgm:extLst>
        <a:ext uri="{E40237B7-FDA0-4F09-8148-C483321AD2D9}">
          <dgm14:cNvPr xmlns:dgm14="http://schemas.microsoft.com/office/drawing/2010/diagram" id="0" name="" title="Step 1 heading "/>
        </a:ext>
      </dgm:extLst>
    </dgm:pt>
    <dgm:pt modelId="{103DDE2D-4BA9-46E4-B7D5-20AC68D5AF79}" type="parTrans" cxnId="{BE946E77-33F8-4D64-A0D4-AF0C74135D36}">
      <dgm:prSet/>
      <dgm:spPr/>
      <dgm:t>
        <a:bodyPr/>
        <a:lstStyle/>
        <a:p>
          <a:endParaRPr lang="en-US"/>
        </a:p>
      </dgm:t>
    </dgm:pt>
    <dgm:pt modelId="{C2971989-7AAA-42A2-A4EF-884E090F6962}" type="sibTrans" cxnId="{BE946E77-33F8-4D64-A0D4-AF0C74135D36}">
      <dgm:prSet/>
      <dgm:spPr/>
      <dgm:t>
        <a:bodyPr/>
        <a:lstStyle/>
        <a:p>
          <a:endParaRPr lang="en-US"/>
        </a:p>
      </dgm:t>
    </dgm:pt>
    <dgm:pt modelId="{CDA36253-46B1-4579-98B8-8C5F85390E57}">
      <dgm:prSet phldrT="[Text]"/>
      <dgm:spPr/>
      <dgm:t>
        <a:bodyPr/>
        <a:lstStyle/>
        <a:p>
          <a:r>
            <a:rPr lang="en-US" dirty="0"/>
            <a:t>They are essential to regulate who can view and enter certain rooms in the airport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ACEAB6EC-AA1D-4924-9607-920AF547F530}" type="parTrans" cxnId="{CBE684EA-7285-45DB-BE1C-833E3F4C7507}">
      <dgm:prSet/>
      <dgm:spPr/>
      <dgm:t>
        <a:bodyPr/>
        <a:lstStyle/>
        <a:p>
          <a:endParaRPr lang="en-US"/>
        </a:p>
      </dgm:t>
    </dgm:pt>
    <dgm:pt modelId="{EBAFA115-C9A8-4243-8E32-FA3EB149282E}" type="sibTrans" cxnId="{CBE684EA-7285-45DB-BE1C-833E3F4C7507}">
      <dgm:prSet/>
      <dgm:spPr/>
      <dgm:t>
        <a:bodyPr/>
        <a:lstStyle/>
        <a:p>
          <a:endParaRPr lang="en-US"/>
        </a:p>
      </dgm:t>
    </dgm:pt>
    <dgm:pt modelId="{10FE6316-23EE-47CE-9B89-BC8C073B5E7A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66F05F6C-B4CE-4631-9053-DB7483C5405C}" type="parTrans" cxnId="{BB09ACB8-BFE3-46F8-BAE2-FF819A707017}">
      <dgm:prSet/>
      <dgm:spPr/>
      <dgm:t>
        <a:bodyPr/>
        <a:lstStyle/>
        <a:p>
          <a:endParaRPr lang="en-US"/>
        </a:p>
      </dgm:t>
    </dgm:pt>
    <dgm:pt modelId="{22B2D49C-3B9C-4707-B418-835FAE5F964C}" type="sibTrans" cxnId="{BB09ACB8-BFE3-46F8-BAE2-FF819A707017}">
      <dgm:prSet/>
      <dgm:spPr/>
      <dgm:t>
        <a:bodyPr/>
        <a:lstStyle/>
        <a:p>
          <a:endParaRPr lang="en-US"/>
        </a:p>
      </dgm:t>
    </dgm:pt>
    <dgm:pt modelId="{7CECA0AB-610B-40F3-B090-6F1635DEEBA3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heading"/>
        </a:ext>
      </dgm:extLst>
    </dgm:pt>
    <dgm:pt modelId="{BAF2E384-230D-4858-9CE7-77AA704A69F6}" type="parTrans" cxnId="{08C14A99-C365-4AD5-A145-67440E119CFE}">
      <dgm:prSet/>
      <dgm:spPr/>
      <dgm:t>
        <a:bodyPr/>
        <a:lstStyle/>
        <a:p>
          <a:endParaRPr lang="en-US"/>
        </a:p>
      </dgm:t>
    </dgm:pt>
    <dgm:pt modelId="{2688901E-AE32-4DA5-A99E-0AC13433ABD5}" type="sibTrans" cxnId="{08C14A99-C365-4AD5-A145-67440E119CFE}">
      <dgm:prSet/>
      <dgm:spPr/>
      <dgm:t>
        <a:bodyPr/>
        <a:lstStyle/>
        <a:p>
          <a:endParaRPr lang="en-US"/>
        </a:p>
      </dgm:t>
    </dgm:pt>
    <dgm:pt modelId="{DC116BB7-7E08-4371-8427-129FC519EAC3}">
      <dgm:prSet phldrT="[Text]"/>
      <dgm:spPr/>
      <dgm:t>
        <a:bodyPr/>
        <a:lstStyle/>
        <a:p>
          <a:r>
            <a:rPr lang="en-US" dirty="0"/>
            <a:t>Access Controls</a:t>
          </a:r>
        </a:p>
      </dgm:t>
      <dgm:extLst>
        <a:ext uri="{E40237B7-FDA0-4F09-8148-C483321AD2D9}">
          <dgm14:cNvPr xmlns:dgm14="http://schemas.microsoft.com/office/drawing/2010/diagram" id="0" name="" title="Step 2 heading"/>
        </a:ext>
      </dgm:extLst>
    </dgm:pt>
    <dgm:pt modelId="{0DFF8ADE-93F1-470A-9A46-AAD178A95DAC}" type="sibTrans" cxnId="{CB4B7FE7-8AFF-4751-A507-684CB9536E49}">
      <dgm:prSet/>
      <dgm:spPr/>
      <dgm:t>
        <a:bodyPr/>
        <a:lstStyle/>
        <a:p>
          <a:endParaRPr lang="en-US"/>
        </a:p>
      </dgm:t>
    </dgm:pt>
    <dgm:pt modelId="{D9D289B4-455D-4A02-8505-A4AF490B105A}" type="parTrans" cxnId="{CB4B7FE7-8AFF-4751-A507-684CB9536E49}">
      <dgm:prSet/>
      <dgm:spPr/>
      <dgm:t>
        <a:bodyPr/>
        <a:lstStyle/>
        <a:p>
          <a:endParaRPr lang="en-US"/>
        </a:p>
      </dgm:t>
    </dgm:pt>
    <dgm:pt modelId="{7947CEE9-5A28-46C4-A03A-3C8C5E37DF87}">
      <dgm:prSet phldrT="[Text]"/>
      <dgm:spPr/>
      <dgm:t>
        <a:bodyPr/>
        <a:lstStyle/>
        <a:p>
          <a:r>
            <a:rPr lang="en-US" dirty="0"/>
            <a:t>They are essential for enhancing security, monitoring and accountability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56F42C0-B429-4FE8-B163-6E1DA1EE39B8}" type="sibTrans" cxnId="{9C1AFC09-ACFD-4642-A98C-0A3856C5CEAD}">
      <dgm:prSet/>
      <dgm:spPr/>
      <dgm:t>
        <a:bodyPr/>
        <a:lstStyle/>
        <a:p>
          <a:endParaRPr lang="en-US"/>
        </a:p>
      </dgm:t>
    </dgm:pt>
    <dgm:pt modelId="{BF51C53E-E658-496D-9C60-FC71F03FB86F}" type="parTrans" cxnId="{9C1AFC09-ACFD-4642-A98C-0A3856C5CEAD}">
      <dgm:prSet/>
      <dgm:spPr/>
      <dgm:t>
        <a:bodyPr/>
        <a:lstStyle/>
        <a:p>
          <a:endParaRPr lang="en-US"/>
        </a:p>
      </dgm:t>
    </dgm:pt>
    <dgm:pt modelId="{158BF9AE-B0DF-4C83-8624-E61E4ED116B0}" type="pres">
      <dgm:prSet presAssocID="{25CFF1E9-C400-4787-9EBE-7E2369A4069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CAA84AB-762C-43FD-BFE9-5857857AEE56}" type="pres">
      <dgm:prSet presAssocID="{9973DBD4-90CD-4290-8BFE-98DD059D9533}" presName="horFlow" presStyleCnt="0"/>
      <dgm:spPr/>
    </dgm:pt>
    <dgm:pt modelId="{8DAA4AFC-C5C4-4FE2-9085-BA4D27A9EA81}" type="pres">
      <dgm:prSet presAssocID="{9973DBD4-90CD-4290-8BFE-98DD059D9533}" presName="bigChev" presStyleLbl="node1" presStyleIdx="0" presStyleCnt="3"/>
      <dgm:spPr/>
    </dgm:pt>
    <dgm:pt modelId="{A0445D30-B4EF-4EF9-9168-F1D2897C6E9F}" type="pres">
      <dgm:prSet presAssocID="{BF51C53E-E658-496D-9C60-FC71F03FB86F}" presName="parTrans" presStyleCnt="0"/>
      <dgm:spPr/>
    </dgm:pt>
    <dgm:pt modelId="{E50E9E59-4321-4367-B226-D286A40D4B5E}" type="pres">
      <dgm:prSet presAssocID="{7947CEE9-5A28-46C4-A03A-3C8C5E37DF87}" presName="node" presStyleLbl="alignAccFollowNode1" presStyleIdx="0" presStyleCnt="3">
        <dgm:presLayoutVars>
          <dgm:bulletEnabled val="1"/>
        </dgm:presLayoutVars>
      </dgm:prSet>
      <dgm:spPr/>
    </dgm:pt>
    <dgm:pt modelId="{C28A863D-1A68-4D7C-A796-913523FDC484}" type="pres">
      <dgm:prSet presAssocID="{9973DBD4-90CD-4290-8BFE-98DD059D9533}" presName="vSp" presStyleCnt="0"/>
      <dgm:spPr/>
    </dgm:pt>
    <dgm:pt modelId="{F0531FDC-0178-4555-BAA3-77CB6F5D3AE4}" type="pres">
      <dgm:prSet presAssocID="{DC116BB7-7E08-4371-8427-129FC519EAC3}" presName="horFlow" presStyleCnt="0"/>
      <dgm:spPr/>
    </dgm:pt>
    <dgm:pt modelId="{7051B390-E8D3-4EA5-A8CB-FE7CDD2C3B01}" type="pres">
      <dgm:prSet presAssocID="{DC116BB7-7E08-4371-8427-129FC519EAC3}" presName="bigChev" presStyleLbl="node1" presStyleIdx="1" presStyleCnt="3"/>
      <dgm:spPr/>
    </dgm:pt>
    <dgm:pt modelId="{7D1B9768-2593-4A2A-8E23-97B138ECC216}" type="pres">
      <dgm:prSet presAssocID="{ACEAB6EC-AA1D-4924-9607-920AF547F530}" presName="parTrans" presStyleCnt="0"/>
      <dgm:spPr/>
    </dgm:pt>
    <dgm:pt modelId="{5D732DF5-8379-47FD-91F7-C27F3F3C2273}" type="pres">
      <dgm:prSet presAssocID="{CDA36253-46B1-4579-98B8-8C5F85390E57}" presName="node" presStyleLbl="alignAccFollowNode1" presStyleIdx="1" presStyleCnt="3">
        <dgm:presLayoutVars>
          <dgm:bulletEnabled val="1"/>
        </dgm:presLayoutVars>
      </dgm:prSet>
      <dgm:spPr/>
    </dgm:pt>
    <dgm:pt modelId="{2F6B2014-86A9-4C07-9A85-61ED0A8B388D}" type="pres">
      <dgm:prSet presAssocID="{DC116BB7-7E08-4371-8427-129FC519EAC3}" presName="vSp" presStyleCnt="0"/>
      <dgm:spPr/>
    </dgm:pt>
    <dgm:pt modelId="{5EA9ACCA-610E-497A-903E-F5C45A3E5845}" type="pres">
      <dgm:prSet presAssocID="{7CECA0AB-610B-40F3-B090-6F1635DEEBA3}" presName="horFlow" presStyleCnt="0"/>
      <dgm:spPr/>
    </dgm:pt>
    <dgm:pt modelId="{30DC8A2C-74F5-45E0-8DED-4646E64DC95C}" type="pres">
      <dgm:prSet presAssocID="{7CECA0AB-610B-40F3-B090-6F1635DEEBA3}" presName="bigChev" presStyleLbl="node1" presStyleIdx="2" presStyleCnt="3"/>
      <dgm:spPr/>
    </dgm:pt>
    <dgm:pt modelId="{0BDDA943-B803-406F-9F69-889A4E257E7E}" type="pres">
      <dgm:prSet presAssocID="{66F05F6C-B4CE-4631-9053-DB7483C5405C}" presName="parTrans" presStyleCnt="0"/>
      <dgm:spPr/>
    </dgm:pt>
    <dgm:pt modelId="{1AC5BC48-B4AB-4B67-8EE9-3AB5FEA2A392}" type="pres">
      <dgm:prSet presAssocID="{10FE6316-23EE-47CE-9B89-BC8C073B5E7A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9C1AFC09-ACFD-4642-A98C-0A3856C5CEAD}" srcId="{9973DBD4-90CD-4290-8BFE-98DD059D9533}" destId="{7947CEE9-5A28-46C4-A03A-3C8C5E37DF87}" srcOrd="0" destOrd="0" parTransId="{BF51C53E-E658-496D-9C60-FC71F03FB86F}" sibTransId="{456F42C0-B429-4FE8-B163-6E1DA1EE39B8}"/>
    <dgm:cxn modelId="{752B5F2B-D305-44CA-88C8-9BEA60CBE250}" type="presOf" srcId="{DC116BB7-7E08-4371-8427-129FC519EAC3}" destId="{7051B390-E8D3-4EA5-A8CB-FE7CDD2C3B01}" srcOrd="0" destOrd="0" presId="urn:microsoft.com/office/officeart/2005/8/layout/lProcess3"/>
    <dgm:cxn modelId="{7B8FA364-B5E0-4FDD-9A47-4FDF0050C59D}" type="presOf" srcId="{10FE6316-23EE-47CE-9B89-BC8C073B5E7A}" destId="{1AC5BC48-B4AB-4B67-8EE9-3AB5FEA2A392}" srcOrd="0" destOrd="0" presId="urn:microsoft.com/office/officeart/2005/8/layout/lProcess3"/>
    <dgm:cxn modelId="{BE946E77-33F8-4D64-A0D4-AF0C74135D36}" srcId="{25CFF1E9-C400-4787-9EBE-7E2369A40695}" destId="{9973DBD4-90CD-4290-8BFE-98DD059D9533}" srcOrd="0" destOrd="0" parTransId="{103DDE2D-4BA9-46E4-B7D5-20AC68D5AF79}" sibTransId="{C2971989-7AAA-42A2-A4EF-884E090F6962}"/>
    <dgm:cxn modelId="{0571FA5A-EFC0-4913-A1B8-C5E47C48ED47}" type="presOf" srcId="{7CECA0AB-610B-40F3-B090-6F1635DEEBA3}" destId="{30DC8A2C-74F5-45E0-8DED-4646E64DC95C}" srcOrd="0" destOrd="0" presId="urn:microsoft.com/office/officeart/2005/8/layout/lProcess3"/>
    <dgm:cxn modelId="{7168617F-A1D5-4333-8940-78AC1B5B80E6}" type="presOf" srcId="{7947CEE9-5A28-46C4-A03A-3C8C5E37DF87}" destId="{E50E9E59-4321-4367-B226-D286A40D4B5E}" srcOrd="0" destOrd="0" presId="urn:microsoft.com/office/officeart/2005/8/layout/lProcess3"/>
    <dgm:cxn modelId="{08C14A99-C365-4AD5-A145-67440E119CFE}" srcId="{25CFF1E9-C400-4787-9EBE-7E2369A40695}" destId="{7CECA0AB-610B-40F3-B090-6F1635DEEBA3}" srcOrd="2" destOrd="0" parTransId="{BAF2E384-230D-4858-9CE7-77AA704A69F6}" sibTransId="{2688901E-AE32-4DA5-A99E-0AC13433ABD5}"/>
    <dgm:cxn modelId="{D231A9A4-FF34-4F4B-91B5-2D2A8429D5FA}" type="presOf" srcId="{CDA36253-46B1-4579-98B8-8C5F85390E57}" destId="{5D732DF5-8379-47FD-91F7-C27F3F3C2273}" srcOrd="0" destOrd="0" presId="urn:microsoft.com/office/officeart/2005/8/layout/lProcess3"/>
    <dgm:cxn modelId="{884856A5-D436-4A6B-BBDE-E2780BC9FD58}" type="presOf" srcId="{25CFF1E9-C400-4787-9EBE-7E2369A40695}" destId="{158BF9AE-B0DF-4C83-8624-E61E4ED116B0}" srcOrd="0" destOrd="0" presId="urn:microsoft.com/office/officeart/2005/8/layout/lProcess3"/>
    <dgm:cxn modelId="{BB09ACB8-BFE3-46F8-BAE2-FF819A707017}" srcId="{7CECA0AB-610B-40F3-B090-6F1635DEEBA3}" destId="{10FE6316-23EE-47CE-9B89-BC8C073B5E7A}" srcOrd="0" destOrd="0" parTransId="{66F05F6C-B4CE-4631-9053-DB7483C5405C}" sibTransId="{22B2D49C-3B9C-4707-B418-835FAE5F964C}"/>
    <dgm:cxn modelId="{F97A4FB9-54CF-4954-B138-42CCBD2A14C6}" type="presOf" srcId="{9973DBD4-90CD-4290-8BFE-98DD059D9533}" destId="{8DAA4AFC-C5C4-4FE2-9085-BA4D27A9EA81}" srcOrd="0" destOrd="0" presId="urn:microsoft.com/office/officeart/2005/8/layout/lProcess3"/>
    <dgm:cxn modelId="{CB4B7FE7-8AFF-4751-A507-684CB9536E49}" srcId="{25CFF1E9-C400-4787-9EBE-7E2369A40695}" destId="{DC116BB7-7E08-4371-8427-129FC519EAC3}" srcOrd="1" destOrd="0" parTransId="{D9D289B4-455D-4A02-8505-A4AF490B105A}" sibTransId="{0DFF8ADE-93F1-470A-9A46-AAD178A95DAC}"/>
    <dgm:cxn modelId="{CBE684EA-7285-45DB-BE1C-833E3F4C7507}" srcId="{DC116BB7-7E08-4371-8427-129FC519EAC3}" destId="{CDA36253-46B1-4579-98B8-8C5F85390E57}" srcOrd="0" destOrd="0" parTransId="{ACEAB6EC-AA1D-4924-9607-920AF547F530}" sibTransId="{EBAFA115-C9A8-4243-8E32-FA3EB149282E}"/>
    <dgm:cxn modelId="{61C94482-01EA-4341-9B33-2C7FF7026A34}" type="presParOf" srcId="{158BF9AE-B0DF-4C83-8624-E61E4ED116B0}" destId="{FCAA84AB-762C-43FD-BFE9-5857857AEE56}" srcOrd="0" destOrd="0" presId="urn:microsoft.com/office/officeart/2005/8/layout/lProcess3"/>
    <dgm:cxn modelId="{373AE235-EB64-4AA4-8A72-3BAF1DE14251}" type="presParOf" srcId="{FCAA84AB-762C-43FD-BFE9-5857857AEE56}" destId="{8DAA4AFC-C5C4-4FE2-9085-BA4D27A9EA81}" srcOrd="0" destOrd="0" presId="urn:microsoft.com/office/officeart/2005/8/layout/lProcess3"/>
    <dgm:cxn modelId="{578CFF2F-FF37-4B90-B37D-34A815D9B92D}" type="presParOf" srcId="{FCAA84AB-762C-43FD-BFE9-5857857AEE56}" destId="{A0445D30-B4EF-4EF9-9168-F1D2897C6E9F}" srcOrd="1" destOrd="0" presId="urn:microsoft.com/office/officeart/2005/8/layout/lProcess3"/>
    <dgm:cxn modelId="{5EEADEB7-0E12-498F-9045-D8000AE79074}" type="presParOf" srcId="{FCAA84AB-762C-43FD-BFE9-5857857AEE56}" destId="{E50E9E59-4321-4367-B226-D286A40D4B5E}" srcOrd="2" destOrd="0" presId="urn:microsoft.com/office/officeart/2005/8/layout/lProcess3"/>
    <dgm:cxn modelId="{7072EAC2-0FB0-4BA4-A313-03E36AFD76D8}" type="presParOf" srcId="{158BF9AE-B0DF-4C83-8624-E61E4ED116B0}" destId="{C28A863D-1A68-4D7C-A796-913523FDC484}" srcOrd="1" destOrd="0" presId="urn:microsoft.com/office/officeart/2005/8/layout/lProcess3"/>
    <dgm:cxn modelId="{2D97E305-A340-41FD-B984-40875CBCC2A6}" type="presParOf" srcId="{158BF9AE-B0DF-4C83-8624-E61E4ED116B0}" destId="{F0531FDC-0178-4555-BAA3-77CB6F5D3AE4}" srcOrd="2" destOrd="0" presId="urn:microsoft.com/office/officeart/2005/8/layout/lProcess3"/>
    <dgm:cxn modelId="{CE4B9B22-AB5E-4977-B77A-EE89ECB54C21}" type="presParOf" srcId="{F0531FDC-0178-4555-BAA3-77CB6F5D3AE4}" destId="{7051B390-E8D3-4EA5-A8CB-FE7CDD2C3B01}" srcOrd="0" destOrd="0" presId="urn:microsoft.com/office/officeart/2005/8/layout/lProcess3"/>
    <dgm:cxn modelId="{20E7D3DD-F916-4793-93B6-A21A612CCF7D}" type="presParOf" srcId="{F0531FDC-0178-4555-BAA3-77CB6F5D3AE4}" destId="{7D1B9768-2593-4A2A-8E23-97B138ECC216}" srcOrd="1" destOrd="0" presId="urn:microsoft.com/office/officeart/2005/8/layout/lProcess3"/>
    <dgm:cxn modelId="{F6560452-3294-441B-9180-D9C279B2A6A7}" type="presParOf" srcId="{F0531FDC-0178-4555-BAA3-77CB6F5D3AE4}" destId="{5D732DF5-8379-47FD-91F7-C27F3F3C2273}" srcOrd="2" destOrd="0" presId="urn:microsoft.com/office/officeart/2005/8/layout/lProcess3"/>
    <dgm:cxn modelId="{8FDA1111-14C7-43F5-8A26-EDB8536E9276}" type="presParOf" srcId="{158BF9AE-B0DF-4C83-8624-E61E4ED116B0}" destId="{2F6B2014-86A9-4C07-9A85-61ED0A8B388D}" srcOrd="3" destOrd="0" presId="urn:microsoft.com/office/officeart/2005/8/layout/lProcess3"/>
    <dgm:cxn modelId="{0607F09F-EFC6-4398-A99E-732476FA5CC0}" type="presParOf" srcId="{158BF9AE-B0DF-4C83-8624-E61E4ED116B0}" destId="{5EA9ACCA-610E-497A-903E-F5C45A3E5845}" srcOrd="4" destOrd="0" presId="urn:microsoft.com/office/officeart/2005/8/layout/lProcess3"/>
    <dgm:cxn modelId="{5704EC29-41C2-4BCE-8332-5807C269B1D2}" type="presParOf" srcId="{5EA9ACCA-610E-497A-903E-F5C45A3E5845}" destId="{30DC8A2C-74F5-45E0-8DED-4646E64DC95C}" srcOrd="0" destOrd="0" presId="urn:microsoft.com/office/officeart/2005/8/layout/lProcess3"/>
    <dgm:cxn modelId="{BBA1C65A-0524-4056-8424-1AD5F6BD75A6}" type="presParOf" srcId="{5EA9ACCA-610E-497A-903E-F5C45A3E5845}" destId="{0BDDA943-B803-406F-9F69-889A4E257E7E}" srcOrd="1" destOrd="0" presId="urn:microsoft.com/office/officeart/2005/8/layout/lProcess3"/>
    <dgm:cxn modelId="{AD2EC121-BD36-4A3D-A2B2-0096EEA34B23}" type="presParOf" srcId="{5EA9ACCA-610E-497A-903E-F5C45A3E5845}" destId="{1AC5BC48-B4AB-4B67-8EE9-3AB5FEA2A39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A4AFC-C5C4-4FE2-9085-BA4D27A9EA81}">
      <dsp:nvSpPr>
        <dsp:cNvPr id="0" name=""/>
        <dsp:cNvSpPr/>
      </dsp:nvSpPr>
      <dsp:spPr>
        <a:xfrm>
          <a:off x="1534" y="551620"/>
          <a:ext cx="3078895" cy="12315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IP Cameras</a:t>
          </a:r>
        </a:p>
      </dsp:txBody>
      <dsp:txXfrm>
        <a:off x="617313" y="551620"/>
        <a:ext cx="1847337" cy="1231558"/>
      </dsp:txXfrm>
    </dsp:sp>
    <dsp:sp modelId="{E50E9E59-4321-4367-B226-D286A40D4B5E}">
      <dsp:nvSpPr>
        <dsp:cNvPr id="0" name=""/>
        <dsp:cNvSpPr/>
      </dsp:nvSpPr>
      <dsp:spPr>
        <a:xfrm>
          <a:off x="2680173" y="656302"/>
          <a:ext cx="2555483" cy="10221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 are essential for enhancing security, monitoring and accountability</a:t>
          </a:r>
        </a:p>
      </dsp:txBody>
      <dsp:txXfrm>
        <a:off x="3191270" y="656302"/>
        <a:ext cx="1533290" cy="1022193"/>
      </dsp:txXfrm>
    </dsp:sp>
    <dsp:sp modelId="{7051B390-E8D3-4EA5-A8CB-FE7CDD2C3B01}">
      <dsp:nvSpPr>
        <dsp:cNvPr id="0" name=""/>
        <dsp:cNvSpPr/>
      </dsp:nvSpPr>
      <dsp:spPr>
        <a:xfrm>
          <a:off x="1534" y="1955596"/>
          <a:ext cx="3078895" cy="12315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Access Controls</a:t>
          </a:r>
        </a:p>
      </dsp:txBody>
      <dsp:txXfrm>
        <a:off x="617313" y="1955596"/>
        <a:ext cx="1847337" cy="1231558"/>
      </dsp:txXfrm>
    </dsp:sp>
    <dsp:sp modelId="{5D732DF5-8379-47FD-91F7-C27F3F3C2273}">
      <dsp:nvSpPr>
        <dsp:cNvPr id="0" name=""/>
        <dsp:cNvSpPr/>
      </dsp:nvSpPr>
      <dsp:spPr>
        <a:xfrm>
          <a:off x="2680173" y="2060278"/>
          <a:ext cx="2555483" cy="10221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 are essential to regulate who can view and enter certain rooms in the airport</a:t>
          </a:r>
        </a:p>
      </dsp:txBody>
      <dsp:txXfrm>
        <a:off x="3191270" y="2060278"/>
        <a:ext cx="1533290" cy="1022193"/>
      </dsp:txXfrm>
    </dsp:sp>
    <dsp:sp modelId="{30DC8A2C-74F5-45E0-8DED-4646E64DC95C}">
      <dsp:nvSpPr>
        <dsp:cNvPr id="0" name=""/>
        <dsp:cNvSpPr/>
      </dsp:nvSpPr>
      <dsp:spPr>
        <a:xfrm>
          <a:off x="1534" y="3359572"/>
          <a:ext cx="3078895" cy="123155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617313" y="3359572"/>
        <a:ext cx="1847337" cy="1231558"/>
      </dsp:txXfrm>
    </dsp:sp>
    <dsp:sp modelId="{1AC5BC48-B4AB-4B67-8EE9-3AB5FEA2A392}">
      <dsp:nvSpPr>
        <dsp:cNvPr id="0" name=""/>
        <dsp:cNvSpPr/>
      </dsp:nvSpPr>
      <dsp:spPr>
        <a:xfrm>
          <a:off x="2680173" y="3464255"/>
          <a:ext cx="2555483" cy="10221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191270" y="3464255"/>
        <a:ext cx="1533290" cy="1022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2465DD-9819-4ABC-A784-477AFBA19C86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644A-97F2-4BC4-BBF7-FC141F507563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F3A7F-49E0-4407-85D5-6AC5AA98DC7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77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94568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lipboard-paper-clip-business-2693417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1297696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/3.0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sketchfab.com/3d-models/3d-view-office-floor-plan-virtual-reality-83bc80e54f7c4f62849c127e1fe6451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Toronto_Airport.jpg" TargetMode="External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s://pxhere.com/en/photo/1179028" TargetMode="External"/><Relationship Id="rId4" Type="http://schemas.openxmlformats.org/officeDocument/2006/relationships/hyperlink" Target="http://flickr.com/photos/maggievalleyclub/4328063529" TargetMode="External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flickr.com/photos/vecree/15087456064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2730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B8CD6B-271F-4989-B53F-A67A4E095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-605285"/>
            <a:ext cx="6858000" cy="3200400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BYTE BUILDERS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5" y="4832480"/>
            <a:ext cx="6858000" cy="10972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UITENHAGE AIRPORT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68C37-65D0-412F-A763-2A1C76504154}"/>
              </a:ext>
            </a:extLst>
          </p:cNvPr>
          <p:cNvSpPr txBox="1"/>
          <p:nvPr/>
        </p:nvSpPr>
        <p:spPr>
          <a:xfrm>
            <a:off x="2123806" y="726840"/>
            <a:ext cx="3055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spc="-1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 ROOM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8B1C57-EC99-4396-92D8-75B4BD22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1725669"/>
            <a:ext cx="7046752" cy="448218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A7BFF8-DD16-70E9-748A-0588A33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350" y="542925"/>
            <a:ext cx="3382963" cy="1919288"/>
          </a:xfrm>
        </p:spPr>
        <p:txBody>
          <a:bodyPr/>
          <a:lstStyle/>
          <a:p>
            <a:r>
              <a:rPr lang="en-US" dirty="0"/>
              <a:t>For referencing and convenience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D7A67-0341-188A-D5C9-AE307FF70CE7}"/>
              </a:ext>
            </a:extLst>
          </p:cNvPr>
          <p:cNvSpPr txBox="1"/>
          <p:nvPr/>
        </p:nvSpPr>
        <p:spPr>
          <a:xfrm>
            <a:off x="8261350" y="2651760"/>
            <a:ext cx="3438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Cable start and end points ae specified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Cable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Colour coded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+10%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460D48-15A6-4754-B467-F77F6835A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38650" y="0"/>
            <a:ext cx="4543425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DC9BC98-61D3-4570-8C5C-97F0509C36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18936" y="1655390"/>
            <a:ext cx="3139479" cy="41528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6493E4-3DB6-49CC-ABF8-2E598F875D4B}"/>
              </a:ext>
            </a:extLst>
          </p:cNvPr>
          <p:cNvSpPr/>
          <p:nvPr/>
        </p:nvSpPr>
        <p:spPr>
          <a:xfrm>
            <a:off x="1260613" y="2997102"/>
            <a:ext cx="5917692" cy="177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985" y="2997102"/>
            <a:ext cx="5084232" cy="14694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DEVICE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0484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123C87-1FA3-4B67-988D-3B235F9F6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9" y="396801"/>
            <a:ext cx="1968641" cy="13839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690414"/>
            <a:ext cx="3398520" cy="57522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CISCO - Catalyst 9400 10G, 1G SFP+ line cards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CISCO - VOIP Phone 7942CP794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CISCO - MDS 9300 Series Multilayer Fabric Switches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CISCO - Catalyst 8300-2N2S-4T2X</a:t>
            </a:r>
            <a:endParaRPr lang="en-ZA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2 rack unit, 10G WAN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DE9B61-C9DA-407A-8389-D86FEFE7A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06" y="2019814"/>
            <a:ext cx="1525385" cy="12385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D7BC4D-9F36-4286-9B29-9DB207AD4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02" y="3599591"/>
            <a:ext cx="2002484" cy="1238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EF5418-8F1B-4D47-A3E9-559260E13A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4" y="5289554"/>
            <a:ext cx="2928414" cy="11530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A7A7E8-ADDE-4821-9531-7F6CAF4C2529}"/>
              </a:ext>
            </a:extLst>
          </p:cNvPr>
          <p:cNvSpPr/>
          <p:nvPr/>
        </p:nvSpPr>
        <p:spPr>
          <a:xfrm>
            <a:off x="4513044" y="545401"/>
            <a:ext cx="2316620" cy="5977450"/>
          </a:xfrm>
          <a:prstGeom prst="rect">
            <a:avLst/>
          </a:prstGeom>
          <a:solidFill>
            <a:srgbClr val="FF2D2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AD69890-BAC1-449E-AD12-12B61F4A7278}"/>
              </a:ext>
            </a:extLst>
          </p:cNvPr>
          <p:cNvSpPr txBox="1">
            <a:spLocks/>
          </p:cNvSpPr>
          <p:nvPr/>
        </p:nvSpPr>
        <p:spPr>
          <a:xfrm>
            <a:off x="4583979" y="690414"/>
            <a:ext cx="2174751" cy="561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SWITCH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IP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MULTILAYER SWITCH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ROUTER</a:t>
            </a:r>
          </a:p>
        </p:txBody>
      </p:sp>
      <p:sp>
        <p:nvSpPr>
          <p:cNvPr id="21" name="Action Button: Get Information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A3210D-9CE2-4A21-9360-9972B2F77E15}"/>
              </a:ext>
            </a:extLst>
          </p:cNvPr>
          <p:cNvSpPr/>
          <p:nvPr/>
        </p:nvSpPr>
        <p:spPr>
          <a:xfrm>
            <a:off x="7830983" y="151002"/>
            <a:ext cx="419641" cy="380315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4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0983" y="589113"/>
            <a:ext cx="4222993" cy="6136547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delivers rapid scalability and performance to activate data and insights in real time. modular architecture lets right-size infrastructure for the workload and operate with the efficiency and predictable.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This camera provides a full 360-degree view, allowing you to monitor an entire room without blind spots. It supports both Wi-Fi and Ethernet (wired)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Physical connection between the two buildings. Uses thin glass strands and lasers for light generation. Ideal for long-distance communication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7A7E8-ADDE-4821-9531-7F6CAF4C2529}"/>
              </a:ext>
            </a:extLst>
          </p:cNvPr>
          <p:cNvSpPr/>
          <p:nvPr/>
        </p:nvSpPr>
        <p:spPr>
          <a:xfrm>
            <a:off x="4077144" y="440275"/>
            <a:ext cx="2850226" cy="5977449"/>
          </a:xfrm>
          <a:prstGeom prst="rect">
            <a:avLst/>
          </a:prstGeom>
          <a:solidFill>
            <a:srgbClr val="FF2D2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bg1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AD69890-BAC1-449E-AD12-12B61F4A7278}"/>
              </a:ext>
            </a:extLst>
          </p:cNvPr>
          <p:cNvSpPr txBox="1">
            <a:spLocks/>
          </p:cNvSpPr>
          <p:nvPr/>
        </p:nvSpPr>
        <p:spPr>
          <a:xfrm>
            <a:off x="4414882" y="710370"/>
            <a:ext cx="2174751" cy="5616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SERVER – </a:t>
            </a:r>
            <a:r>
              <a:rPr lang="en-US" dirty="0"/>
              <a:t>CISCO</a:t>
            </a:r>
            <a:r>
              <a:rPr lang="en-US" b="1" dirty="0"/>
              <a:t> </a:t>
            </a:r>
            <a:r>
              <a:rPr lang="en-US" dirty="0"/>
              <a:t>UCS X-Series Modular System</a:t>
            </a:r>
            <a:endParaRPr lang="en-ZA" dirty="0"/>
          </a:p>
          <a:p>
            <a:pPr algn="ctr"/>
            <a:r>
              <a:rPr lang="en-US" b="1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IP CAMERA - </a:t>
            </a:r>
            <a:r>
              <a:rPr lang="en-ZA" dirty="0"/>
              <a:t>HCSC Wireless Ip Security Camera </a:t>
            </a:r>
            <a:r>
              <a:rPr lang="en-US" b="1" dirty="0"/>
              <a:t>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r>
              <a:rPr lang="en-US" b="1" dirty="0"/>
              <a:t>FIBER -</a:t>
            </a:r>
            <a:r>
              <a:rPr lang="en-ZA" dirty="0"/>
              <a:t>multi mode </a:t>
            </a:r>
            <a:r>
              <a:rPr lang="en-ZA" dirty="0" err="1"/>
              <a:t>fiber</a:t>
            </a:r>
            <a:r>
              <a:rPr lang="en-ZA" dirty="0"/>
              <a:t>  1.25g LC Bi-Directional (20km)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B8097-BD31-4D0A-B0E1-85AB11A00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6" y="690415"/>
            <a:ext cx="2046851" cy="1798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C57D3-ED43-47D2-ACEA-4D3065BC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1" y="2789702"/>
            <a:ext cx="1579418" cy="1579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68B99-675B-4EEB-ADBF-9DDDB58AC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8" y="4360731"/>
            <a:ext cx="3516249" cy="2238115"/>
          </a:xfrm>
          <a:prstGeom prst="rect">
            <a:avLst/>
          </a:prstGeom>
        </p:spPr>
      </p:pic>
      <p:sp>
        <p:nvSpPr>
          <p:cNvPr id="17" name="Action Button: Get Information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8215B0-97BF-4ADF-9FEB-264322046330}"/>
              </a:ext>
            </a:extLst>
          </p:cNvPr>
          <p:cNvSpPr/>
          <p:nvPr/>
        </p:nvSpPr>
        <p:spPr>
          <a:xfrm>
            <a:off x="7830983" y="151002"/>
            <a:ext cx="419641" cy="380315"/>
          </a:xfrm>
          <a:prstGeom prst="actionButtonInformat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0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3F8822-7416-4B60-AD20-F9D2B3E77AB3}"/>
              </a:ext>
            </a:extLst>
          </p:cNvPr>
          <p:cNvSpPr txBox="1"/>
          <p:nvPr/>
        </p:nvSpPr>
        <p:spPr>
          <a:xfrm>
            <a:off x="3819928" y="7256555"/>
            <a:ext cx="491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2" tooltip="https://sketchfab.com/3d-models/3d-view-office-floor-plan-virtual-reality-83bc80e54f7c4f62849c127e1fe64514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3" tooltip="https://creativecommons.org/licenses/by/3.0/"/>
              </a:rPr>
              <a:t>CC BY</a:t>
            </a:r>
            <a:endParaRPr lang="en-ZA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3D42E-F22A-4456-ACAE-6627A5FF677A}"/>
              </a:ext>
            </a:extLst>
          </p:cNvPr>
          <p:cNvSpPr txBox="1"/>
          <p:nvPr/>
        </p:nvSpPr>
        <p:spPr>
          <a:xfrm>
            <a:off x="3819928" y="7889146"/>
            <a:ext cx="6086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4" tooltip="http://flickr.com/photos/maggievalleyclub/4328063529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5" tooltip="https://creativecommons.org/licenses/by-nc-nd/3.0/"/>
              </a:rPr>
              <a:t>CC BY-NC-ND</a:t>
            </a:r>
            <a:endParaRPr lang="en-ZA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07BEE-0172-4589-8794-5769D6FD0DC8}"/>
              </a:ext>
            </a:extLst>
          </p:cNvPr>
          <p:cNvSpPr txBox="1"/>
          <p:nvPr/>
        </p:nvSpPr>
        <p:spPr>
          <a:xfrm>
            <a:off x="904875" y="3839778"/>
            <a:ext cx="10581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6" tooltip="https://commons.wikimedia.org/wiki/File:Toronto_Airport.jpg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7" tooltip="https://creativecommons.org/licenses/by-sa/3.0/"/>
              </a:rPr>
              <a:t>CC BY-SA</a:t>
            </a:r>
            <a:endParaRPr lang="en-ZA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5592C-4BD8-42FF-8E0E-65147494C2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4" r="5607" b="4589"/>
          <a:stretch/>
        </p:blipFill>
        <p:spPr>
          <a:xfrm>
            <a:off x="7865" y="1065401"/>
            <a:ext cx="12192000" cy="4471332"/>
          </a:xfrm>
          <a:prstGeom prst="rect">
            <a:avLst/>
          </a:prstGeom>
        </p:spPr>
      </p:pic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2BB3CA-17F0-4F42-B6E7-F30816D7FB94}"/>
              </a:ext>
            </a:extLst>
          </p:cNvPr>
          <p:cNvSpPr/>
          <p:nvPr/>
        </p:nvSpPr>
        <p:spPr>
          <a:xfrm>
            <a:off x="8192707" y="2218548"/>
            <a:ext cx="2123672" cy="1981200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ction Button: Blank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2A1281-71BD-48C4-B0D4-C1899184705A}"/>
              </a:ext>
            </a:extLst>
          </p:cNvPr>
          <p:cNvSpPr/>
          <p:nvPr/>
        </p:nvSpPr>
        <p:spPr>
          <a:xfrm>
            <a:off x="6614673" y="1569021"/>
            <a:ext cx="2486025" cy="1444312"/>
          </a:xfrm>
          <a:prstGeom prst="actionButtonBlank">
            <a:avLst/>
          </a:prstGeom>
          <a:solidFill>
            <a:srgbClr val="F1272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EFCD0-54AE-401A-ADC2-C513A29CD0DE}"/>
              </a:ext>
            </a:extLst>
          </p:cNvPr>
          <p:cNvSpPr/>
          <p:nvPr/>
        </p:nvSpPr>
        <p:spPr>
          <a:xfrm>
            <a:off x="715288" y="2414400"/>
            <a:ext cx="8046388" cy="14588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88" y="2582247"/>
            <a:ext cx="7926245" cy="1166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DIAGRAM</a:t>
            </a:r>
          </a:p>
        </p:txBody>
      </p:sp>
      <p:sp>
        <p:nvSpPr>
          <p:cNvPr id="13" name="Action Button: Blank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C5B878-0F8F-4410-9FC1-430D4D686E22}"/>
              </a:ext>
            </a:extLst>
          </p:cNvPr>
          <p:cNvSpPr/>
          <p:nvPr/>
        </p:nvSpPr>
        <p:spPr>
          <a:xfrm>
            <a:off x="8552676" y="2633314"/>
            <a:ext cx="986351" cy="861661"/>
          </a:xfrm>
          <a:prstGeom prst="actionButtonBlank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1F376-BFA7-4AF4-98B1-27FEFFAF01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20682" y="2653333"/>
            <a:ext cx="810486" cy="7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C5594181-777C-40C7-B4AB-C6C57D1CB5D9}"/>
              </a:ext>
            </a:extLst>
          </p:cNvPr>
          <p:cNvSpPr/>
          <p:nvPr/>
        </p:nvSpPr>
        <p:spPr>
          <a:xfrm>
            <a:off x="222724" y="559198"/>
            <a:ext cx="2877423" cy="1002783"/>
          </a:xfrm>
          <a:prstGeom prst="snip1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64" y="479406"/>
            <a:ext cx="4141279" cy="11927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SAFTEY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28FDE2-6529-46FF-9D23-4D388BEFEC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7902" r="34639" b="3649"/>
          <a:stretch/>
        </p:blipFill>
        <p:spPr>
          <a:xfrm>
            <a:off x="468758" y="2101572"/>
            <a:ext cx="5506061" cy="341255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2886A-A0DF-25DF-2DE6-61153F13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981"/>
            <a:ext cx="5310076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FB415-B07D-E424-A1D6-7198B118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25118F93-3E89-A0EF-5BF9-FDB9CA77CE57}"/>
              </a:ext>
            </a:extLst>
          </p:cNvPr>
          <p:cNvSpPr/>
          <p:nvPr/>
        </p:nvSpPr>
        <p:spPr>
          <a:xfrm>
            <a:off x="222724" y="559198"/>
            <a:ext cx="2877423" cy="1002783"/>
          </a:xfrm>
          <a:prstGeom prst="snip1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C6285-78E9-38F5-F324-E2EB9708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64" y="479406"/>
            <a:ext cx="4141279" cy="119272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SAFTEY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9640D-1833-601D-C72C-702E5F822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7902" r="34639" b="3649"/>
          <a:stretch/>
        </p:blipFill>
        <p:spPr>
          <a:xfrm>
            <a:off x="468758" y="2101572"/>
            <a:ext cx="5506061" cy="3412559"/>
          </a:xfrm>
        </p:spPr>
      </p:pic>
      <p:graphicFrame>
        <p:nvGraphicFramePr>
          <p:cNvPr id="4" name="Content Placeholder 4" descr="Interconnected block process showing sequence of 3 steps in a process and their task description">
            <a:extLst>
              <a:ext uri="{FF2B5EF4-FFF2-40B4-BE49-F238E27FC236}">
                <a16:creationId xmlns:a16="http://schemas.microsoft.com/office/drawing/2014/main" id="{372F6DC4-1C85-7382-BA3D-080AA2671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17639"/>
              </p:ext>
            </p:extLst>
          </p:nvPr>
        </p:nvGraphicFramePr>
        <p:xfrm>
          <a:off x="6217183" y="1343869"/>
          <a:ext cx="5237191" cy="5142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4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DIAGRAM &amp;</a:t>
            </a:r>
            <a:br>
              <a:rPr lang="en-US" dirty="0"/>
            </a:br>
            <a:r>
              <a:rPr lang="en-US" dirty="0"/>
              <a:t>CONFIGS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FF9ACB-9440-207D-38E3-E8B11BB3C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5" b="26155"/>
          <a:stretch/>
        </p:blipFill>
        <p:spPr>
          <a:xfrm>
            <a:off x="-8032" y="1018479"/>
            <a:ext cx="6680897" cy="2762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1" y="296103"/>
            <a:ext cx="4663440" cy="722376"/>
          </a:xfrm>
        </p:spPr>
        <p:txBody>
          <a:bodyPr/>
          <a:lstStyle/>
          <a:p>
            <a:r>
              <a:rPr lang="en-US" b="1" dirty="0"/>
              <a:t>Core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1336" y="1052794"/>
            <a:ext cx="4663440" cy="3200400"/>
          </a:xfrm>
        </p:spPr>
        <p:txBody>
          <a:bodyPr/>
          <a:lstStyle/>
          <a:p>
            <a:r>
              <a:rPr lang="en-US" dirty="0"/>
              <a:t>ISPs have static routes, provides connection between the two airports</a:t>
            </a:r>
          </a:p>
          <a:p>
            <a:r>
              <a:rPr lang="en-US" dirty="0"/>
              <a:t>VPN-Between edge routers and HQ router for secure and encrypted communication </a:t>
            </a:r>
            <a:r>
              <a:rPr lang="en-US"/>
              <a:t>between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45899A9D-701B-BB8A-4F17-D6AB0E200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2" b="24877"/>
          <a:stretch/>
        </p:blipFill>
        <p:spPr>
          <a:xfrm>
            <a:off x="243386" y="1091821"/>
            <a:ext cx="6935336" cy="49395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386" y="163773"/>
            <a:ext cx="8013510" cy="1146412"/>
          </a:xfrm>
        </p:spPr>
        <p:txBody>
          <a:bodyPr/>
          <a:lstStyle/>
          <a:p>
            <a:r>
              <a:rPr lang="en-US" b="1" dirty="0"/>
              <a:t>Distribution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5174" y="1445279"/>
            <a:ext cx="466344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EtherChannelling</a:t>
            </a:r>
            <a:r>
              <a:rPr lang="en-US" dirty="0"/>
              <a:t> Between the multilayer switches for fault tolerance and load balancing.</a:t>
            </a:r>
          </a:p>
          <a:p>
            <a:r>
              <a:rPr lang="en-US" dirty="0"/>
              <a:t>Server-DHCP configuration for assigning </a:t>
            </a:r>
            <a:r>
              <a:rPr lang="en-US" dirty="0" err="1"/>
              <a:t>ip</a:t>
            </a:r>
            <a:r>
              <a:rPr lang="en-US" dirty="0"/>
              <a:t> addresses to devices</a:t>
            </a:r>
          </a:p>
          <a:p>
            <a:r>
              <a:rPr lang="en-US" dirty="0"/>
              <a:t>Multilayer switches with </a:t>
            </a:r>
            <a:r>
              <a:rPr lang="en-US" dirty="0" err="1"/>
              <a:t>hsrp</a:t>
            </a:r>
            <a:r>
              <a:rPr lang="en-US" dirty="0"/>
              <a:t> for redundancy and improved network availability. </a:t>
            </a:r>
            <a:r>
              <a:rPr lang="en-US" dirty="0" err="1"/>
              <a:t>Intervlan</a:t>
            </a:r>
            <a:r>
              <a:rPr lang="en-US" dirty="0"/>
              <a:t> routing</a:t>
            </a:r>
          </a:p>
          <a:p>
            <a:r>
              <a:rPr lang="en-US" dirty="0"/>
              <a:t>Edge routers-Zone based firewalls, Nat, OSPF</a:t>
            </a:r>
          </a:p>
        </p:txBody>
      </p:sp>
    </p:spTree>
    <p:extLst>
      <p:ext uri="{BB962C8B-B14F-4D97-AF65-F5344CB8AC3E}">
        <p14:creationId xmlns:p14="http://schemas.microsoft.com/office/powerpoint/2010/main" val="17959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Briefly review Gantt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Briefly review Cut-Sheet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Review Device list &amp; Physical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Logical Diagram and Configurations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1" y="296103"/>
            <a:ext cx="4663440" cy="722376"/>
          </a:xfrm>
        </p:spPr>
        <p:txBody>
          <a:bodyPr/>
          <a:lstStyle/>
          <a:p>
            <a:r>
              <a:rPr lang="en-US" b="1" dirty="0"/>
              <a:t>Access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1" y="4135628"/>
            <a:ext cx="10171610" cy="24611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Vlans</a:t>
            </a:r>
            <a:r>
              <a:rPr lang="en-US" dirty="0"/>
              <a:t> to segment the network which helps reduce broadcast traffic and improve network efficiency.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Switchport</a:t>
            </a:r>
            <a:r>
              <a:rPr lang="en-US" dirty="0"/>
              <a:t> Access on the switches for effective network management, security, and performance optimization.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Wireless connectivity for the mini tablets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1" y="830725"/>
            <a:ext cx="10315937" cy="3127320"/>
          </a:xfrm>
        </p:spPr>
      </p:pic>
    </p:spTree>
    <p:extLst>
      <p:ext uri="{BB962C8B-B14F-4D97-AF65-F5344CB8AC3E}">
        <p14:creationId xmlns:p14="http://schemas.microsoft.com/office/powerpoint/2010/main" val="4862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1" y="296103"/>
            <a:ext cx="4663440" cy="722376"/>
          </a:xfrm>
        </p:spPr>
        <p:txBody>
          <a:bodyPr/>
          <a:lstStyle/>
          <a:p>
            <a:r>
              <a:rPr lang="en-US" b="1" dirty="0"/>
              <a:t>REMOTE ACCESS TOWER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2093" y="1052794"/>
            <a:ext cx="5534295" cy="52826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function of the remote access tower is  to control air traffic as it approaches and leaves the airspace around an airport.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assist the Remote tower to achieve it’s function we have cameras to monitor the airfield and surrounding areas, which can be integrated into the network for real-time viewing and recording.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VoIP For clear and efficient communication between air traffic controllers and pilots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Establish a physical connection between the Remote Access Tower and the main building, using Fiber optic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4" y="1052793"/>
            <a:ext cx="5859509" cy="4289915"/>
          </a:xfrm>
        </p:spPr>
      </p:pic>
    </p:spTree>
    <p:extLst>
      <p:ext uri="{BB962C8B-B14F-4D97-AF65-F5344CB8AC3E}">
        <p14:creationId xmlns:p14="http://schemas.microsoft.com/office/powerpoint/2010/main" val="15993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5586821" cy="1277016"/>
          </a:xfrm>
        </p:spPr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45920"/>
            <a:ext cx="10753725" cy="41319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proposed network infrastructure for Uitenhage Airport aims to improve both operations and the passenger experience. First, a secure connection between Uitenhage and PE Airport will facilitate smooth communication and data transfer.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integrated communication systems will help ground staff and the control tower coordinate effectively.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ensure safety, comprehensive surveillance and access control systems will monitor all areas of the airport.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design will also allow for future growth, enabling the airport to adapt to new demands over time.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05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89" y="2210767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ZA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90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AFBA8-863B-4DBA-8DB7-AE0D6A263E25}"/>
              </a:ext>
            </a:extLst>
          </p:cNvPr>
          <p:cNvSpPr txBox="1"/>
          <p:nvPr/>
        </p:nvSpPr>
        <p:spPr>
          <a:xfrm>
            <a:off x="7586548" y="6857999"/>
            <a:ext cx="1642894" cy="369332"/>
          </a:xfrm>
          <a:prstGeom prst="flowChartProcess">
            <a:avLst/>
          </a:prstGeom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900">
                <a:hlinkClick r:id="rId2" tooltip="https://www.flickr.com/photos/vecree/15087456064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3" tooltip="https://creativecommons.org/licenses/by-sa/3.0/"/>
              </a:rPr>
              <a:t>CC BY-SA</a:t>
            </a:r>
            <a:endParaRPr lang="en-ZA" sz="9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6E69069-8066-46C9-A605-AD5CF9770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723835"/>
              </p:ext>
            </p:extLst>
          </p:nvPr>
        </p:nvGraphicFramePr>
        <p:xfrm>
          <a:off x="2428876" y="-152609"/>
          <a:ext cx="9443720" cy="3778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2C6CC69-A8B3-414C-BA10-378C193363BC}"/>
              </a:ext>
            </a:extLst>
          </p:cNvPr>
          <p:cNvSpPr/>
          <p:nvPr/>
        </p:nvSpPr>
        <p:spPr>
          <a:xfrm>
            <a:off x="847725" y="4159563"/>
            <a:ext cx="8772525" cy="1771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159563"/>
            <a:ext cx="10780776" cy="1752390"/>
          </a:xfrm>
        </p:spPr>
        <p:txBody>
          <a:bodyPr>
            <a:normAutofit/>
          </a:bodyPr>
          <a:lstStyle/>
          <a:p>
            <a:r>
              <a:rPr lang="en-US" sz="11500" b="1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572" y="117435"/>
            <a:ext cx="2104063" cy="781129"/>
          </a:xfrm>
        </p:spPr>
        <p:txBody>
          <a:bodyPr/>
          <a:lstStyle/>
          <a:p>
            <a:r>
              <a:rPr lang="en-US" dirty="0"/>
              <a:t>Duration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AA889-E916-42F1-BC1B-E09F5AA9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1065402"/>
            <a:ext cx="3895287" cy="52845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02" y="1778000"/>
            <a:ext cx="6039265" cy="447992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ZA" dirty="0"/>
              <a:t>1.1.1 Conduct physical site survey (2%)</a:t>
            </a:r>
          </a:p>
          <a:p>
            <a:pPr marL="285750" indent="-285750">
              <a:buFontTx/>
              <a:buChar char="-"/>
            </a:pPr>
            <a:r>
              <a:rPr lang="en-US" dirty="0"/>
              <a:t>1.1.2 Conduct logical site survey (2%)</a:t>
            </a:r>
          </a:p>
          <a:p>
            <a:pPr marL="285750" indent="-285750">
              <a:buFontTx/>
              <a:buChar char="-"/>
            </a:pPr>
            <a:r>
              <a:rPr lang="en-ZA" dirty="0"/>
              <a:t>1.1.3 Create the necessary Documentation(4%)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Create Device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Create Logical topology</a:t>
            </a:r>
          </a:p>
          <a:p>
            <a:pPr marL="285750" indent="-285750">
              <a:buFontTx/>
              <a:buChar char="-"/>
            </a:pPr>
            <a:r>
              <a:rPr lang="en-ZA" dirty="0"/>
              <a:t>1.2.1 Define network topology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1.2.2 Define network architecture (5%)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 Develop physical topology </a:t>
            </a:r>
          </a:p>
          <a:p>
            <a:pPr marL="285750" indent="-285750">
              <a:buFontTx/>
              <a:buChar char="-"/>
            </a:pPr>
            <a:r>
              <a:rPr lang="en-ZA" dirty="0"/>
              <a:t>1.3.1 Determine </a:t>
            </a:r>
            <a:r>
              <a:rPr lang="en-ZA" dirty="0" err="1"/>
              <a:t>Fiber</a:t>
            </a:r>
            <a:r>
              <a:rPr lang="en-ZA" dirty="0"/>
              <a:t> cabling requirements (2%)</a:t>
            </a:r>
          </a:p>
          <a:p>
            <a:pPr marL="285750" indent="-285750">
              <a:buFontTx/>
              <a:buChar char="-"/>
            </a:pPr>
            <a:r>
              <a:rPr lang="en-ZA" dirty="0"/>
              <a:t>1.3.2 Determine copper cabling requirements (2%)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5084-A5C6-40A1-9351-CF8E8F7795E7}"/>
              </a:ext>
            </a:extLst>
          </p:cNvPr>
          <p:cNvSpPr txBox="1"/>
          <p:nvPr/>
        </p:nvSpPr>
        <p:spPr>
          <a:xfrm>
            <a:off x="7641480" y="1271687"/>
            <a:ext cx="7055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1.1.1</a:t>
            </a:r>
          </a:p>
          <a:p>
            <a:endParaRPr lang="en-ZA" dirty="0"/>
          </a:p>
          <a:p>
            <a:r>
              <a:rPr lang="en-ZA" dirty="0"/>
              <a:t>1.1.2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1.1.3  </a:t>
            </a:r>
          </a:p>
          <a:p>
            <a:endParaRPr lang="en-ZA" dirty="0"/>
          </a:p>
          <a:p>
            <a:r>
              <a:rPr lang="en-ZA" dirty="0"/>
              <a:t>1.2.1</a:t>
            </a:r>
          </a:p>
          <a:p>
            <a:r>
              <a:rPr lang="en-ZA" dirty="0"/>
              <a:t>   </a:t>
            </a:r>
          </a:p>
          <a:p>
            <a:endParaRPr lang="en-ZA" dirty="0"/>
          </a:p>
          <a:p>
            <a:r>
              <a:rPr lang="en-ZA" dirty="0"/>
              <a:t>1.2.2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1.3.1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1.3.2</a:t>
            </a:r>
          </a:p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403D-433B-4963-85F0-D983F7DD7506}"/>
              </a:ext>
            </a:extLst>
          </p:cNvPr>
          <p:cNvSpPr txBox="1"/>
          <p:nvPr/>
        </p:nvSpPr>
        <p:spPr>
          <a:xfrm>
            <a:off x="7654254" y="6960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Task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B3D90-478A-4034-AD42-F2F1EFFAB6CE}"/>
              </a:ext>
            </a:extLst>
          </p:cNvPr>
          <p:cNvSpPr txBox="1">
            <a:spLocks/>
          </p:cNvSpPr>
          <p:nvPr/>
        </p:nvSpPr>
        <p:spPr>
          <a:xfrm>
            <a:off x="1065253" y="1266189"/>
            <a:ext cx="3383280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14583-C4B4-4AE9-8F65-EDD0890DEA4F}"/>
              </a:ext>
            </a:extLst>
          </p:cNvPr>
          <p:cNvSpPr/>
          <p:nvPr/>
        </p:nvSpPr>
        <p:spPr>
          <a:xfrm>
            <a:off x="636270" y="727584"/>
            <a:ext cx="4623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4000" spc="-1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Planning and Design:</a:t>
            </a:r>
          </a:p>
        </p:txBody>
      </p:sp>
    </p:spTree>
    <p:extLst>
      <p:ext uri="{BB962C8B-B14F-4D97-AF65-F5344CB8AC3E}">
        <p14:creationId xmlns:p14="http://schemas.microsoft.com/office/powerpoint/2010/main" val="38822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572" y="117435"/>
            <a:ext cx="2104063" cy="781129"/>
          </a:xfrm>
        </p:spPr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02" y="1778000"/>
            <a:ext cx="6039265" cy="447992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ZA" dirty="0"/>
              <a:t>2.1.1 Install switches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2.1.2 Install routers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2.2.1 Run fibre cabling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2.2.2 Terminate fibre cabling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2.3.1 Install servers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2.3.2 Install Wi-Fi access points (5%)</a:t>
            </a:r>
          </a:p>
          <a:p>
            <a:pPr marL="285750" indent="-285750">
              <a:buFontTx/>
              <a:buChar char="-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5084-A5C6-40A1-9351-CF8E8F7795E7}"/>
              </a:ext>
            </a:extLst>
          </p:cNvPr>
          <p:cNvSpPr txBox="1"/>
          <p:nvPr/>
        </p:nvSpPr>
        <p:spPr>
          <a:xfrm>
            <a:off x="7641480" y="1271687"/>
            <a:ext cx="705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2.1.1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2.1.2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2.2.1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2.2.2</a:t>
            </a:r>
          </a:p>
          <a:p>
            <a:endParaRPr lang="en-ZA" dirty="0"/>
          </a:p>
          <a:p>
            <a:r>
              <a:rPr lang="en-ZA" dirty="0"/>
              <a:t>2.3.1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2.3.2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403D-433B-4963-85F0-D983F7DD7506}"/>
              </a:ext>
            </a:extLst>
          </p:cNvPr>
          <p:cNvSpPr txBox="1"/>
          <p:nvPr/>
        </p:nvSpPr>
        <p:spPr>
          <a:xfrm>
            <a:off x="7654254" y="6960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Task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B3D90-478A-4034-AD42-F2F1EFFAB6CE}"/>
              </a:ext>
            </a:extLst>
          </p:cNvPr>
          <p:cNvSpPr txBox="1">
            <a:spLocks/>
          </p:cNvSpPr>
          <p:nvPr/>
        </p:nvSpPr>
        <p:spPr>
          <a:xfrm>
            <a:off x="1065253" y="1266189"/>
            <a:ext cx="3383280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14583-C4B4-4AE9-8F65-EDD0890DEA4F}"/>
              </a:ext>
            </a:extLst>
          </p:cNvPr>
          <p:cNvSpPr/>
          <p:nvPr/>
        </p:nvSpPr>
        <p:spPr>
          <a:xfrm>
            <a:off x="636270" y="727584"/>
            <a:ext cx="35657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4000" spc="-1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INSTALLATION 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CFC40A-44AB-4D6B-A29C-CC4707D54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05" y="1065402"/>
            <a:ext cx="3502457" cy="468071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C2D573-0CA0-42D8-BBA0-28F1CFD5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8" y="4384436"/>
            <a:ext cx="4088488" cy="2385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16912-8E06-48A4-88EA-541D6716719D}"/>
              </a:ext>
            </a:extLst>
          </p:cNvPr>
          <p:cNvSpPr txBox="1"/>
          <p:nvPr/>
        </p:nvSpPr>
        <p:spPr>
          <a:xfrm>
            <a:off x="454465" y="4945480"/>
            <a:ext cx="288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ZA" dirty="0"/>
              <a:t>2.3.3 Install network components (10%)</a:t>
            </a:r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572" y="117435"/>
            <a:ext cx="2104063" cy="781129"/>
          </a:xfrm>
        </p:spPr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02" y="1778000"/>
            <a:ext cx="6039265" cy="447992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ZA" dirty="0"/>
              <a:t> 3.1.1 Conduct fibre optic testing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3.1.2 Conduct copper cable testing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3.2.1 Test network devices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3.2.2 Test network configuration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3.3.1 Test network connectivity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3.3.2 Test network performance (10%)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5084-A5C6-40A1-9351-CF8E8F7795E7}"/>
              </a:ext>
            </a:extLst>
          </p:cNvPr>
          <p:cNvSpPr txBox="1"/>
          <p:nvPr/>
        </p:nvSpPr>
        <p:spPr>
          <a:xfrm>
            <a:off x="7641480" y="1271687"/>
            <a:ext cx="7055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3.1.1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3.1.2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3.2.1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3.2.2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3.3.1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3.3.2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403D-433B-4963-85F0-D983F7DD7506}"/>
              </a:ext>
            </a:extLst>
          </p:cNvPr>
          <p:cNvSpPr txBox="1"/>
          <p:nvPr/>
        </p:nvSpPr>
        <p:spPr>
          <a:xfrm>
            <a:off x="7654254" y="6960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Task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B3D90-478A-4034-AD42-F2F1EFFAB6CE}"/>
              </a:ext>
            </a:extLst>
          </p:cNvPr>
          <p:cNvSpPr txBox="1">
            <a:spLocks/>
          </p:cNvSpPr>
          <p:nvPr/>
        </p:nvSpPr>
        <p:spPr>
          <a:xfrm>
            <a:off x="1065253" y="1266189"/>
            <a:ext cx="3383280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14583-C4B4-4AE9-8F65-EDD0890DEA4F}"/>
              </a:ext>
            </a:extLst>
          </p:cNvPr>
          <p:cNvSpPr/>
          <p:nvPr/>
        </p:nvSpPr>
        <p:spPr>
          <a:xfrm>
            <a:off x="636270" y="727584"/>
            <a:ext cx="6066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4000" spc="-1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Testing and Commissioning: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0562A-510B-4768-86AD-78BB2D0D3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24"/>
          <a:stretch/>
        </p:blipFill>
        <p:spPr>
          <a:xfrm>
            <a:off x="8279935" y="1124352"/>
            <a:ext cx="3891196" cy="50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572" y="117435"/>
            <a:ext cx="2104063" cy="781129"/>
          </a:xfrm>
        </p:spPr>
        <p:txBody>
          <a:bodyPr/>
          <a:lstStyle/>
          <a:p>
            <a:r>
              <a:rPr lang="en-US" dirty="0"/>
              <a:t>Duration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02" y="1778000"/>
            <a:ext cx="6039265" cy="447992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ZA" dirty="0"/>
              <a:t>4.1.1 Create documentation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4.1.2 Validate network diagrams (5%)</a:t>
            </a:r>
          </a:p>
          <a:p>
            <a:pPr marL="285750" indent="-285750">
              <a:buFontTx/>
              <a:buChar char="-"/>
            </a:pPr>
            <a:r>
              <a:rPr lang="en-ZA" dirty="0"/>
              <a:t>4.3.1 Hand over to airport operations team (10%)</a:t>
            </a:r>
          </a:p>
          <a:p>
            <a:pPr marL="285750" indent="-285750">
              <a:buFontTx/>
              <a:buChar char="-"/>
            </a:pPr>
            <a:r>
              <a:rPr lang="en-ZA" dirty="0"/>
              <a:t>4.3.2 Check detailed cable records (5%)</a:t>
            </a:r>
          </a:p>
          <a:p>
            <a:pPr marL="285750" indent="-285750">
              <a:buFontTx/>
              <a:buChar char="-"/>
            </a:pPr>
            <a:endParaRPr lang="en-ZA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75084-A5C6-40A1-9351-CF8E8F7795E7}"/>
              </a:ext>
            </a:extLst>
          </p:cNvPr>
          <p:cNvSpPr txBox="1"/>
          <p:nvPr/>
        </p:nvSpPr>
        <p:spPr>
          <a:xfrm>
            <a:off x="7906083" y="2336350"/>
            <a:ext cx="7055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4.1.1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4.1.2</a:t>
            </a:r>
          </a:p>
          <a:p>
            <a:endParaRPr lang="en-ZA" dirty="0"/>
          </a:p>
          <a:p>
            <a:r>
              <a:rPr lang="en-ZA" dirty="0"/>
              <a:t>4.3.1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4.3.2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403D-433B-4963-85F0-D983F7DD7506}"/>
              </a:ext>
            </a:extLst>
          </p:cNvPr>
          <p:cNvSpPr txBox="1"/>
          <p:nvPr/>
        </p:nvSpPr>
        <p:spPr>
          <a:xfrm>
            <a:off x="7654254" y="69607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Task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B3D90-478A-4034-AD42-F2F1EFFAB6CE}"/>
              </a:ext>
            </a:extLst>
          </p:cNvPr>
          <p:cNvSpPr txBox="1">
            <a:spLocks/>
          </p:cNvSpPr>
          <p:nvPr/>
        </p:nvSpPr>
        <p:spPr>
          <a:xfrm>
            <a:off x="1065253" y="1266189"/>
            <a:ext cx="3383280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14583-C4B4-4AE9-8F65-EDD0890DEA4F}"/>
              </a:ext>
            </a:extLst>
          </p:cNvPr>
          <p:cNvSpPr/>
          <p:nvPr/>
        </p:nvSpPr>
        <p:spPr>
          <a:xfrm>
            <a:off x="636270" y="727584"/>
            <a:ext cx="65668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4000" spc="-1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 Documentation and Handover:</a:t>
            </a:r>
            <a:endParaRPr lang="en-ZA" sz="4000" spc="-12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3A4394-503B-4BFC-9CF7-A5367925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0"/>
          <a:stretch/>
        </p:blipFill>
        <p:spPr>
          <a:xfrm>
            <a:off x="8721485" y="1252421"/>
            <a:ext cx="3196555" cy="53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BA697-2C27-4723-8D8A-955CEA7653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830"/>
          <a:stretch/>
        </p:blipFill>
        <p:spPr>
          <a:xfrm rot="10800000">
            <a:off x="667512" y="-73154"/>
            <a:ext cx="10780776" cy="2949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FEB9CD-E0E1-4430-8B5C-EA52A2378459}"/>
              </a:ext>
            </a:extLst>
          </p:cNvPr>
          <p:cNvSpPr/>
          <p:nvPr/>
        </p:nvSpPr>
        <p:spPr>
          <a:xfrm>
            <a:off x="3137154" y="3429000"/>
            <a:ext cx="5917692" cy="17716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527" y="3522726"/>
            <a:ext cx="5206746" cy="1584198"/>
          </a:xfrm>
        </p:spPr>
        <p:txBody>
          <a:bodyPr/>
          <a:lstStyle/>
          <a:p>
            <a:r>
              <a:rPr lang="en-US" dirty="0"/>
              <a:t>CUT-SHEET</a:t>
            </a:r>
          </a:p>
        </p:txBody>
      </p:sp>
    </p:spTree>
    <p:extLst>
      <p:ext uri="{BB962C8B-B14F-4D97-AF65-F5344CB8AC3E}">
        <p14:creationId xmlns:p14="http://schemas.microsoft.com/office/powerpoint/2010/main" val="27124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Cut-sheet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2E91E-8E3F-4638-81C2-830799B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6" y="2247900"/>
            <a:ext cx="6659881" cy="3429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68C37-65D0-412F-A763-2A1C76504154}"/>
              </a:ext>
            </a:extLst>
          </p:cNvPr>
          <p:cNvSpPr txBox="1"/>
          <p:nvPr/>
        </p:nvSpPr>
        <p:spPr>
          <a:xfrm>
            <a:off x="2267711" y="939307"/>
            <a:ext cx="3427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000" spc="-1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REMOTE TOWER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13726-6E0A-4F54-E04C-AC5D3188A863}"/>
              </a:ext>
            </a:extLst>
          </p:cNvPr>
          <p:cNvSpPr txBox="1"/>
          <p:nvPr/>
        </p:nvSpPr>
        <p:spPr>
          <a:xfrm>
            <a:off x="8261404" y="2669738"/>
            <a:ext cx="3438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Document used to provide specifications and technical data about a product or piece of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This includes information such as type and measurements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515</TotalTime>
  <Words>844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Wingdings</vt:lpstr>
      <vt:lpstr>Metropolitan</vt:lpstr>
      <vt:lpstr>BYTE BUILDERS</vt:lpstr>
      <vt:lpstr>Content layout</vt:lpstr>
      <vt:lpstr>GANTT CHART</vt:lpstr>
      <vt:lpstr>Duration</vt:lpstr>
      <vt:lpstr>Duration</vt:lpstr>
      <vt:lpstr>Duration</vt:lpstr>
      <vt:lpstr>Duration</vt:lpstr>
      <vt:lpstr>CUT-SHEET</vt:lpstr>
      <vt:lpstr>Cut-sheet</vt:lpstr>
      <vt:lpstr>For referencing and convenience </vt:lpstr>
      <vt:lpstr>DEVICE LIST</vt:lpstr>
      <vt:lpstr>PowerPoint Presentation</vt:lpstr>
      <vt:lpstr>PowerPoint Presentation</vt:lpstr>
      <vt:lpstr>PHYSICAL DIAGRAM</vt:lpstr>
      <vt:lpstr>SAFTEY</vt:lpstr>
      <vt:lpstr>SAFTEY</vt:lpstr>
      <vt:lpstr>LOGICAL DIAGRAM &amp; CONFIGS</vt:lpstr>
      <vt:lpstr>Add a Slide Title - 2</vt:lpstr>
      <vt:lpstr>Add a Slide Title - 2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 BUILDERS</dc:title>
  <dc:creator>Plaatjies, Neriah, (Ms) (s224289861)</dc:creator>
  <cp:lastModifiedBy>Moshapo, Mufhumudzi, (Mr) (s224085832)</cp:lastModifiedBy>
  <cp:revision>44</cp:revision>
  <dcterms:created xsi:type="dcterms:W3CDTF">2024-11-01T06:23:32Z</dcterms:created>
  <dcterms:modified xsi:type="dcterms:W3CDTF">2024-11-02T06:57:19Z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