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B989A-C1AF-4E95-BB83-32FF9CCD15E6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46436-F6DB-4C4D-892B-6085D1675C7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78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27D15-B280-4128-97B2-141F360C72FC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6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5938-9C5D-47E7-B127-376500318D78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9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7C70B-97D5-41D2-A5C9-9B93ED1ED31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9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2F11-0461-4E76-8C58-39ED5F0793A2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980D-6CED-4976-84F4-FDBED1DBE7AF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FB69-9C98-4856-9EDC-A3FE49649CC6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CAC1-4320-42DD-A3E0-B909DB0AC911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7400-EB1F-4F33-8AF1-72AC7B039A3C}" type="datetime1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144A-5A06-44FB-AA57-0984BC5AC87E}" type="datetime1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5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B43AF-A599-4F33-80C5-F3E9E30D28C5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A7484-1CF8-46E5-9700-B5E438673140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3BCDFE-A889-4E48-88C5-C3DF64EDD295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20C4155-8DE8-853A-0B65-FE705C339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/>
          </a:bodyPr>
          <a:lstStyle/>
          <a:p>
            <a:r>
              <a:rPr lang="en-GB" sz="4000" noProof="0" dirty="0" err="1"/>
              <a:t>MTG_Assistant</a:t>
            </a:r>
            <a:endParaRPr lang="en-GB" sz="4000" noProof="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5213BE0-0829-3826-E37F-596DE39BF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0408"/>
            <a:ext cx="9836027" cy="734043"/>
          </a:xfrm>
        </p:spPr>
        <p:txBody>
          <a:bodyPr>
            <a:normAutofit/>
          </a:bodyPr>
          <a:lstStyle/>
          <a:p>
            <a:r>
              <a:rPr lang="en-GB" dirty="0"/>
              <a:t>Final upgrades and results</a:t>
            </a:r>
            <a:endParaRPr lang="pl-PL" dirty="0"/>
          </a:p>
        </p:txBody>
      </p:sp>
      <p:pic>
        <p:nvPicPr>
          <p:cNvPr id="1030" name="Picture 6" descr="Obraz zawierający roślina, obraz, natura, krajobraz&#10;&#10;Zawartość wygenerowana przez AI może być niepoprawna.">
            <a:extLst>
              <a:ext uri="{FF2B5EF4-FFF2-40B4-BE49-F238E27FC236}">
                <a16:creationId xmlns:a16="http://schemas.microsoft.com/office/drawing/2014/main" id="{3FF9497B-4927-F6F1-0038-1F37C9F7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2" b="9455"/>
          <a:stretch>
            <a:fillRect/>
          </a:stretch>
        </p:blipFill>
        <p:spPr bwMode="auto">
          <a:xfrm>
            <a:off x="20" y="-32762"/>
            <a:ext cx="12191979" cy="404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2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231645-A666-F52D-39BC-83207A6A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 anchor="ctr">
            <a:normAutofit/>
          </a:bodyPr>
          <a:lstStyle/>
          <a:p>
            <a:pPr algn="r"/>
            <a:r>
              <a:rPr lang="en-GB" sz="4000" dirty="0"/>
              <a:t>JSON spitting method changed</a:t>
            </a:r>
            <a:endParaRPr lang="pl-PL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900355-E9E2-3722-705B-D37E395F1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Was </a:t>
            </a:r>
            <a:r>
              <a:rPr lang="en-US" dirty="0" err="1"/>
              <a:t>RecursiveJsonSplitter</a:t>
            </a:r>
            <a:endParaRPr lang="en-US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536B7950-6605-254C-B902-4C2ED297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56"/>
          <a:stretch>
            <a:fillRect/>
          </a:stretch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F5990DE-5A84-0F02-082D-64B777C4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190" y="6389688"/>
            <a:ext cx="9402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9D7796-F675-488F-AC46-C88938C8035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DBE61A-EA3F-C8DC-7D3D-CC692DAB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 anchor="ctr">
            <a:normAutofit/>
          </a:bodyPr>
          <a:lstStyle/>
          <a:p>
            <a:pPr algn="r"/>
            <a:r>
              <a:rPr lang="en-GB" sz="4000" dirty="0"/>
              <a:t>Improved main RAG pipeline</a:t>
            </a:r>
            <a:endParaRPr lang="pl-PL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DE01BA-EC44-4572-3D4E-AD85211C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32" y="3204755"/>
            <a:ext cx="4147804" cy="296604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Query refinement and choice of the best query included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A6BB141-EFCB-4D70-E100-A2396319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826" y="1003632"/>
            <a:ext cx="6902174" cy="47625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6EA6417-C0AB-52EB-EAAA-4B4C9F37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190" y="6389688"/>
            <a:ext cx="9402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9D7796-F675-488F-AC46-C88938C80352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7B7C9D3-1863-2D4F-E2F8-DC814FED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04" y="902767"/>
            <a:ext cx="7587179" cy="4603975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527608BD-E8AD-6C3A-5225-FDAEDE9A4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05" y="902767"/>
            <a:ext cx="7564048" cy="45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ECAD5-00BA-0FCC-7C5E-AC0650B4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38B7183-660A-2741-B855-2CDA5726A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D80845-206D-C2CE-F01F-279189F7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631" y="1186344"/>
            <a:ext cx="3785596" cy="2042160"/>
          </a:xfrm>
        </p:spPr>
        <p:txBody>
          <a:bodyPr anchor="ctr">
            <a:normAutofit/>
          </a:bodyPr>
          <a:lstStyle/>
          <a:p>
            <a:pPr algn="r"/>
            <a:r>
              <a:rPr lang="en-GB" sz="4000" dirty="0" err="1"/>
              <a:t>Streamlit</a:t>
            </a:r>
            <a:r>
              <a:rPr lang="en-GB" sz="4000" dirty="0"/>
              <a:t> UI improvements</a:t>
            </a:r>
            <a:endParaRPr lang="pl-PL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652E2-C6F1-47CE-FB27-A6ECDE708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2D3A9A-980B-2313-EF99-5531FA61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401" y="3228504"/>
            <a:ext cx="3675826" cy="2957506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Sidebar with chat history</a:t>
            </a:r>
          </a:p>
          <a:p>
            <a:pPr algn="r"/>
            <a:r>
              <a:rPr lang="en-US" dirty="0"/>
              <a:t>Upgraded visual design</a:t>
            </a:r>
          </a:p>
          <a:p>
            <a:pPr algn="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5FFF4F9-2EF3-17DB-73C4-7606F347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190" y="6389688"/>
            <a:ext cx="9402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9D7796-F675-488F-AC46-C88938C8035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B392D09-7D38-C23B-17F6-F5A79843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74" y="0"/>
            <a:ext cx="593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90AF2-32E2-4567-CA6E-381EA92D1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74EDBB-5410-B3A2-40D5-2B16D85B7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E2EE4F-70E4-285F-AC4E-C84BAFEC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631" y="1186344"/>
            <a:ext cx="3785596" cy="2042160"/>
          </a:xfrm>
        </p:spPr>
        <p:txBody>
          <a:bodyPr anchor="ctr">
            <a:normAutofit/>
          </a:bodyPr>
          <a:lstStyle/>
          <a:p>
            <a:pPr algn="r"/>
            <a:r>
              <a:rPr lang="en-GB" sz="4000" dirty="0"/>
              <a:t>RAGAS and </a:t>
            </a:r>
            <a:r>
              <a:rPr lang="en-GB" sz="4000" dirty="0" err="1"/>
              <a:t>Langsmith</a:t>
            </a:r>
            <a:br>
              <a:rPr lang="en-GB" sz="4000" dirty="0"/>
            </a:br>
            <a:r>
              <a:rPr lang="en-GB" sz="4000" dirty="0"/>
              <a:t>tries</a:t>
            </a:r>
            <a:endParaRPr lang="pl-PL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5BA8D-422B-F7A7-CAA3-C05D15943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D2A8B6-09C6-AC13-223C-A076E086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401" y="3228504"/>
            <a:ext cx="3675826" cy="2957506"/>
          </a:xfrm>
        </p:spPr>
        <p:txBody>
          <a:bodyPr anchor="ctr">
            <a:normAutofit/>
          </a:bodyPr>
          <a:lstStyle/>
          <a:p>
            <a:pPr algn="r"/>
            <a:endParaRPr lang="en-US" dirty="0"/>
          </a:p>
          <a:p>
            <a:pPr algn="r">
              <a:buFontTx/>
              <a:buChar char="-"/>
            </a:pPr>
            <a:r>
              <a:rPr lang="en-US" dirty="0"/>
              <a:t>Problems with achieving good values of evaluation metrics</a:t>
            </a:r>
          </a:p>
          <a:p>
            <a:pPr algn="r">
              <a:buFontTx/>
              <a:buChar char="-"/>
            </a:pPr>
            <a:r>
              <a:rPr lang="en-US" dirty="0"/>
              <a:t>Good amount of debugging and problem solving</a:t>
            </a:r>
          </a:p>
          <a:p>
            <a:pPr algn="r"/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9FF0171-9067-0F2D-7FD3-C32A9580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190" y="6389688"/>
            <a:ext cx="9402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9D7796-F675-488F-AC46-C88938C8035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190DAD1-43BF-19D7-6A20-438B7A54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07" y="581025"/>
            <a:ext cx="5970293" cy="54483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967BC12-C1DD-E7E8-D61E-D0F4580A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0" y="389622"/>
            <a:ext cx="5639587" cy="646837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F1FE83-0063-F632-6A83-9B2A4B6F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9788"/>
            <a:ext cx="12192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6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0B51387-DF62-4500-88D6-AEF5409C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gic: The Gathering Power Nine Card set spread">
            <a:extLst>
              <a:ext uri="{FF2B5EF4-FFF2-40B4-BE49-F238E27FC236}">
                <a16:creationId xmlns:a16="http://schemas.microsoft.com/office/drawing/2014/main" id="{50265121-9F34-3329-BC96-A4157331A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2492"/>
          <a:stretch>
            <a:fillRect/>
          </a:stretch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B6B4E67-C0C2-FDB5-BEFC-91EDFB71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6110"/>
            <a:ext cx="5625342" cy="4630055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rgbClr val="FFFFFF"/>
                </a:solidFill>
              </a:rPr>
              <a:t>Further development:</a:t>
            </a:r>
            <a:endParaRPr lang="pl-PL" sz="6000">
              <a:solidFill>
                <a:srgbClr val="FFFFFF"/>
              </a:solidFill>
            </a:endParaRP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95268508-3535-6A41-B541-536F5D85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007404"/>
            <a:ext cx="3695700" cy="52790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Creating successful </a:t>
            </a:r>
            <a:r>
              <a:rPr lang="en-US" dirty="0" err="1">
                <a:solidFill>
                  <a:srgbClr val="FFFFFF"/>
                </a:solidFill>
              </a:rPr>
              <a:t>Langsmith</a:t>
            </a:r>
            <a:r>
              <a:rPr lang="en-US" dirty="0">
                <a:solidFill>
                  <a:srgbClr val="FFFFFF"/>
                </a:solidFill>
              </a:rPr>
              <a:t> evaluation pipeline</a:t>
            </a:r>
          </a:p>
          <a:p>
            <a:r>
              <a:rPr lang="en-US" dirty="0">
                <a:solidFill>
                  <a:srgbClr val="FFFFFF"/>
                </a:solidFill>
              </a:rPr>
              <a:t>Gathering more data and dataset tuning based on eval.</a:t>
            </a:r>
          </a:p>
          <a:p>
            <a:r>
              <a:rPr lang="en-US" dirty="0">
                <a:solidFill>
                  <a:srgbClr val="FFFFFF"/>
                </a:solidFill>
              </a:rPr>
              <a:t>Moving UI form </a:t>
            </a:r>
            <a:r>
              <a:rPr lang="en-US" dirty="0" err="1">
                <a:solidFill>
                  <a:srgbClr val="FFFFFF"/>
                </a:solidFill>
              </a:rPr>
              <a:t>Streamlit</a:t>
            </a:r>
            <a:r>
              <a:rPr lang="en-US" dirty="0">
                <a:solidFill>
                  <a:srgbClr val="FFFFFF"/>
                </a:solidFill>
              </a:rPr>
              <a:t> to a more flexible framework</a:t>
            </a:r>
          </a:p>
          <a:p>
            <a:r>
              <a:rPr lang="en-US" dirty="0">
                <a:solidFill>
                  <a:srgbClr val="FFFFFF"/>
                </a:solidFill>
              </a:rPr>
              <a:t>Implementing card view or card hyperlink system in chat view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3607C01-6730-1B0F-9D19-77C456B9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3190" y="6389688"/>
            <a:ext cx="9402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9D7796-F675-488F-AC46-C88938C8035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5825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9960D44C92C4F9E91376462C09C1E" ma:contentTypeVersion="10" ma:contentTypeDescription="Utwórz nowy dokument." ma:contentTypeScope="" ma:versionID="b7446e425369452a593ad7932e5ab351">
  <xsd:schema xmlns:xsd="http://www.w3.org/2001/XMLSchema" xmlns:xs="http://www.w3.org/2001/XMLSchema" xmlns:p="http://schemas.microsoft.com/office/2006/metadata/properties" xmlns:ns2="c307248c-26b8-4f01-b599-dfe6110fde22" xmlns:ns3="096eacdb-9496-443c-bdc6-c0456c0fae0a" targetNamespace="http://schemas.microsoft.com/office/2006/metadata/properties" ma:root="true" ma:fieldsID="b7471fc8816169719956c855bf798441" ns2:_="" ns3:_="">
    <xsd:import namespace="c307248c-26b8-4f01-b599-dfe6110fde22"/>
    <xsd:import namespace="096eacdb-9496-443c-bdc6-c0456c0fae0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7248c-26b8-4f01-b599-dfe6110fde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i obrazów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eacdb-9496-443c-bdc6-c0456c0fae0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92cb8eb-5f5e-4e50-92dc-b44100769e3f}" ma:internalName="TaxCatchAll" ma:showField="CatchAllData" ma:web="096eacdb-9496-443c-bdc6-c0456c0fae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07248c-26b8-4f01-b599-dfe6110fde22">
      <Terms xmlns="http://schemas.microsoft.com/office/infopath/2007/PartnerControls"/>
    </lcf76f155ced4ddcb4097134ff3c332f>
    <TaxCatchAll xmlns="096eacdb-9496-443c-bdc6-c0456c0fae0a" xsi:nil="true"/>
  </documentManagement>
</p:properties>
</file>

<file path=customXml/itemProps1.xml><?xml version="1.0" encoding="utf-8"?>
<ds:datastoreItem xmlns:ds="http://schemas.openxmlformats.org/officeDocument/2006/customXml" ds:itemID="{8B1F95CF-552A-470A-A5F3-EAF3C8133C7D}"/>
</file>

<file path=customXml/itemProps2.xml><?xml version="1.0" encoding="utf-8"?>
<ds:datastoreItem xmlns:ds="http://schemas.openxmlformats.org/officeDocument/2006/customXml" ds:itemID="{3CC1EE29-569A-42C5-9462-4AECD33D57B4}"/>
</file>

<file path=customXml/itemProps3.xml><?xml version="1.0" encoding="utf-8"?>
<ds:datastoreItem xmlns:ds="http://schemas.openxmlformats.org/officeDocument/2006/customXml" ds:itemID="{1B4AAC1B-F593-45E1-A5EE-28D66912BB5D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</Words>
  <Application>Microsoft Office PowerPoint</Application>
  <PresentationFormat>Panoramiczny</PresentationFormat>
  <Paragraphs>23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Arial</vt:lpstr>
      <vt:lpstr>Neue Haas Grotesk Text Pro</vt:lpstr>
      <vt:lpstr>BjornVTI</vt:lpstr>
      <vt:lpstr>MTG_Assistant</vt:lpstr>
      <vt:lpstr>JSON spitting method changed</vt:lpstr>
      <vt:lpstr>Improved main RAG pipeline</vt:lpstr>
      <vt:lpstr>Streamlit UI improvements</vt:lpstr>
      <vt:lpstr>RAGAS and Langsmith tries</vt:lpstr>
      <vt:lpstr>Further development: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Piotr Hurka</dc:creator>
  <cp:lastModifiedBy>Piotr Hurka</cp:lastModifiedBy>
  <cp:revision>3</cp:revision>
  <dcterms:created xsi:type="dcterms:W3CDTF">2025-06-13T08:02:03Z</dcterms:created>
  <dcterms:modified xsi:type="dcterms:W3CDTF">2025-06-13T09:24:55Z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0x0101008309960D44C92C4F9E91376462C09C1E</vt:lpwstr>
  </property>
</Properties>
</file>