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D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puppala95@gmail.com" userId="a9a1604eb5ac331a" providerId="LiveId" clId="{A74A61D5-5A14-4BAF-A278-1639B0AB8C0E}"/>
    <pc:docChg chg="custSel modSld">
      <pc:chgData name="vivekpuppala95@gmail.com" userId="a9a1604eb5ac331a" providerId="LiveId" clId="{A74A61D5-5A14-4BAF-A278-1639B0AB8C0E}" dt="2025-03-06T15:32:58.205" v="12" actId="20577"/>
      <pc:docMkLst>
        <pc:docMk/>
      </pc:docMkLst>
      <pc:sldChg chg="modSp mod">
        <pc:chgData name="vivekpuppala95@gmail.com" userId="a9a1604eb5ac331a" providerId="LiveId" clId="{A74A61D5-5A14-4BAF-A278-1639B0AB8C0E}" dt="2025-03-06T15:32:33.093" v="7" actId="313"/>
        <pc:sldMkLst>
          <pc:docMk/>
          <pc:sldMk cId="1883465634" sldId="260"/>
        </pc:sldMkLst>
        <pc:spChg chg="mod">
          <ac:chgData name="vivekpuppala95@gmail.com" userId="a9a1604eb5ac331a" providerId="LiveId" clId="{A74A61D5-5A14-4BAF-A278-1639B0AB8C0E}" dt="2025-03-06T15:32:33.093" v="7" actId="313"/>
          <ac:spMkLst>
            <pc:docMk/>
            <pc:sldMk cId="1883465634" sldId="260"/>
            <ac:spMk id="3" creationId="{F9301629-F296-F4DB-8FAC-E20B464635FA}"/>
          </ac:spMkLst>
        </pc:spChg>
      </pc:sldChg>
      <pc:sldChg chg="modSp mod">
        <pc:chgData name="vivekpuppala95@gmail.com" userId="a9a1604eb5ac331a" providerId="LiveId" clId="{A74A61D5-5A14-4BAF-A278-1639B0AB8C0E}" dt="2025-03-06T15:32:58.205" v="12" actId="20577"/>
        <pc:sldMkLst>
          <pc:docMk/>
          <pc:sldMk cId="3396052263" sldId="263"/>
        </pc:sldMkLst>
        <pc:spChg chg="mod">
          <ac:chgData name="vivekpuppala95@gmail.com" userId="a9a1604eb5ac331a" providerId="LiveId" clId="{A74A61D5-5A14-4BAF-A278-1639B0AB8C0E}" dt="2025-03-06T15:32:58.205" v="12" actId="20577"/>
          <ac:spMkLst>
            <pc:docMk/>
            <pc:sldMk cId="3396052263" sldId="263"/>
            <ac:spMk id="2" creationId="{7A89C5E7-7F67-31D5-FD17-C6C711BA1CC9}"/>
          </ac:spMkLst>
        </pc:spChg>
      </pc:sldChg>
    </pc:docChg>
  </pc:docChgLst>
  <pc:docChgLst>
    <pc:chgData name="sivakrishnakaricheti345@outlook.com" userId="fdcd5c20874c0907" providerId="LiveId" clId="{2707F849-CB5D-45E4-9A4F-2A6D97E7EA5D}"/>
    <pc:docChg chg="modSld">
      <pc:chgData name="sivakrishnakaricheti345@outlook.com" userId="fdcd5c20874c0907" providerId="LiveId" clId="{2707F849-CB5D-45E4-9A4F-2A6D97E7EA5D}" dt="2025-03-07T08:29:23.649" v="3" actId="20577"/>
      <pc:docMkLst>
        <pc:docMk/>
      </pc:docMkLst>
      <pc:sldChg chg="modSp mod">
        <pc:chgData name="sivakrishnakaricheti345@outlook.com" userId="fdcd5c20874c0907" providerId="LiveId" clId="{2707F849-CB5D-45E4-9A4F-2A6D97E7EA5D}" dt="2025-03-07T08:29:23.649" v="3" actId="20577"/>
        <pc:sldMkLst>
          <pc:docMk/>
          <pc:sldMk cId="3396052263" sldId="263"/>
        </pc:sldMkLst>
        <pc:spChg chg="mod">
          <ac:chgData name="sivakrishnakaricheti345@outlook.com" userId="fdcd5c20874c0907" providerId="LiveId" clId="{2707F849-CB5D-45E4-9A4F-2A6D97E7EA5D}" dt="2025-03-07T08:29:23.649" v="3" actId="20577"/>
          <ac:spMkLst>
            <pc:docMk/>
            <pc:sldMk cId="3396052263" sldId="263"/>
            <ac:spMk id="2" creationId="{7A89C5E7-7F67-31D5-FD17-C6C711BA1C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2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73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91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4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1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82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85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7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87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5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FF4F-763B-44AB-832A-006E04C4B0E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ABF3030-3211-4226-AF8B-7E9294B090E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21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FCF3-8471-1A82-FE94-80B5BDEED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1709" y="939340"/>
            <a:ext cx="12196313" cy="155050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40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 </a:t>
            </a:r>
            <a:r>
              <a:rPr lang="en-US" sz="42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Email Spam </a:t>
            </a:r>
            <a:r>
              <a:rPr lang="en-US" sz="4200" b="1">
                <a:latin typeface="Times New Roman"/>
                <a:ea typeface="Times New Roman" panose="02020603050405020304" pitchFamily="18" charset="0"/>
                <a:cs typeface="Times New Roman"/>
              </a:rPr>
              <a:t>Detection</a:t>
            </a:r>
            <a:br>
              <a:rPr lang="en-US" sz="4200" b="1">
                <a:latin typeface="Times New Roman"/>
                <a:ea typeface="Times New Roman" panose="02020603050405020304" pitchFamily="18" charset="0"/>
                <a:cs typeface="Times New Roman"/>
              </a:rPr>
            </a:br>
            <a:r>
              <a:rPr lang="en-US" sz="4200" b="1">
                <a:latin typeface="Times New Roman"/>
                <a:ea typeface="Times New Roman" panose="02020603050405020304" pitchFamily="18" charset="0"/>
                <a:cs typeface="Times New Roman"/>
              </a:rPr>
              <a:t>Using Machine Learning</a:t>
            </a:r>
            <a:r>
              <a:rPr lang="en-US" sz="42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Algorithms</a:t>
            </a:r>
            <a:endParaRPr lang="en-IN" sz="420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166B5-35C5-64D3-E326-9A7003FDF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1603" y="3771238"/>
            <a:ext cx="5359060" cy="2122241"/>
          </a:xfrm>
        </p:spPr>
        <p:txBody>
          <a:bodyPr vert="horz" lIns="91440" tIns="91440" rIns="91440" bIns="91440" rtlCol="0" anchor="t">
            <a:noAutofit/>
          </a:bodyPr>
          <a:lstStyle/>
          <a:p>
            <a:r>
              <a:rPr lang="en-IN" sz="2400">
                <a:latin typeface="Times New Roman"/>
                <a:cs typeface="Times New Roman"/>
              </a:rPr>
              <a:t>G. AKHIL                  -    22J41A1220</a:t>
            </a:r>
          </a:p>
          <a:p>
            <a:r>
              <a:rPr lang="en-IN" sz="2400">
                <a:latin typeface="Times New Roman"/>
                <a:cs typeface="Times New Roman"/>
              </a:rPr>
              <a:t>P.  VIVEK                  -    22J41A1250</a:t>
            </a:r>
          </a:p>
          <a:p>
            <a:r>
              <a:rPr lang="en-IN" sz="2400">
                <a:latin typeface="Times New Roman"/>
                <a:cs typeface="Times New Roman"/>
              </a:rPr>
              <a:t>K. SIVA KRISHNA   -    22J41A1224</a:t>
            </a:r>
          </a:p>
          <a:p>
            <a:r>
              <a:rPr lang="en-IN" sz="2400">
                <a:latin typeface="Times New Roman"/>
                <a:cs typeface="Times New Roman"/>
              </a:rPr>
              <a:t>V. NIKITHA              -    22J41A1263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EB3A5-A5E9-D145-DCF7-571043CF21B7}"/>
              </a:ext>
            </a:extLst>
          </p:cNvPr>
          <p:cNvSpPr txBox="1"/>
          <p:nvPr/>
        </p:nvSpPr>
        <p:spPr>
          <a:xfrm>
            <a:off x="1140398" y="3427610"/>
            <a:ext cx="10219764" cy="343647"/>
          </a:xfrm>
          <a:prstGeom prst="rect">
            <a:avLst/>
          </a:prstGeom>
          <a:solidFill>
            <a:srgbClr val="DEDAD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7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88544A-27D1-7B5D-19E3-5BC688B59C5C}"/>
              </a:ext>
            </a:extLst>
          </p:cNvPr>
          <p:cNvSpPr txBox="1"/>
          <p:nvPr/>
        </p:nvSpPr>
        <p:spPr>
          <a:xfrm>
            <a:off x="352817" y="772551"/>
            <a:ext cx="11839183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Email spam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 become a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major problem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rapid growth of internet users.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Spammers use email to conduct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illegal and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unethical activities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such as phishing and fraud.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Spam emails often contain malicious links that can harm systems or compromise security.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Many users are unaware of these frauds, making them vulnerable to spam.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identify fraudulent spam emails using machine learning techniques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various machine learning algorithms, the project will determine the most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 algorithm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spam detection.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Apply different machine learning algorithms to email datasets.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3468B-E173-1EAC-BED7-46ABCF9B3F7F}"/>
              </a:ext>
            </a:extLst>
          </p:cNvPr>
          <p:cNvSpPr txBox="1"/>
          <p:nvPr/>
        </p:nvSpPr>
        <p:spPr>
          <a:xfrm>
            <a:off x="159777" y="-1"/>
            <a:ext cx="4899991" cy="154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6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7603C7-4154-9DD2-C4C6-A0F061D56BB6}"/>
              </a:ext>
            </a:extLst>
          </p:cNvPr>
          <p:cNvSpPr txBox="1"/>
          <p:nvPr/>
        </p:nvSpPr>
        <p:spPr>
          <a:xfrm>
            <a:off x="388620" y="177700"/>
            <a:ext cx="11347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86DAA-8B57-AE27-A65D-BA6E6E7B82D8}"/>
              </a:ext>
            </a:extLst>
          </p:cNvPr>
          <p:cNvSpPr txBox="1"/>
          <p:nvPr/>
        </p:nvSpPr>
        <p:spPr>
          <a:xfrm>
            <a:off x="573024" y="1008697"/>
            <a:ext cx="11045952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Tokenization is the process of breaking a manuscript into </a:t>
            </a:r>
            <a:r>
              <a:rPr lang="en-US" sz="2400" b="1">
                <a:latin typeface="Times New Roman"/>
                <a:cs typeface="Times New Roman"/>
              </a:rPr>
              <a:t>smaller meaningful units</a:t>
            </a:r>
            <a:r>
              <a:rPr lang="en-US" sz="2400">
                <a:latin typeface="Times New Roman"/>
                <a:cs typeface="Times New Roman"/>
              </a:rPr>
              <a:t>, called </a:t>
            </a:r>
            <a:r>
              <a:rPr lang="en-US" sz="2400" b="1">
                <a:latin typeface="Times New Roman"/>
                <a:cs typeface="Times New Roman"/>
              </a:rPr>
              <a:t>tokens</a:t>
            </a:r>
            <a:r>
              <a:rPr lang="en-US" sz="2400">
                <a:latin typeface="Times New Roman"/>
                <a:cs typeface="Times New Roman"/>
              </a:rPr>
              <a:t>, which can be </a:t>
            </a:r>
            <a:r>
              <a:rPr lang="en-US" sz="2400" b="1">
                <a:latin typeface="Times New Roman"/>
                <a:cs typeface="Times New Roman"/>
              </a:rPr>
              <a:t>words, phrases, symbols</a:t>
            </a:r>
            <a:r>
              <a:rPr lang="en-US" sz="2400">
                <a:latin typeface="Times New Roman"/>
                <a:cs typeface="Times New Roman"/>
              </a:rPr>
              <a:t>, or other expressive elements.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They serve as input for further processing, such as text mining and parsing.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Times New Roman"/>
                <a:cs typeface="Times New Roman"/>
              </a:rPr>
              <a:t>Tokenization plays a crucial role in both linguistics, where it aids in text segmentation, and computer science, where it facilitates lexical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/>
                <a:cs typeface="Times New Roman"/>
              </a:rPr>
              <a:t>Alphabetic characters </a:t>
            </a:r>
            <a:r>
              <a:rPr lang="en-US" sz="2400">
                <a:latin typeface="Times New Roman"/>
                <a:cs typeface="Times New Roman"/>
              </a:rPr>
              <a:t>grouped together form a </a:t>
            </a:r>
            <a:r>
              <a:rPr lang="en-US" sz="2400" b="1">
                <a:latin typeface="Times New Roman"/>
                <a:cs typeface="Times New Roman"/>
              </a:rPr>
              <a:t>single token</a:t>
            </a:r>
            <a:r>
              <a:rPr lang="en-US" sz="2400">
                <a:latin typeface="Times New Roman"/>
                <a:cs typeface="Times New Roman"/>
              </a:rPr>
              <a:t>, and the same applies to numbers. However, the handling of spaces and punctuation varies, meaning they may or may not be included in the final token list.</a:t>
            </a:r>
          </a:p>
          <a:p>
            <a:endParaRPr lang="en-IN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525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3DB08-909A-5322-B10D-183E0FC0AEC8}"/>
              </a:ext>
            </a:extLst>
          </p:cNvPr>
          <p:cNvSpPr txBox="1"/>
          <p:nvPr/>
        </p:nvSpPr>
        <p:spPr>
          <a:xfrm>
            <a:off x="268357" y="318053"/>
            <a:ext cx="10436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PROJECT: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021C0-982D-8912-B9A0-C3F08B2B623B}"/>
              </a:ext>
            </a:extLst>
          </p:cNvPr>
          <p:cNvSpPr txBox="1"/>
          <p:nvPr/>
        </p:nvSpPr>
        <p:spPr>
          <a:xfrm>
            <a:off x="1033670" y="1202635"/>
            <a:ext cx="3160643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Less accuracy</a:t>
            </a:r>
            <a:endParaRPr lang="en-IN" sz="24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 Efficiency</a:t>
            </a: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46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8C1215-9CC9-CCA3-69B4-A97580BFC3D0}"/>
              </a:ext>
            </a:extLst>
          </p:cNvPr>
          <p:cNvSpPr txBox="1"/>
          <p:nvPr/>
        </p:nvSpPr>
        <p:spPr>
          <a:xfrm>
            <a:off x="59113" y="436825"/>
            <a:ext cx="9959009" cy="9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US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40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01629-F296-F4DB-8FAC-E20B464635FA}"/>
              </a:ext>
            </a:extLst>
          </p:cNvPr>
          <p:cNvSpPr txBox="1"/>
          <p:nvPr/>
        </p:nvSpPr>
        <p:spPr>
          <a:xfrm>
            <a:off x="62878" y="1713240"/>
            <a:ext cx="12077486" cy="34881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When the data is considered, always a very large </a:t>
            </a: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data sets </a:t>
            </a: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with large no. of rows and columns will be noted. But it is not always the case the data could be in many forms such as </a:t>
            </a: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Images, Audio</a:t>
            </a: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and </a:t>
            </a: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Video files </a:t>
            </a: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Structured tables etc. 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Machine doesn’t understand images or </a:t>
            </a: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video, text data </a:t>
            </a: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as it is, Machine only understand </a:t>
            </a: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1’s</a:t>
            </a: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and </a:t>
            </a: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0’s</a:t>
            </a:r>
            <a:r>
              <a:rPr lang="en-US" sz="20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. </a:t>
            </a:r>
          </a:p>
          <a:p>
            <a:pPr algn="just">
              <a:spcAft>
                <a:spcPts val="10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346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9C5E7-7F67-31D5-FD17-C6C711BA1CC9}"/>
              </a:ext>
            </a:extLst>
          </p:cNvPr>
          <p:cNvSpPr txBox="1"/>
          <p:nvPr/>
        </p:nvSpPr>
        <p:spPr>
          <a:xfrm>
            <a:off x="0" y="-88341"/>
            <a:ext cx="12192500" cy="63812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171450">
              <a:lnSpc>
                <a:spcPct val="150000"/>
              </a:lnSpc>
              <a:spcAft>
                <a:spcPts val="1000"/>
              </a:spcAft>
              <a:buFont typeface="Arial"/>
              <a:buChar char="•"/>
            </a:pPr>
            <a:r>
              <a:rPr lang="en-US" sz="2500" b="1" dirty="0">
                <a:latin typeface="Times New Roman"/>
                <a:ea typeface="Times New Roman" panose="02020603050405020304" pitchFamily="18" charset="0"/>
                <a:cs typeface="Times New Roman"/>
              </a:rPr>
              <a:t> STEPS IN DATA PREPROCESSING:</a:t>
            </a:r>
            <a:r>
              <a:rPr lang="en-US" sz="2500" dirty="0"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endParaRPr lang="en-US" sz="2500" dirty="0"/>
          </a:p>
          <a:p>
            <a:pPr marL="971550"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latin typeface="Times New Roman"/>
                <a:ea typeface="Times New Roman" panose="02020603050405020304" pitchFamily="18" charset="0"/>
                <a:cs typeface="Times New Roman"/>
              </a:rPr>
              <a:t>1.   Data Cleaning: </a:t>
            </a:r>
            <a:endParaRPr lang="en-IN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1885950" lvl="1" indent="-179070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latin typeface="Times New Roman"/>
                <a:ea typeface="Times New Roman" panose="02020603050405020304" pitchFamily="18" charset="0"/>
                <a:cs typeface="Times New Roman"/>
              </a:rPr>
              <a:t>In this step </a:t>
            </a:r>
            <a:r>
              <a:rPr lang="en-US" sz="2400">
                <a:latin typeface="Times New Roman"/>
                <a:ea typeface="Times New Roman" panose="02020603050405020304" pitchFamily="18" charset="0"/>
                <a:cs typeface="Times New Roman"/>
              </a:rPr>
              <a:t>the work </a:t>
            </a:r>
            <a:r>
              <a:rPr lang="en-US" sz="2400" dirty="0">
                <a:latin typeface="Times New Roman"/>
                <a:ea typeface="Times New Roman" panose="02020603050405020304" pitchFamily="18" charset="0"/>
                <a:cs typeface="Times New Roman"/>
              </a:rPr>
              <a:t>like filling of “missing values”, “smoothing of noisy data”.</a:t>
            </a:r>
          </a:p>
          <a:p>
            <a:pPr marL="971550" lvl="1" algn="just">
              <a:spcAft>
                <a:spcPts val="1000"/>
              </a:spcAft>
            </a:pP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2.   Data Integration:</a:t>
            </a: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endParaRPr lang="en-US" sz="2400" b="1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1714500" indent="-8255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In this step addition of several databases, information files </a:t>
            </a:r>
            <a:r>
              <a:rPr lang="en-US" sz="2400" dirty="0">
                <a:latin typeface="Times New Roman"/>
                <a:ea typeface="Times New Roman" panose="02020603050405020304" pitchFamily="18" charset="0"/>
                <a:cs typeface="Times New Roman"/>
              </a:rPr>
              <a:t>or information</a:t>
            </a: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set is performed.</a:t>
            </a:r>
            <a:endParaRPr lang="en-US" sz="24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857250"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 3.   Data </a:t>
            </a:r>
            <a:r>
              <a:rPr lang="en-US" sz="2400" b="1" dirty="0">
                <a:latin typeface="Times New Roman"/>
                <a:ea typeface="Times New Roman" panose="02020603050405020304" pitchFamily="18" charset="0"/>
                <a:cs typeface="Times New Roman"/>
              </a:rPr>
              <a:t>Transformation</a:t>
            </a: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 </a:t>
            </a:r>
            <a:endParaRPr lang="en-US" dirty="0"/>
          </a:p>
          <a:p>
            <a:pPr marL="2228850" indent="-514350"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Aggregation and normalization is performed to scale to a</a:t>
            </a:r>
            <a:r>
              <a:rPr lang="en-US" sz="2400" dirty="0">
                <a:latin typeface="Times New Roman"/>
                <a:ea typeface="Times New Roman" panose="02020603050405020304" pitchFamily="18" charset="0"/>
                <a:cs typeface="Times New Roman"/>
              </a:rPr>
              <a:t> </a:t>
            </a: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specific value.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marL="800100"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  4.   Data </a:t>
            </a:r>
            <a:r>
              <a:rPr lang="en-US" sz="2400" b="1" dirty="0">
                <a:latin typeface="Times New Roman"/>
                <a:ea typeface="Times New Roman" panose="02020603050405020304" pitchFamily="18" charset="0"/>
                <a:cs typeface="Times New Roman"/>
              </a:rPr>
              <a:t>Reduction</a:t>
            </a:r>
            <a:r>
              <a:rPr lang="en-US" sz="2400" b="1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: </a:t>
            </a:r>
            <a:endParaRPr lang="en-US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629920" indent="1084580" algn="just">
              <a:spcAft>
                <a:spcPts val="1000"/>
              </a:spcAft>
            </a:pPr>
            <a:r>
              <a:rPr lang="en-US" sz="2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This section obtains a summary of the dataset which </a:t>
            </a:r>
            <a:r>
              <a:rPr lang="en-US" sz="2400" dirty="0">
                <a:latin typeface="Times New Roman"/>
                <a:ea typeface="Times New Roman" panose="02020603050405020304" pitchFamily="18" charset="0"/>
                <a:cs typeface="Times New Roman"/>
              </a:rPr>
              <a:t>may vary.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605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1834C-EACB-5294-54AB-F33199C26F4B}"/>
              </a:ext>
            </a:extLst>
          </p:cNvPr>
          <p:cNvSpPr txBox="1"/>
          <p:nvPr/>
        </p:nvSpPr>
        <p:spPr>
          <a:xfrm>
            <a:off x="278296" y="208721"/>
            <a:ext cx="9640956" cy="9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4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PROPOSED SYSTEM :</a:t>
            </a:r>
            <a:endParaRPr lang="en-IN" sz="400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8ABDA-65E7-99CC-A647-B8FC7BA23564}"/>
              </a:ext>
            </a:extLst>
          </p:cNvPr>
          <p:cNvSpPr txBox="1"/>
          <p:nvPr/>
        </p:nvSpPr>
        <p:spPr>
          <a:xfrm>
            <a:off x="1252330" y="1421295"/>
            <a:ext cx="4363278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efficiency</a:t>
            </a: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07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A62BB-6D62-CA7B-C14C-ABFF38E86F7C}"/>
              </a:ext>
            </a:extLst>
          </p:cNvPr>
          <p:cNvSpPr txBox="1"/>
          <p:nvPr/>
        </p:nvSpPr>
        <p:spPr>
          <a:xfrm>
            <a:off x="188844" y="0"/>
            <a:ext cx="12003156" cy="9050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HARDWARE</a:t>
            </a:r>
            <a:r>
              <a:rPr lang="en-US" sz="4000" b="1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40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REQUIREMENTS:</a:t>
            </a:r>
            <a:endParaRPr lang="en-IN" sz="400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E03866-80F1-39A2-747E-43B1B2108B2A}"/>
              </a:ext>
            </a:extLst>
          </p:cNvPr>
          <p:cNvSpPr txBox="1"/>
          <p:nvPr/>
        </p:nvSpPr>
        <p:spPr>
          <a:xfrm>
            <a:off x="324476" y="1012053"/>
            <a:ext cx="3786601" cy="24160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,Sans-Serif"/>
              <a:buChar char=""/>
            </a:pPr>
            <a:r>
              <a:rPr lang="en-US" sz="2400">
                <a:latin typeface="Times New Roman"/>
                <a:cs typeface="Times New Roman"/>
              </a:rPr>
              <a:t>System      :   i3 or Above </a:t>
            </a:r>
            <a:endParaRPr lang="en-IN" sz="240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,Sans-Serif"/>
              <a:buChar char=""/>
            </a:pPr>
            <a:r>
              <a:rPr lang="en-US" sz="2400">
                <a:latin typeface="Times New Roman"/>
                <a:cs typeface="Times New Roman"/>
              </a:rPr>
              <a:t>Ram          :   4 GB</a:t>
            </a:r>
            <a:endParaRPr lang="en-IN" sz="240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,Sans-Serif"/>
              <a:buChar char=""/>
            </a:pPr>
            <a:r>
              <a:rPr lang="en-US" sz="2400">
                <a:latin typeface="Times New Roman"/>
                <a:cs typeface="Times New Roman"/>
              </a:rPr>
              <a:t>Hard Disk :   40 GB</a:t>
            </a:r>
            <a:endParaRPr lang="en-IN" sz="2400">
              <a:latin typeface="Times New Roman"/>
              <a:cs typeface="Times New Roman"/>
            </a:endParaRPr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D81ABC-5B4B-3746-594C-22C4C0845C63}"/>
              </a:ext>
            </a:extLst>
          </p:cNvPr>
          <p:cNvSpPr txBox="1"/>
          <p:nvPr/>
        </p:nvSpPr>
        <p:spPr>
          <a:xfrm>
            <a:off x="188314" y="3698646"/>
            <a:ext cx="10869000" cy="18787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SOFTWARE REQUIREMENTS: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,Sans-Serif"/>
              <a:buChar char=""/>
            </a:pPr>
            <a:r>
              <a:rPr lang="en-US" sz="2400">
                <a:latin typeface="Times New Roman"/>
                <a:cs typeface="Times New Roman"/>
              </a:rPr>
              <a:t>Operating system   : Windows8 or Above </a:t>
            </a:r>
            <a:endParaRPr lang="en-IN" sz="240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,Sans-Serif"/>
              <a:buChar char=""/>
            </a:pPr>
            <a:r>
              <a:rPr lang="en-US" sz="2400">
                <a:latin typeface="Times New Roman"/>
                <a:cs typeface="Times New Roman"/>
              </a:rPr>
              <a:t>Coding Language  : Python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B978C-C88C-B112-D7D3-0470D4E03540}"/>
              </a:ext>
            </a:extLst>
          </p:cNvPr>
          <p:cNvSpPr txBox="1"/>
          <p:nvPr/>
        </p:nvSpPr>
        <p:spPr>
          <a:xfrm>
            <a:off x="-1128" y="2082743"/>
            <a:ext cx="1219256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>
                <a:latin typeface="Times New Roman"/>
                <a:cs typeface="Times New Roman"/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8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456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Gill Sans MT</vt:lpstr>
      <vt:lpstr>Symbol,Sans-Serif</vt:lpstr>
      <vt:lpstr>Times New Roman</vt:lpstr>
      <vt:lpstr>Gallery</vt:lpstr>
      <vt:lpstr>   Email Spam Detection Using Machine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sivakrishnakaricheti345@outlook.com</dc:creator>
  <cp:lastModifiedBy>sivakrishnakaricheti345@outlook.com</cp:lastModifiedBy>
  <cp:revision>1</cp:revision>
  <dcterms:created xsi:type="dcterms:W3CDTF">2025-03-06T09:49:27Z</dcterms:created>
  <dcterms:modified xsi:type="dcterms:W3CDTF">2025-03-07T08:29:27Z</dcterms:modified>
</cp:coreProperties>
</file>