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ublic Sans" charset="1" panose="00000000000000000000"/>
      <p:regular r:id="rId15"/>
    </p:embeddedFont>
    <p:embeddedFont>
      <p:font typeface="Public Sans Bold" charset="1" panose="00000000000000000000"/>
      <p:regular r:id="rId16"/>
    </p:embeddedFont>
    <p:embeddedFont>
      <p:font typeface="Public Sans Medium" charset="1" panose="00000000000000000000"/>
      <p:regular r:id="rId17"/>
    </p:embeddedFont>
    <p:embeddedFont>
      <p:font typeface="Public Sans Thin" charset="1" panose="00000000000000000000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18292" y="6243637"/>
            <a:ext cx="1125141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Public Sans"/>
              </a:rPr>
              <a:t>PAVLO KHRAPKO, DANYLO DOROFIEIEV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6468" y="2790578"/>
            <a:ext cx="14095065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160">
                <a:solidFill>
                  <a:srgbClr val="FFFFFF"/>
                </a:solidFill>
                <a:latin typeface="Public Sans Bold"/>
              </a:rPr>
              <a:t>Przyspieszanie identyfikacji przestępstwa w rozmowie 911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19512"/>
            <a:ext cx="6375942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Opis problemu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26100" y="2393747"/>
            <a:ext cx="6171240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Public Sans Thin"/>
              </a:rPr>
              <a:t>Średni czas reakcji policji w USA wynosi 11 minut.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26100" y="1224939"/>
            <a:ext cx="7129687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Public Sans Bold"/>
              </a:rPr>
              <a:t>Opóźnienia w reakcjach służb ratunkowych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26100" y="5382284"/>
            <a:ext cx="5850297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Public Sans Thin"/>
              </a:rPr>
              <a:t>W 20% przypadków operatorzy mogą przeoczyć istotne szczegóły podczas rozmowy.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26100" y="4215789"/>
            <a:ext cx="6450929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Public Sans Bold"/>
              </a:rPr>
              <a:t>Niezauważone krytyczne informacje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26100" y="8014750"/>
            <a:ext cx="6633200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Public Sans Thin"/>
              </a:rPr>
              <a:t>Operatorzy odbierają średnio 240 milionów połączeń rocznie w USA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26100" y="7206639"/>
            <a:ext cx="660365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Public Sans Bold"/>
              </a:rPr>
              <a:t>Przeciążenie operatorów 911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881543" y="1568710"/>
            <a:ext cx="1147756" cy="1147756"/>
            <a:chOff x="0" y="0"/>
            <a:chExt cx="6355080" cy="63550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9230770" y="1957925"/>
            <a:ext cx="449302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</a:pPr>
            <a:r>
              <a:rPr lang="en-US" sz="2500">
                <a:solidFill>
                  <a:srgbClr val="C8C2B8"/>
                </a:solidFill>
                <a:latin typeface="Public Sans Bold"/>
              </a:rPr>
              <a:t>1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8881543" y="4537417"/>
            <a:ext cx="1147756" cy="1147756"/>
            <a:chOff x="0" y="0"/>
            <a:chExt cx="6355080" cy="63550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230770" y="4948775"/>
            <a:ext cx="449302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</a:pPr>
            <a:r>
              <a:rPr lang="en-US" sz="2500">
                <a:solidFill>
                  <a:srgbClr val="C8C2B8"/>
                </a:solidFill>
                <a:latin typeface="Public Sans Bold"/>
              </a:rPr>
              <a:t>2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8881543" y="7570534"/>
            <a:ext cx="1147756" cy="1147756"/>
            <a:chOff x="0" y="0"/>
            <a:chExt cx="6355080" cy="63550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9230770" y="7939625"/>
            <a:ext cx="449302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</a:pPr>
            <a:r>
              <a:rPr lang="en-US" sz="2500">
                <a:solidFill>
                  <a:srgbClr val="C8C2B8"/>
                </a:solidFill>
                <a:latin typeface="Public Sans Bold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5782" y="3856886"/>
            <a:ext cx="8075017" cy="593207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404626" y="806972"/>
            <a:ext cx="3068464" cy="726991"/>
            <a:chOff x="0" y="0"/>
            <a:chExt cx="808155" cy="191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8155" cy="191471"/>
            </a:xfrm>
            <a:custGeom>
              <a:avLst/>
              <a:gdLst/>
              <a:ahLst/>
              <a:cxnLst/>
              <a:rect r="r" b="b" t="t" l="l"/>
              <a:pathLst>
                <a:path h="191471" w="808155">
                  <a:moveTo>
                    <a:pt x="95735" y="0"/>
                  </a:moveTo>
                  <a:lnTo>
                    <a:pt x="712420" y="0"/>
                  </a:lnTo>
                  <a:cubicBezTo>
                    <a:pt x="737810" y="0"/>
                    <a:pt x="762161" y="10086"/>
                    <a:pt x="780115" y="28040"/>
                  </a:cubicBezTo>
                  <a:cubicBezTo>
                    <a:pt x="798069" y="45994"/>
                    <a:pt x="808155" y="70345"/>
                    <a:pt x="808155" y="95735"/>
                  </a:cubicBezTo>
                  <a:lnTo>
                    <a:pt x="808155" y="95735"/>
                  </a:lnTo>
                  <a:cubicBezTo>
                    <a:pt x="808155" y="121126"/>
                    <a:pt x="798069" y="145477"/>
                    <a:pt x="780115" y="163431"/>
                  </a:cubicBezTo>
                  <a:cubicBezTo>
                    <a:pt x="762161" y="181384"/>
                    <a:pt x="737810" y="191471"/>
                    <a:pt x="712420" y="191471"/>
                  </a:cubicBezTo>
                  <a:lnTo>
                    <a:pt x="95735" y="191471"/>
                  </a:lnTo>
                  <a:cubicBezTo>
                    <a:pt x="70345" y="191471"/>
                    <a:pt x="45994" y="181384"/>
                    <a:pt x="28040" y="163431"/>
                  </a:cubicBezTo>
                  <a:cubicBezTo>
                    <a:pt x="10086" y="145477"/>
                    <a:pt x="0" y="121126"/>
                    <a:pt x="0" y="95735"/>
                  </a:cubicBezTo>
                  <a:lnTo>
                    <a:pt x="0" y="95735"/>
                  </a:lnTo>
                  <a:cubicBezTo>
                    <a:pt x="0" y="70345"/>
                    <a:pt x="10086" y="45994"/>
                    <a:pt x="28040" y="28040"/>
                  </a:cubicBezTo>
                  <a:cubicBezTo>
                    <a:pt x="45994" y="10086"/>
                    <a:pt x="70345" y="0"/>
                    <a:pt x="95735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808155" cy="258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Public Sans"/>
                </a:rPr>
                <a:t>GAS STATION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04626" y="1695193"/>
            <a:ext cx="3068464" cy="726991"/>
            <a:chOff x="0" y="0"/>
            <a:chExt cx="808155" cy="1914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8155" cy="191471"/>
            </a:xfrm>
            <a:custGeom>
              <a:avLst/>
              <a:gdLst/>
              <a:ahLst/>
              <a:cxnLst/>
              <a:rect r="r" b="b" t="t" l="l"/>
              <a:pathLst>
                <a:path h="191471" w="808155">
                  <a:moveTo>
                    <a:pt x="95735" y="0"/>
                  </a:moveTo>
                  <a:lnTo>
                    <a:pt x="712420" y="0"/>
                  </a:lnTo>
                  <a:cubicBezTo>
                    <a:pt x="737810" y="0"/>
                    <a:pt x="762161" y="10086"/>
                    <a:pt x="780115" y="28040"/>
                  </a:cubicBezTo>
                  <a:cubicBezTo>
                    <a:pt x="798069" y="45994"/>
                    <a:pt x="808155" y="70345"/>
                    <a:pt x="808155" y="95735"/>
                  </a:cubicBezTo>
                  <a:lnTo>
                    <a:pt x="808155" y="95735"/>
                  </a:lnTo>
                  <a:cubicBezTo>
                    <a:pt x="808155" y="121126"/>
                    <a:pt x="798069" y="145477"/>
                    <a:pt x="780115" y="163431"/>
                  </a:cubicBezTo>
                  <a:cubicBezTo>
                    <a:pt x="762161" y="181384"/>
                    <a:pt x="737810" y="191471"/>
                    <a:pt x="712420" y="191471"/>
                  </a:cubicBezTo>
                  <a:lnTo>
                    <a:pt x="95735" y="191471"/>
                  </a:lnTo>
                  <a:cubicBezTo>
                    <a:pt x="70345" y="191471"/>
                    <a:pt x="45994" y="181384"/>
                    <a:pt x="28040" y="163431"/>
                  </a:cubicBezTo>
                  <a:cubicBezTo>
                    <a:pt x="10086" y="145477"/>
                    <a:pt x="0" y="121126"/>
                    <a:pt x="0" y="95735"/>
                  </a:cubicBezTo>
                  <a:lnTo>
                    <a:pt x="0" y="95735"/>
                  </a:lnTo>
                  <a:cubicBezTo>
                    <a:pt x="0" y="70345"/>
                    <a:pt x="10086" y="45994"/>
                    <a:pt x="28040" y="28040"/>
                  </a:cubicBezTo>
                  <a:cubicBezTo>
                    <a:pt x="45994" y="10086"/>
                    <a:pt x="70345" y="0"/>
                    <a:pt x="95735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808155" cy="258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Public Sans"/>
                </a:rPr>
                <a:t>BROOKLYN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404626" y="2584109"/>
            <a:ext cx="3068464" cy="726991"/>
            <a:chOff x="0" y="0"/>
            <a:chExt cx="808155" cy="1914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08155" cy="191471"/>
            </a:xfrm>
            <a:custGeom>
              <a:avLst/>
              <a:gdLst/>
              <a:ahLst/>
              <a:cxnLst/>
              <a:rect r="r" b="b" t="t" l="l"/>
              <a:pathLst>
                <a:path h="191471" w="808155">
                  <a:moveTo>
                    <a:pt x="95735" y="0"/>
                  </a:moveTo>
                  <a:lnTo>
                    <a:pt x="712420" y="0"/>
                  </a:lnTo>
                  <a:cubicBezTo>
                    <a:pt x="737810" y="0"/>
                    <a:pt x="762161" y="10086"/>
                    <a:pt x="780115" y="28040"/>
                  </a:cubicBezTo>
                  <a:cubicBezTo>
                    <a:pt x="798069" y="45994"/>
                    <a:pt x="808155" y="70345"/>
                    <a:pt x="808155" y="95735"/>
                  </a:cubicBezTo>
                  <a:lnTo>
                    <a:pt x="808155" y="95735"/>
                  </a:lnTo>
                  <a:cubicBezTo>
                    <a:pt x="808155" y="121126"/>
                    <a:pt x="798069" y="145477"/>
                    <a:pt x="780115" y="163431"/>
                  </a:cubicBezTo>
                  <a:cubicBezTo>
                    <a:pt x="762161" y="181384"/>
                    <a:pt x="737810" y="191471"/>
                    <a:pt x="712420" y="191471"/>
                  </a:cubicBezTo>
                  <a:lnTo>
                    <a:pt x="95735" y="191471"/>
                  </a:lnTo>
                  <a:cubicBezTo>
                    <a:pt x="70345" y="191471"/>
                    <a:pt x="45994" y="181384"/>
                    <a:pt x="28040" y="163431"/>
                  </a:cubicBezTo>
                  <a:cubicBezTo>
                    <a:pt x="10086" y="145477"/>
                    <a:pt x="0" y="121126"/>
                    <a:pt x="0" y="95735"/>
                  </a:cubicBezTo>
                  <a:lnTo>
                    <a:pt x="0" y="95735"/>
                  </a:lnTo>
                  <a:cubicBezTo>
                    <a:pt x="0" y="70345"/>
                    <a:pt x="10086" y="45994"/>
                    <a:pt x="28040" y="28040"/>
                  </a:cubicBezTo>
                  <a:cubicBezTo>
                    <a:pt x="45994" y="10086"/>
                    <a:pt x="70345" y="0"/>
                    <a:pt x="95735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08155" cy="258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Public Sans"/>
                </a:rPr>
                <a:t>14:01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04626" y="3577800"/>
            <a:ext cx="3068464" cy="726991"/>
            <a:chOff x="0" y="0"/>
            <a:chExt cx="808155" cy="1914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08155" cy="191471"/>
            </a:xfrm>
            <a:custGeom>
              <a:avLst/>
              <a:gdLst/>
              <a:ahLst/>
              <a:cxnLst/>
              <a:rect r="r" b="b" t="t" l="l"/>
              <a:pathLst>
                <a:path h="191471" w="808155">
                  <a:moveTo>
                    <a:pt x="95735" y="0"/>
                  </a:moveTo>
                  <a:lnTo>
                    <a:pt x="712420" y="0"/>
                  </a:lnTo>
                  <a:cubicBezTo>
                    <a:pt x="737810" y="0"/>
                    <a:pt x="762161" y="10086"/>
                    <a:pt x="780115" y="28040"/>
                  </a:cubicBezTo>
                  <a:cubicBezTo>
                    <a:pt x="798069" y="45994"/>
                    <a:pt x="808155" y="70345"/>
                    <a:pt x="808155" y="95735"/>
                  </a:cubicBezTo>
                  <a:lnTo>
                    <a:pt x="808155" y="95735"/>
                  </a:lnTo>
                  <a:cubicBezTo>
                    <a:pt x="808155" y="121126"/>
                    <a:pt x="798069" y="145477"/>
                    <a:pt x="780115" y="163431"/>
                  </a:cubicBezTo>
                  <a:cubicBezTo>
                    <a:pt x="762161" y="181384"/>
                    <a:pt x="737810" y="191471"/>
                    <a:pt x="712420" y="191471"/>
                  </a:cubicBezTo>
                  <a:lnTo>
                    <a:pt x="95735" y="191471"/>
                  </a:lnTo>
                  <a:cubicBezTo>
                    <a:pt x="70345" y="191471"/>
                    <a:pt x="45994" y="181384"/>
                    <a:pt x="28040" y="163431"/>
                  </a:cubicBezTo>
                  <a:cubicBezTo>
                    <a:pt x="10086" y="145477"/>
                    <a:pt x="0" y="121126"/>
                    <a:pt x="0" y="95735"/>
                  </a:cubicBezTo>
                  <a:lnTo>
                    <a:pt x="0" y="95735"/>
                  </a:lnTo>
                  <a:cubicBezTo>
                    <a:pt x="0" y="70345"/>
                    <a:pt x="10086" y="45994"/>
                    <a:pt x="28040" y="28040"/>
                  </a:cubicBezTo>
                  <a:cubicBezTo>
                    <a:pt x="45994" y="10086"/>
                    <a:pt x="70345" y="0"/>
                    <a:pt x="957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45454">
                    <a:alpha val="100000"/>
                  </a:srgbClr>
                </a:gs>
                <a:gs pos="100000">
                  <a:srgbClr val="252629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08155" cy="258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Public Sans"/>
                </a:rPr>
                <a:t>...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525952" y="1514913"/>
            <a:ext cx="63627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"/>
              </a:rPr>
              <a:t>Rozwiązanie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25952" y="3706487"/>
            <a:ext cx="7197709" cy="1579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2"/>
              </a:lnSpc>
              <a:spcBef>
                <a:spcPct val="0"/>
              </a:spcBef>
            </a:pPr>
            <a:r>
              <a:rPr lang="en-US" sz="2994">
                <a:solidFill>
                  <a:srgbClr val="38B6FF"/>
                </a:solidFill>
                <a:latin typeface="Public Sans Thin"/>
              </a:rPr>
              <a:t>Model podpowiadający operatorowi 911 najbardziej prawdopodobne typy przestępstwa.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846935"/>
            <a:ext cx="237592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Premise: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1735156"/>
            <a:ext cx="237592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Borough: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8003" y="2624072"/>
            <a:ext cx="25634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Time of call: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8003" y="3617763"/>
            <a:ext cx="25634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...</a:t>
            </a:r>
          </a:p>
        </p:txBody>
      </p:sp>
      <p:sp>
        <p:nvSpPr>
          <p:cNvPr name="AutoShape 21" id="21"/>
          <p:cNvSpPr/>
          <p:nvPr/>
        </p:nvSpPr>
        <p:spPr>
          <a:xfrm>
            <a:off x="7073413" y="806972"/>
            <a:ext cx="0" cy="3497819"/>
          </a:xfrm>
          <a:prstGeom prst="line">
            <a:avLst/>
          </a:prstGeom>
          <a:ln cap="flat" w="85725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82357" y="4223408"/>
            <a:ext cx="3568654" cy="4114800"/>
          </a:xfrm>
          <a:custGeom>
            <a:avLst/>
            <a:gdLst/>
            <a:ahLst/>
            <a:cxnLst/>
            <a:rect r="r" b="b" t="t" l="l"/>
            <a:pathLst>
              <a:path h="4114800" w="3568654">
                <a:moveTo>
                  <a:pt x="0" y="0"/>
                </a:moveTo>
                <a:lnTo>
                  <a:pt x="3568654" y="0"/>
                </a:lnTo>
                <a:lnTo>
                  <a:pt x="35686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128507" y="4811659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36525"/>
              <a:ext cx="711200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177334" y="417359"/>
            <a:ext cx="12005472" cy="1517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60"/>
              </a:lnSpc>
            </a:pPr>
            <a:r>
              <a:rPr lang="en-US" sz="8900">
                <a:solidFill>
                  <a:srgbClr val="FFFFFF"/>
                </a:solidFill>
                <a:latin typeface="Open Sans Bold"/>
              </a:rPr>
              <a:t>Pobranie datasetu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475323"/>
            <a:ext cx="1308362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Dataset “New York City Police Department” był pobrany przez API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gdy też jednocześnie był częściowo czyszczony 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490957" y="4811659"/>
            <a:ext cx="2514686" cy="2899534"/>
          </a:xfrm>
          <a:custGeom>
            <a:avLst/>
            <a:gdLst/>
            <a:ahLst/>
            <a:cxnLst/>
            <a:rect r="r" b="b" t="t" l="l"/>
            <a:pathLst>
              <a:path h="2899534" w="2514686">
                <a:moveTo>
                  <a:pt x="0" y="0"/>
                </a:moveTo>
                <a:lnTo>
                  <a:pt x="2514686" y="0"/>
                </a:lnTo>
                <a:lnTo>
                  <a:pt x="2514686" y="2899534"/>
                </a:lnTo>
                <a:lnTo>
                  <a:pt x="0" y="2899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48848" y="8605564"/>
            <a:ext cx="203567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8B6FF"/>
                </a:solidFill>
                <a:latin typeface="Open Sans Bold"/>
              </a:rPr>
              <a:t>2.5 GB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36895" y="8342003"/>
            <a:ext cx="236874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8B6FF"/>
                </a:solidFill>
                <a:latin typeface="Open Sans Bold"/>
              </a:rPr>
              <a:t>700 MB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909" y="3591660"/>
            <a:ext cx="6534361" cy="4068074"/>
            <a:chOff x="0" y="0"/>
            <a:chExt cx="1720984" cy="10714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0984" cy="1071427"/>
            </a:xfrm>
            <a:custGeom>
              <a:avLst/>
              <a:gdLst/>
              <a:ahLst/>
              <a:cxnLst/>
              <a:rect r="r" b="b" t="t" l="l"/>
              <a:pathLst>
                <a:path h="1071427" w="1720984">
                  <a:moveTo>
                    <a:pt x="60425" y="0"/>
                  </a:moveTo>
                  <a:lnTo>
                    <a:pt x="1660559" y="0"/>
                  </a:lnTo>
                  <a:cubicBezTo>
                    <a:pt x="1676585" y="0"/>
                    <a:pt x="1691954" y="6366"/>
                    <a:pt x="1703286" y="17698"/>
                  </a:cubicBezTo>
                  <a:cubicBezTo>
                    <a:pt x="1714618" y="29030"/>
                    <a:pt x="1720984" y="44399"/>
                    <a:pt x="1720984" y="60425"/>
                  </a:cubicBezTo>
                  <a:lnTo>
                    <a:pt x="1720984" y="1011002"/>
                  </a:lnTo>
                  <a:cubicBezTo>
                    <a:pt x="1720984" y="1027028"/>
                    <a:pt x="1714618" y="1042397"/>
                    <a:pt x="1703286" y="1053729"/>
                  </a:cubicBezTo>
                  <a:cubicBezTo>
                    <a:pt x="1691954" y="1065061"/>
                    <a:pt x="1676585" y="1071427"/>
                    <a:pt x="1660559" y="1071427"/>
                  </a:cubicBezTo>
                  <a:lnTo>
                    <a:pt x="60425" y="1071427"/>
                  </a:lnTo>
                  <a:cubicBezTo>
                    <a:pt x="44399" y="1071427"/>
                    <a:pt x="29030" y="1065061"/>
                    <a:pt x="17698" y="1053729"/>
                  </a:cubicBezTo>
                  <a:cubicBezTo>
                    <a:pt x="6366" y="1042397"/>
                    <a:pt x="0" y="1027028"/>
                    <a:pt x="0" y="1011002"/>
                  </a:cubicBezTo>
                  <a:lnTo>
                    <a:pt x="0" y="60425"/>
                  </a:lnTo>
                  <a:cubicBezTo>
                    <a:pt x="0" y="44399"/>
                    <a:pt x="6366" y="29030"/>
                    <a:pt x="17698" y="17698"/>
                  </a:cubicBezTo>
                  <a:cubicBezTo>
                    <a:pt x="29030" y="6366"/>
                    <a:pt x="44399" y="0"/>
                    <a:pt x="60425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720984" cy="1138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50790" y="-19050"/>
            <a:ext cx="14025723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Czyszczenie datasetu NYC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7656" y="3720044"/>
            <a:ext cx="7002072" cy="4078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'BEAUTY &amp; NAIL SALON', 'BEAUTY/NAIL SALON'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'CHECK CASHING BUSINESS', 'CHECK CASH'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'CLOTHING/BOUTIQUE', 'CLOTHING BOUTIQUE'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'COMMERCIAL BLDG', 'COMMERCIAL BUILDING'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'DEPARTMENT STORE', 'DEPT STORE'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'DOCTOR/DENTIST OFFICE', 'DOCTOR/DENTIST'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'FOOD SUPERMARKET', 'SUPERMARKET'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'JEWELRY STORE', 'JEWELRY'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'NONE', None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'(null)', None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'SHOE STORE', 'SHOE'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'SOCIAL CLUB/POLICY LOCATI', 'SOCIAL CLUB/POLICY'</a:t>
            </a:r>
          </a:p>
          <a:p>
            <a:pPr algn="l" marL="0" indent="0" lvl="0">
              <a:lnSpc>
                <a:spcPts val="2527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8207971" y="3591660"/>
            <a:ext cx="9303749" cy="4558622"/>
            <a:chOff x="0" y="0"/>
            <a:chExt cx="2450370" cy="12006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50370" cy="1200625"/>
            </a:xfrm>
            <a:custGeom>
              <a:avLst/>
              <a:gdLst/>
              <a:ahLst/>
              <a:cxnLst/>
              <a:rect r="r" b="b" t="t" l="l"/>
              <a:pathLst>
                <a:path h="1200625" w="2450370">
                  <a:moveTo>
                    <a:pt x="42439" y="0"/>
                  </a:moveTo>
                  <a:lnTo>
                    <a:pt x="2407932" y="0"/>
                  </a:lnTo>
                  <a:cubicBezTo>
                    <a:pt x="2431370" y="0"/>
                    <a:pt x="2450370" y="19000"/>
                    <a:pt x="2450370" y="42439"/>
                  </a:cubicBezTo>
                  <a:lnTo>
                    <a:pt x="2450370" y="1158186"/>
                  </a:lnTo>
                  <a:cubicBezTo>
                    <a:pt x="2450370" y="1181624"/>
                    <a:pt x="2431370" y="1200625"/>
                    <a:pt x="2407932" y="1200625"/>
                  </a:cubicBezTo>
                  <a:lnTo>
                    <a:pt x="42439" y="1200625"/>
                  </a:lnTo>
                  <a:cubicBezTo>
                    <a:pt x="19000" y="1200625"/>
                    <a:pt x="0" y="1181624"/>
                    <a:pt x="0" y="1158186"/>
                  </a:cubicBezTo>
                  <a:lnTo>
                    <a:pt x="0" y="42439"/>
                  </a:lnTo>
                  <a:cubicBezTo>
                    <a:pt x="0" y="19000"/>
                    <a:pt x="19000" y="0"/>
                    <a:pt x="42439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2450370" cy="1267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207971" y="3812689"/>
            <a:ext cx="9642372" cy="4078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    'KIDNAPPING AND RELATED OFFENSES', 'KIDNAPPING &amp; RELATED OFFENSES',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    'OTHER STATE LAWS (NON PENAL LA', 'OTHER STATE LAWS (NON PENAL LAW)',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    'LOITERING/DEVIATE SEX', 'SEX CRIMES',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    'FELONY SEX CRIMES', 'SEX CRIMES',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    'ADMINISTRATIVE CODE', 'ADMINISTRATIVE CODES',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    'INTOXICATED &amp; IMPAIRED DRIVING','INTOXICATED/IMPAIRED DRIVING',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    'NYS LAWS-UNCLASSIFIED VIOLATION', 'NYS LAWS-UNCLASSIFIED FELONY',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    'ANTICIPATORY OFFENSES','OFFENSES AGAINST THE PERSON',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    'CARDS','LOITERING/GAMBLING',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    'LOITERING/GAMBLING', 'GAMBLING',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    '(null)',None,</a:t>
            </a:r>
          </a:p>
          <a:p>
            <a:pPr algn="l">
              <a:lnSpc>
                <a:spcPts val="2527"/>
              </a:lnSpc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    'FRAUDULENT ACCOSTING','FRAUDS',</a:t>
            </a:r>
          </a:p>
          <a:p>
            <a:pPr algn="l" marL="0" indent="0" lvl="0">
              <a:lnSpc>
                <a:spcPts val="2527"/>
              </a:lnSpc>
              <a:spcBef>
                <a:spcPct val="0"/>
              </a:spcBef>
            </a:pPr>
            <a:r>
              <a:rPr lang="en-US" sz="1805">
                <a:solidFill>
                  <a:srgbClr val="FFFFFF"/>
                </a:solidFill>
                <a:latin typeface="Public Sans Thin"/>
              </a:rPr>
              <a:t>    'OFFENSES INVOLVING FRAUD', 'FRAUDS',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7562" y="2704565"/>
            <a:ext cx="55503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Cecha ‘Premises’: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07971" y="2704565"/>
            <a:ext cx="83010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Cecha ‘Offence’: (label col)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7656" y="1518335"/>
            <a:ext cx="113539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8B6FF"/>
                </a:solidFill>
                <a:latin typeface="Open Sans Bold"/>
              </a:rPr>
              <a:t>Znaleziono bardzo podobne nazwy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7656" y="8677910"/>
            <a:ext cx="83242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8B6FF"/>
                </a:solidFill>
                <a:latin typeface="Open Sans"/>
              </a:rPr>
              <a:t>Pomógł nam model USE+cosine similarity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76276" y="2294418"/>
            <a:ext cx="4889028" cy="5736769"/>
          </a:xfrm>
          <a:custGeom>
            <a:avLst/>
            <a:gdLst/>
            <a:ahLst/>
            <a:cxnLst/>
            <a:rect r="r" b="b" t="t" l="l"/>
            <a:pathLst>
              <a:path h="5736769" w="4889028">
                <a:moveTo>
                  <a:pt x="0" y="0"/>
                </a:moveTo>
                <a:lnTo>
                  <a:pt x="4889028" y="0"/>
                </a:lnTo>
                <a:lnTo>
                  <a:pt x="4889028" y="5736769"/>
                </a:lnTo>
                <a:lnTo>
                  <a:pt x="0" y="5736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98729" y="2514966"/>
            <a:ext cx="606784" cy="5516221"/>
          </a:xfrm>
          <a:custGeom>
            <a:avLst/>
            <a:gdLst/>
            <a:ahLst/>
            <a:cxnLst/>
            <a:rect r="r" b="b" t="t" l="l"/>
            <a:pathLst>
              <a:path h="5516221" w="606784">
                <a:moveTo>
                  <a:pt x="0" y="0"/>
                </a:moveTo>
                <a:lnTo>
                  <a:pt x="606784" y="0"/>
                </a:lnTo>
                <a:lnTo>
                  <a:pt x="606784" y="5516221"/>
                </a:lnTo>
                <a:lnTo>
                  <a:pt x="0" y="55162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74407" y="-19050"/>
            <a:ext cx="1349189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Czyszczenie datasetu NYC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8986" y="1560343"/>
            <a:ext cx="9170731" cy="440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8760" indent="-339380" lvl="1">
              <a:lnSpc>
                <a:spcPts val="4401"/>
              </a:lnSpc>
              <a:buFont typeface="Arial"/>
              <a:buChar char="•"/>
            </a:pPr>
            <a:r>
              <a:rPr lang="en-US" sz="3143">
                <a:solidFill>
                  <a:srgbClr val="38B6FF"/>
                </a:solidFill>
                <a:latin typeface="Open Sans"/>
              </a:rPr>
              <a:t>Uproszczono </a:t>
            </a:r>
            <a:r>
              <a:rPr lang="en-US" sz="3143">
                <a:solidFill>
                  <a:srgbClr val="FFFFFF"/>
                </a:solidFill>
                <a:latin typeface="Open Sans"/>
              </a:rPr>
              <a:t>nazwy kolumn</a:t>
            </a:r>
          </a:p>
          <a:p>
            <a:pPr algn="l" marL="678760" indent="-339380" lvl="1">
              <a:lnSpc>
                <a:spcPts val="4401"/>
              </a:lnSpc>
              <a:buFont typeface="Arial"/>
              <a:buChar char="•"/>
            </a:pPr>
            <a:r>
              <a:rPr lang="en-US" sz="3143">
                <a:solidFill>
                  <a:srgbClr val="FFFFFF"/>
                </a:solidFill>
                <a:latin typeface="Open Sans"/>
              </a:rPr>
              <a:t>Jednoznaczne zdefiniowanie nulli</a:t>
            </a:r>
          </a:p>
          <a:p>
            <a:pPr algn="l" marL="678760" indent="-339380" lvl="1">
              <a:lnSpc>
                <a:spcPts val="4401"/>
              </a:lnSpc>
              <a:buFont typeface="Arial"/>
              <a:buChar char="•"/>
            </a:pPr>
            <a:r>
              <a:rPr lang="en-US" sz="3143">
                <a:solidFill>
                  <a:srgbClr val="FFFFFF"/>
                </a:solidFill>
                <a:latin typeface="Open Sans"/>
              </a:rPr>
              <a:t>Postanowiono </a:t>
            </a:r>
            <a:r>
              <a:rPr lang="en-US" sz="3143">
                <a:solidFill>
                  <a:srgbClr val="38B6FF"/>
                </a:solidFill>
                <a:latin typeface="Open Sans"/>
              </a:rPr>
              <a:t>uogólnić </a:t>
            </a:r>
            <a:r>
              <a:rPr lang="en-US" sz="3143">
                <a:solidFill>
                  <a:srgbClr val="FFFFFF"/>
                </a:solidFill>
                <a:latin typeface="Open Sans"/>
              </a:rPr>
              <a:t>wartości atrybutu decyzyjnego do 25 etykiet dla trafności modelu</a:t>
            </a:r>
          </a:p>
          <a:p>
            <a:pPr algn="l" marL="678760" indent="-339380" lvl="1">
              <a:lnSpc>
                <a:spcPts val="4401"/>
              </a:lnSpc>
              <a:buFont typeface="Arial"/>
              <a:buChar char="•"/>
            </a:pPr>
            <a:r>
              <a:rPr lang="en-US" sz="3143">
                <a:solidFill>
                  <a:srgbClr val="38B6FF"/>
                </a:solidFill>
                <a:latin typeface="Open Sans"/>
              </a:rPr>
              <a:t>Zbalansowano </a:t>
            </a:r>
            <a:r>
              <a:rPr lang="en-US" sz="3143">
                <a:solidFill>
                  <a:srgbClr val="FFFFFF"/>
                </a:solidFill>
                <a:latin typeface="Open Sans"/>
              </a:rPr>
              <a:t>wartości atrybutu decyzyjnego co zwiększyło jakość modelu i zmniejszyło czas trenowania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731655" y="2227238"/>
            <a:ext cx="907821" cy="258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4"/>
              </a:lnSpc>
            </a:pPr>
            <a:r>
              <a:rPr lang="en-US" sz="1524">
                <a:solidFill>
                  <a:srgbClr val="A2A2A2"/>
                </a:solidFill>
                <a:latin typeface="Open Sans"/>
              </a:rPr>
              <a:t>frequency</a:t>
            </a:r>
          </a:p>
        </p:txBody>
      </p:sp>
      <p:sp>
        <p:nvSpPr>
          <p:cNvPr name="AutoShape 7" id="7"/>
          <p:cNvSpPr/>
          <p:nvPr/>
        </p:nvSpPr>
        <p:spPr>
          <a:xfrm>
            <a:off x="15633125" y="3023917"/>
            <a:ext cx="765604" cy="0"/>
          </a:xfrm>
          <a:prstGeom prst="line">
            <a:avLst/>
          </a:prstGeom>
          <a:ln cap="flat" w="38100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>
            <a:off x="15633125" y="5273076"/>
            <a:ext cx="765604" cy="0"/>
          </a:xfrm>
          <a:prstGeom prst="line">
            <a:avLst/>
          </a:prstGeom>
          <a:ln cap="flat" w="38100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>
            <a:off x="15665304" y="7410507"/>
            <a:ext cx="765604" cy="0"/>
          </a:xfrm>
          <a:prstGeom prst="line">
            <a:avLst/>
          </a:prstGeom>
          <a:ln cap="flat" w="38100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697984" y="7023332"/>
            <a:ext cx="5333551" cy="2691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9"/>
              </a:lnSpc>
              <a:spcBef>
                <a:spcPct val="0"/>
              </a:spcBef>
            </a:pPr>
            <a:r>
              <a:rPr lang="en-US" sz="1921">
                <a:solidFill>
                  <a:srgbClr val="FFFFFF"/>
                </a:solidFill>
                <a:latin typeface="Public Sans Thin"/>
              </a:rPr>
              <a:t>cmplnt_fr_tm -&gt; time_of_call</a:t>
            </a:r>
          </a:p>
          <a:p>
            <a:pPr algn="ctr">
              <a:lnSpc>
                <a:spcPts val="2689"/>
              </a:lnSpc>
              <a:spcBef>
                <a:spcPct val="0"/>
              </a:spcBef>
            </a:pPr>
            <a:r>
              <a:rPr lang="en-US" sz="1921">
                <a:solidFill>
                  <a:srgbClr val="FFFFFF"/>
                </a:solidFill>
                <a:latin typeface="Public Sans Thin"/>
              </a:rPr>
              <a:t>susp_race -&gt; suspect_race</a:t>
            </a:r>
          </a:p>
          <a:p>
            <a:pPr algn="ctr">
              <a:lnSpc>
                <a:spcPts val="2689"/>
              </a:lnSpc>
              <a:spcBef>
                <a:spcPct val="0"/>
              </a:spcBef>
            </a:pPr>
            <a:r>
              <a:rPr lang="en-US" sz="1921">
                <a:solidFill>
                  <a:srgbClr val="FFFFFF"/>
                </a:solidFill>
                <a:latin typeface="Public Sans Thin"/>
              </a:rPr>
              <a:t>susp_sex -&gt; suspect_sex</a:t>
            </a:r>
          </a:p>
          <a:p>
            <a:pPr algn="ctr">
              <a:lnSpc>
                <a:spcPts val="2689"/>
              </a:lnSpc>
              <a:spcBef>
                <a:spcPct val="0"/>
              </a:spcBef>
            </a:pPr>
            <a:r>
              <a:rPr lang="en-US" sz="1921">
                <a:solidFill>
                  <a:srgbClr val="FFFFFF"/>
                </a:solidFill>
                <a:latin typeface="Public Sans Thin"/>
              </a:rPr>
              <a:t>addr_pct_cd -&gt; precinct</a:t>
            </a:r>
          </a:p>
          <a:p>
            <a:pPr algn="ctr">
              <a:lnSpc>
                <a:spcPts val="2689"/>
              </a:lnSpc>
              <a:spcBef>
                <a:spcPct val="0"/>
              </a:spcBef>
            </a:pPr>
            <a:r>
              <a:rPr lang="en-US" sz="1921">
                <a:solidFill>
                  <a:srgbClr val="FFFFFF"/>
                </a:solidFill>
                <a:latin typeface="Public Sans Thin"/>
              </a:rPr>
              <a:t>boro_nm -&gt; borough</a:t>
            </a:r>
          </a:p>
          <a:p>
            <a:pPr algn="ctr">
              <a:lnSpc>
                <a:spcPts val="2689"/>
              </a:lnSpc>
              <a:spcBef>
                <a:spcPct val="0"/>
              </a:spcBef>
            </a:pPr>
            <a:r>
              <a:rPr lang="en-US" sz="1921">
                <a:solidFill>
                  <a:srgbClr val="FFFFFF"/>
                </a:solidFill>
                <a:latin typeface="Public Sans Thin"/>
              </a:rPr>
              <a:t>loc_of_occur_desc -&gt; location_of_occurrence</a:t>
            </a:r>
          </a:p>
          <a:p>
            <a:pPr algn="ctr">
              <a:lnSpc>
                <a:spcPts val="2689"/>
              </a:lnSpc>
              <a:spcBef>
                <a:spcPct val="0"/>
              </a:spcBef>
            </a:pPr>
            <a:r>
              <a:rPr lang="en-US" sz="1921">
                <a:solidFill>
                  <a:srgbClr val="FFFFFF"/>
                </a:solidFill>
                <a:latin typeface="Public Sans Thin"/>
              </a:rPr>
              <a:t>prem_typ_desc -&gt; premises</a:t>
            </a:r>
          </a:p>
          <a:p>
            <a:pPr algn="ctr">
              <a:lnSpc>
                <a:spcPts val="2689"/>
              </a:lnSpc>
              <a:spcBef>
                <a:spcPct val="0"/>
              </a:spcBef>
            </a:pPr>
            <a:r>
              <a:rPr lang="en-US" sz="1921">
                <a:solidFill>
                  <a:srgbClr val="FFFFFF"/>
                </a:solidFill>
                <a:latin typeface="Public Sans Thin"/>
              </a:rPr>
              <a:t>ofns_desc -&gt; offence_description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8818" y="6481042"/>
            <a:ext cx="55518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Przykładowe nazwy kolumn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467993"/>
            <a:ext cx="5733724" cy="969884"/>
          </a:xfrm>
          <a:custGeom>
            <a:avLst/>
            <a:gdLst/>
            <a:ahLst/>
            <a:cxnLst/>
            <a:rect r="r" b="b" t="t" l="l"/>
            <a:pathLst>
              <a:path h="969884" w="5733724">
                <a:moveTo>
                  <a:pt x="0" y="0"/>
                </a:moveTo>
                <a:lnTo>
                  <a:pt x="5733724" y="0"/>
                </a:lnTo>
                <a:lnTo>
                  <a:pt x="5733724" y="969884"/>
                </a:lnTo>
                <a:lnTo>
                  <a:pt x="0" y="969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17072" y="169228"/>
            <a:ext cx="9608582" cy="1517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60"/>
              </a:lnSpc>
            </a:pPr>
            <a:r>
              <a:rPr lang="en-US" sz="8900">
                <a:solidFill>
                  <a:srgbClr val="FFFFFF"/>
                </a:solidFill>
                <a:latin typeface="Open Sans Bold"/>
              </a:rPr>
              <a:t>Wybór modelu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551" y="2438837"/>
            <a:ext cx="1471419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Użyliśmy dataiku do </a:t>
            </a:r>
            <a:r>
              <a:rPr lang="en-US" sz="3399">
                <a:solidFill>
                  <a:srgbClr val="38B6FF"/>
                </a:solidFill>
                <a:latin typeface="Open Sans"/>
              </a:rPr>
              <a:t>odnalezienia najlepszego modelu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i hiperparametrów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6737" y="4819967"/>
            <a:ext cx="977969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Spośród tych które udało się natrenować na 100,000 rekordach wygrał </a:t>
            </a:r>
            <a:r>
              <a:rPr lang="en-US" sz="3399">
                <a:solidFill>
                  <a:srgbClr val="38B6FF"/>
                </a:solidFill>
                <a:latin typeface="Open Sans"/>
              </a:rPr>
              <a:t>LightGBM 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z accuracy równym 23.8%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01352" y="2346531"/>
            <a:ext cx="6993210" cy="7433297"/>
          </a:xfrm>
          <a:custGeom>
            <a:avLst/>
            <a:gdLst/>
            <a:ahLst/>
            <a:cxnLst/>
            <a:rect r="r" b="b" t="t" l="l"/>
            <a:pathLst>
              <a:path h="7433297" w="6993210">
                <a:moveTo>
                  <a:pt x="0" y="0"/>
                </a:moveTo>
                <a:lnTo>
                  <a:pt x="6993210" y="0"/>
                </a:lnTo>
                <a:lnTo>
                  <a:pt x="6993210" y="7433297"/>
                </a:lnTo>
                <a:lnTo>
                  <a:pt x="0" y="74332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613338"/>
            <a:ext cx="8734183" cy="5644962"/>
          </a:xfrm>
          <a:custGeom>
            <a:avLst/>
            <a:gdLst/>
            <a:ahLst/>
            <a:cxnLst/>
            <a:rect r="r" b="b" t="t" l="l"/>
            <a:pathLst>
              <a:path h="5644962" w="8734183">
                <a:moveTo>
                  <a:pt x="0" y="0"/>
                </a:moveTo>
                <a:lnTo>
                  <a:pt x="8734183" y="0"/>
                </a:lnTo>
                <a:lnTo>
                  <a:pt x="8734183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37527"/>
            <a:ext cx="1167381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Po implementacji modelu w kodzie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357948"/>
            <a:ext cx="1148625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udało sie wytrenować model LightGBM z </a:t>
            </a:r>
            <a:r>
              <a:rPr lang="en-US" sz="3399">
                <a:solidFill>
                  <a:srgbClr val="38B6FF"/>
                </a:solidFill>
                <a:latin typeface="Open Sans"/>
              </a:rPr>
              <a:t>accuracy 41%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60236" y="0"/>
            <a:ext cx="7827764" cy="10287000"/>
          </a:xfrm>
          <a:custGeom>
            <a:avLst/>
            <a:gdLst/>
            <a:ahLst/>
            <a:cxnLst/>
            <a:rect r="r" b="b" t="t" l="l"/>
            <a:pathLst>
              <a:path h="10287000" w="7827764">
                <a:moveTo>
                  <a:pt x="0" y="0"/>
                </a:moveTo>
                <a:lnTo>
                  <a:pt x="7827764" y="0"/>
                </a:lnTo>
                <a:lnTo>
                  <a:pt x="78277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91972"/>
            <a:ext cx="81153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GUI dla testów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136905"/>
            <a:ext cx="7712429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ublic Sans"/>
              </a:rPr>
              <a:t>Model pozwala na nie podawanie (nullowanie) części parametrów </a:t>
            </a:r>
          </a:p>
          <a:p>
            <a:pPr algn="l" marL="604520" indent="-302260" lvl="1">
              <a:lnSpc>
                <a:spcPts val="3919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ublic Sans"/>
              </a:rPr>
              <a:t>W przypadku operatora 911 większość danych może być pobrana automatycznie (np. czas, lokacja zgłaszającego) i można też użyć modeli językowych do automatycznego pobrania informacji podczas rozmowy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DAGH8QFlVdk</dc:identifier>
  <dcterms:modified xsi:type="dcterms:W3CDTF">2011-08-01T06:04:30Z</dcterms:modified>
  <cp:revision>1</cp:revision>
  <dc:title>Przyspieszanie Operatora 911 w przewidywaniu przestępczości</dc:title>
</cp:coreProperties>
</file>