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7" r:id="rId5"/>
    <p:sldId id="268" r:id="rId6"/>
    <p:sldId id="258" r:id="rId7"/>
    <p:sldId id="269" r:id="rId8"/>
    <p:sldId id="274" r:id="rId9"/>
    <p:sldId id="260" r:id="rId10"/>
    <p:sldId id="271" r:id="rId11"/>
    <p:sldId id="272" r:id="rId12"/>
    <p:sldId id="270" r:id="rId13"/>
    <p:sldId id="273" r:id="rId14"/>
    <p:sldId id="261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32B"/>
    <a:srgbClr val="C70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47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80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54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2741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795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01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848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95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700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2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77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83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52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27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88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90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1461-D36A-4A52-BFEC-27D4B512541A}" type="datetimeFigureOut">
              <a:rPr lang="it-IT" smtClean="0"/>
              <a:t>28/10/2020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A2DA64-B90A-4D45-B898-21C5F7A4208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9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B4621-0613-44F0-BA34-83FD45F51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4002" y="1265314"/>
            <a:ext cx="5167954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Sprint retrospective</a:t>
            </a:r>
            <a:br>
              <a:rPr lang="en-US" dirty="0"/>
            </a:br>
            <a:r>
              <a:rPr lang="en-US" sz="2000" dirty="0"/>
              <a:t> </a:t>
            </a:r>
            <a:br>
              <a:rPr lang="en-US" sz="3200" dirty="0"/>
            </a:br>
            <a:r>
              <a:rPr lang="en-US" sz="3000" dirty="0"/>
              <a:t>Office Queue Management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855A68B-0B17-4779-BB9F-B068F2CF8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002" y="4514446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SE2 - Team 8</a:t>
            </a:r>
          </a:p>
        </p:txBody>
      </p:sp>
      <p:sp>
        <p:nvSpPr>
          <p:cNvPr id="1028" name="Isosceles Triangle 7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Queue Management System (QMS) - ATT Systems">
            <a:extLst>
              <a:ext uri="{FF2B5EF4-FFF2-40B4-BE49-F238E27FC236}">
                <a16:creationId xmlns:a16="http://schemas.microsoft.com/office/drawing/2014/main" id="{6346FA74-5461-403F-AE2C-CDB4DEF9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8503" y="1911656"/>
            <a:ext cx="3143100" cy="244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ttotitolo 2">
            <a:extLst>
              <a:ext uri="{FF2B5EF4-FFF2-40B4-BE49-F238E27FC236}">
                <a16:creationId xmlns:a16="http://schemas.microsoft.com/office/drawing/2014/main" id="{2832AA59-19FA-45FC-83F2-8E8912A8B717}"/>
              </a:ext>
            </a:extLst>
          </p:cNvPr>
          <p:cNvSpPr txBox="1">
            <a:spLocks/>
          </p:cNvSpPr>
          <p:nvPr/>
        </p:nvSpPr>
        <p:spPr>
          <a:xfrm>
            <a:off x="521011" y="4168279"/>
            <a:ext cx="2666805" cy="2366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800"/>
              </a:spcBef>
            </a:pPr>
            <a:r>
              <a:rPr lang="it-IT" dirty="0"/>
              <a:t>Barco Luca</a:t>
            </a:r>
          </a:p>
          <a:p>
            <a:pPr algn="l">
              <a:spcBef>
                <a:spcPts val="800"/>
              </a:spcBef>
            </a:pPr>
            <a:r>
              <a:rPr lang="it-IT" dirty="0"/>
              <a:t>Chen </a:t>
            </a:r>
            <a:r>
              <a:rPr lang="it-IT" dirty="0" err="1"/>
              <a:t>Jinzhuo</a:t>
            </a:r>
            <a:endParaRPr lang="it-IT" dirty="0"/>
          </a:p>
          <a:p>
            <a:pPr algn="l">
              <a:spcBef>
                <a:spcPts val="800"/>
              </a:spcBef>
            </a:pPr>
            <a:r>
              <a:rPr lang="it-IT" dirty="0" err="1"/>
              <a:t>Farhadov</a:t>
            </a:r>
            <a:r>
              <a:rPr lang="it-IT" dirty="0"/>
              <a:t> </a:t>
            </a:r>
            <a:r>
              <a:rPr lang="it-IT" dirty="0" err="1"/>
              <a:t>Elchin</a:t>
            </a:r>
            <a:endParaRPr lang="it-IT" dirty="0"/>
          </a:p>
          <a:p>
            <a:pPr algn="l">
              <a:spcBef>
                <a:spcPts val="800"/>
              </a:spcBef>
            </a:pPr>
            <a:r>
              <a:rPr lang="it-IT" dirty="0"/>
              <a:t>Finocchiaro Loredana</a:t>
            </a:r>
          </a:p>
          <a:p>
            <a:pPr algn="l">
              <a:spcBef>
                <a:spcPts val="800"/>
              </a:spcBef>
            </a:pPr>
            <a:r>
              <a:rPr lang="it-IT" dirty="0"/>
              <a:t>Laudani Daniele</a:t>
            </a:r>
          </a:p>
          <a:p>
            <a:pPr algn="l">
              <a:spcBef>
                <a:spcPts val="800"/>
              </a:spcBef>
            </a:pPr>
            <a:r>
              <a:rPr lang="it-IT" dirty="0"/>
              <a:t>Nicolò Antonino</a:t>
            </a:r>
          </a:p>
        </p:txBody>
      </p:sp>
    </p:spTree>
    <p:extLst>
      <p:ext uri="{BB962C8B-B14F-4D97-AF65-F5344CB8AC3E}">
        <p14:creationId xmlns:p14="http://schemas.microsoft.com/office/powerpoint/2010/main" val="241663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96040-1F2F-43E1-9BCD-07B8DB64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Unit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7E4B12-CB77-481A-98CD-339A8C6E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Total hours </a:t>
            </a:r>
            <a:r>
              <a:rPr lang="it-IT" sz="2000" dirty="0" err="1"/>
              <a:t>estimated</a:t>
            </a:r>
            <a:r>
              <a:rPr lang="it-IT" sz="2000" dirty="0"/>
              <a:t>: 7 </a:t>
            </a:r>
            <a:r>
              <a:rPr lang="it-IT" sz="2000" dirty="0" err="1"/>
              <a:t>ph</a:t>
            </a:r>
            <a:endParaRPr lang="it-IT" sz="2000" dirty="0"/>
          </a:p>
          <a:p>
            <a:r>
              <a:rPr lang="it-IT" sz="2000" dirty="0"/>
              <a:t>Total hours </a:t>
            </a:r>
            <a:r>
              <a:rPr lang="it-IT" sz="2000" dirty="0" err="1"/>
              <a:t>spent</a:t>
            </a:r>
            <a:r>
              <a:rPr lang="it-IT" sz="2000" dirty="0"/>
              <a:t>: 9 </a:t>
            </a:r>
            <a:r>
              <a:rPr lang="it-IT" sz="2000" dirty="0" err="1"/>
              <a:t>ph</a:t>
            </a:r>
            <a:endParaRPr lang="it-IT" sz="2000" dirty="0"/>
          </a:p>
          <a:p>
            <a:r>
              <a:rPr lang="it-IT" sz="2000" dirty="0"/>
              <a:t>N° of </a:t>
            </a:r>
            <a:r>
              <a:rPr lang="it-IT" sz="2000" dirty="0" err="1"/>
              <a:t>automated</a:t>
            </a:r>
            <a:r>
              <a:rPr lang="it-IT" sz="2000" dirty="0"/>
              <a:t> </a:t>
            </a:r>
            <a:r>
              <a:rPr lang="it-IT" sz="2000" dirty="0" err="1"/>
              <a:t>unit</a:t>
            </a:r>
            <a:r>
              <a:rPr lang="it-IT" sz="2000" dirty="0"/>
              <a:t> </a:t>
            </a:r>
            <a:r>
              <a:rPr lang="it-IT" sz="2000" dirty="0" err="1"/>
              <a:t>tests</a:t>
            </a:r>
            <a:r>
              <a:rPr lang="it-IT" sz="2000" dirty="0"/>
              <a:t>: 11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784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A9760-56B8-4960-8A02-49698C73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Integration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F97D6C-621F-4040-B666-B1346CBC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Total hours </a:t>
            </a:r>
            <a:r>
              <a:rPr lang="it-IT" sz="2000" dirty="0" err="1"/>
              <a:t>estimated</a:t>
            </a:r>
            <a:r>
              <a:rPr lang="it-IT" sz="2000" dirty="0"/>
              <a:t>: 3 </a:t>
            </a:r>
            <a:r>
              <a:rPr lang="it-IT" sz="2000" dirty="0" err="1"/>
              <a:t>ph</a:t>
            </a:r>
            <a:endParaRPr lang="it-IT" sz="2000" dirty="0"/>
          </a:p>
          <a:p>
            <a:r>
              <a:rPr lang="it-IT" sz="2000" dirty="0"/>
              <a:t>Total hours </a:t>
            </a:r>
            <a:r>
              <a:rPr lang="it-IT" sz="2000" dirty="0" err="1"/>
              <a:t>spent</a:t>
            </a:r>
            <a:r>
              <a:rPr lang="it-IT" sz="2000" dirty="0"/>
              <a:t>: 5 </a:t>
            </a:r>
            <a:r>
              <a:rPr lang="it-IT" sz="2000" dirty="0" err="1"/>
              <a:t>ph</a:t>
            </a:r>
            <a:endParaRPr lang="it-IT" sz="2000" dirty="0"/>
          </a:p>
          <a:p>
            <a:r>
              <a:rPr lang="it-IT" sz="2000" dirty="0"/>
              <a:t>N° of </a:t>
            </a:r>
            <a:r>
              <a:rPr lang="it-IT" sz="2000" dirty="0" err="1"/>
              <a:t>automated</a:t>
            </a:r>
            <a:r>
              <a:rPr lang="it-IT" sz="2000" dirty="0"/>
              <a:t> </a:t>
            </a:r>
            <a:r>
              <a:rPr lang="it-IT" sz="2000" dirty="0" err="1"/>
              <a:t>unit</a:t>
            </a:r>
            <a:r>
              <a:rPr lang="it-IT" sz="2000" dirty="0"/>
              <a:t> </a:t>
            </a:r>
            <a:r>
              <a:rPr lang="it-IT" sz="2000" dirty="0" err="1"/>
              <a:t>tests</a:t>
            </a:r>
            <a:r>
              <a:rPr lang="it-IT" sz="2000" dirty="0"/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62951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241DD-C9C9-4101-ADBA-5499FFE5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Coverage</a:t>
            </a: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682C0C5-5A26-4867-ADF0-4825DE38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066834"/>
            <a:ext cx="6679811" cy="2700017"/>
          </a:xfrm>
          <a:prstGeom prst="rect">
            <a:avLst/>
          </a:prstGeo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39B1B7C-7403-4D29-A364-B8530C55D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55956"/>
            <a:ext cx="7174762" cy="241021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811194-74B8-4F82-9FF0-478293336C59}"/>
              </a:ext>
            </a:extLst>
          </p:cNvPr>
          <p:cNvSpPr txBox="1"/>
          <p:nvPr/>
        </p:nvSpPr>
        <p:spPr>
          <a:xfrm rot="16200000">
            <a:off x="-111340" y="2576394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C70F3C"/>
                </a:solidFill>
              </a:rPr>
              <a:t>CLIENT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F4CFC0B-EB18-4FF3-9E26-FF08295B5657}"/>
              </a:ext>
            </a:extLst>
          </p:cNvPr>
          <p:cNvSpPr txBox="1"/>
          <p:nvPr/>
        </p:nvSpPr>
        <p:spPr>
          <a:xfrm rot="16200000">
            <a:off x="-111340" y="5232175"/>
            <a:ext cx="120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4A932B"/>
                </a:solidFill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57192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8978BE-CF67-4AE1-B505-7F1AF6DE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Code review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BDBB6C-8F38-41B7-8F2E-B051F1774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Total hours </a:t>
            </a:r>
            <a:r>
              <a:rPr lang="it-IT" sz="2000" dirty="0" err="1"/>
              <a:t>estimated</a:t>
            </a:r>
            <a:r>
              <a:rPr lang="it-IT" sz="2000" dirty="0"/>
              <a:t>: ?</a:t>
            </a:r>
          </a:p>
          <a:p>
            <a:r>
              <a:rPr lang="it-IT" sz="2000" dirty="0"/>
              <a:t>Total hours </a:t>
            </a:r>
            <a:r>
              <a:rPr lang="it-IT" sz="2000" dirty="0" err="1"/>
              <a:t>spent</a:t>
            </a:r>
            <a:r>
              <a:rPr lang="it-IT" sz="2000" dirty="0"/>
              <a:t>: 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849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6915C-1E88-4557-A73D-B9FE4F21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 dirty="0" err="1"/>
              <a:t>Assessment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B742DF-D777-4FB8-99E7-8C29D017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How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go?</a:t>
            </a:r>
            <a:endParaRPr lang="it-IT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Privacy Impact Assessment Icon of Gradient style - Available in SVG, PNG,  EPS, AI &amp; Icon fonts">
            <a:extLst>
              <a:ext uri="{FF2B5EF4-FFF2-40B4-BE49-F238E27FC236}">
                <a16:creationId xmlns:a16="http://schemas.microsoft.com/office/drawing/2014/main" id="{1C1DF030-D23A-4463-9AD8-FAD81C25D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668" y="2130717"/>
            <a:ext cx="3254771" cy="325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69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E4958-3CC8-408D-B0FD-6A3B99A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68670" cy="1320800"/>
          </a:xfrm>
        </p:spPr>
        <p:txBody>
          <a:bodyPr>
            <a:normAutofit/>
          </a:bodyPr>
          <a:lstStyle/>
          <a:p>
            <a:r>
              <a:rPr lang="en-US" dirty="0"/>
              <a:t>Did you complete all the planned stories?</a:t>
            </a:r>
            <a:br>
              <a:rPr lang="en-US" dirty="0"/>
            </a:br>
            <a:r>
              <a:rPr lang="en-US" dirty="0"/>
              <a:t>If no, why?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56ACB-12E1-4D5F-91B0-1EB88375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Yes,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able</a:t>
            </a:r>
            <a:r>
              <a:rPr lang="it-IT" sz="2000" dirty="0"/>
              <a:t> to complete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planned</a:t>
            </a:r>
            <a:r>
              <a:rPr lang="it-IT" sz="2000" dirty="0"/>
              <a:t> stories.</a:t>
            </a:r>
          </a:p>
          <a:p>
            <a:r>
              <a:rPr lang="it-IT" sz="2000" dirty="0" err="1"/>
              <a:t>Although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made an </a:t>
            </a:r>
            <a:r>
              <a:rPr lang="it-IT" sz="2000" dirty="0" err="1"/>
              <a:t>error</a:t>
            </a:r>
            <a:r>
              <a:rPr lang="it-IT" sz="2000" dirty="0"/>
              <a:t>: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«</a:t>
            </a:r>
            <a:r>
              <a:rPr lang="it-IT" sz="2000" dirty="0" err="1"/>
              <a:t>Done</a:t>
            </a:r>
            <a:r>
              <a:rPr lang="it-IT" sz="2000" dirty="0"/>
              <a:t>» stories </a:t>
            </a:r>
            <a:r>
              <a:rPr lang="it-IT" sz="2000" dirty="0" err="1"/>
              <a:t>correctly</a:t>
            </a:r>
            <a:r>
              <a:rPr lang="it-IT" sz="2000" dirty="0"/>
              <a:t> </a:t>
            </a:r>
            <a:r>
              <a:rPr lang="it-IT" sz="2000" dirty="0" err="1"/>
              <a:t>implemented</a:t>
            </a:r>
            <a:r>
              <a:rPr lang="it-IT" sz="2000" dirty="0"/>
              <a:t>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yet</a:t>
            </a:r>
            <a:r>
              <a:rPr lang="it-IT" sz="2000" dirty="0"/>
              <a:t> </a:t>
            </a:r>
            <a:r>
              <a:rPr lang="it-IT" sz="2000" dirty="0" err="1"/>
              <a:t>tested</a:t>
            </a:r>
            <a:r>
              <a:rPr lang="it-IT" sz="2000" dirty="0"/>
              <a:t>.</a:t>
            </a:r>
          </a:p>
          <a:p>
            <a:r>
              <a:rPr lang="it-IT" sz="2000" dirty="0"/>
              <a:t>Testing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considered</a:t>
            </a:r>
            <a:r>
              <a:rPr lang="it-IT" sz="2000" dirty="0"/>
              <a:t> </a:t>
            </a:r>
            <a:r>
              <a:rPr lang="it-IT" sz="2000" dirty="0" err="1"/>
              <a:t>among</a:t>
            </a:r>
            <a:r>
              <a:rPr lang="it-IT" sz="2000" dirty="0"/>
              <a:t> more general tasks,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were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completed</a:t>
            </a:r>
            <a:r>
              <a:rPr lang="it-IT" sz="2000" dirty="0"/>
              <a:t> </a:t>
            </a:r>
            <a:r>
              <a:rPr lang="it-IT" sz="2000" dirty="0" err="1"/>
              <a:t>entirely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743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1F31A-6B98-4FA8-9EB1-FC9FAFB2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caused your errors in estimation (if any)?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F207B8-C17A-481C-9A47-13AD0C54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spent</a:t>
            </a:r>
            <a:r>
              <a:rPr lang="it-IT" sz="2000" dirty="0"/>
              <a:t>, more or </a:t>
            </a:r>
            <a:r>
              <a:rPr lang="it-IT" sz="2000" dirty="0" err="1"/>
              <a:t>less</a:t>
            </a:r>
            <a:r>
              <a:rPr lang="it-IT" sz="2000" dirty="0"/>
              <a:t>, 6 </a:t>
            </a:r>
            <a:r>
              <a:rPr lang="it-IT" sz="2000" dirty="0" err="1"/>
              <a:t>ph</a:t>
            </a:r>
            <a:r>
              <a:rPr lang="it-IT" sz="2000" dirty="0"/>
              <a:t> more with </a:t>
            </a:r>
            <a:r>
              <a:rPr lang="it-IT" sz="2000" dirty="0" err="1"/>
              <a:t>respect</a:t>
            </a:r>
            <a:r>
              <a:rPr lang="it-IT" sz="2000" dirty="0"/>
              <a:t> to the </a:t>
            </a:r>
            <a:r>
              <a:rPr lang="it-IT" sz="2000" dirty="0" err="1"/>
              <a:t>estimation</a:t>
            </a:r>
            <a:r>
              <a:rPr lang="it-IT" sz="2000" dirty="0"/>
              <a:t>. </a:t>
            </a:r>
            <a:r>
              <a:rPr lang="it-IT" sz="2000" dirty="0" err="1"/>
              <a:t>Furthermore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noticed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hours </a:t>
            </a:r>
            <a:r>
              <a:rPr lang="it-IT" sz="2000" dirty="0" err="1"/>
              <a:t>spent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story are </a:t>
            </a:r>
            <a:r>
              <a:rPr lang="it-IT" sz="2000" dirty="0" err="1"/>
              <a:t>often</a:t>
            </a:r>
            <a:r>
              <a:rPr lang="it-IT" sz="2000" dirty="0"/>
              <a:t> </a:t>
            </a:r>
            <a:r>
              <a:rPr lang="it-IT" sz="2000" dirty="0" err="1"/>
              <a:t>not</a:t>
            </a:r>
            <a:r>
              <a:rPr lang="it-IT" sz="2000" dirty="0"/>
              <a:t> so </a:t>
            </a:r>
            <a:r>
              <a:rPr lang="it-IT" sz="2000" dirty="0" err="1"/>
              <a:t>coherent</a:t>
            </a:r>
            <a:r>
              <a:rPr lang="it-IT" sz="2000" dirty="0"/>
              <a:t> with the points </a:t>
            </a:r>
            <a:r>
              <a:rPr lang="it-IT" sz="2000" dirty="0" err="1"/>
              <a:t>assigned</a:t>
            </a:r>
            <a:r>
              <a:rPr lang="it-IT" sz="2000" dirty="0"/>
              <a:t> to </a:t>
            </a:r>
            <a:r>
              <a:rPr lang="it-IT" sz="2000" dirty="0" err="1"/>
              <a:t>that</a:t>
            </a:r>
            <a:r>
              <a:rPr lang="it-IT" sz="2000" dirty="0"/>
              <a:t> story.</a:t>
            </a:r>
          </a:p>
          <a:p>
            <a:r>
              <a:rPr lang="it-IT" sz="2000" dirty="0"/>
              <a:t>The </a:t>
            </a:r>
            <a:r>
              <a:rPr lang="it-IT" sz="2000" dirty="0" err="1"/>
              <a:t>reason</a:t>
            </a:r>
            <a:r>
              <a:rPr lang="it-IT" sz="2000" dirty="0"/>
              <a:t> for </a:t>
            </a:r>
            <a:r>
              <a:rPr lang="it-IT" sz="2000" dirty="0" err="1"/>
              <a:t>underestimating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maybe</a:t>
            </a:r>
            <a:r>
              <a:rPr lang="it-IT" sz="2000" dirty="0"/>
              <a:t> due to </a:t>
            </a:r>
            <a:r>
              <a:rPr lang="it-IT" sz="2000" dirty="0" err="1"/>
              <a:t>not</a:t>
            </a:r>
            <a:r>
              <a:rPr lang="it-IT" sz="2000" dirty="0"/>
              <a:t> so </a:t>
            </a:r>
            <a:r>
              <a:rPr lang="it-IT" sz="2000" dirty="0" err="1"/>
              <a:t>great</a:t>
            </a:r>
            <a:r>
              <a:rPr lang="it-IT" sz="2000" dirty="0"/>
              <a:t> </a:t>
            </a:r>
            <a:r>
              <a:rPr lang="it-IT" sz="2000" dirty="0" err="1"/>
              <a:t>experience</a:t>
            </a:r>
            <a:r>
              <a:rPr lang="it-IT" sz="2000" dirty="0"/>
              <a:t> in </a:t>
            </a:r>
            <a:r>
              <a:rPr lang="it-IT" sz="2000" dirty="0" err="1"/>
              <a:t>managing</a:t>
            </a:r>
            <a:r>
              <a:rPr lang="it-IT" sz="2000" dirty="0"/>
              <a:t> the </a:t>
            </a:r>
            <a:r>
              <a:rPr lang="it-IT" sz="2000" dirty="0" err="1"/>
              <a:t>choosen</a:t>
            </a:r>
            <a:r>
              <a:rPr lang="it-IT" sz="2000" dirty="0"/>
              <a:t> </a:t>
            </a:r>
            <a:r>
              <a:rPr lang="it-IT" sz="2000" dirty="0" err="1"/>
              <a:t>implementation</a:t>
            </a:r>
            <a:r>
              <a:rPr lang="it-IT" sz="2000" dirty="0"/>
              <a:t> </a:t>
            </a:r>
            <a:r>
              <a:rPr lang="it-IT" sz="2000" dirty="0" err="1"/>
              <a:t>technology</a:t>
            </a:r>
            <a:r>
              <a:rPr lang="it-IT" sz="2000" dirty="0"/>
              <a:t> and in </a:t>
            </a:r>
            <a:r>
              <a:rPr lang="it-IT" sz="2000" dirty="0" err="1"/>
              <a:t>aligning</a:t>
            </a:r>
            <a:r>
              <a:rPr lang="it-IT" sz="2000" dirty="0"/>
              <a:t> </a:t>
            </a:r>
            <a:r>
              <a:rPr lang="it-IT" sz="2000" dirty="0" err="1"/>
              <a:t>own</a:t>
            </a:r>
            <a:r>
              <a:rPr lang="it-IT" sz="2000" dirty="0"/>
              <a:t> work with </a:t>
            </a:r>
            <a:r>
              <a:rPr lang="it-IT" sz="2000" dirty="0" err="1"/>
              <a:t>those</a:t>
            </a:r>
            <a:r>
              <a:rPr lang="it-IT" sz="2000" dirty="0"/>
              <a:t> of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members</a:t>
            </a:r>
            <a:r>
              <a:rPr lang="it-IT" sz="2000" dirty="0"/>
              <a:t>,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caused</a:t>
            </a:r>
            <a:r>
              <a:rPr lang="it-IT" sz="2000" dirty="0"/>
              <a:t> a bit of a </a:t>
            </a:r>
            <a:r>
              <a:rPr lang="it-IT" sz="2000" dirty="0" err="1"/>
              <a:t>waste</a:t>
            </a:r>
            <a:r>
              <a:rPr lang="it-IT" sz="2000" dirty="0"/>
              <a:t> of time.</a:t>
            </a:r>
          </a:p>
          <a:p>
            <a:r>
              <a:rPr lang="it-IT" sz="2000" dirty="0" err="1"/>
              <a:t>We</a:t>
            </a:r>
            <a:r>
              <a:rPr lang="it-IT" sz="2000" dirty="0"/>
              <a:t> can conclude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surely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learn</a:t>
            </a:r>
            <a:r>
              <a:rPr lang="it-IT" sz="2000" dirty="0"/>
              <a:t> </a:t>
            </a:r>
            <a:r>
              <a:rPr lang="it-IT" sz="2000" dirty="0" err="1"/>
              <a:t>still</a:t>
            </a:r>
            <a:r>
              <a:rPr lang="it-IT" sz="2000" dirty="0"/>
              <a:t> a </a:t>
            </a:r>
            <a:r>
              <a:rPr lang="it-IT" sz="2000" dirty="0" err="1"/>
              <a:t>lot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estimation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9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5AB01-514D-47CD-912B-B0703161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lessons did you learn (both positive and </a:t>
            </a:r>
            <a:r>
              <a:rPr lang="it-IT" dirty="0"/>
              <a:t>negative) in </a:t>
            </a:r>
            <a:r>
              <a:rPr lang="it-IT" dirty="0" err="1"/>
              <a:t>this</a:t>
            </a:r>
            <a:r>
              <a:rPr lang="it-IT" dirty="0"/>
              <a:t> Sprint?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E4ED52-9A90-44BF-A2C5-7A81544F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it-IT" sz="2000" dirty="0" err="1"/>
              <a:t>Coordination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team </a:t>
            </a:r>
            <a:r>
              <a:rPr lang="it-IT" sz="2000" dirty="0" err="1"/>
              <a:t>members</a:t>
            </a:r>
            <a:r>
              <a:rPr lang="it-IT" sz="2000" dirty="0"/>
              <a:t> </a:t>
            </a:r>
            <a:r>
              <a:rPr lang="it-IT" sz="2000" dirty="0" err="1"/>
              <a:t>was</a:t>
            </a:r>
            <a:r>
              <a:rPr lang="it-IT" sz="2000" dirty="0"/>
              <a:t> </a:t>
            </a:r>
            <a:r>
              <a:rPr lang="it-IT" sz="2000" dirty="0" err="1"/>
              <a:t>quite</a:t>
            </a:r>
            <a:r>
              <a:rPr lang="it-IT" sz="2000" dirty="0"/>
              <a:t> good,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it’s</a:t>
            </a:r>
            <a:r>
              <a:rPr lang="it-IT" sz="2000" dirty="0"/>
              <a:t> </a:t>
            </a:r>
            <a:r>
              <a:rPr lang="it-IT" sz="2000" dirty="0" err="1"/>
              <a:t>always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to do </a:t>
            </a:r>
            <a:r>
              <a:rPr lang="it-IT" sz="2000" dirty="0" err="1"/>
              <a:t>better</a:t>
            </a:r>
            <a:r>
              <a:rPr lang="it-IT" sz="2000" dirty="0"/>
              <a:t> for the future.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reached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</a:t>
            </a:r>
            <a:r>
              <a:rPr lang="it-IT" sz="2000" dirty="0" err="1"/>
              <a:t>objective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completing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committed</a:t>
            </a:r>
            <a:r>
              <a:rPr lang="it-IT" sz="2000" dirty="0"/>
              <a:t> stories.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gained</a:t>
            </a:r>
            <a:r>
              <a:rPr lang="it-IT" sz="2000" dirty="0"/>
              <a:t> </a:t>
            </a:r>
            <a:r>
              <a:rPr lang="it-IT" sz="2000" dirty="0" err="1"/>
              <a:t>many</a:t>
            </a:r>
            <a:r>
              <a:rPr lang="it-IT" sz="2000" dirty="0"/>
              <a:t> positive feedbacks from the stakeholders.</a:t>
            </a:r>
          </a:p>
          <a:p>
            <a:pPr marL="0" indent="0">
              <a:buNone/>
            </a:pPr>
            <a:endParaRPr lang="it-IT" sz="20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had</a:t>
            </a:r>
            <a:r>
              <a:rPr lang="it-IT" sz="2000" dirty="0"/>
              <a:t>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issues</a:t>
            </a:r>
            <a:r>
              <a:rPr lang="it-IT" sz="2000" dirty="0"/>
              <a:t> </a:t>
            </a:r>
            <a:r>
              <a:rPr lang="it-IT" sz="2000" dirty="0" err="1"/>
              <a:t>concerning</a:t>
            </a:r>
            <a:r>
              <a:rPr lang="it-IT" sz="2000" dirty="0"/>
              <a:t> testing, </a:t>
            </a:r>
            <a:r>
              <a:rPr lang="it-IT" sz="2000" dirty="0" err="1"/>
              <a:t>because</a:t>
            </a:r>
            <a:r>
              <a:rPr lang="it-IT" sz="2000" dirty="0"/>
              <a:t> of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little</a:t>
            </a:r>
            <a:r>
              <a:rPr lang="it-IT" sz="2000" dirty="0"/>
              <a:t> </a:t>
            </a:r>
            <a:r>
              <a:rPr lang="it-IT" sz="2000" dirty="0" err="1"/>
              <a:t>experience</a:t>
            </a:r>
            <a:r>
              <a:rPr lang="it-IT" sz="2000" dirty="0"/>
              <a:t> </a:t>
            </a:r>
            <a:r>
              <a:rPr lang="it-IT" sz="2000" dirty="0" err="1"/>
              <a:t>about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</a:t>
            </a:r>
            <a:r>
              <a:rPr lang="it-IT" sz="2000" dirty="0" err="1"/>
              <a:t>improve</a:t>
            </a:r>
            <a:r>
              <a:rPr lang="it-IT" sz="2000" dirty="0"/>
              <a:t> </a:t>
            </a:r>
            <a:r>
              <a:rPr lang="it-IT" sz="2000" dirty="0" err="1"/>
              <a:t>our</a:t>
            </a:r>
            <a:r>
              <a:rPr lang="it-IT" sz="2000" dirty="0"/>
              <a:t> capability of </a:t>
            </a:r>
            <a:r>
              <a:rPr lang="it-IT" sz="2000" dirty="0" err="1"/>
              <a:t>estimating</a:t>
            </a:r>
            <a:r>
              <a:rPr lang="it-IT" sz="2000" dirty="0"/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it-IT" sz="20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5876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02597-6585-465C-A61E-080FE0B7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 1 or 2 improvement goals for the next sprint and specify how to achieve them </a:t>
            </a:r>
            <a:r>
              <a:rPr lang="en-US" sz="2200" dirty="0"/>
              <a:t>(technical </a:t>
            </a:r>
            <a:r>
              <a:rPr lang="it-IT" sz="2200" dirty="0"/>
              <a:t>tasks, team </a:t>
            </a:r>
            <a:r>
              <a:rPr lang="it-IT" sz="2200" dirty="0" err="1"/>
              <a:t>coordination</a:t>
            </a:r>
            <a:r>
              <a:rPr lang="it-IT" sz="2200" dirty="0"/>
              <a:t>, etc.)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228E66-2E4E-487D-BD7C-6F26F0367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07640"/>
            <a:ext cx="8819004" cy="3749879"/>
          </a:xfrm>
        </p:spPr>
        <p:txBody>
          <a:bodyPr>
            <a:normAutofit/>
          </a:bodyPr>
          <a:lstStyle/>
          <a:p>
            <a:r>
              <a:rPr lang="it-IT" sz="2000" dirty="0" err="1"/>
              <a:t>Each</a:t>
            </a:r>
            <a:r>
              <a:rPr lang="it-IT" sz="2000" dirty="0"/>
              <a:t> of </a:t>
            </a:r>
            <a:r>
              <a:rPr lang="it-IT" sz="2000" dirty="0" err="1"/>
              <a:t>us</a:t>
            </a:r>
            <a:r>
              <a:rPr lang="it-IT" sz="2000" dirty="0"/>
              <a:t> </a:t>
            </a:r>
            <a:r>
              <a:rPr lang="it-IT" sz="2000" dirty="0" err="1"/>
              <a:t>should</a:t>
            </a:r>
            <a:r>
              <a:rPr lang="it-IT" sz="2000" dirty="0"/>
              <a:t> </a:t>
            </a:r>
            <a:r>
              <a:rPr lang="it-IT" sz="2000" dirty="0" err="1"/>
              <a:t>learn</a:t>
            </a:r>
            <a:r>
              <a:rPr lang="it-IT" sz="2000" dirty="0"/>
              <a:t> </a:t>
            </a:r>
            <a:r>
              <a:rPr lang="it-IT" sz="2000" dirty="0" err="1"/>
              <a:t>how</a:t>
            </a:r>
            <a:r>
              <a:rPr lang="it-IT" sz="2000" dirty="0"/>
              <a:t> to do testing in the </a:t>
            </a:r>
            <a:r>
              <a:rPr lang="it-IT" sz="2000" dirty="0" err="1"/>
              <a:t>choosen</a:t>
            </a:r>
            <a:r>
              <a:rPr lang="it-IT" sz="2000" dirty="0"/>
              <a:t> framework (</a:t>
            </a:r>
            <a:r>
              <a:rPr lang="it-IT" sz="2000" dirty="0" err="1"/>
              <a:t>since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new for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us</a:t>
            </a:r>
            <a:r>
              <a:rPr lang="it-IT" sz="2000" dirty="0"/>
              <a:t>) and test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functions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soon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these</a:t>
            </a:r>
            <a:r>
              <a:rPr lang="it-IT" sz="2000" dirty="0"/>
              <a:t> are </a:t>
            </a:r>
            <a:r>
              <a:rPr lang="it-IT" sz="2000" dirty="0" err="1"/>
              <a:t>completed</a:t>
            </a:r>
            <a:r>
              <a:rPr lang="it-IT" sz="2000" dirty="0"/>
              <a:t> (</a:t>
            </a:r>
            <a:r>
              <a:rPr lang="it-IT" sz="2000" dirty="0" err="1"/>
              <a:t>only</a:t>
            </a:r>
            <a:r>
              <a:rPr lang="it-IT" sz="2000" dirty="0"/>
              <a:t> </a:t>
            </a:r>
            <a:r>
              <a:rPr lang="it-IT" sz="2000" dirty="0" err="1"/>
              <a:t>at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point the task can be </a:t>
            </a:r>
            <a:r>
              <a:rPr lang="it-IT" sz="2000" dirty="0" err="1"/>
              <a:t>considered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«</a:t>
            </a:r>
            <a:r>
              <a:rPr lang="it-IT" sz="2000" dirty="0" err="1"/>
              <a:t>Done</a:t>
            </a:r>
            <a:r>
              <a:rPr lang="it-IT" sz="2000" dirty="0"/>
              <a:t>» </a:t>
            </a:r>
            <a:r>
              <a:rPr lang="it-IT" sz="2000" dirty="0" err="1"/>
              <a:t>officially</a:t>
            </a:r>
            <a:r>
              <a:rPr lang="it-IT" sz="2000" dirty="0"/>
              <a:t>).                                                                                             </a:t>
            </a:r>
            <a:r>
              <a:rPr lang="it-IT" sz="2000" dirty="0" err="1"/>
              <a:t>This</a:t>
            </a:r>
            <a:r>
              <a:rPr lang="it-IT" sz="2000" dirty="0"/>
              <a:t> can be </a:t>
            </a:r>
            <a:r>
              <a:rPr lang="it-IT" sz="2000" dirty="0" err="1"/>
              <a:t>reached</a:t>
            </a:r>
            <a:r>
              <a:rPr lang="it-IT" sz="2000" dirty="0"/>
              <a:t> by </a:t>
            </a:r>
            <a:r>
              <a:rPr lang="it-IT" sz="2000" dirty="0" err="1"/>
              <a:t>studying</a:t>
            </a:r>
            <a:r>
              <a:rPr lang="it-IT" sz="2000" dirty="0"/>
              <a:t> </a:t>
            </a:r>
            <a:r>
              <a:rPr lang="it-IT" sz="2000" dirty="0" err="1"/>
              <a:t>documentations</a:t>
            </a:r>
            <a:r>
              <a:rPr lang="it-IT" sz="2000" dirty="0"/>
              <a:t> online </a:t>
            </a:r>
            <a:r>
              <a:rPr lang="it-IT" sz="2000" dirty="0" err="1"/>
              <a:t>individually</a:t>
            </a:r>
            <a:r>
              <a:rPr lang="it-IT" sz="2000" dirty="0"/>
              <a:t> and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can </a:t>
            </a:r>
            <a:r>
              <a:rPr lang="it-IT" sz="2000" dirty="0" err="1"/>
              <a:t>meet</a:t>
            </a:r>
            <a:r>
              <a:rPr lang="it-IT" sz="2000" dirty="0"/>
              <a:t> and </a:t>
            </a:r>
            <a:r>
              <a:rPr lang="it-IT" sz="2000" dirty="0" err="1"/>
              <a:t>discuss</a:t>
            </a:r>
            <a:r>
              <a:rPr lang="it-IT" sz="2000" dirty="0"/>
              <a:t> </a:t>
            </a:r>
            <a:r>
              <a:rPr lang="it-IT" sz="2000" dirty="0" err="1"/>
              <a:t>together</a:t>
            </a:r>
            <a:r>
              <a:rPr lang="it-IT" sz="2000" dirty="0"/>
              <a:t>, </a:t>
            </a:r>
            <a:r>
              <a:rPr lang="it-IT" sz="2000" dirty="0" err="1"/>
              <a:t>trying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a common line.</a:t>
            </a:r>
          </a:p>
          <a:p>
            <a:r>
              <a:rPr lang="it-IT" sz="2000" dirty="0" err="1"/>
              <a:t>Aligning</a:t>
            </a:r>
            <a:r>
              <a:rPr lang="it-IT" sz="2000" dirty="0"/>
              <a:t> skills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much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be </a:t>
            </a:r>
            <a:r>
              <a:rPr lang="it-IT" sz="2000" dirty="0" err="1"/>
              <a:t>useful</a:t>
            </a:r>
            <a:r>
              <a:rPr lang="it-IT" sz="2000" dirty="0"/>
              <a:t> for learning more, </a:t>
            </a:r>
            <a:r>
              <a:rPr lang="it-IT" sz="2000" dirty="0" err="1"/>
              <a:t>better</a:t>
            </a:r>
            <a:r>
              <a:rPr lang="it-IT" sz="2000" dirty="0"/>
              <a:t> and </a:t>
            </a:r>
            <a:r>
              <a:rPr lang="it-IT" sz="2000" dirty="0" err="1"/>
              <a:t>reciprocally</a:t>
            </a:r>
            <a:r>
              <a:rPr lang="it-IT" sz="2000" dirty="0"/>
              <a:t>, </a:t>
            </a:r>
            <a:r>
              <a:rPr lang="it-IT" sz="2000" dirty="0" err="1"/>
              <a:t>considering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some of </a:t>
            </a:r>
            <a:r>
              <a:rPr lang="it-IT" sz="2000" dirty="0" err="1"/>
              <a:t>us</a:t>
            </a:r>
            <a:r>
              <a:rPr lang="it-IT" sz="2000" dirty="0"/>
              <a:t> </a:t>
            </a:r>
            <a:r>
              <a:rPr lang="it-IT" sz="2000" dirty="0" err="1"/>
              <a:t>don’t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so </a:t>
            </a:r>
            <a:r>
              <a:rPr lang="it-IT" sz="2000" dirty="0" err="1"/>
              <a:t>many</a:t>
            </a:r>
            <a:r>
              <a:rPr lang="it-IT" sz="2000" dirty="0"/>
              <a:t> skills </a:t>
            </a:r>
            <a:r>
              <a:rPr lang="it-IT" sz="2000" dirty="0" err="1"/>
              <a:t>about</a:t>
            </a:r>
            <a:r>
              <a:rPr lang="it-IT" sz="2000" dirty="0"/>
              <a:t> React.js.                                                                                 </a:t>
            </a:r>
            <a:r>
              <a:rPr lang="it-IT" sz="2000" dirty="0" err="1"/>
              <a:t>This</a:t>
            </a:r>
            <a:r>
              <a:rPr lang="it-IT" sz="2000" dirty="0"/>
              <a:t> can be </a:t>
            </a:r>
            <a:r>
              <a:rPr lang="it-IT" sz="2000" dirty="0" err="1"/>
              <a:t>easily</a:t>
            </a:r>
            <a:r>
              <a:rPr lang="it-IT" sz="2000" dirty="0"/>
              <a:t> </a:t>
            </a:r>
            <a:r>
              <a:rPr lang="it-IT" sz="2000" dirty="0" err="1"/>
              <a:t>obtained</a:t>
            </a:r>
            <a:r>
              <a:rPr lang="it-IT" sz="2000" dirty="0"/>
              <a:t> by </a:t>
            </a:r>
            <a:r>
              <a:rPr lang="it-IT" sz="2000" dirty="0" err="1"/>
              <a:t>permitting</a:t>
            </a:r>
            <a:r>
              <a:rPr lang="it-IT" sz="2000" dirty="0"/>
              <a:t> team </a:t>
            </a:r>
            <a:r>
              <a:rPr lang="it-IT" sz="2000" dirty="0" err="1"/>
              <a:t>members</a:t>
            </a:r>
            <a:r>
              <a:rPr lang="it-IT" sz="2000" dirty="0"/>
              <a:t> to assist </a:t>
            </a:r>
            <a:r>
              <a:rPr lang="it-IT" sz="2000" dirty="0" err="1"/>
              <a:t>other</a:t>
            </a:r>
            <a:r>
              <a:rPr lang="it-IT" sz="2000" dirty="0"/>
              <a:t> team </a:t>
            </a:r>
            <a:r>
              <a:rPr lang="it-IT" sz="2000" dirty="0" err="1"/>
              <a:t>members</a:t>
            </a:r>
            <a:r>
              <a:rPr lang="it-IT" sz="2000" dirty="0"/>
              <a:t> </a:t>
            </a:r>
            <a:r>
              <a:rPr lang="it-IT" sz="2000" dirty="0" err="1"/>
              <a:t>while</a:t>
            </a:r>
            <a:r>
              <a:rPr lang="it-IT" sz="2000" dirty="0"/>
              <a:t> </a:t>
            </a:r>
            <a:r>
              <a:rPr lang="it-IT" sz="2000" dirty="0" err="1"/>
              <a:t>they’re</a:t>
            </a:r>
            <a:r>
              <a:rPr lang="it-IT" sz="2000" dirty="0"/>
              <a:t> </a:t>
            </a:r>
            <a:r>
              <a:rPr lang="it-IT" sz="2000" dirty="0" err="1"/>
              <a:t>working</a:t>
            </a:r>
            <a:r>
              <a:rPr lang="it-IT" sz="2000" dirty="0"/>
              <a:t>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7398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15D667-A852-418E-A1D9-6486F398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thing you are proud of as a team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ED1CA-9B11-43A3-A8A8-551060542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8644"/>
            <a:ext cx="8596668" cy="3880773"/>
          </a:xfrm>
        </p:spPr>
        <p:txBody>
          <a:bodyPr>
            <a:normAutofit/>
          </a:bodyPr>
          <a:lstStyle/>
          <a:p>
            <a:r>
              <a:rPr lang="it-IT" sz="2000" dirty="0" err="1"/>
              <a:t>We</a:t>
            </a:r>
            <a:r>
              <a:rPr lang="it-IT" sz="2000" dirty="0"/>
              <a:t> are 6 </a:t>
            </a:r>
            <a:r>
              <a:rPr lang="it-IT" sz="2000" dirty="0" err="1"/>
              <a:t>different</a:t>
            </a:r>
            <a:r>
              <a:rPr lang="it-IT" sz="2000" dirty="0"/>
              <a:t> people, with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timetables</a:t>
            </a:r>
            <a:r>
              <a:rPr lang="it-IT" sz="2000" dirty="0"/>
              <a:t>/</a:t>
            </a:r>
            <a:r>
              <a:rPr lang="it-IT" sz="2000" dirty="0" err="1"/>
              <a:t>interests</a:t>
            </a:r>
            <a:r>
              <a:rPr lang="it-IT" sz="2000" dirty="0"/>
              <a:t>/skills (and time </a:t>
            </a:r>
            <a:r>
              <a:rPr lang="it-IT" sz="2000" dirty="0" err="1"/>
              <a:t>zones</a:t>
            </a:r>
            <a:r>
              <a:rPr lang="it-IT" sz="2000" dirty="0"/>
              <a:t>, </a:t>
            </a:r>
            <a:r>
              <a:rPr lang="it-IT" sz="2000" dirty="0" err="1"/>
              <a:t>too</a:t>
            </a:r>
            <a:r>
              <a:rPr lang="it-IT" sz="2000" dirty="0"/>
              <a:t>), </a:t>
            </a:r>
            <a:r>
              <a:rPr lang="it-IT" sz="2000" dirty="0" err="1"/>
              <a:t>but</a:t>
            </a:r>
            <a:r>
              <a:rPr lang="it-IT" sz="2000" dirty="0"/>
              <a:t> </a:t>
            </a:r>
            <a:r>
              <a:rPr lang="it-IT" sz="2000" dirty="0" err="1"/>
              <a:t>this</a:t>
            </a:r>
            <a:r>
              <a:rPr lang="it-IT" sz="2000" dirty="0"/>
              <a:t> first Sprint </a:t>
            </a:r>
            <a:r>
              <a:rPr lang="it-IT" sz="2000" dirty="0" err="1"/>
              <a:t>demonstrated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working</a:t>
            </a:r>
            <a:r>
              <a:rPr lang="it-IT" sz="2000" dirty="0"/>
              <a:t> </a:t>
            </a:r>
            <a:r>
              <a:rPr lang="it-IT" sz="2000" dirty="0" err="1"/>
              <a:t>together</a:t>
            </a:r>
            <a:r>
              <a:rPr lang="it-IT" sz="2000" dirty="0"/>
              <a:t> with «love and agreement»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, thanks to the </a:t>
            </a:r>
            <a:r>
              <a:rPr lang="it-IT" sz="2000" dirty="0" err="1"/>
              <a:t>fact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us</a:t>
            </a:r>
            <a:r>
              <a:rPr lang="it-IT" sz="2000" dirty="0"/>
              <a:t> are </a:t>
            </a:r>
            <a:r>
              <a:rPr lang="it-IT" sz="2000" dirty="0" err="1"/>
              <a:t>willing</a:t>
            </a:r>
            <a:r>
              <a:rPr lang="it-IT" sz="2000" dirty="0"/>
              <a:t> to </a:t>
            </a:r>
            <a:r>
              <a:rPr lang="it-IT" sz="2000" dirty="0" err="1"/>
              <a:t>listening</a:t>
            </a:r>
            <a:r>
              <a:rPr lang="it-IT" sz="2000" dirty="0"/>
              <a:t>, </a:t>
            </a:r>
            <a:r>
              <a:rPr lang="it-IT" sz="2000" dirty="0" err="1"/>
              <a:t>dialogue</a:t>
            </a:r>
            <a:r>
              <a:rPr lang="it-IT" sz="2000" dirty="0"/>
              <a:t> and </a:t>
            </a:r>
            <a:r>
              <a:rPr lang="it-IT" sz="2000" dirty="0" err="1"/>
              <a:t>discuss</a:t>
            </a:r>
            <a:r>
              <a:rPr lang="it-IT" sz="2000" dirty="0"/>
              <a:t> </a:t>
            </a:r>
            <a:r>
              <a:rPr lang="it-IT" sz="2000" dirty="0" err="1"/>
              <a:t>peacefully</a:t>
            </a:r>
            <a:r>
              <a:rPr lang="it-IT" sz="2000" dirty="0"/>
              <a:t>.</a:t>
            </a:r>
          </a:p>
          <a:p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surely</a:t>
            </a:r>
            <a:r>
              <a:rPr lang="it-IT" sz="2000" dirty="0"/>
              <a:t> </a:t>
            </a:r>
            <a:r>
              <a:rPr lang="it-IT" sz="2000" dirty="0" err="1"/>
              <a:t>think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</a:t>
            </a:r>
            <a:r>
              <a:rPr lang="it-IT" sz="2000" dirty="0" err="1"/>
              <a:t>many</a:t>
            </a:r>
            <a:r>
              <a:rPr lang="it-IT" sz="2000" dirty="0"/>
              <a:t> </a:t>
            </a:r>
            <a:r>
              <a:rPr lang="it-IT" sz="2000" dirty="0" err="1"/>
              <a:t>perspectives</a:t>
            </a:r>
            <a:r>
              <a:rPr lang="it-IT" sz="2000" dirty="0"/>
              <a:t> of </a:t>
            </a:r>
            <a:r>
              <a:rPr lang="it-IT" sz="2000" dirty="0" err="1"/>
              <a:t>improveness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a team and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there</a:t>
            </a:r>
            <a:r>
              <a:rPr lang="it-IT" sz="2000" dirty="0"/>
              <a:t> are </a:t>
            </a:r>
            <a:r>
              <a:rPr lang="it-IT" sz="2000" dirty="0" err="1"/>
              <a:t>all</a:t>
            </a:r>
            <a:r>
              <a:rPr lang="it-IT" sz="2000" dirty="0"/>
              <a:t> the </a:t>
            </a:r>
            <a:r>
              <a:rPr lang="it-IT" sz="2000" dirty="0" err="1"/>
              <a:t>conditions</a:t>
            </a:r>
            <a:r>
              <a:rPr lang="it-IT" sz="2000" dirty="0"/>
              <a:t> to do a good job </a:t>
            </a:r>
            <a:r>
              <a:rPr lang="it-IT" sz="2000" dirty="0" err="1"/>
              <a:t>together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7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B905B-F7E2-41D8-A458-6B412C3D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choices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432A48-579C-4895-A9E0-74B8ACE7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Web </a:t>
            </a:r>
            <a:r>
              <a:rPr lang="it-IT" sz="2000" dirty="0" err="1"/>
              <a:t>application</a:t>
            </a:r>
            <a:r>
              <a:rPr lang="it-IT" sz="2000" dirty="0"/>
              <a:t> + </a:t>
            </a:r>
            <a:r>
              <a:rPr lang="it-IT" sz="2000" dirty="0" err="1"/>
              <a:t>client-server</a:t>
            </a:r>
            <a:r>
              <a:rPr lang="it-IT" sz="2000" dirty="0"/>
              <a:t> model</a:t>
            </a:r>
          </a:p>
          <a:p>
            <a:endParaRPr lang="it-IT" sz="2000" dirty="0"/>
          </a:p>
          <a:p>
            <a:r>
              <a:rPr lang="it-IT" sz="2000" b="1" dirty="0"/>
              <a:t>Coding</a:t>
            </a:r>
          </a:p>
          <a:p>
            <a:r>
              <a:rPr lang="it-IT" sz="2000" dirty="0"/>
              <a:t>Client: React.js</a:t>
            </a:r>
          </a:p>
          <a:p>
            <a:r>
              <a:rPr lang="it-IT" sz="2000" dirty="0"/>
              <a:t>Server: Node.js</a:t>
            </a:r>
          </a:p>
          <a:p>
            <a:r>
              <a:rPr lang="it-IT" sz="2000" dirty="0"/>
              <a:t>DBMS: </a:t>
            </a:r>
            <a:r>
              <a:rPr lang="it-IT" sz="2000" dirty="0" err="1"/>
              <a:t>Sqlite</a:t>
            </a:r>
            <a:endParaRPr lang="it-IT" sz="2000" dirty="0"/>
          </a:p>
          <a:p>
            <a:endParaRPr lang="it-IT" sz="2000" dirty="0"/>
          </a:p>
          <a:p>
            <a:r>
              <a:rPr lang="it-IT" sz="2000" b="1" dirty="0"/>
              <a:t>Testing</a:t>
            </a:r>
          </a:p>
          <a:p>
            <a:r>
              <a:rPr lang="it-IT" sz="2000" dirty="0" err="1"/>
              <a:t>Jest</a:t>
            </a:r>
            <a:r>
              <a:rPr lang="it-IT" sz="2000" dirty="0"/>
              <a:t> + </a:t>
            </a:r>
            <a:r>
              <a:rPr lang="it-IT" sz="2000" dirty="0" err="1"/>
              <a:t>Enzyme</a:t>
            </a:r>
            <a:endParaRPr lang="it-IT" sz="2000" dirty="0"/>
          </a:p>
        </p:txBody>
      </p:sp>
      <p:pic>
        <p:nvPicPr>
          <p:cNvPr id="1026" name="Picture 2" descr="ReactJS Architecture (1 of 3): Configuring React">
            <a:extLst>
              <a:ext uri="{FF2B5EF4-FFF2-40B4-BE49-F238E27FC236}">
                <a16:creationId xmlns:a16="http://schemas.microsoft.com/office/drawing/2014/main" id="{B8999ABB-99F5-400E-83DF-2CC0724AC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1610465"/>
            <a:ext cx="3856838" cy="221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js - Free brands and logotypes icons">
            <a:extLst>
              <a:ext uri="{FF2B5EF4-FFF2-40B4-BE49-F238E27FC236}">
                <a16:creationId xmlns:a16="http://schemas.microsoft.com/office/drawing/2014/main" id="{3D884478-46CC-496F-9E91-B440FC50A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78" y="3368979"/>
            <a:ext cx="1716684" cy="171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st | Brands JA - JZ">
            <a:extLst>
              <a:ext uri="{FF2B5EF4-FFF2-40B4-BE49-F238E27FC236}">
                <a16:creationId xmlns:a16="http://schemas.microsoft.com/office/drawing/2014/main" id="{03DCAD32-28A9-4F7E-A1B8-EAEB699F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81" y="4909186"/>
            <a:ext cx="2423396" cy="11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eginners Guide to SQLite">
            <a:extLst>
              <a:ext uri="{FF2B5EF4-FFF2-40B4-BE49-F238E27FC236}">
                <a16:creationId xmlns:a16="http://schemas.microsoft.com/office/drawing/2014/main" id="{5817F49C-5626-42DC-8D14-AA4D9319B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19466" r="12295" b="11761"/>
          <a:stretch/>
        </p:blipFill>
        <p:spPr bwMode="auto">
          <a:xfrm>
            <a:off x="5080443" y="3515758"/>
            <a:ext cx="2337320" cy="117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3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0D6A26-DD1A-4119-9FD7-2EE6BE0C2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/>
              <a:t>Process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4DDFAE-F0C2-4D61-B7C4-8731F39D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/>
              <a:t>Macro and detailed statistics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Statistics – PROVE IT! Show Me, Don't Tell Me! – The DSA">
            <a:extLst>
              <a:ext uri="{FF2B5EF4-FFF2-40B4-BE49-F238E27FC236}">
                <a16:creationId xmlns:a16="http://schemas.microsoft.com/office/drawing/2014/main" id="{2A66DA11-E07D-459E-A298-F87CC519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2067922"/>
            <a:ext cx="3765692" cy="273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0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2B3B24-D300-4FDA-BC0F-73948AA0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Stories (</a:t>
            </a:r>
            <a:r>
              <a:rPr lang="it-IT" dirty="0" err="1"/>
              <a:t>included</a:t>
            </a:r>
            <a:r>
              <a:rPr lang="it-IT" dirty="0"/>
              <a:t> in the Sprint)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77BC75-624A-4E5E-B365-A22B2BED8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960"/>
            <a:ext cx="8596668" cy="4384590"/>
          </a:xfrm>
        </p:spPr>
        <p:txBody>
          <a:bodyPr>
            <a:normAutofit/>
          </a:bodyPr>
          <a:lstStyle/>
          <a:p>
            <a:r>
              <a:rPr lang="it-IT" sz="1100" b="1" dirty="0"/>
              <a:t>OQ-1</a:t>
            </a:r>
            <a:r>
              <a:rPr lang="it-IT" sz="2000" dirty="0"/>
              <a:t> AS AN </a:t>
            </a:r>
            <a:r>
              <a:rPr lang="it-IT" sz="2000" dirty="0" err="1"/>
              <a:t>officer</a:t>
            </a:r>
            <a:r>
              <a:rPr lang="it-IT" sz="2000" dirty="0"/>
              <a:t> I WANT TO press a </a:t>
            </a:r>
            <a:r>
              <a:rPr lang="it-IT" sz="2000" dirty="0" err="1"/>
              <a:t>button</a:t>
            </a:r>
            <a:r>
              <a:rPr lang="it-IT" sz="2000" dirty="0"/>
              <a:t> SO THAT I can call and serve the </a:t>
            </a:r>
            <a:r>
              <a:rPr lang="it-IT" sz="2000" dirty="0" err="1"/>
              <a:t>next</a:t>
            </a:r>
            <a:r>
              <a:rPr lang="it-IT" sz="2000" dirty="0"/>
              <a:t> user</a:t>
            </a:r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OQ-2 </a:t>
            </a:r>
            <a:r>
              <a:rPr lang="it-IT" sz="2000" dirty="0"/>
              <a:t>AS A customer I WANT TO know the </a:t>
            </a:r>
            <a:r>
              <a:rPr lang="it-IT" sz="2000" dirty="0" err="1"/>
              <a:t>average</a:t>
            </a:r>
            <a:r>
              <a:rPr lang="it-IT" sz="2000" dirty="0"/>
              <a:t> </a:t>
            </a:r>
            <a:r>
              <a:rPr lang="it-IT" sz="2000" dirty="0" err="1"/>
              <a:t>waiting</a:t>
            </a:r>
            <a:r>
              <a:rPr lang="it-IT" sz="2000" dirty="0"/>
              <a:t> time </a:t>
            </a:r>
            <a:r>
              <a:rPr lang="it-IT" sz="2000" dirty="0" err="1"/>
              <a:t>needed</a:t>
            </a:r>
            <a:r>
              <a:rPr lang="it-IT" sz="2000" dirty="0"/>
              <a:t> to </a:t>
            </a:r>
            <a:r>
              <a:rPr lang="it-IT" sz="2000" dirty="0" err="1"/>
              <a:t>process</a:t>
            </a:r>
            <a:r>
              <a:rPr lang="it-IT" sz="2000" dirty="0"/>
              <a:t> </a:t>
            </a:r>
            <a:r>
              <a:rPr lang="it-IT" sz="2000" dirty="0" err="1"/>
              <a:t>my</a:t>
            </a:r>
            <a:r>
              <a:rPr lang="it-IT" sz="2000" dirty="0"/>
              <a:t> </a:t>
            </a:r>
            <a:r>
              <a:rPr lang="it-IT" sz="2000" dirty="0" err="1"/>
              <a:t>request</a:t>
            </a:r>
            <a:endParaRPr lang="it-IT" sz="2000" dirty="0"/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OQ-3 </a:t>
            </a:r>
            <a:r>
              <a:rPr lang="it-IT" sz="2000" dirty="0"/>
              <a:t>AS A customer I WANT TO know the ticket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being</a:t>
            </a:r>
            <a:r>
              <a:rPr lang="it-IT" sz="2000" dirty="0"/>
              <a:t> </a:t>
            </a:r>
            <a:r>
              <a:rPr lang="it-IT" sz="2000" dirty="0" err="1"/>
              <a:t>served</a:t>
            </a:r>
            <a:r>
              <a:rPr lang="it-IT" sz="2000" dirty="0"/>
              <a:t> in a </a:t>
            </a:r>
            <a:r>
              <a:rPr lang="it-IT" sz="2000" dirty="0" err="1"/>
              <a:t>certain</a:t>
            </a:r>
            <a:r>
              <a:rPr lang="it-IT" sz="2000" dirty="0"/>
              <a:t> moment</a:t>
            </a:r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OQ-4 </a:t>
            </a:r>
            <a:r>
              <a:rPr lang="it-IT" sz="2000" dirty="0"/>
              <a:t>AS A customer I WANT TO know the ticket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  <a:r>
              <a:rPr lang="it-IT" sz="2000" dirty="0" err="1"/>
              <a:t>assigned</a:t>
            </a:r>
            <a:r>
              <a:rPr lang="it-IT" sz="2000" dirty="0"/>
              <a:t> by the counter</a:t>
            </a:r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OQ-5 </a:t>
            </a:r>
            <a:r>
              <a:rPr lang="it-IT" sz="2000" dirty="0"/>
              <a:t>AS A customer I WANT TO </a:t>
            </a:r>
            <a:r>
              <a:rPr lang="it-IT" sz="2000" dirty="0" err="1"/>
              <a:t>see</a:t>
            </a:r>
            <a:r>
              <a:rPr lang="it-IT" sz="2000" dirty="0"/>
              <a:t> on the </a:t>
            </a:r>
            <a:r>
              <a:rPr lang="it-IT" sz="2000" dirty="0" err="1"/>
              <a:t>main</a:t>
            </a:r>
            <a:r>
              <a:rPr lang="it-IT" sz="2000" dirty="0"/>
              <a:t> display board the </a:t>
            </a:r>
            <a:r>
              <a:rPr lang="it-IT" sz="2000" dirty="0" err="1"/>
              <a:t>queue’s</a:t>
            </a:r>
            <a:r>
              <a:rPr lang="it-IT" sz="2000" dirty="0"/>
              <a:t> </a:t>
            </a:r>
            <a:r>
              <a:rPr lang="it-IT" sz="2000" dirty="0" err="1"/>
              <a:t>length</a:t>
            </a:r>
            <a:endParaRPr lang="it-IT" sz="2000" dirty="0"/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OQ-9 </a:t>
            </a:r>
            <a:r>
              <a:rPr lang="it-IT" sz="2000" dirty="0"/>
              <a:t>AS A customer I WANT TO </a:t>
            </a:r>
            <a:r>
              <a:rPr lang="it-IT" sz="2000" dirty="0" err="1"/>
              <a:t>pick</a:t>
            </a:r>
            <a:r>
              <a:rPr lang="it-IT" sz="2000" dirty="0"/>
              <a:t> a ticket for a </a:t>
            </a:r>
            <a:r>
              <a:rPr lang="it-IT" sz="2000" dirty="0" err="1"/>
              <a:t>specific</a:t>
            </a:r>
            <a:r>
              <a:rPr lang="it-IT" sz="2000" dirty="0"/>
              <a:t> service </a:t>
            </a:r>
            <a:r>
              <a:rPr lang="it-IT" sz="2000" dirty="0" err="1"/>
              <a:t>type</a:t>
            </a:r>
            <a:r>
              <a:rPr lang="it-IT" sz="2000" dirty="0"/>
              <a:t>                    SO THAT I can be </a:t>
            </a:r>
            <a:r>
              <a:rPr lang="it-IT" sz="2000" dirty="0" err="1"/>
              <a:t>inserted</a:t>
            </a:r>
            <a:r>
              <a:rPr lang="it-IT" sz="2000" dirty="0"/>
              <a:t> in the </a:t>
            </a:r>
            <a:r>
              <a:rPr lang="it-IT" sz="2000" dirty="0" err="1"/>
              <a:t>queue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090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63A83-88E3-431F-873C-32BD397C7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Stories (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included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C675A9-D59B-4908-B60A-74747A41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6699"/>
            <a:ext cx="8596668" cy="3880773"/>
          </a:xfrm>
        </p:spPr>
        <p:txBody>
          <a:bodyPr>
            <a:normAutofit/>
          </a:bodyPr>
          <a:lstStyle/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OQ-6 </a:t>
            </a:r>
            <a:r>
              <a:rPr lang="it-IT" sz="2000" dirty="0"/>
              <a:t>AS A manager I WANT TO </a:t>
            </a:r>
            <a:r>
              <a:rPr lang="it-IT" sz="2000" dirty="0" err="1"/>
              <a:t>configure</a:t>
            </a:r>
            <a:r>
              <a:rPr lang="it-IT" sz="2000" dirty="0"/>
              <a:t> service time for </a:t>
            </a:r>
            <a:r>
              <a:rPr lang="it-IT" sz="2000" dirty="0" err="1"/>
              <a:t>each</a:t>
            </a:r>
            <a:r>
              <a:rPr lang="it-IT" sz="2000" dirty="0"/>
              <a:t> service </a:t>
            </a:r>
            <a:r>
              <a:rPr lang="it-IT" sz="2000" dirty="0" err="1"/>
              <a:t>type</a:t>
            </a:r>
            <a:endParaRPr lang="it-IT" sz="2000" dirty="0"/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OQ-7 </a:t>
            </a:r>
            <a:r>
              <a:rPr lang="it-IT" sz="2000" dirty="0"/>
              <a:t>AS A manager I WANT TO </a:t>
            </a:r>
            <a:r>
              <a:rPr lang="it-IT" sz="2000" dirty="0" err="1"/>
              <a:t>configure</a:t>
            </a:r>
            <a:r>
              <a:rPr lang="it-IT" sz="2000" dirty="0"/>
              <a:t> the </a:t>
            </a:r>
            <a:r>
              <a:rPr lang="it-IT" sz="2000" dirty="0" err="1"/>
              <a:t>request</a:t>
            </a:r>
            <a:r>
              <a:rPr lang="it-IT" sz="2000" dirty="0"/>
              <a:t> </a:t>
            </a:r>
            <a:r>
              <a:rPr lang="it-IT" sz="2000" dirty="0" err="1"/>
              <a:t>types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could</a:t>
            </a:r>
            <a:r>
              <a:rPr lang="it-IT" sz="2000" dirty="0"/>
              <a:t> be </a:t>
            </a:r>
            <a:r>
              <a:rPr lang="it-IT" sz="2000" dirty="0" err="1"/>
              <a:t>served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counter SO THAT counters </a:t>
            </a:r>
            <a:r>
              <a:rPr lang="it-IT" sz="2000" dirty="0" err="1"/>
              <a:t>could</a:t>
            </a:r>
            <a:r>
              <a:rPr lang="it-IT" sz="2000" dirty="0"/>
              <a:t> be </a:t>
            </a:r>
            <a:r>
              <a:rPr lang="it-IT" sz="2000" dirty="0" err="1"/>
              <a:t>organized</a:t>
            </a:r>
            <a:r>
              <a:rPr lang="it-IT" sz="2000" dirty="0"/>
              <a:t> </a:t>
            </a:r>
            <a:r>
              <a:rPr lang="it-IT" sz="2000" dirty="0" err="1"/>
              <a:t>properly</a:t>
            </a:r>
            <a:endParaRPr lang="it-IT" sz="2000" dirty="0"/>
          </a:p>
          <a:p>
            <a:r>
              <a:rPr lang="it-IT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OQ-8 </a:t>
            </a:r>
            <a:r>
              <a:rPr lang="it-IT" sz="2000" dirty="0"/>
              <a:t>AS A manager I WANT TO list the history of </a:t>
            </a:r>
            <a:r>
              <a:rPr lang="it-IT" sz="2000" dirty="0" err="1"/>
              <a:t>requests</a:t>
            </a:r>
            <a:r>
              <a:rPr lang="it-IT" sz="2000" dirty="0"/>
              <a:t> for </a:t>
            </a:r>
            <a:r>
              <a:rPr lang="it-IT" sz="2000" dirty="0" err="1"/>
              <a:t>each</a:t>
            </a:r>
            <a:r>
              <a:rPr lang="it-IT" sz="2000" dirty="0"/>
              <a:t> service </a:t>
            </a:r>
            <a:r>
              <a:rPr lang="it-IT" sz="2000" dirty="0" err="1"/>
              <a:t>type</a:t>
            </a:r>
            <a:r>
              <a:rPr lang="it-IT" sz="2000" dirty="0"/>
              <a:t> SO THAT I can compute </a:t>
            </a:r>
            <a:r>
              <a:rPr lang="it-IT" sz="2000" dirty="0" err="1"/>
              <a:t>statistics</a:t>
            </a:r>
            <a:r>
              <a:rPr lang="it-IT" sz="2000" dirty="0"/>
              <a:t> per day/week/</a:t>
            </a:r>
            <a:r>
              <a:rPr lang="it-IT" sz="2000" dirty="0" err="1"/>
              <a:t>month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6502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9C80E-23BE-4AEA-BFBE-B84519E6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Macro </a:t>
            </a:r>
            <a:r>
              <a:rPr lang="it-IT" dirty="0" err="1"/>
              <a:t>statistics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3BFAC6-2713-41D4-B0DC-91E37646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 err="1"/>
              <a:t>Number</a:t>
            </a:r>
            <a:r>
              <a:rPr lang="it-IT" sz="2000" dirty="0"/>
              <a:t> of stories </a:t>
            </a:r>
            <a:r>
              <a:rPr lang="it-IT" sz="2000" dirty="0" err="1"/>
              <a:t>committed</a:t>
            </a:r>
            <a:r>
              <a:rPr lang="it-IT" sz="2000" dirty="0"/>
              <a:t> vs </a:t>
            </a:r>
            <a:r>
              <a:rPr lang="it-IT" sz="2000" dirty="0" err="1"/>
              <a:t>done</a:t>
            </a:r>
            <a:r>
              <a:rPr lang="it-IT" sz="2000" dirty="0"/>
              <a:t>: 6/6</a:t>
            </a:r>
          </a:p>
          <a:p>
            <a:r>
              <a:rPr lang="it-IT" sz="2000" dirty="0"/>
              <a:t>Total points </a:t>
            </a:r>
            <a:r>
              <a:rPr lang="it-IT" sz="2000" dirty="0" err="1"/>
              <a:t>committed</a:t>
            </a:r>
            <a:r>
              <a:rPr lang="it-IT" sz="2000" dirty="0"/>
              <a:t> vs </a:t>
            </a:r>
            <a:r>
              <a:rPr lang="it-IT" sz="2000" dirty="0" err="1"/>
              <a:t>done</a:t>
            </a:r>
            <a:r>
              <a:rPr lang="it-IT" sz="2000" dirty="0"/>
              <a:t>: 17/17</a:t>
            </a:r>
          </a:p>
          <a:p>
            <a:endParaRPr lang="it-IT" sz="2000" dirty="0"/>
          </a:p>
          <a:p>
            <a:r>
              <a:rPr lang="it-IT" sz="2000" dirty="0"/>
              <a:t>Team of 6 </a:t>
            </a:r>
            <a:r>
              <a:rPr lang="it-IT" sz="2000" dirty="0" err="1"/>
              <a:t>members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</a:t>
            </a:r>
            <a:r>
              <a:rPr lang="it-IT" sz="2000" dirty="0"/>
              <a:t> </a:t>
            </a:r>
            <a:r>
              <a:rPr lang="it-IT" sz="2000" dirty="0" err="1"/>
              <a:t>Planned</a:t>
            </a:r>
            <a:r>
              <a:rPr lang="it-IT" sz="2000" dirty="0"/>
              <a:t> hours: 6 * 8 </a:t>
            </a:r>
            <a:r>
              <a:rPr lang="it-IT" sz="2000" dirty="0" err="1"/>
              <a:t>ph</a:t>
            </a:r>
            <a:r>
              <a:rPr lang="it-IT" sz="2000" dirty="0"/>
              <a:t> = 48 </a:t>
            </a:r>
            <a:r>
              <a:rPr lang="it-IT" sz="2000" dirty="0" err="1"/>
              <a:t>ph</a:t>
            </a:r>
            <a:endParaRPr lang="it-IT" sz="2000" dirty="0"/>
          </a:p>
          <a:p>
            <a:r>
              <a:rPr lang="it-IT" sz="2000" dirty="0" err="1"/>
              <a:t>Number</a:t>
            </a:r>
            <a:r>
              <a:rPr lang="it-IT" sz="2000" dirty="0"/>
              <a:t> of hours </a:t>
            </a:r>
            <a:r>
              <a:rPr lang="it-IT" sz="2000" dirty="0" err="1"/>
              <a:t>planned</a:t>
            </a:r>
            <a:r>
              <a:rPr lang="it-IT" sz="2000" dirty="0"/>
              <a:t> vs </a:t>
            </a:r>
            <a:r>
              <a:rPr lang="it-IT" sz="2000" dirty="0" err="1"/>
              <a:t>spent</a:t>
            </a:r>
            <a:r>
              <a:rPr lang="it-IT" sz="2000" dirty="0"/>
              <a:t> (</a:t>
            </a:r>
            <a:r>
              <a:rPr lang="it-IT" sz="2000" dirty="0" err="1"/>
              <a:t>as</a:t>
            </a:r>
            <a:r>
              <a:rPr lang="it-IT" sz="2000" dirty="0"/>
              <a:t> a team): 48/50</a:t>
            </a:r>
          </a:p>
          <a:p>
            <a:endParaRPr lang="it-IT" sz="2000" dirty="0"/>
          </a:p>
          <a:p>
            <a:r>
              <a:rPr lang="it-IT" sz="2000" dirty="0"/>
              <a:t>For </a:t>
            </a:r>
            <a:r>
              <a:rPr lang="it-IT" sz="2000" dirty="0" err="1"/>
              <a:t>detailed</a:t>
            </a:r>
            <a:r>
              <a:rPr lang="it-IT" sz="2000" dirty="0"/>
              <a:t> </a:t>
            </a:r>
            <a:r>
              <a:rPr lang="it-IT" sz="2000" dirty="0" err="1"/>
              <a:t>timesheets</a:t>
            </a:r>
            <a:r>
              <a:rPr lang="it-IT" sz="2000" dirty="0"/>
              <a:t>,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the </a:t>
            </a:r>
            <a:r>
              <a:rPr lang="it-IT" sz="2000" dirty="0" err="1"/>
              <a:t>Clockwork</a:t>
            </a:r>
            <a:r>
              <a:rPr lang="it-IT" sz="2000" dirty="0"/>
              <a:t> Free </a:t>
            </a:r>
            <a:r>
              <a:rPr lang="it-IT" sz="2000" dirty="0" err="1"/>
              <a:t>application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2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C010F5-1FDB-4F92-8BEB-318C3432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Detailed</a:t>
            </a:r>
            <a:r>
              <a:rPr lang="it-IT" dirty="0"/>
              <a:t> </a:t>
            </a:r>
            <a:r>
              <a:rPr lang="it-IT" dirty="0" err="1"/>
              <a:t>statistics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98738A51-5700-4C32-8805-C2971FCFE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4649"/>
              </p:ext>
            </p:extLst>
          </p:nvPr>
        </p:nvGraphicFramePr>
        <p:xfrm>
          <a:off x="677863" y="1866973"/>
          <a:ext cx="859631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082233768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86263727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96381379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337047986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820382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 hours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 hours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9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13.5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1.5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19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4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9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1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OQ-9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11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10.5 </a:t>
                      </a:r>
                      <a:r>
                        <a:rPr lang="it-IT" dirty="0" err="1">
                          <a:solidFill>
                            <a:srgbClr val="FF0000"/>
                          </a:solidFill>
                        </a:rPr>
                        <a:t>ph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67013"/>
                  </a:ext>
                </a:extLst>
              </a:tr>
            </a:tbl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335E915-3BF5-4D90-A9B7-877987D38F03}"/>
              </a:ext>
            </a:extLst>
          </p:cNvPr>
          <p:cNvSpPr txBox="1">
            <a:spLocks/>
          </p:cNvSpPr>
          <p:nvPr/>
        </p:nvSpPr>
        <p:spPr>
          <a:xfrm>
            <a:off x="677334" y="5096312"/>
            <a:ext cx="9397844" cy="1761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Hours per task: 2.65 (</a:t>
            </a:r>
            <a:r>
              <a:rPr lang="it-IT" sz="2000" dirty="0" err="1"/>
              <a:t>avg</a:t>
            </a:r>
            <a:r>
              <a:rPr lang="it-IT" sz="2000" dirty="0"/>
              <a:t>), 4.27 </a:t>
            </a:r>
            <a:r>
              <a:rPr lang="el-GR" sz="2000" dirty="0"/>
              <a:t>(σ)</a:t>
            </a:r>
            <a:endParaRPr lang="it-IT" sz="2000" dirty="0"/>
          </a:p>
          <a:p>
            <a:r>
              <a:rPr lang="it-IT" sz="2000" dirty="0"/>
              <a:t>Total task </a:t>
            </a:r>
            <a:r>
              <a:rPr lang="it-IT" sz="2000" dirty="0" err="1"/>
              <a:t>estimation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 ratio (hours </a:t>
            </a:r>
            <a:r>
              <a:rPr lang="it-IT" sz="2000" dirty="0" err="1"/>
              <a:t>estimated</a:t>
            </a:r>
            <a:r>
              <a:rPr lang="it-IT" sz="2000" dirty="0"/>
              <a:t>/tot): 23.5/29.25 = 0.8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r>
              <a:rPr lang="it-IT" sz="1600" dirty="0"/>
              <a:t>(</a:t>
            </a:r>
            <a:r>
              <a:rPr lang="it-IT" sz="1600" dirty="0" err="1"/>
              <a:t>Missing</a:t>
            </a:r>
            <a:r>
              <a:rPr lang="it-IT" sz="1600" dirty="0"/>
              <a:t> hours </a:t>
            </a:r>
            <a:r>
              <a:rPr lang="it-IT" sz="1600" dirty="0" err="1"/>
              <a:t>regard</a:t>
            </a:r>
            <a:r>
              <a:rPr lang="it-IT" sz="1600" dirty="0"/>
              <a:t> more general tasks,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were</a:t>
            </a:r>
            <a:r>
              <a:rPr lang="it-IT" sz="1600" dirty="0"/>
              <a:t> </a:t>
            </a:r>
            <a:r>
              <a:rPr lang="it-IT" sz="1600" dirty="0" err="1"/>
              <a:t>not</a:t>
            </a:r>
            <a:r>
              <a:rPr lang="it-IT" sz="1600" dirty="0"/>
              <a:t> </a:t>
            </a:r>
            <a:r>
              <a:rPr lang="it-IT" sz="1600" dirty="0" err="1"/>
              <a:t>considered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/>
              <a:t>subtasks</a:t>
            </a:r>
            <a:r>
              <a:rPr lang="it-IT" sz="1600" dirty="0"/>
              <a:t> of stories)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75507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113E50-E204-4773-ABBD-3643BA40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9141"/>
          </a:xfrm>
        </p:spPr>
        <p:txBody>
          <a:bodyPr/>
          <a:lstStyle/>
          <a:p>
            <a:r>
              <a:rPr lang="it-IT" dirty="0" err="1"/>
              <a:t>Statistics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horizontal</a:t>
            </a:r>
            <a:r>
              <a:rPr lang="it-IT" dirty="0"/>
              <a:t> tasks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1B4BB4C-7763-4883-AA79-356C12466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96345"/>
              </p:ext>
            </p:extLst>
          </p:nvPr>
        </p:nvGraphicFramePr>
        <p:xfrm>
          <a:off x="677334" y="3058160"/>
          <a:ext cx="859631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3528609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14088009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22932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Number</a:t>
                      </a:r>
                      <a:r>
                        <a:rPr lang="it-IT" dirty="0"/>
                        <a:t> of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 hours </a:t>
                      </a:r>
                      <a:r>
                        <a:rPr lang="it-IT" dirty="0" err="1"/>
                        <a:t>estimated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Total hours </a:t>
                      </a:r>
                      <a:r>
                        <a:rPr lang="it-IT" dirty="0" err="1"/>
                        <a:t>spent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63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20.75 </a:t>
                      </a:r>
                      <a:r>
                        <a:rPr lang="it-IT" dirty="0" err="1"/>
                        <a:t>ph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41976"/>
                  </a:ext>
                </a:extLst>
              </a:tr>
            </a:tbl>
          </a:graphicData>
        </a:graphic>
      </p:graphicFrame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4E73A55-E8EA-4DA5-B067-187005F6B6CC}"/>
              </a:ext>
            </a:extLst>
          </p:cNvPr>
          <p:cNvSpPr txBox="1">
            <a:spLocks/>
          </p:cNvSpPr>
          <p:nvPr/>
        </p:nvSpPr>
        <p:spPr>
          <a:xfrm>
            <a:off x="677334" y="4663812"/>
            <a:ext cx="9397844" cy="11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Hours per task: 2.3 (</a:t>
            </a:r>
            <a:r>
              <a:rPr lang="it-IT" sz="2000" dirty="0" err="1"/>
              <a:t>avg</a:t>
            </a:r>
            <a:r>
              <a:rPr lang="it-IT" sz="2000" dirty="0"/>
              <a:t>), 3.68 </a:t>
            </a:r>
            <a:r>
              <a:rPr lang="el-GR" sz="2000" dirty="0"/>
              <a:t>(σ)</a:t>
            </a:r>
            <a:endParaRPr lang="it-IT" sz="2000" dirty="0"/>
          </a:p>
          <a:p>
            <a:r>
              <a:rPr lang="it-IT" sz="2000" dirty="0"/>
              <a:t>Total task </a:t>
            </a:r>
            <a:r>
              <a:rPr lang="it-IT" sz="2000" dirty="0" err="1"/>
              <a:t>estimation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 ratio (hours </a:t>
            </a:r>
            <a:r>
              <a:rPr lang="it-IT" sz="2000" dirty="0" err="1"/>
              <a:t>estimated</a:t>
            </a:r>
            <a:r>
              <a:rPr lang="it-IT" sz="2000" dirty="0"/>
              <a:t>/tot): 16/20.75 = 0.77 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238BFBE-265F-4751-8530-C62C7C9D994B}"/>
              </a:ext>
            </a:extLst>
          </p:cNvPr>
          <p:cNvSpPr txBox="1">
            <a:spLocks/>
          </p:cNvSpPr>
          <p:nvPr/>
        </p:nvSpPr>
        <p:spPr>
          <a:xfrm>
            <a:off x="677334" y="1633757"/>
            <a:ext cx="8760281" cy="840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«Toolkit setup», «</a:t>
            </a:r>
            <a:r>
              <a:rPr lang="it-IT" sz="1600" dirty="0" err="1"/>
              <a:t>Discuss</a:t>
            </a:r>
            <a:r>
              <a:rPr lang="it-IT" sz="1600" dirty="0"/>
              <a:t> </a:t>
            </a:r>
            <a:r>
              <a:rPr lang="it-IT" sz="1600" dirty="0" err="1"/>
              <a:t>about</a:t>
            </a:r>
            <a:r>
              <a:rPr lang="it-IT" sz="1600" dirty="0"/>
              <a:t> </a:t>
            </a:r>
            <a:r>
              <a:rPr lang="it-IT" sz="1600" dirty="0" err="1"/>
              <a:t>architecture</a:t>
            </a:r>
            <a:r>
              <a:rPr lang="it-IT" sz="1600" dirty="0"/>
              <a:t> to be </a:t>
            </a:r>
            <a:r>
              <a:rPr lang="it-IT" sz="1600" dirty="0" err="1"/>
              <a:t>choosen</a:t>
            </a:r>
            <a:r>
              <a:rPr lang="it-IT" sz="1600" dirty="0"/>
              <a:t> for the system», «</a:t>
            </a:r>
            <a:r>
              <a:rPr lang="it-IT" sz="1600" dirty="0" err="1"/>
              <a:t>Implement</a:t>
            </a:r>
            <a:r>
              <a:rPr lang="it-IT" sz="1600" dirty="0"/>
              <a:t> </a:t>
            </a:r>
            <a:r>
              <a:rPr lang="it-IT" sz="1600" dirty="0" err="1"/>
              <a:t>communication</a:t>
            </a:r>
            <a:r>
              <a:rPr lang="it-IT" sz="1600" dirty="0"/>
              <a:t> with the </a:t>
            </a:r>
            <a:r>
              <a:rPr lang="it-IT" sz="1600" dirty="0" err="1"/>
              <a:t>db</a:t>
            </a:r>
            <a:r>
              <a:rPr lang="it-IT" sz="1600" dirty="0"/>
              <a:t>», «Study </a:t>
            </a:r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perform</a:t>
            </a:r>
            <a:r>
              <a:rPr lang="it-IT" sz="1600" dirty="0"/>
              <a:t> testing», …</a:t>
            </a:r>
          </a:p>
        </p:txBody>
      </p:sp>
    </p:spTree>
    <p:extLst>
      <p:ext uri="{BB962C8B-B14F-4D97-AF65-F5344CB8AC3E}">
        <p14:creationId xmlns:p14="http://schemas.microsoft.com/office/powerpoint/2010/main" val="29631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EBF96-D4C5-462D-BE5E-E6FA3B87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it-IT"/>
              <a:t>Quality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1C3058-A511-4C13-9451-D86A166C9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/>
              <a:t>Testing and coding review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8" descr="Customizing SonarCloud rule sets – Sam Learns Azure">
            <a:extLst>
              <a:ext uri="{FF2B5EF4-FFF2-40B4-BE49-F238E27FC236}">
                <a16:creationId xmlns:a16="http://schemas.microsoft.com/office/drawing/2014/main" id="{7808045F-0E54-41E0-8EAC-A5BB689A6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1550139"/>
            <a:ext cx="3765692" cy="376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01367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1024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Sfaccettatura</vt:lpstr>
      <vt:lpstr>Sprint retrospective   Office Queue Management</vt:lpstr>
      <vt:lpstr>Implementation choices</vt:lpstr>
      <vt:lpstr>Process</vt:lpstr>
      <vt:lpstr>Stories (included in the Sprint)</vt:lpstr>
      <vt:lpstr>Stories (not included)</vt:lpstr>
      <vt:lpstr>Macro statistics</vt:lpstr>
      <vt:lpstr>Detailed statistics</vt:lpstr>
      <vt:lpstr>Statistics about horizontal tasks</vt:lpstr>
      <vt:lpstr>Quality</vt:lpstr>
      <vt:lpstr>Unit Testing</vt:lpstr>
      <vt:lpstr>Integration testing</vt:lpstr>
      <vt:lpstr>Coverage</vt:lpstr>
      <vt:lpstr>Code review</vt:lpstr>
      <vt:lpstr>Assessment</vt:lpstr>
      <vt:lpstr>Did you complete all the planned stories? If no, why?</vt:lpstr>
      <vt:lpstr>What caused your errors in estimation (if any)?</vt:lpstr>
      <vt:lpstr>What lessons did you learn (both positive and negative) in this Sprint?</vt:lpstr>
      <vt:lpstr>Propose 1 or 2 improvement goals for the next sprint and specify how to achieve them (technical tasks, team coordination, etc.)</vt:lpstr>
      <vt:lpstr>One thing you are proud of as a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retrospective   Office Queue Project</dc:title>
  <dc:creator>Loredana Finocchiaro</dc:creator>
  <cp:lastModifiedBy>Loredana Finocchiaro</cp:lastModifiedBy>
  <cp:revision>30</cp:revision>
  <dcterms:created xsi:type="dcterms:W3CDTF">2020-10-26T09:40:27Z</dcterms:created>
  <dcterms:modified xsi:type="dcterms:W3CDTF">2020-10-28T15:03:36Z</dcterms:modified>
</cp:coreProperties>
</file>