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57" r:id="rId10"/>
    <p:sldId id="286" r:id="rId11"/>
  </p:sldIdLst>
  <p:sldSz cx="9144000" cy="5143500" type="screen16x9"/>
  <p:notesSz cx="6858000" cy="9144000"/>
  <p:embeddedFontLst>
    <p:embeddedFont>
      <p:font typeface="Saira SemiCondensed Medium" charset="0"/>
      <p:regular r:id="rId13"/>
      <p:bold r:id="rId14"/>
    </p:embeddedFont>
    <p:embeddedFont>
      <p:font typeface="Inria Sans Light" charset="0"/>
      <p:regular r:id="rId15"/>
      <p:bold r:id="rId16"/>
      <p:italic r:id="rId17"/>
      <p:boldItalic r:id="rId18"/>
    </p:embeddedFont>
    <p:embeddedFont>
      <p:font typeface="Titillium Web" charset="0"/>
      <p:regular r:id="rId19"/>
      <p:bold r:id="rId20"/>
      <p:italic r:id="rId21"/>
      <p:boldItalic r:id="rId22"/>
    </p:embeddedFont>
    <p:embeddedFont>
      <p:font typeface="Inria Sans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B32004E-9231-48B8-B9AC-141A0B7E3E69}">
  <a:tblStyle styleId="{AB32004E-9231-48B8-B9AC-141A0B7E3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23-4BC9-A0B5-0DA37ABF131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0.16666666666666669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23-4BC9-A0B5-0DA37ABF1313}"/>
            </c:ext>
          </c:extLst>
        </c:ser>
        <c:gapWidth val="100"/>
        <c:overlap val="-24"/>
        <c:axId val="161557120"/>
        <c:axId val="161946240"/>
      </c:barChart>
      <c:catAx>
        <c:axId val="161557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1946240"/>
        <c:crosses val="autoZero"/>
        <c:auto val="1"/>
        <c:lblAlgn val="ctr"/>
        <c:lblOffset val="100"/>
      </c:catAx>
      <c:valAx>
        <c:axId val="1619462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15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4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1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2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9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60" y="1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2" y="4445692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0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378" lvl="1" indent="-342892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566" lvl="2" indent="-38099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754" lvl="3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/>
              <a:t>SPRINT RETROSPECTIVE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2" y="2289512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198;p12"/>
          <p:cNvSpPr txBox="1">
            <a:spLocks/>
          </p:cNvSpPr>
          <p:nvPr/>
        </p:nvSpPr>
        <p:spPr>
          <a:xfrm>
            <a:off x="7929586" y="4643434"/>
            <a:ext cx="1928826" cy="50006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defTabSz="914378">
              <a:lnSpc>
                <a:spcPct val="90000"/>
              </a:lnSpc>
              <a:buClr>
                <a:schemeClr val="dk1"/>
              </a:buClr>
              <a:buSzPts val="5400"/>
              <a:defRPr/>
            </a:pPr>
            <a:r>
              <a:rPr lang="it-IT" sz="2400" dirty="0" smtClean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Team 11</a:t>
            </a:r>
            <a:endParaRPr lang="it-IT" sz="2400" dirty="0">
              <a:solidFill>
                <a:schemeClr val="dk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7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14414" y="1428742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892">
              <a:buSzPts val="1800"/>
            </a:pPr>
            <a:r>
              <a:rPr lang="it-IT" sz="2400" dirty="0" smtClean="0"/>
              <a:t>Total </a:t>
            </a:r>
            <a:r>
              <a:rPr lang="it-IT" sz="2400" dirty="0" err="1" smtClean="0"/>
              <a:t>estimated</a:t>
            </a:r>
            <a:r>
              <a:rPr lang="it-IT" sz="2400" dirty="0" smtClean="0"/>
              <a:t> </a:t>
            </a:r>
            <a:r>
              <a:rPr lang="it-IT" sz="2400" dirty="0" err="1" smtClean="0"/>
              <a:t>time</a:t>
            </a:r>
            <a:r>
              <a:rPr lang="it-IT" sz="2400" dirty="0" smtClean="0"/>
              <a:t>: </a:t>
            </a:r>
            <a:r>
              <a:rPr lang="it-IT" sz="2400" b="1" dirty="0" smtClean="0"/>
              <a:t>14h</a:t>
            </a:r>
          </a:p>
          <a:p>
            <a:pPr indent="-342892">
              <a:buSzPts val="1800"/>
            </a:pPr>
            <a:r>
              <a:rPr lang="it-IT" sz="2400" dirty="0" err="1" smtClean="0"/>
              <a:t>Nr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automated</a:t>
            </a:r>
            <a:r>
              <a:rPr lang="it-IT" sz="2400" dirty="0" smtClean="0"/>
              <a:t> </a:t>
            </a:r>
            <a:r>
              <a:rPr lang="it-IT" sz="2400" dirty="0" err="1" smtClean="0"/>
              <a:t>unit</a:t>
            </a:r>
            <a:r>
              <a:rPr lang="it-IT" sz="2400" dirty="0" smtClean="0"/>
              <a:t> </a:t>
            </a:r>
            <a:r>
              <a:rPr lang="it-IT" sz="2400" dirty="0" err="1" smtClean="0"/>
              <a:t>tests</a:t>
            </a:r>
            <a:r>
              <a:rPr lang="it-IT" sz="2400" dirty="0" smtClean="0"/>
              <a:t>: </a:t>
            </a:r>
            <a:r>
              <a:rPr lang="it-IT" sz="2400" b="1" dirty="0" smtClean="0"/>
              <a:t>0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 smtClean="0"/>
              <a:t>Only manual tests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 smtClean="0"/>
              <a:t>Difficulty in meeting the estimates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 smtClean="0"/>
              <a:t>Due to the lack of knowledge about automated tests 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xmlns="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xmlns="" id="{3B154792-CA1E-4F2C-9565-2FD4EB71E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086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400" dirty="0"/>
              <a:t>OQ-13 Create </a:t>
            </a:r>
            <a:r>
              <a:rPr lang="en-US" sz="1400" dirty="0" err="1"/>
              <a:t>sql</a:t>
            </a:r>
            <a:r>
              <a:rPr lang="en-US" sz="1400" dirty="0"/>
              <a:t> database</a:t>
            </a:r>
          </a:p>
          <a:p>
            <a:r>
              <a:rPr lang="en-US" sz="1400" dirty="0"/>
              <a:t>OQ-25 Learning used technologies </a:t>
            </a:r>
          </a:p>
          <a:p>
            <a:r>
              <a:rPr lang="en-US" sz="1400" dirty="0"/>
              <a:t>OQ-19 Add login/logout functionality</a:t>
            </a:r>
          </a:p>
          <a:p>
            <a:r>
              <a:rPr lang="en-US" sz="1400" dirty="0"/>
              <a:t>OQ-14 Create and connect </a:t>
            </a:r>
            <a:r>
              <a:rPr lang="en-US" sz="1400" dirty="0" err="1"/>
              <a:t>BitBucket</a:t>
            </a:r>
            <a:r>
              <a:rPr lang="en-US" sz="1400" dirty="0"/>
              <a:t> repository</a:t>
            </a:r>
          </a:p>
          <a:p>
            <a:r>
              <a:rPr lang="en-US" sz="1400" dirty="0"/>
              <a:t>OQ-15 Populate Database</a:t>
            </a:r>
          </a:p>
          <a:p>
            <a:r>
              <a:rPr lang="en-US" sz="1400" dirty="0"/>
              <a:t>OQ-16 Create UI for customer requesting a ticket</a:t>
            </a:r>
          </a:p>
          <a:p>
            <a:r>
              <a:rPr lang="en-US" sz="1400" dirty="0"/>
              <a:t>OQ-17 Function to add the customer to the database after he requested a ticket </a:t>
            </a:r>
          </a:p>
          <a:p>
            <a:r>
              <a:rPr lang="en-US" sz="1400" dirty="0"/>
              <a:t>OQ-18 Show the ticket to the customer</a:t>
            </a:r>
          </a:p>
          <a:p>
            <a:r>
              <a:rPr lang="en-US" sz="1400" dirty="0"/>
              <a:t>OQ-20 UI for the officer to signal that he is free</a:t>
            </a:r>
          </a:p>
          <a:p>
            <a:r>
              <a:rPr lang="en-US" sz="1400" dirty="0"/>
              <a:t>OQ-21 Function to update the database to signal that an officer is free</a:t>
            </a:r>
          </a:p>
          <a:p>
            <a:r>
              <a:rPr lang="en-US" sz="1400" dirty="0"/>
              <a:t>OQ-22 Function to reset the queue every morning</a:t>
            </a:r>
          </a:p>
          <a:p>
            <a:r>
              <a:rPr lang="en-US" sz="1400" dirty="0"/>
              <a:t>OQ-23 Function to count how many other customers have requested a ticket of the same type</a:t>
            </a:r>
          </a:p>
          <a:p>
            <a:r>
              <a:rPr lang="en-US" sz="1400" dirty="0"/>
              <a:t>OQ-24 On the home page, show which counter is serving which customer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9353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</a:t>
            </a:r>
            <a:r>
              <a:rPr lang="it-IT" dirty="0" err="1" smtClean="0"/>
              <a:t>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pPr marL="114297" indent="0">
              <a:buNone/>
            </a:pPr>
            <a:endParaRPr lang="it-IT" dirty="0"/>
          </a:p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799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xmlns="" id="{D12ACAAD-F59A-41BD-BC62-E16F75F56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97205457"/>
              </p:ext>
            </p:extLst>
          </p:nvPr>
        </p:nvGraphicFramePr>
        <p:xfrm>
          <a:off x="1082904" y="1415374"/>
          <a:ext cx="6978192" cy="317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894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b="1" dirty="0"/>
          </a:p>
          <a:p>
            <a:pPr marL="114297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14297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34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</a:t>
            </a:r>
            <a:r>
              <a:rPr lang="en" dirty="0" smtClean="0"/>
              <a:t>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xmlns="" val="342005125"/>
              </p:ext>
            </p:extLst>
          </p:nvPr>
        </p:nvGraphicFramePr>
        <p:xfrm>
          <a:off x="938991" y="1485127"/>
          <a:ext cx="7266019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8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839996315"/>
                    </a:ext>
                  </a:extLst>
                </a:gridCol>
                <a:gridCol w="843602">
                  <a:extLst>
                    <a:ext uri="{9D8B030D-6E8A-4147-A177-3AD203B41FA5}">
                      <a16:colId xmlns:a16="http://schemas.microsoft.com/office/drawing/2014/main" xmlns="" val="334344277"/>
                    </a:ext>
                  </a:extLst>
                </a:gridCol>
              </a:tblGrid>
              <a:tr h="754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Story1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819995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783302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5640318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371773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 err="1" smtClean="0"/>
              <a:t>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701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graphicFrame>
        <p:nvGraphicFramePr>
          <p:cNvPr id="9" name="Google Shape;327;p24"/>
          <p:cNvGraphicFramePr/>
          <p:nvPr/>
        </p:nvGraphicFramePr>
        <p:xfrm>
          <a:off x="2071670" y="1500181"/>
          <a:ext cx="5046300" cy="2490924"/>
        </p:xfrm>
        <a:graphic>
          <a:graphicData uri="http://schemas.openxmlformats.org/drawingml/2006/table">
            <a:tbl>
              <a:tblPr>
                <a:noFill/>
                <a:tableStyleId>{AB32004E-9231-48B8-B9AC-141A0B7E3E69}</a:tableStyleId>
              </a:tblPr>
              <a:tblGrid>
                <a:gridCol w="1682100"/>
                <a:gridCol w="1682100"/>
                <a:gridCol w="1682100"/>
              </a:tblGrid>
              <a:tr h="515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Estimated</a:t>
                      </a:r>
                      <a:r>
                        <a:rPr lang="en" sz="1600" baseline="0" dirty="0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 err="1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Unit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System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Code review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423</Words>
  <PresentationFormat>Presentazione su schermo (16:9)</PresentationFormat>
  <Paragraphs>110</Paragraphs>
  <Slides>10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Saira SemiCondensed Medium</vt:lpstr>
      <vt:lpstr>Inria Sans Light</vt:lpstr>
      <vt:lpstr>Titillium Web</vt:lpstr>
      <vt:lpstr>Inria Sans</vt:lpstr>
      <vt:lpstr>Gurney template</vt:lpstr>
      <vt:lpstr>SPRINT RETROSPECTIVE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  <vt:lpstr>Quality</vt:lpstr>
      <vt:lpstr>Quality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Fabio Stabile</dc:creator>
  <cp:lastModifiedBy>Fabio Stabile</cp:lastModifiedBy>
  <cp:revision>6</cp:revision>
  <dcterms:modified xsi:type="dcterms:W3CDTF">2020-10-27T15:10:07Z</dcterms:modified>
</cp:coreProperties>
</file>