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85" r:id="rId3"/>
    <p:sldId id="288" r:id="rId4"/>
    <p:sldId id="287" r:id="rId5"/>
    <p:sldId id="289" r:id="rId6"/>
    <p:sldId id="269" r:id="rId7"/>
    <p:sldId id="286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Hours estimated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Foglio1!$A$2:$A$14</c:f>
              <c:strCache>
                <c:ptCount val="13"/>
                <c:pt idx="0">
                  <c:v>OQ-13</c:v>
                </c:pt>
                <c:pt idx="1">
                  <c:v>OQ-25</c:v>
                </c:pt>
                <c:pt idx="2">
                  <c:v>OQ-19</c:v>
                </c:pt>
                <c:pt idx="3">
                  <c:v>OQ-14</c:v>
                </c:pt>
                <c:pt idx="4">
                  <c:v>OQ-15</c:v>
                </c:pt>
                <c:pt idx="5">
                  <c:v>OQ-16</c:v>
                </c:pt>
                <c:pt idx="6">
                  <c:v>OQ-17</c:v>
                </c:pt>
                <c:pt idx="7">
                  <c:v>OQ-18</c:v>
                </c:pt>
                <c:pt idx="8">
                  <c:v>OQ-20</c:v>
                </c:pt>
                <c:pt idx="9">
                  <c:v>OQ-21</c:v>
                </c:pt>
                <c:pt idx="10">
                  <c:v>OQ-22</c:v>
                </c:pt>
                <c:pt idx="11">
                  <c:v>OQ-23</c:v>
                </c:pt>
                <c:pt idx="12">
                  <c:v>OQ-24</c:v>
                </c:pt>
              </c:strCache>
            </c:strRef>
          </c:cat>
          <c:val>
            <c:numRef>
              <c:f>Foglio1!$B$2:$B$14</c:f>
              <c:numCache>
                <c:formatCode>General</c:formatCode>
                <c:ptCount val="13"/>
                <c:pt idx="0">
                  <c:v>2</c:v>
                </c:pt>
                <c:pt idx="1">
                  <c:v>8</c:v>
                </c:pt>
                <c:pt idx="2">
                  <c:v>4</c:v>
                </c:pt>
                <c:pt idx="3">
                  <c:v>0.25</c:v>
                </c:pt>
                <c:pt idx="4">
                  <c:v>1</c:v>
                </c:pt>
                <c:pt idx="5">
                  <c:v>3</c:v>
                </c:pt>
                <c:pt idx="6">
                  <c:v>5.5</c:v>
                </c:pt>
                <c:pt idx="7">
                  <c:v>2</c:v>
                </c:pt>
                <c:pt idx="8">
                  <c:v>3.5</c:v>
                </c:pt>
                <c:pt idx="9">
                  <c:v>1.5</c:v>
                </c:pt>
                <c:pt idx="10">
                  <c:v>0.5</c:v>
                </c:pt>
                <c:pt idx="11">
                  <c:v>2</c:v>
                </c:pt>
                <c:pt idx="12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23-4BC9-A0B5-0DA37ABF1313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Hours spent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Foglio1!$A$2:$A$14</c:f>
              <c:strCache>
                <c:ptCount val="13"/>
                <c:pt idx="0">
                  <c:v>OQ-13</c:v>
                </c:pt>
                <c:pt idx="1">
                  <c:v>OQ-25</c:v>
                </c:pt>
                <c:pt idx="2">
                  <c:v>OQ-19</c:v>
                </c:pt>
                <c:pt idx="3">
                  <c:v>OQ-14</c:v>
                </c:pt>
                <c:pt idx="4">
                  <c:v>OQ-15</c:v>
                </c:pt>
                <c:pt idx="5">
                  <c:v>OQ-16</c:v>
                </c:pt>
                <c:pt idx="6">
                  <c:v>OQ-17</c:v>
                </c:pt>
                <c:pt idx="7">
                  <c:v>OQ-18</c:v>
                </c:pt>
                <c:pt idx="8">
                  <c:v>OQ-20</c:v>
                </c:pt>
                <c:pt idx="9">
                  <c:v>OQ-21</c:v>
                </c:pt>
                <c:pt idx="10">
                  <c:v>OQ-22</c:v>
                </c:pt>
                <c:pt idx="11">
                  <c:v>OQ-23</c:v>
                </c:pt>
                <c:pt idx="12">
                  <c:v>OQ-24</c:v>
                </c:pt>
              </c:strCache>
            </c:strRef>
          </c:cat>
          <c:val>
            <c:numRef>
              <c:f>Foglio1!$C$2:$C$14</c:f>
              <c:numCache>
                <c:formatCode>General</c:formatCode>
                <c:ptCount val="13"/>
                <c:pt idx="0">
                  <c:v>2.25</c:v>
                </c:pt>
                <c:pt idx="1">
                  <c:v>11.5</c:v>
                </c:pt>
                <c:pt idx="2">
                  <c:v>4.5</c:v>
                </c:pt>
                <c:pt idx="3">
                  <c:v>0.16666666666666666</c:v>
                </c:pt>
                <c:pt idx="4">
                  <c:v>0.5</c:v>
                </c:pt>
                <c:pt idx="5">
                  <c:v>3.5</c:v>
                </c:pt>
                <c:pt idx="6">
                  <c:v>6.5</c:v>
                </c:pt>
                <c:pt idx="7">
                  <c:v>1.8333333333333335</c:v>
                </c:pt>
                <c:pt idx="8">
                  <c:v>5.75</c:v>
                </c:pt>
                <c:pt idx="9">
                  <c:v>1</c:v>
                </c:pt>
                <c:pt idx="10">
                  <c:v>0.33333333333333331</c:v>
                </c:pt>
                <c:pt idx="11">
                  <c:v>1.25</c:v>
                </c:pt>
                <c:pt idx="12">
                  <c:v>2.1666666666666665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23-4BC9-A0B5-0DA37ABF13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86248592"/>
        <c:axId val="586252432"/>
      </c:barChart>
      <c:catAx>
        <c:axId val="58624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86252432"/>
        <c:crosses val="autoZero"/>
        <c:auto val="1"/>
        <c:lblAlgn val="ctr"/>
        <c:lblOffset val="100"/>
        <c:noMultiLvlLbl val="0"/>
      </c:catAx>
      <c:valAx>
        <c:axId val="58625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86248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74CA0-D6D7-4D78-8AD1-3FDCBA6210A0}" type="datetimeFigureOut">
              <a:rPr lang="it-IT" smtClean="0"/>
              <a:t>27/10/2020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48E14-C933-4D6D-8A78-7D078EE8E0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986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1"/>
            <a:ext cx="12191997" cy="685796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2431900" y="2655767"/>
            <a:ext cx="88456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1" y="2496733"/>
            <a:ext cx="2153433" cy="1864219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6488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1"/>
            <a:ext cx="12192019" cy="6857964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12082512" y="6762684"/>
            <a:ext cx="109549" cy="95315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3"/>
          <p:cNvSpPr/>
          <p:nvPr/>
        </p:nvSpPr>
        <p:spPr>
          <a:xfrm>
            <a:off x="0" y="1"/>
            <a:ext cx="155741" cy="123924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3"/>
          <p:cNvSpPr/>
          <p:nvPr/>
        </p:nvSpPr>
        <p:spPr>
          <a:xfrm>
            <a:off x="10863221" y="1"/>
            <a:ext cx="1328827" cy="1271609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3"/>
          <p:cNvSpPr/>
          <p:nvPr/>
        </p:nvSpPr>
        <p:spPr>
          <a:xfrm>
            <a:off x="12190388" y="3333684"/>
            <a:ext cx="1675" cy="22328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3"/>
          <p:cNvSpPr/>
          <p:nvPr/>
        </p:nvSpPr>
        <p:spPr>
          <a:xfrm>
            <a:off x="11336312" y="3630518"/>
            <a:ext cx="855741" cy="13939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3"/>
          <p:cNvSpPr/>
          <p:nvPr/>
        </p:nvSpPr>
        <p:spPr>
          <a:xfrm>
            <a:off x="4386346" y="1"/>
            <a:ext cx="6683349" cy="6857929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3"/>
          <p:cNvSpPr/>
          <p:nvPr/>
        </p:nvSpPr>
        <p:spPr>
          <a:xfrm>
            <a:off x="9020122" y="5927588"/>
            <a:ext cx="725677" cy="811363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3"/>
          <p:cNvSpPr/>
          <p:nvPr/>
        </p:nvSpPr>
        <p:spPr>
          <a:xfrm>
            <a:off x="1" y="0"/>
            <a:ext cx="3794316" cy="4457752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2431900" y="2755159"/>
            <a:ext cx="8845600" cy="811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2431900" y="3540087"/>
            <a:ext cx="8845600" cy="51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2" y="2728766"/>
            <a:ext cx="2154963" cy="1400475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4086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-21" y="1"/>
            <a:ext cx="12192071" cy="6857996"/>
            <a:chOff x="-16" y="0"/>
            <a:chExt cx="9144053" cy="5143497"/>
          </a:xfrm>
        </p:grpSpPr>
        <p:sp>
          <p:nvSpPr>
            <p:cNvPr id="49" name="Google Shape;49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1" name="Google Shape;61;p4"/>
          <p:cNvSpPr/>
          <p:nvPr/>
        </p:nvSpPr>
        <p:spPr>
          <a:xfrm rot="-5400000">
            <a:off x="11484400" y="6150400"/>
            <a:ext cx="540400" cy="4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637267" y="1851267"/>
            <a:ext cx="6917600" cy="405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75719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4267">
                <a:solidFill>
                  <a:schemeClr val="lt1"/>
                </a:solidFill>
              </a:defRPr>
            </a:lvl1pPr>
            <a:lvl2pPr marL="1219170" lvl="1" indent="-575719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4267">
                <a:solidFill>
                  <a:schemeClr val="lt1"/>
                </a:solidFill>
              </a:defRPr>
            </a:lvl2pPr>
            <a:lvl3pPr marL="1828754" lvl="2" indent="-575719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4267">
                <a:solidFill>
                  <a:schemeClr val="lt1"/>
                </a:solidFill>
              </a:defRPr>
            </a:lvl3pPr>
            <a:lvl4pPr marL="2438339" lvl="3" indent="-575719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4267">
                <a:solidFill>
                  <a:schemeClr val="lt1"/>
                </a:solidFill>
              </a:defRPr>
            </a:lvl4pPr>
            <a:lvl5pPr marL="3047924" lvl="4" indent="-575719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4267">
                <a:solidFill>
                  <a:schemeClr val="lt1"/>
                </a:solidFill>
              </a:defRPr>
            </a:lvl5pPr>
            <a:lvl6pPr marL="3657509" lvl="5" indent="-575719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4267">
                <a:solidFill>
                  <a:schemeClr val="lt1"/>
                </a:solidFill>
              </a:defRPr>
            </a:lvl6pPr>
            <a:lvl7pPr marL="4267093" lvl="6" indent="-575719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4267">
                <a:solidFill>
                  <a:schemeClr val="lt1"/>
                </a:solidFill>
              </a:defRPr>
            </a:lvl7pPr>
            <a:lvl8pPr marL="4876678" lvl="7" indent="-575719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4267">
                <a:solidFill>
                  <a:schemeClr val="lt1"/>
                </a:solidFill>
              </a:defRPr>
            </a:lvl8pPr>
            <a:lvl9pPr marL="5486263" lvl="8" indent="-575719" algn="ctr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3200"/>
              <a:buChar char="■"/>
              <a:defRPr sz="4267">
                <a:solidFill>
                  <a:schemeClr val="lt1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6046DDB-C4EF-4212-9D62-57D25D218416}" type="slidenum">
              <a:rPr lang="it-IT" smtClean="0"/>
              <a:t>‹N›</a:t>
            </a:fld>
            <a:endParaRPr lang="it-IT"/>
          </a:p>
        </p:txBody>
      </p:sp>
      <p:grpSp>
        <p:nvGrpSpPr>
          <p:cNvPr id="64" name="Google Shape;64;p4"/>
          <p:cNvGrpSpPr/>
          <p:nvPr/>
        </p:nvGrpSpPr>
        <p:grpSpPr>
          <a:xfrm>
            <a:off x="5709759" y="-5"/>
            <a:ext cx="772484" cy="1605545"/>
            <a:chOff x="3895357" y="418479"/>
            <a:chExt cx="264900" cy="550573"/>
          </a:xfrm>
        </p:grpSpPr>
        <p:sp>
          <p:nvSpPr>
            <p:cNvPr id="65" name="Google Shape;65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7" name="Google Shape;67;p4"/>
          <p:cNvSpPr txBox="1"/>
          <p:nvPr/>
        </p:nvSpPr>
        <p:spPr>
          <a:xfrm>
            <a:off x="4791200" y="635433"/>
            <a:ext cx="2609600" cy="8716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466">
                <a:solidFill>
                  <a:schemeClr val="dk1"/>
                </a:solidFill>
              </a:rPr>
              <a:t>“</a:t>
            </a:r>
            <a:endParaRPr sz="11466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96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7"/>
          <p:cNvGrpSpPr/>
          <p:nvPr/>
        </p:nvGrpSpPr>
        <p:grpSpPr>
          <a:xfrm>
            <a:off x="0" y="1"/>
            <a:ext cx="12192048" cy="6857996"/>
            <a:chOff x="0" y="0"/>
            <a:chExt cx="9144036" cy="5143497"/>
          </a:xfrm>
        </p:grpSpPr>
        <p:sp>
          <p:nvSpPr>
            <p:cNvPr id="111" name="Google Shape;111;p7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2" name="Google Shape;122;p7"/>
          <p:cNvSpPr/>
          <p:nvPr/>
        </p:nvSpPr>
        <p:spPr>
          <a:xfrm rot="-5400000">
            <a:off x="11484400" y="6150400"/>
            <a:ext cx="540400" cy="4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7"/>
          <p:cNvSpPr txBox="1">
            <a:spLocks noGrp="1"/>
          </p:cNvSpPr>
          <p:nvPr>
            <p:ph type="title"/>
          </p:nvPr>
        </p:nvSpPr>
        <p:spPr>
          <a:xfrm>
            <a:off x="1610467" y="1140675"/>
            <a:ext cx="8971200" cy="4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1"/>
          </p:nvPr>
        </p:nvSpPr>
        <p:spPr>
          <a:xfrm>
            <a:off x="1610467" y="2110067"/>
            <a:ext cx="2781200" cy="404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2400"/>
            </a:lvl1pPr>
            <a:lvl2pPr marL="1219170" lvl="1" indent="-457189" rtl="0">
              <a:spcBef>
                <a:spcPts val="800"/>
              </a:spcBef>
              <a:spcAft>
                <a:spcPts val="0"/>
              </a:spcAft>
              <a:buSzPts val="1800"/>
              <a:buChar char="⬦"/>
              <a:defRPr sz="2400"/>
            </a:lvl2pPr>
            <a:lvl3pPr marL="1828754" lvl="2" indent="-457189" rtl="0">
              <a:spcBef>
                <a:spcPts val="800"/>
              </a:spcBef>
              <a:spcAft>
                <a:spcPts val="0"/>
              </a:spcAft>
              <a:buSzPts val="1800"/>
              <a:buChar char="⬩"/>
              <a:defRPr sz="2400"/>
            </a:lvl3pPr>
            <a:lvl4pPr marL="2438339" lvl="3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2"/>
          </p:nvPr>
        </p:nvSpPr>
        <p:spPr>
          <a:xfrm>
            <a:off x="4683968" y="2110067"/>
            <a:ext cx="2781200" cy="404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2400"/>
            </a:lvl1pPr>
            <a:lvl2pPr marL="1219170" lvl="1" indent="-457189" rtl="0">
              <a:spcBef>
                <a:spcPts val="800"/>
              </a:spcBef>
              <a:spcAft>
                <a:spcPts val="0"/>
              </a:spcAft>
              <a:buSzPts val="1800"/>
              <a:buChar char="⬦"/>
              <a:defRPr sz="2400"/>
            </a:lvl2pPr>
            <a:lvl3pPr marL="1828754" lvl="2" indent="-457189" rtl="0">
              <a:spcBef>
                <a:spcPts val="800"/>
              </a:spcBef>
              <a:spcAft>
                <a:spcPts val="0"/>
              </a:spcAft>
              <a:buSzPts val="1800"/>
              <a:buChar char="⬩"/>
              <a:defRPr sz="2400"/>
            </a:lvl3pPr>
            <a:lvl4pPr marL="2438339" lvl="3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3"/>
          </p:nvPr>
        </p:nvSpPr>
        <p:spPr>
          <a:xfrm>
            <a:off x="7757469" y="2110067"/>
            <a:ext cx="2781200" cy="404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2400"/>
            </a:lvl1pPr>
            <a:lvl2pPr marL="1219170" lvl="1" indent="-457189" rtl="0">
              <a:spcBef>
                <a:spcPts val="800"/>
              </a:spcBef>
              <a:spcAft>
                <a:spcPts val="0"/>
              </a:spcAft>
              <a:buSzPts val="1800"/>
              <a:buChar char="⬦"/>
              <a:defRPr sz="2400"/>
            </a:lvl2pPr>
            <a:lvl3pPr marL="1828754" lvl="2" indent="-457189" rtl="0">
              <a:spcBef>
                <a:spcPts val="800"/>
              </a:spcBef>
              <a:spcAft>
                <a:spcPts val="0"/>
              </a:spcAft>
              <a:buSzPts val="1800"/>
              <a:buChar char="⬩"/>
              <a:defRPr sz="2400"/>
            </a:lvl3pPr>
            <a:lvl4pPr marL="2438339" lvl="3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6046DDB-C4EF-4212-9D62-57D25D218416}" type="slidenum">
              <a:rPr lang="it-IT" smtClean="0"/>
              <a:t>‹N›</a:t>
            </a:fld>
            <a:endParaRPr lang="it-IT"/>
          </a:p>
        </p:txBody>
      </p:sp>
      <p:grpSp>
        <p:nvGrpSpPr>
          <p:cNvPr id="128" name="Google Shape;128;p7"/>
          <p:cNvGrpSpPr/>
          <p:nvPr/>
        </p:nvGrpSpPr>
        <p:grpSpPr>
          <a:xfrm>
            <a:off x="3" y="1160267"/>
            <a:ext cx="1407259" cy="408036"/>
            <a:chOff x="-429922" y="847489"/>
            <a:chExt cx="1211622" cy="351311"/>
          </a:xfrm>
        </p:grpSpPr>
        <p:sp>
          <p:nvSpPr>
            <p:cNvPr id="129" name="Google Shape;129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9212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8"/>
          <p:cNvGrpSpPr/>
          <p:nvPr/>
        </p:nvGrpSpPr>
        <p:grpSpPr>
          <a:xfrm>
            <a:off x="0" y="1"/>
            <a:ext cx="12192048" cy="6857996"/>
            <a:chOff x="0" y="0"/>
            <a:chExt cx="9144036" cy="5143497"/>
          </a:xfrm>
        </p:grpSpPr>
        <p:sp>
          <p:nvSpPr>
            <p:cNvPr id="133" name="Google Shape;133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4" name="Google Shape;144;p8"/>
          <p:cNvSpPr/>
          <p:nvPr/>
        </p:nvSpPr>
        <p:spPr>
          <a:xfrm rot="-5400000">
            <a:off x="11484400" y="6150400"/>
            <a:ext cx="540400" cy="4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1610467" y="1140675"/>
            <a:ext cx="8971200" cy="4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6046DDB-C4EF-4212-9D62-57D25D218416}" type="slidenum">
              <a:rPr lang="it-IT" smtClean="0"/>
              <a:t>‹N›</a:t>
            </a:fld>
            <a:endParaRPr lang="it-IT"/>
          </a:p>
        </p:txBody>
      </p:sp>
      <p:grpSp>
        <p:nvGrpSpPr>
          <p:cNvPr id="147" name="Google Shape;147;p8"/>
          <p:cNvGrpSpPr/>
          <p:nvPr/>
        </p:nvGrpSpPr>
        <p:grpSpPr>
          <a:xfrm>
            <a:off x="3" y="1160267"/>
            <a:ext cx="1407259" cy="408036"/>
            <a:chOff x="-429922" y="847489"/>
            <a:chExt cx="1211622" cy="351311"/>
          </a:xfrm>
        </p:grpSpPr>
        <p:sp>
          <p:nvSpPr>
            <p:cNvPr id="148" name="Google Shape;148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7807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1"/>
            <a:ext cx="12192048" cy="6857996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6" name="Google Shape;166;p9"/>
          <p:cNvSpPr/>
          <p:nvPr/>
        </p:nvSpPr>
        <p:spPr>
          <a:xfrm rot="-5400000">
            <a:off x="11484400" y="6150400"/>
            <a:ext cx="540400" cy="4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1"/>
          </p:nvPr>
        </p:nvSpPr>
        <p:spPr>
          <a:xfrm>
            <a:off x="1134900" y="6180567"/>
            <a:ext cx="9922400" cy="40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rtl="0">
              <a:spcBef>
                <a:spcPts val="0"/>
              </a:spcBef>
              <a:spcAft>
                <a:spcPts val="800"/>
              </a:spcAft>
              <a:buSzPts val="1800"/>
              <a:buNone/>
              <a:defRPr sz="2400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8" name="Google Shape;168;p9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6046DDB-C4EF-4212-9D62-57D25D218416}" type="slidenum">
              <a:rPr lang="it-IT" smtClean="0"/>
              <a:t>‹N›</a:t>
            </a:fld>
            <a:endParaRPr lang="it-IT"/>
          </a:p>
        </p:txBody>
      </p:sp>
      <p:grpSp>
        <p:nvGrpSpPr>
          <p:cNvPr id="169" name="Google Shape;169;p9"/>
          <p:cNvGrpSpPr/>
          <p:nvPr/>
        </p:nvGrpSpPr>
        <p:grpSpPr>
          <a:xfrm>
            <a:off x="2" y="6180583"/>
            <a:ext cx="975127" cy="408036"/>
            <a:chOff x="-57865" y="847489"/>
            <a:chExt cx="839565" cy="351311"/>
          </a:xfrm>
        </p:grpSpPr>
        <p:sp>
          <p:nvSpPr>
            <p:cNvPr id="170" name="Google Shape;170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5623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1"/>
            <a:ext cx="12192048" cy="6857996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11484400" y="6150400"/>
            <a:ext cx="540400" cy="4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6046DDB-C4EF-4212-9D62-57D25D218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615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 - Complete grid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1" y="1"/>
            <a:ext cx="12191937" cy="6857929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" name="Google Shape;192;p11"/>
          <p:cNvSpPr/>
          <p:nvPr/>
        </p:nvSpPr>
        <p:spPr>
          <a:xfrm rot="-5400000">
            <a:off x="11484400" y="6150400"/>
            <a:ext cx="540400" cy="4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11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6046DDB-C4EF-4212-9D62-57D25D218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561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1"/>
            <a:ext cx="12192048" cy="6857996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11484400" y="6150400"/>
            <a:ext cx="540400" cy="4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610467" y="1140675"/>
            <a:ext cx="8971200" cy="4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610467" y="1906864"/>
            <a:ext cx="8971200" cy="40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1219170" lvl="1" indent="-457189" rtl="0">
              <a:spcBef>
                <a:spcPts val="800"/>
              </a:spcBef>
              <a:spcAft>
                <a:spcPts val="0"/>
              </a:spcAft>
              <a:buSzPts val="1800"/>
              <a:buChar char="⬦"/>
              <a:defRPr/>
            </a:lvl2pPr>
            <a:lvl3pPr marL="1828754" lvl="2" indent="-507987" rtl="0">
              <a:spcBef>
                <a:spcPts val="800"/>
              </a:spcBef>
              <a:spcAft>
                <a:spcPts val="0"/>
              </a:spcAft>
              <a:buSzPts val="2400"/>
              <a:buChar char="⬩"/>
              <a:defRPr/>
            </a:lvl3pPr>
            <a:lvl4pPr marL="2438339" lvl="3" indent="-507987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85" name="Google Shape;85;p5"/>
          <p:cNvGrpSpPr/>
          <p:nvPr/>
        </p:nvGrpSpPr>
        <p:grpSpPr>
          <a:xfrm>
            <a:off x="3" y="1160267"/>
            <a:ext cx="1407259" cy="408036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42076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10467" y="1140675"/>
            <a:ext cx="8971200" cy="468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10467" y="1906864"/>
            <a:ext cx="8971200" cy="40452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fld id="{26046DDB-C4EF-4212-9D62-57D25D218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77690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29872B7-63E0-498D-AE1E-95BD343BB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Process</a:t>
            </a:r>
            <a:endParaRPr lang="it-IT" dirty="0"/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3B154792-CA1E-4F2C-9565-2FD4EB71EA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Statistics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865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6D73B2-9E82-4D20-AD06-D2213E74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 of task </a:t>
            </a:r>
            <a:r>
              <a:rPr lang="it-IT" dirty="0" err="1"/>
              <a:t>planned</a:t>
            </a:r>
            <a:r>
              <a:rPr lang="it-IT" dirty="0"/>
              <a:t> for this sprint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E989C3-6BC8-4083-A51E-7B36E7B6E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1900" dirty="0"/>
              <a:t>OQ-13 Create </a:t>
            </a:r>
            <a:r>
              <a:rPr lang="en-US" sz="1900" dirty="0" err="1"/>
              <a:t>sql</a:t>
            </a:r>
            <a:r>
              <a:rPr lang="en-US" sz="1900" dirty="0"/>
              <a:t> database</a:t>
            </a:r>
          </a:p>
          <a:p>
            <a:r>
              <a:rPr lang="en-US" sz="1900" dirty="0"/>
              <a:t>OQ-25 Learning used technologies </a:t>
            </a:r>
          </a:p>
          <a:p>
            <a:r>
              <a:rPr lang="en-US" sz="1900" dirty="0"/>
              <a:t>OQ-19 Add login/logout functionality</a:t>
            </a:r>
          </a:p>
          <a:p>
            <a:r>
              <a:rPr lang="en-US" sz="1900" dirty="0"/>
              <a:t>OQ-14 Create and connect </a:t>
            </a:r>
            <a:r>
              <a:rPr lang="en-US" sz="1900" dirty="0" err="1"/>
              <a:t>BitBucket</a:t>
            </a:r>
            <a:r>
              <a:rPr lang="en-US" sz="1900" dirty="0"/>
              <a:t> repository</a:t>
            </a:r>
          </a:p>
          <a:p>
            <a:r>
              <a:rPr lang="en-US" sz="1900" dirty="0"/>
              <a:t>OQ-15 Populate Database</a:t>
            </a:r>
          </a:p>
          <a:p>
            <a:r>
              <a:rPr lang="en-US" sz="1900" dirty="0"/>
              <a:t>OQ-16 Create UI for customer requesting a ticket</a:t>
            </a:r>
          </a:p>
          <a:p>
            <a:r>
              <a:rPr lang="en-US" sz="1900" dirty="0"/>
              <a:t>OQ-17 Function to add the customer to the database after he requested a ticket </a:t>
            </a:r>
          </a:p>
          <a:p>
            <a:r>
              <a:rPr lang="en-US" sz="1900" dirty="0"/>
              <a:t>OQ-18 Show the ticket to the customer</a:t>
            </a:r>
          </a:p>
          <a:p>
            <a:r>
              <a:rPr lang="en-US" sz="1900" dirty="0"/>
              <a:t>OQ-20 UI for the officer to signal that he is free</a:t>
            </a:r>
          </a:p>
          <a:p>
            <a:r>
              <a:rPr lang="en-US" sz="1900" dirty="0"/>
              <a:t>OQ-21 Function to update the database to signal that an officer is free</a:t>
            </a:r>
          </a:p>
          <a:p>
            <a:r>
              <a:rPr lang="en-US" sz="1900" dirty="0"/>
              <a:t>OQ-22 Function to reset the queue every morning</a:t>
            </a:r>
          </a:p>
          <a:p>
            <a:r>
              <a:rPr lang="en-US" sz="1900" dirty="0"/>
              <a:t>OQ-23 Function to count how many other customers have requested a ticket of the same type</a:t>
            </a:r>
          </a:p>
          <a:p>
            <a:r>
              <a:rPr lang="en-US" sz="1900" dirty="0"/>
              <a:t>OQ-24 On the home page, show which counter is serving which customer</a:t>
            </a:r>
          </a:p>
          <a:p>
            <a:pPr marL="152396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A64CBC-9233-4D7B-B447-F5650CD237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353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128F5B-E874-49F9-91F0-BA47437E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Macro </a:t>
            </a:r>
            <a:r>
              <a:rPr lang="it-IT" dirty="0" err="1"/>
              <a:t>Statistics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BEE92F-22CD-4F0C-9C5C-5DCD23E48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pPr marL="152396" indent="0">
              <a:buNone/>
            </a:pPr>
            <a:endParaRPr lang="it-IT" dirty="0"/>
          </a:p>
          <a:p>
            <a:r>
              <a:rPr lang="it-IT" dirty="0"/>
              <a:t>All stories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done</a:t>
            </a:r>
            <a:endParaRPr lang="it-IT" dirty="0"/>
          </a:p>
          <a:p>
            <a:endParaRPr lang="it-IT" dirty="0"/>
          </a:p>
          <a:p>
            <a:r>
              <a:rPr lang="it-IT" dirty="0"/>
              <a:t>All points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done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Number</a:t>
            </a:r>
            <a:r>
              <a:rPr lang="it-IT" dirty="0"/>
              <a:t> of hours </a:t>
            </a:r>
            <a:r>
              <a:rPr lang="it-IT" dirty="0" err="1"/>
              <a:t>planned</a:t>
            </a:r>
            <a:r>
              <a:rPr lang="it-IT" dirty="0"/>
              <a:t> = 35,75</a:t>
            </a:r>
          </a:p>
          <a:p>
            <a:endParaRPr lang="it-IT" dirty="0"/>
          </a:p>
          <a:p>
            <a:r>
              <a:rPr lang="it-IT" dirty="0" err="1"/>
              <a:t>Number</a:t>
            </a:r>
            <a:r>
              <a:rPr lang="it-IT" dirty="0"/>
              <a:t> of hours </a:t>
            </a:r>
            <a:r>
              <a:rPr lang="it-IT" dirty="0" err="1"/>
              <a:t>spent</a:t>
            </a:r>
            <a:r>
              <a:rPr lang="it-IT" dirty="0"/>
              <a:t> = 41,25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4C6B057-6AEF-4E99-999C-47F44E8D11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991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46D572-EA34-4B31-BF72-E365DB43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 hours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8FB570-B6EF-46AF-84D3-29147AC269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4</a:t>
            </a:fld>
            <a:endParaRPr lang="it-IT"/>
          </a:p>
        </p:txBody>
      </p:sp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D12ACAAD-F59A-41BD-BC62-E16F75F562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7205457"/>
              </p:ext>
            </p:extLst>
          </p:nvPr>
        </p:nvGraphicFramePr>
        <p:xfrm>
          <a:off x="1443872" y="1887166"/>
          <a:ext cx="9304256" cy="4227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942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1CC131-F5F5-415D-9DFC-8815E520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Detailed</a:t>
            </a:r>
            <a:r>
              <a:rPr lang="it-IT" dirty="0"/>
              <a:t> </a:t>
            </a:r>
            <a:r>
              <a:rPr lang="it-IT" dirty="0" err="1"/>
              <a:t>Statistics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1A7EC7C-1072-43C2-BC0D-1320B45BB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endParaRPr lang="it-IT" b="1" dirty="0"/>
          </a:p>
          <a:p>
            <a:pPr marL="152396" indent="0">
              <a:buNone/>
            </a:pPr>
            <a:r>
              <a:rPr lang="it-IT" b="1" dirty="0" err="1"/>
              <a:t>Estimated</a:t>
            </a:r>
            <a:r>
              <a:rPr lang="it-IT" b="1" dirty="0"/>
              <a:t> case</a:t>
            </a:r>
          </a:p>
          <a:p>
            <a:r>
              <a:rPr lang="it-IT" dirty="0" err="1"/>
              <a:t>Avarage</a:t>
            </a:r>
            <a:r>
              <a:rPr lang="it-IT" dirty="0"/>
              <a:t> of hours per task = 2,75</a:t>
            </a:r>
          </a:p>
          <a:p>
            <a:r>
              <a:rPr lang="it-IT" dirty="0"/>
              <a:t>Standard </a:t>
            </a:r>
            <a:r>
              <a:rPr lang="it-IT" dirty="0" err="1"/>
              <a:t>deviation</a:t>
            </a:r>
            <a:r>
              <a:rPr lang="it-IT" dirty="0"/>
              <a:t> of hours per task = 2,14</a:t>
            </a:r>
          </a:p>
          <a:p>
            <a:endParaRPr lang="it-IT" dirty="0"/>
          </a:p>
          <a:p>
            <a:pPr marL="152396" indent="0">
              <a:buNone/>
            </a:pPr>
            <a:r>
              <a:rPr lang="it-IT" b="1" dirty="0" err="1"/>
              <a:t>Actual</a:t>
            </a:r>
            <a:r>
              <a:rPr lang="it-IT" b="1" dirty="0"/>
              <a:t> case</a:t>
            </a:r>
          </a:p>
          <a:p>
            <a:r>
              <a:rPr lang="it-IT" dirty="0" err="1"/>
              <a:t>Avarage</a:t>
            </a:r>
            <a:r>
              <a:rPr lang="it-IT" dirty="0"/>
              <a:t> of hours per task = 3,17</a:t>
            </a:r>
          </a:p>
          <a:p>
            <a:r>
              <a:rPr lang="it-IT" dirty="0"/>
              <a:t>Standard </a:t>
            </a:r>
            <a:r>
              <a:rPr lang="it-IT" dirty="0" err="1"/>
              <a:t>deviation</a:t>
            </a:r>
            <a:r>
              <a:rPr lang="it-IT" dirty="0"/>
              <a:t> of hours per task = 3,23</a:t>
            </a:r>
          </a:p>
          <a:p>
            <a:pPr marL="152396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E9EC79F-A41B-44B7-AEA1-7731AC323F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46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>
            <a:spLocks noGrp="1"/>
          </p:cNvSpPr>
          <p:nvPr>
            <p:ph type="title"/>
          </p:nvPr>
        </p:nvSpPr>
        <p:spPr>
          <a:xfrm>
            <a:off x="1610467" y="1140675"/>
            <a:ext cx="8971200" cy="4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Detailed Statistics</a:t>
            </a:r>
            <a:endParaRPr dirty="0"/>
          </a:p>
        </p:txBody>
      </p:sp>
      <p:graphicFrame>
        <p:nvGraphicFramePr>
          <p:cNvPr id="327" name="Google Shape;327;p24"/>
          <p:cNvGraphicFramePr/>
          <p:nvPr>
            <p:extLst>
              <p:ext uri="{D42A27DB-BD31-4B8C-83A1-F6EECF244321}">
                <p14:modId xmlns:p14="http://schemas.microsoft.com/office/powerpoint/2010/main" val="342005125"/>
              </p:ext>
            </p:extLst>
          </p:nvPr>
        </p:nvGraphicFramePr>
        <p:xfrm>
          <a:off x="1251987" y="1980169"/>
          <a:ext cx="9688025" cy="411471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5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1873">
                  <a:extLst>
                    <a:ext uri="{9D8B030D-6E8A-4147-A177-3AD203B41FA5}">
                      <a16:colId xmlns:a16="http://schemas.microsoft.com/office/drawing/2014/main" val="1839996315"/>
                    </a:ext>
                  </a:extLst>
                </a:gridCol>
                <a:gridCol w="1124803">
                  <a:extLst>
                    <a:ext uri="{9D8B030D-6E8A-4147-A177-3AD203B41FA5}">
                      <a16:colId xmlns:a16="http://schemas.microsoft.com/office/drawing/2014/main" val="334344277"/>
                    </a:ext>
                  </a:extLst>
                </a:gridCol>
              </a:tblGrid>
              <a:tr h="6282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Story1</a:t>
                      </a:r>
                      <a:endParaRPr sz="18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121900" marR="121900" marT="91433" marB="91433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Number of tasks</a:t>
                      </a:r>
                      <a:endParaRPr sz="18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P</a:t>
                      </a:r>
                      <a:r>
                        <a:rPr lang="en" sz="18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oints</a:t>
                      </a:r>
                      <a:endParaRPr sz="18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121900" marR="121900" marT="91433" marB="91433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Total hours estimated</a:t>
                      </a:r>
                      <a:endParaRPr sz="18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Total hours </a:t>
                      </a:r>
                      <a:r>
                        <a:rPr lang="it-IT" sz="1800" dirty="0" err="1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spent</a:t>
                      </a:r>
                      <a:endParaRPr sz="18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 err="1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Error</a:t>
                      </a:r>
                      <a:r>
                        <a:rPr lang="it-IT" sz="18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 ratio</a:t>
                      </a:r>
                      <a:endParaRPr sz="18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1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OQ-10  As a customer, I want to receive a ticket, so that I can satisfy my request</a:t>
                      </a:r>
                    </a:p>
                  </a:txBody>
                  <a:tcPr marL="121900" marR="121900" marT="91433" marB="91433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5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14,35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16,55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0,87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819995"/>
                  </a:ext>
                </a:extLst>
              </a:tr>
              <a:tr h="4711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OQ-5 As an officer, I want to tell the system when I am ready, so that I can serve the next customer</a:t>
                      </a:r>
                    </a:p>
                  </a:txBody>
                  <a:tcPr marL="121900" marR="121900" marT="91433" marB="91433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11,6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14,05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0,83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833020"/>
                  </a:ext>
                </a:extLst>
              </a:tr>
              <a:tr h="4711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OQ-8 As an officer, I want to see the queue reset every morning, so that I can start working</a:t>
                      </a:r>
                    </a:p>
                  </a:txBody>
                  <a:tcPr marL="121900" marR="121900" marT="91433" marB="91433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2,1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2,63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0,8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640318"/>
                  </a:ext>
                </a:extLst>
              </a:tr>
              <a:tr h="6282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OQ-3 As a customer, I want to know how many other customers are ahead of me, so that I can decide whether to take the ticket or not</a:t>
                      </a:r>
                    </a:p>
                  </a:txBody>
                  <a:tcPr marL="121900" marR="121900" marT="91433" marB="91433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3,6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3,55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1,01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371773"/>
                  </a:ext>
                </a:extLst>
              </a:tr>
              <a:tr h="6282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OQ-6 As a customer, I want to see on the display board when it is my time to be served, so that I can go to the counter</a:t>
                      </a:r>
                    </a:p>
                  </a:txBody>
                  <a:tcPr marL="121900" marR="121900" marT="91433" marB="91433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4,1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4,47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0,92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121900" marR="121900" marT="91433" marB="91433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8" name="Google Shape;328;p24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6D73B2-9E82-4D20-AD06-D2213E74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Detailed</a:t>
            </a:r>
            <a:r>
              <a:rPr lang="it-IT" dirty="0"/>
              <a:t> </a:t>
            </a:r>
            <a:r>
              <a:rPr lang="it-IT" dirty="0" err="1"/>
              <a:t>Statistics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E989C3-6BC8-4083-A51E-7B36E7B6E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r>
              <a:rPr lang="it-IT" dirty="0"/>
              <a:t>Total hours </a:t>
            </a:r>
            <a:r>
              <a:rPr lang="it-IT" dirty="0" err="1"/>
              <a:t>estimated</a:t>
            </a:r>
            <a:r>
              <a:rPr lang="it-IT" dirty="0"/>
              <a:t> = 35,75</a:t>
            </a:r>
          </a:p>
          <a:p>
            <a:endParaRPr lang="it-IT" dirty="0"/>
          </a:p>
          <a:p>
            <a:r>
              <a:rPr lang="it-IT" dirty="0"/>
              <a:t>Total hours </a:t>
            </a:r>
            <a:r>
              <a:rPr lang="it-IT" dirty="0" err="1"/>
              <a:t>spent</a:t>
            </a:r>
            <a:r>
              <a:rPr lang="it-IT" dirty="0"/>
              <a:t> = 41,25</a:t>
            </a:r>
          </a:p>
          <a:p>
            <a:endParaRPr lang="it-IT" dirty="0"/>
          </a:p>
          <a:p>
            <a:r>
              <a:rPr lang="it-IT" dirty="0"/>
              <a:t>Total task </a:t>
            </a:r>
            <a:r>
              <a:rPr lang="it-IT" dirty="0" err="1"/>
              <a:t>estimation</a:t>
            </a:r>
            <a:r>
              <a:rPr lang="it-IT" dirty="0"/>
              <a:t> </a:t>
            </a:r>
            <a:r>
              <a:rPr lang="it-IT" dirty="0" err="1"/>
              <a:t>error</a:t>
            </a:r>
            <a:r>
              <a:rPr lang="it-IT" dirty="0"/>
              <a:t> ratio = 0,87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A64CBC-9233-4D7B-B447-F5650CD237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0163293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Gurney · SlidesCarnival</Template>
  <TotalTime>209</TotalTime>
  <Words>372</Words>
  <Application>Microsoft Office PowerPoint</Application>
  <PresentationFormat>Widescreen</PresentationFormat>
  <Paragraphs>88</Paragraphs>
  <Slides>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4" baseType="lpstr">
      <vt:lpstr>Arial</vt:lpstr>
      <vt:lpstr>Calibri</vt:lpstr>
      <vt:lpstr>Inria Sans</vt:lpstr>
      <vt:lpstr>Inria Sans Light</vt:lpstr>
      <vt:lpstr>Saira SemiCondensed Medium</vt:lpstr>
      <vt:lpstr>Titillium Web</vt:lpstr>
      <vt:lpstr>Gurney template</vt:lpstr>
      <vt:lpstr>Process</vt:lpstr>
      <vt:lpstr>List of task planned for this sprint</vt:lpstr>
      <vt:lpstr>Macro Statistics</vt:lpstr>
      <vt:lpstr>Task hours</vt:lpstr>
      <vt:lpstr>Detailed Statistics</vt:lpstr>
      <vt:lpstr>Detailed Statistics</vt:lpstr>
      <vt:lpstr>Detailed Statistics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</dc:title>
  <dc:creator>CALOGERO</dc:creator>
  <cp:lastModifiedBy>CALOGERO</cp:lastModifiedBy>
  <cp:revision>16</cp:revision>
  <dcterms:created xsi:type="dcterms:W3CDTF">2020-10-26T17:02:35Z</dcterms:created>
  <dcterms:modified xsi:type="dcterms:W3CDTF">2020-10-27T14:11:18Z</dcterms:modified>
</cp:coreProperties>
</file>