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57" r:id="rId11"/>
    <p:sldId id="286" r:id="rId12"/>
  </p:sldIdLst>
  <p:sldSz cx="9144000" cy="5143500" type="screen16x9"/>
  <p:notesSz cx="6858000" cy="9144000"/>
  <p:embeddedFontLst>
    <p:embeddedFont>
      <p:font typeface="Inria Sans" panose="020B0604020202020204" charset="0"/>
      <p:regular r:id="rId14"/>
      <p:bold r:id="rId15"/>
      <p:italic r:id="rId16"/>
      <p:boldItalic r:id="rId17"/>
    </p:embeddedFont>
    <p:embeddedFont>
      <p:font typeface="Inria Sans Light" panose="020B0604020202020204" charset="0"/>
      <p:regular r:id="rId18"/>
      <p:bold r:id="rId19"/>
      <p:italic r:id="rId20"/>
      <p:boldItalic r:id="rId21"/>
    </p:embeddedFont>
    <p:embeddedFont>
      <p:font typeface="Saira SemiCondensed Medium" panose="020B0604020202020204" charset="0"/>
      <p:regular r:id="rId22"/>
      <p:bold r:id="rId23"/>
    </p:embeddedFont>
    <p:embeddedFont>
      <p:font typeface="Titillium Web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32004E-9231-48B8-B9AC-141A0B7E3E69}">
  <a:tblStyle styleId="{AB32004E-9231-48B8-B9AC-141A0B7E3E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364808534932827E-2"/>
          <c:y val="2.0084054963600311E-2"/>
          <c:w val="0.94389062381774536"/>
          <c:h val="0.8076784961513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Hours estimated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Foglio1!$A$2:$A$14</c:f>
              <c:strCache>
                <c:ptCount val="13"/>
                <c:pt idx="0">
                  <c:v>OQ-13</c:v>
                </c:pt>
                <c:pt idx="1">
                  <c:v>OQ-25</c:v>
                </c:pt>
                <c:pt idx="2">
                  <c:v>OQ-19</c:v>
                </c:pt>
                <c:pt idx="3">
                  <c:v>OQ-14</c:v>
                </c:pt>
                <c:pt idx="4">
                  <c:v>OQ-15</c:v>
                </c:pt>
                <c:pt idx="5">
                  <c:v>OQ-16</c:v>
                </c:pt>
                <c:pt idx="6">
                  <c:v>OQ-17</c:v>
                </c:pt>
                <c:pt idx="7">
                  <c:v>OQ-18</c:v>
                </c:pt>
                <c:pt idx="8">
                  <c:v>OQ-20</c:v>
                </c:pt>
                <c:pt idx="9">
                  <c:v>OQ-21</c:v>
                </c:pt>
                <c:pt idx="10">
                  <c:v>OQ-22</c:v>
                </c:pt>
                <c:pt idx="11">
                  <c:v>OQ-23</c:v>
                </c:pt>
                <c:pt idx="12">
                  <c:v>OQ-24</c:v>
                </c:pt>
              </c:strCache>
            </c:strRef>
          </c:cat>
          <c:val>
            <c:numRef>
              <c:f>Foglio1!$B$2:$B$14</c:f>
              <c:numCache>
                <c:formatCode>General</c:formatCode>
                <c:ptCount val="13"/>
                <c:pt idx="0">
                  <c:v>2</c:v>
                </c:pt>
                <c:pt idx="1">
                  <c:v>8</c:v>
                </c:pt>
                <c:pt idx="2">
                  <c:v>4</c:v>
                </c:pt>
                <c:pt idx="3">
                  <c:v>0.25</c:v>
                </c:pt>
                <c:pt idx="4">
                  <c:v>1</c:v>
                </c:pt>
                <c:pt idx="5">
                  <c:v>3</c:v>
                </c:pt>
                <c:pt idx="6">
                  <c:v>5.5</c:v>
                </c:pt>
                <c:pt idx="7">
                  <c:v>2</c:v>
                </c:pt>
                <c:pt idx="8">
                  <c:v>3.5</c:v>
                </c:pt>
                <c:pt idx="9">
                  <c:v>1.5</c:v>
                </c:pt>
                <c:pt idx="10">
                  <c:v>0.5</c:v>
                </c:pt>
                <c:pt idx="11">
                  <c:v>2</c:v>
                </c:pt>
                <c:pt idx="1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F2-4562-B9B3-9840E109B9F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Hours spent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Foglio1!$A$2:$A$14</c:f>
              <c:strCache>
                <c:ptCount val="13"/>
                <c:pt idx="0">
                  <c:v>OQ-13</c:v>
                </c:pt>
                <c:pt idx="1">
                  <c:v>OQ-25</c:v>
                </c:pt>
                <c:pt idx="2">
                  <c:v>OQ-19</c:v>
                </c:pt>
                <c:pt idx="3">
                  <c:v>OQ-14</c:v>
                </c:pt>
                <c:pt idx="4">
                  <c:v>OQ-15</c:v>
                </c:pt>
                <c:pt idx="5">
                  <c:v>OQ-16</c:v>
                </c:pt>
                <c:pt idx="6">
                  <c:v>OQ-17</c:v>
                </c:pt>
                <c:pt idx="7">
                  <c:v>OQ-18</c:v>
                </c:pt>
                <c:pt idx="8">
                  <c:v>OQ-20</c:v>
                </c:pt>
                <c:pt idx="9">
                  <c:v>OQ-21</c:v>
                </c:pt>
                <c:pt idx="10">
                  <c:v>OQ-22</c:v>
                </c:pt>
                <c:pt idx="11">
                  <c:v>OQ-23</c:v>
                </c:pt>
                <c:pt idx="12">
                  <c:v>OQ-24</c:v>
                </c:pt>
              </c:strCache>
            </c:strRef>
          </c:cat>
          <c:val>
            <c:numRef>
              <c:f>Foglio1!$C$2:$C$14</c:f>
              <c:numCache>
                <c:formatCode>General</c:formatCode>
                <c:ptCount val="13"/>
                <c:pt idx="0">
                  <c:v>2.25</c:v>
                </c:pt>
                <c:pt idx="1">
                  <c:v>11.5</c:v>
                </c:pt>
                <c:pt idx="2">
                  <c:v>4.5</c:v>
                </c:pt>
                <c:pt idx="3">
                  <c:v>0.16666666666666666</c:v>
                </c:pt>
                <c:pt idx="4">
                  <c:v>0.5</c:v>
                </c:pt>
                <c:pt idx="5">
                  <c:v>3.5</c:v>
                </c:pt>
                <c:pt idx="6">
                  <c:v>6.5</c:v>
                </c:pt>
                <c:pt idx="7">
                  <c:v>1.8333333333333335</c:v>
                </c:pt>
                <c:pt idx="8">
                  <c:v>5.75</c:v>
                </c:pt>
                <c:pt idx="9">
                  <c:v>1</c:v>
                </c:pt>
                <c:pt idx="10">
                  <c:v>0.33333333333333331</c:v>
                </c:pt>
                <c:pt idx="11">
                  <c:v>1.25</c:v>
                </c:pt>
                <c:pt idx="12">
                  <c:v>2.1666666666666665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F2-4562-B9B3-9840E109B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6248592"/>
        <c:axId val="586252432"/>
      </c:barChart>
      <c:catAx>
        <c:axId val="58624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6252432"/>
        <c:crosses val="autoZero"/>
        <c:auto val="1"/>
        <c:lblAlgn val="ctr"/>
        <c:lblOffset val="100"/>
        <c:noMultiLvlLbl val="0"/>
      </c:catAx>
      <c:valAx>
        <c:axId val="58625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624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1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1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1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4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1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1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2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9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60" y="1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2" y="4445692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0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1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2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378" lvl="1" indent="-342892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566" lvl="2" indent="-38099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754" lvl="3" indent="-38099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5943" lvl="4" indent="-38099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132" lvl="5" indent="-38099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320" lvl="6" indent="-38099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509" lvl="7" indent="-38099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697" lvl="8" indent="-38099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85" name="Google Shape;85;p5"/>
          <p:cNvGrpSpPr/>
          <p:nvPr/>
        </p:nvGrpSpPr>
        <p:grpSpPr>
          <a:xfrm>
            <a:off x="3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1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55591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378" lvl="1" indent="-355591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566" lvl="2" indent="-355591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754" lvl="3" indent="-355591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5943" lvl="4" indent="-355591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132" lvl="5" indent="-355591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320" lvl="6" indent="-355591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509" lvl="7" indent="-355591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697" lvl="8" indent="-355591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55591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378" lvl="1" indent="-355591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566" lvl="2" indent="-355591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754" lvl="3" indent="-355591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5943" lvl="4" indent="-355591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132" lvl="5" indent="-355591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320" lvl="6" indent="-355591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509" lvl="7" indent="-355591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697" lvl="8" indent="-355591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06" name="Google Shape;106;p6"/>
          <p:cNvGrpSpPr/>
          <p:nvPr/>
        </p:nvGrpSpPr>
        <p:grpSpPr>
          <a:xfrm>
            <a:off x="3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1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47" name="Google Shape;147;p8"/>
          <p:cNvGrpSpPr/>
          <p:nvPr/>
        </p:nvGrpSpPr>
        <p:grpSpPr>
          <a:xfrm>
            <a:off x="3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1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189" lvl="0" indent="-228594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69" name="Google Shape;169;p9"/>
          <p:cNvGrpSpPr/>
          <p:nvPr/>
        </p:nvGrpSpPr>
        <p:grpSpPr>
          <a:xfrm>
            <a:off x="2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SPRINT RETROSPECTIVE</a:t>
            </a:r>
            <a:endParaRPr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2" y="2289512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" name="Google Shape;198;p12"/>
          <p:cNvSpPr txBox="1">
            <a:spLocks/>
          </p:cNvSpPr>
          <p:nvPr/>
        </p:nvSpPr>
        <p:spPr>
          <a:xfrm>
            <a:off x="7929586" y="4643434"/>
            <a:ext cx="1928826" cy="50006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defTabSz="914378">
              <a:lnSpc>
                <a:spcPct val="90000"/>
              </a:lnSpc>
              <a:buClr>
                <a:schemeClr val="dk1"/>
              </a:buClr>
              <a:buSzPts val="5400"/>
              <a:defRPr/>
            </a:pPr>
            <a:r>
              <a:rPr lang="it-IT" sz="2400" dirty="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Team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Quality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graphicFrame>
        <p:nvGraphicFramePr>
          <p:cNvPr id="9" name="Google Shape;327;p24"/>
          <p:cNvGraphicFramePr/>
          <p:nvPr/>
        </p:nvGraphicFramePr>
        <p:xfrm>
          <a:off x="2071670" y="1500181"/>
          <a:ext cx="5046300" cy="2490924"/>
        </p:xfrm>
        <a:graphic>
          <a:graphicData uri="http://schemas.openxmlformats.org/drawingml/2006/table">
            <a:tbl>
              <a:tblPr>
                <a:noFill/>
                <a:tableStyleId>{AB32004E-9231-48B8-B9AC-141A0B7E3E69}</a:tableStyleId>
              </a:tblPr>
              <a:tblGrid>
                <a:gridCol w="168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5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Estimated</a:t>
                      </a:r>
                      <a:r>
                        <a:rPr lang="en" sz="1600" baseline="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hours</a:t>
                      </a:r>
                      <a:endParaRPr sz="16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Hours</a:t>
                      </a:r>
                      <a:endParaRPr sz="16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Unit test</a:t>
                      </a:r>
                      <a:endParaRPr sz="17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System test</a:t>
                      </a:r>
                      <a:endParaRPr sz="17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Code review</a:t>
                      </a:r>
                      <a:endParaRPr sz="170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6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2400" b="1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Quality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7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14414" y="1428742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42892">
              <a:buSzPts val="1800"/>
            </a:pPr>
            <a:r>
              <a:rPr lang="it-IT" sz="2400" dirty="0"/>
              <a:t>Total </a:t>
            </a:r>
            <a:r>
              <a:rPr lang="it-IT" sz="2400" dirty="0" err="1"/>
              <a:t>estimated</a:t>
            </a:r>
            <a:r>
              <a:rPr lang="it-IT" sz="2400" dirty="0"/>
              <a:t> </a:t>
            </a:r>
            <a:r>
              <a:rPr lang="it-IT" sz="2400" dirty="0" err="1"/>
              <a:t>time</a:t>
            </a:r>
            <a:r>
              <a:rPr lang="it-IT" sz="2400" dirty="0"/>
              <a:t>: </a:t>
            </a:r>
            <a:r>
              <a:rPr lang="it-IT" sz="2400" b="1" dirty="0"/>
              <a:t>14h</a:t>
            </a:r>
          </a:p>
          <a:p>
            <a:pPr indent="-342892">
              <a:buSzPts val="1800"/>
            </a:pPr>
            <a:r>
              <a:rPr lang="it-IT" sz="2400" dirty="0" err="1"/>
              <a:t>Nr</a:t>
            </a:r>
            <a:r>
              <a:rPr lang="it-IT" sz="2400" dirty="0"/>
              <a:t> </a:t>
            </a:r>
            <a:r>
              <a:rPr lang="it-IT" sz="2400" dirty="0" err="1"/>
              <a:t>of</a:t>
            </a:r>
            <a:r>
              <a:rPr lang="it-IT" sz="2400" dirty="0"/>
              <a:t> </a:t>
            </a:r>
            <a:r>
              <a:rPr lang="it-IT" sz="2400" dirty="0" err="1"/>
              <a:t>automated</a:t>
            </a:r>
            <a:r>
              <a:rPr lang="it-IT" sz="2400" dirty="0"/>
              <a:t> </a:t>
            </a:r>
            <a:r>
              <a:rPr lang="it-IT" sz="2400" dirty="0" err="1"/>
              <a:t>unit</a:t>
            </a:r>
            <a:r>
              <a:rPr lang="it-IT" sz="2400" dirty="0"/>
              <a:t> </a:t>
            </a:r>
            <a:r>
              <a:rPr lang="it-IT" sz="2400" dirty="0" err="1"/>
              <a:t>tests</a:t>
            </a:r>
            <a:r>
              <a:rPr lang="it-IT" sz="2400" dirty="0"/>
              <a:t>: </a:t>
            </a:r>
            <a:r>
              <a:rPr lang="it-IT" sz="2400" b="1" dirty="0"/>
              <a:t>0</a:t>
            </a:r>
          </a:p>
          <a:p>
            <a:pPr indent="-342892">
              <a:spcBef>
                <a:spcPts val="600"/>
              </a:spcBef>
              <a:buSzPts val="1800"/>
            </a:pPr>
            <a:r>
              <a:rPr lang="en-US" sz="2400" dirty="0"/>
              <a:t>Only manual tests</a:t>
            </a:r>
          </a:p>
          <a:p>
            <a:pPr indent="-342892">
              <a:spcBef>
                <a:spcPts val="600"/>
              </a:spcBef>
              <a:buSzPts val="1800"/>
            </a:pPr>
            <a:r>
              <a:rPr lang="en-US" sz="2400" dirty="0"/>
              <a:t>Difficulty in meeting the estimates</a:t>
            </a:r>
          </a:p>
          <a:p>
            <a:pPr indent="-342892">
              <a:spcBef>
                <a:spcPts val="600"/>
              </a:spcBef>
              <a:buSzPts val="1800"/>
            </a:pPr>
            <a:r>
              <a:rPr lang="en-US" sz="2400" dirty="0"/>
              <a:t>Due to the lack of knowledge about automated tests methodology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29872B7-63E0-498D-AE1E-95BD343B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Process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865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D73B2-9E82-4D20-AD06-D2213E74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 of task </a:t>
            </a:r>
            <a:r>
              <a:rPr lang="it-IT" dirty="0" err="1"/>
              <a:t>planned</a:t>
            </a:r>
            <a:r>
              <a:rPr lang="it-IT" dirty="0"/>
              <a:t> for this sprint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E989C3-6BC8-4083-A51E-7B36E7B6E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1400" dirty="0"/>
              <a:t>OQ-13 Create </a:t>
            </a:r>
            <a:r>
              <a:rPr lang="en-US" sz="1400" dirty="0" err="1"/>
              <a:t>sql</a:t>
            </a:r>
            <a:r>
              <a:rPr lang="en-US" sz="1400" dirty="0"/>
              <a:t> database</a:t>
            </a:r>
          </a:p>
          <a:p>
            <a:r>
              <a:rPr lang="en-US" sz="1400" dirty="0"/>
              <a:t>OQ-25 Learning used technologies </a:t>
            </a:r>
          </a:p>
          <a:p>
            <a:r>
              <a:rPr lang="en-US" sz="1400" dirty="0"/>
              <a:t>OQ-19 Add login/logout functionality</a:t>
            </a:r>
          </a:p>
          <a:p>
            <a:r>
              <a:rPr lang="en-US" sz="1400" dirty="0"/>
              <a:t>OQ-14 Create and connect </a:t>
            </a:r>
            <a:r>
              <a:rPr lang="en-US" sz="1400" dirty="0" err="1"/>
              <a:t>BitBucket</a:t>
            </a:r>
            <a:r>
              <a:rPr lang="en-US" sz="1400" dirty="0"/>
              <a:t> repository</a:t>
            </a:r>
          </a:p>
          <a:p>
            <a:r>
              <a:rPr lang="en-US" sz="1400" dirty="0"/>
              <a:t>OQ-15 Populate Database</a:t>
            </a:r>
          </a:p>
          <a:p>
            <a:r>
              <a:rPr lang="en-US" sz="1400" dirty="0"/>
              <a:t>OQ-16 Create UI for customer requesting a ticket</a:t>
            </a:r>
          </a:p>
          <a:p>
            <a:r>
              <a:rPr lang="en-US" sz="1400" dirty="0"/>
              <a:t>OQ-17 Function to add the customer to the database after he requested a ticket </a:t>
            </a:r>
          </a:p>
          <a:p>
            <a:r>
              <a:rPr lang="en-US" sz="1400" dirty="0"/>
              <a:t>OQ-18 Show the ticket to the customer</a:t>
            </a:r>
          </a:p>
          <a:p>
            <a:r>
              <a:rPr lang="en-US" sz="1400" dirty="0"/>
              <a:t>OQ-20 UI for the officer to signal that he is free</a:t>
            </a:r>
          </a:p>
          <a:p>
            <a:r>
              <a:rPr lang="en-US" sz="1400" dirty="0"/>
              <a:t>OQ-21 Function to update the database to signal that an officer is free</a:t>
            </a:r>
          </a:p>
          <a:p>
            <a:r>
              <a:rPr lang="en-US" sz="1400" dirty="0"/>
              <a:t>OQ-22 Function to reset the queue every morning</a:t>
            </a:r>
          </a:p>
          <a:p>
            <a:r>
              <a:rPr lang="en-US" sz="1400" dirty="0"/>
              <a:t>OQ-23 Function to count how many other customers have requested a ticket of the same type</a:t>
            </a:r>
          </a:p>
          <a:p>
            <a:r>
              <a:rPr lang="en-US" sz="1400" dirty="0"/>
              <a:t>OQ-24 On the home page, show which counter is serving which customer</a:t>
            </a:r>
          </a:p>
          <a:p>
            <a:pPr marL="114297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A64CBC-9233-4D7B-B447-F5650CD23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53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128F5B-E874-49F9-91F0-BA47437E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Macro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BEE92F-22CD-4F0C-9C5C-5DCD23E48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All stories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  <a:p>
            <a:endParaRPr lang="it-IT" dirty="0"/>
          </a:p>
          <a:p>
            <a:r>
              <a:rPr lang="it-IT" dirty="0"/>
              <a:t>All points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Number</a:t>
            </a:r>
            <a:r>
              <a:rPr lang="it-IT" dirty="0"/>
              <a:t> of hours </a:t>
            </a:r>
            <a:r>
              <a:rPr lang="it-IT" dirty="0" err="1"/>
              <a:t>planned</a:t>
            </a:r>
            <a:r>
              <a:rPr lang="it-IT" dirty="0"/>
              <a:t> = 35,75</a:t>
            </a:r>
          </a:p>
          <a:p>
            <a:endParaRPr lang="it-IT" dirty="0"/>
          </a:p>
          <a:p>
            <a:r>
              <a:rPr lang="it-IT" dirty="0" err="1"/>
              <a:t>Number</a:t>
            </a:r>
            <a:r>
              <a:rPr lang="it-IT" dirty="0"/>
              <a:t> of hours </a:t>
            </a:r>
            <a:r>
              <a:rPr lang="it-IT" dirty="0" err="1"/>
              <a:t>spent</a:t>
            </a:r>
            <a:r>
              <a:rPr lang="it-IT" dirty="0"/>
              <a:t> = 41,25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C6B057-6AEF-4E99-999C-47F44E8D11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991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6D572-EA34-4B31-BF72-E365DB43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 hours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8FB570-B6EF-46AF-84D3-29147AC269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5</a:t>
            </a:fld>
            <a:endParaRPr lang="it-IT"/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8A29C072-210B-4CE8-90B3-EB7E6B0EB9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773443"/>
              </p:ext>
            </p:extLst>
          </p:nvPr>
        </p:nvGraphicFramePr>
        <p:xfrm>
          <a:off x="1101754" y="1373634"/>
          <a:ext cx="6940492" cy="3238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942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CC131-F5F5-415D-9DFC-8815E520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A7EC7C-1072-43C2-BC0D-1320B45BB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297" indent="0">
              <a:buNone/>
            </a:pPr>
            <a:r>
              <a:rPr lang="it-IT" b="1" dirty="0" err="1"/>
              <a:t>Estimated</a:t>
            </a:r>
            <a:r>
              <a:rPr lang="it-IT" b="1" dirty="0"/>
              <a:t> case</a:t>
            </a:r>
          </a:p>
          <a:p>
            <a:r>
              <a:rPr lang="it-IT" dirty="0" err="1"/>
              <a:t>Avarage</a:t>
            </a:r>
            <a:r>
              <a:rPr lang="it-IT" dirty="0"/>
              <a:t> of hours per task = 2,75</a:t>
            </a:r>
          </a:p>
          <a:p>
            <a:r>
              <a:rPr lang="it-IT" dirty="0"/>
              <a:t>Standard </a:t>
            </a:r>
            <a:r>
              <a:rPr lang="it-IT" dirty="0" err="1"/>
              <a:t>deviation</a:t>
            </a:r>
            <a:r>
              <a:rPr lang="it-IT" dirty="0"/>
              <a:t> of hours per task = 2,14</a:t>
            </a:r>
          </a:p>
          <a:p>
            <a:endParaRPr lang="it-IT" dirty="0"/>
          </a:p>
          <a:p>
            <a:pPr marL="114297" indent="0">
              <a:buNone/>
            </a:pPr>
            <a:r>
              <a:rPr lang="it-IT" b="1" dirty="0" err="1"/>
              <a:t>Actual</a:t>
            </a:r>
            <a:r>
              <a:rPr lang="it-IT" b="1" dirty="0"/>
              <a:t> case</a:t>
            </a:r>
          </a:p>
          <a:p>
            <a:r>
              <a:rPr lang="it-IT" dirty="0" err="1"/>
              <a:t>Avarage</a:t>
            </a:r>
            <a:r>
              <a:rPr lang="it-IT" dirty="0"/>
              <a:t> of hours per task = 3,17</a:t>
            </a:r>
          </a:p>
          <a:p>
            <a:r>
              <a:rPr lang="it-IT" dirty="0"/>
              <a:t>Standard </a:t>
            </a:r>
            <a:r>
              <a:rPr lang="it-IT" dirty="0" err="1"/>
              <a:t>deviation</a:t>
            </a:r>
            <a:r>
              <a:rPr lang="it-IT" dirty="0"/>
              <a:t> of hours per task = 3,23</a:t>
            </a:r>
          </a:p>
          <a:p>
            <a:pPr marL="114297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9EC79F-A41B-44B7-AEA1-7731AC323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6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Detailed statistics</a:t>
            </a:r>
            <a:endParaRPr dirty="0"/>
          </a:p>
        </p:txBody>
      </p:sp>
      <p:graphicFrame>
        <p:nvGraphicFramePr>
          <p:cNvPr id="327" name="Google Shape;327;p24"/>
          <p:cNvGraphicFramePr/>
          <p:nvPr>
            <p:extLst>
              <p:ext uri="{D42A27DB-BD31-4B8C-83A1-F6EECF244321}">
                <p14:modId xmlns:p14="http://schemas.microsoft.com/office/powerpoint/2010/main" val="342005125"/>
              </p:ext>
            </p:extLst>
          </p:nvPr>
        </p:nvGraphicFramePr>
        <p:xfrm>
          <a:off x="938991" y="1485127"/>
          <a:ext cx="7266019" cy="3108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68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1405">
                  <a:extLst>
                    <a:ext uri="{9D8B030D-6E8A-4147-A177-3AD203B41FA5}">
                      <a16:colId xmlns:a16="http://schemas.microsoft.com/office/drawing/2014/main" val="1839996315"/>
                    </a:ext>
                  </a:extLst>
                </a:gridCol>
                <a:gridCol w="843602">
                  <a:extLst>
                    <a:ext uri="{9D8B030D-6E8A-4147-A177-3AD203B41FA5}">
                      <a16:colId xmlns:a16="http://schemas.microsoft.com/office/drawing/2014/main" val="334344277"/>
                    </a:ext>
                  </a:extLst>
                </a:gridCol>
              </a:tblGrid>
              <a:tr h="754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Story1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Number of tasks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P</a:t>
                      </a:r>
                      <a:r>
                        <a:rPr lang="en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oints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Total hours estimated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Total hours </a:t>
                      </a:r>
                      <a:r>
                        <a:rPr lang="it-IT" sz="1400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spent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Error</a:t>
                      </a:r>
                      <a:r>
                        <a:rPr lang="it-IT" sz="14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ratio</a:t>
                      </a:r>
                      <a:endParaRPr sz="14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OQ-10  As a customer, I want to receive a ticket, so that I can satisfy my request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14,35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16,55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0,87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819995"/>
                  </a:ext>
                </a:extLst>
              </a:tr>
              <a:tr h="41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OQ-5 As an officer, I want to tell the system when I am ready, so that I can serve the next customer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11,6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14,05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0,83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833020"/>
                  </a:ext>
                </a:extLst>
              </a:tr>
              <a:tr h="411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OQ-8 As an officer, I want to see the queue reset every morning, so that I can start working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2,1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2,63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0,8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640318"/>
                  </a:ext>
                </a:extLst>
              </a:tr>
              <a:tr h="548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OQ-3 As a customer, I want to know how many other customers are ahead of me, so that I can decide whether to take the ticket or not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3,6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3,55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1,01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371773"/>
                  </a:ext>
                </a:extLst>
              </a:tr>
              <a:tr h="5486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OQ-6 As a customer, I want to see on the display board when it is my time to be served, so that I can go to the counter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4,1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4,47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0,92</a:t>
                      </a:r>
                      <a:endParaRPr sz="9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D73B2-9E82-4D20-AD06-D2213E74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E989C3-6BC8-4083-A51E-7B36E7B6E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297" indent="0">
              <a:buNone/>
            </a:pPr>
            <a:endParaRPr lang="it-IT" dirty="0"/>
          </a:p>
          <a:p>
            <a:r>
              <a:rPr lang="it-IT" dirty="0"/>
              <a:t>Total hours </a:t>
            </a:r>
            <a:r>
              <a:rPr lang="it-IT" dirty="0" err="1"/>
              <a:t>estimated</a:t>
            </a:r>
            <a:r>
              <a:rPr lang="it-IT" dirty="0"/>
              <a:t> = 35,75</a:t>
            </a:r>
          </a:p>
          <a:p>
            <a:endParaRPr lang="it-IT" dirty="0"/>
          </a:p>
          <a:p>
            <a:r>
              <a:rPr lang="it-IT" dirty="0"/>
              <a:t>Total hours </a:t>
            </a:r>
            <a:r>
              <a:rPr lang="it-IT" dirty="0" err="1"/>
              <a:t>spent</a:t>
            </a:r>
            <a:r>
              <a:rPr lang="it-IT" dirty="0"/>
              <a:t> = 41,25</a:t>
            </a:r>
          </a:p>
          <a:p>
            <a:endParaRPr lang="it-IT" dirty="0"/>
          </a:p>
          <a:p>
            <a:r>
              <a:rPr lang="it-IT" dirty="0"/>
              <a:t>Total task </a:t>
            </a:r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ratio = 0,87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A64CBC-9233-4D7B-B447-F5650CD23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16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29872B7-63E0-498D-AE1E-95BD343B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2824714504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425</Words>
  <Application>Microsoft Office PowerPoint</Application>
  <PresentationFormat>Presentazione su schermo (16:9)</PresentationFormat>
  <Paragraphs>106</Paragraphs>
  <Slides>11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Titillium Web</vt:lpstr>
      <vt:lpstr>Inria Sans Light</vt:lpstr>
      <vt:lpstr>Arial</vt:lpstr>
      <vt:lpstr>Inria Sans</vt:lpstr>
      <vt:lpstr>Saira SemiCondensed Medium</vt:lpstr>
      <vt:lpstr>Gurney template</vt:lpstr>
      <vt:lpstr>SPRINT RETROSPECTIVE</vt:lpstr>
      <vt:lpstr>Process</vt:lpstr>
      <vt:lpstr>List of task planned for this sprint</vt:lpstr>
      <vt:lpstr>Macro statistics</vt:lpstr>
      <vt:lpstr>Task hours</vt:lpstr>
      <vt:lpstr>Detailed statistics</vt:lpstr>
      <vt:lpstr>Detailed statistics</vt:lpstr>
      <vt:lpstr>Detailed statistics</vt:lpstr>
      <vt:lpstr>Quality</vt:lpstr>
      <vt:lpstr>Quality</vt:lpstr>
      <vt:lpstr>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Fabio Stabile</dc:creator>
  <cp:lastModifiedBy>CALOGERO</cp:lastModifiedBy>
  <cp:revision>9</cp:revision>
  <dcterms:modified xsi:type="dcterms:W3CDTF">2020-10-27T16:50:31Z</dcterms:modified>
</cp:coreProperties>
</file>