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D5D64-0408-4703-A177-028C363272D7}" v="6" dt="2024-04-08T16:27:14.549"/>
    <p1510:client id="{E3D8A3D6-C0B1-427F-AC82-3AD81B39BDD1}" v="135" dt="2024-04-08T16:23:5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CCDF5-6EED-47F2-AE1A-11E212C0A08A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6902-A067-4889-801B-6F4D986314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E6902-A067-4889-801B-6F4D986314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7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8D35-388E-42D0-AAEB-1CD4F052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C2AE-9AE2-467B-8E41-2E5A14EA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CA16-0448-44B7-AA55-FD6B5B27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8DEA-8136-4E03-8ADC-2D03BD93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4C73-C024-4811-AED5-D51D7664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5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2A66-C371-44CC-A2C9-60E74225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47B93-564B-46A6-9FEB-5847AC6D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5C2F-D9E6-484D-8C44-AE52B4EC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268B-8E97-437B-8A9A-F9070621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AFE7-6D0C-40A1-A608-A577D7E7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4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A97F8-F044-4FA6-8A9A-52792398C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E296-01AA-452A-91C8-2B0A973D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5D1FE-B0C8-465A-97D3-EF77B062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A3E-69BE-4A25-8967-A76B0256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9F54-6D11-4E92-BD7D-024D0B5A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83513"/>
            <a:ext cx="12191999" cy="274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@2021, Cognizant Technology Solutions</a:t>
            </a:r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6073141" y="-5304513"/>
            <a:ext cx="45719" cy="12192000"/>
          </a:xfrm>
          <a:prstGeom prst="rect">
            <a:avLst/>
          </a:prstGeom>
          <a:gradFill flip="none" rotWithShape="1">
            <a:gsLst>
              <a:gs pos="0">
                <a:srgbClr val="3D99C0"/>
              </a:gs>
              <a:gs pos="50000">
                <a:srgbClr val="3C9E9A"/>
              </a:gs>
              <a:gs pos="100000">
                <a:srgbClr val="3EA95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3186" y="6200"/>
            <a:ext cx="12195185" cy="756028"/>
          </a:xfrm>
          <a:prstGeom prst="rect">
            <a:avLst/>
          </a:prstGeom>
        </p:spPr>
        <p:txBody>
          <a:bodyPr anchor="ctr" anchorCtr="0"/>
          <a:lstStyle>
            <a:lvl1pPr marL="173038" indent="0" algn="l">
              <a:lnSpc>
                <a:spcPct val="95000"/>
              </a:lnSpc>
              <a:defRPr sz="2400" b="0">
                <a:solidFill>
                  <a:srgbClr val="00206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rot="16200000" flipH="1">
            <a:off x="6073139" y="438146"/>
            <a:ext cx="45719" cy="12192006"/>
          </a:xfrm>
          <a:prstGeom prst="rect">
            <a:avLst/>
          </a:prstGeom>
          <a:solidFill>
            <a:srgbClr val="78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155839" y="6345077"/>
            <a:ext cx="319881" cy="319881"/>
          </a:xfrm>
          <a:prstGeom prst="roundRect">
            <a:avLst/>
          </a:prstGeom>
          <a:solidFill>
            <a:srgbClr val="78716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42"/>
          <p:cNvSpPr txBox="1">
            <a:spLocks noChangeArrowheads="1"/>
          </p:cNvSpPr>
          <p:nvPr userDrawn="1"/>
        </p:nvSpPr>
        <p:spPr>
          <a:xfrm>
            <a:off x="92898" y="6372597"/>
            <a:ext cx="460542" cy="3177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rgbClr val="6DB23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9334EC3-DEE9-4F00-8E9F-B95713FB0F9C}" type="slidenum">
              <a:rPr lang="en-US" sz="110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ctr">
                <a:defRPr/>
              </a:pPr>
              <a:t>‹#›</a:t>
            </a:fld>
            <a:r>
              <a:rPr lang="en-US" sz="110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5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1452-9E62-4966-8DBB-83E57EF1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D5E5-80B8-4B9A-9573-1CA0A33A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ED34-FF8C-4885-9FC0-4B7F5B0B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7E84-0A2C-446B-B59F-BA582BA5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CCCC-89B0-41A7-B5EB-66ACA84F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1E71-B59D-450C-8DBF-B3F95FA4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ED74-9B51-4911-B8A9-12680611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AE83-B63E-49BB-8B9C-57D69DF0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7963-A268-4481-B455-F46D0840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4846-36D3-49D0-BF40-7DE4F7A1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7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DC59-1E30-4C81-89BA-C2D1B57F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8195-05B5-4B59-AE61-48DB617B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7DFE6-F3A0-4549-A46E-8F733F7E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C48D-E3EA-4134-989A-165D1E2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A4229-3528-423A-981C-1459C380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61B0-F752-4683-8AEB-444E2F60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7F0-5ECA-4A99-AAC6-81D8EE1D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9BC5D-8DD7-482F-92AE-1B5FF7C4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AD784-9972-44DF-A046-2ADE2E6D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0332E-8961-40D2-8409-4016AC70F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944EF-BEB0-4250-BA1F-0DABD3D9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062E6-3E3F-4362-8475-589A6699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3C40B-DABF-4BCF-A508-EF4CFEAD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460FE-DC59-4560-87BB-2C41788D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F5C1-1404-41F1-8003-092D9BA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D9358-656E-40B5-B15A-FD8A1906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3F91F-AAA1-4CEF-9CEE-C60B7ED2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1D3BB-40C2-400C-9CB5-8E3E88F2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6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53D1B-764E-4FC9-840A-72D3A410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A5CAF-8E35-4310-AEA4-65A2C42A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939B0-4AD5-4DAA-AB6E-DA1F8364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AD1E-04C8-4290-8C81-085E2FF5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220F-7EE9-48B5-B3C4-C20B022C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E852-65AE-4C87-A6BB-153037E9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C55C2-6F57-48F4-8FB5-5DDA2E7D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FEB9-B99A-408C-8FBD-5A1D5F44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F6A1-6773-4FFA-800A-E3CD7019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9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01C2-5B1C-4145-86CA-588A1026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DF9E3-E2D7-46CE-82D1-EF736209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5328-BA02-4B30-B88B-406AB444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C28B-0B8C-4F26-A418-062AA584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FA58-53BC-4EE0-A272-54211974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BEE9E-01AF-4841-AB22-1953194E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FFD9D-7B47-4630-894F-003EEBB2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BE4BA-BFA2-4E78-9866-C8ADA9975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8858-6C03-4021-92D3-312384507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FF02-CB9C-4E63-A0EA-0769DCBAE91F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5A1A-C3A3-4571-B23E-7763BE4DA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0819-6ABE-45FF-BD47-CAE00C514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A814-ACB2-45E8-8047-3E5AAF5DF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2720"/>
            <a:r>
              <a:rPr lang="en-US" dirty="0">
                <a:cs typeface="Segoe UI"/>
              </a:rPr>
              <a:t>Shubham Mandal</a:t>
            </a:r>
            <a:br>
              <a:rPr lang="en-US" dirty="0"/>
            </a:br>
            <a:r>
              <a:rPr lang="en-US" sz="1400" dirty="0">
                <a:cs typeface="Segoe UI"/>
              </a:rPr>
              <a:t>Location – Kolkata, India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5664" y="852798"/>
            <a:ext cx="324222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Profile Summary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92278F"/>
              </a:solidFill>
              <a:effectLst/>
              <a:uLnTx/>
              <a:uFillTx/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281620" y="1180328"/>
            <a:ext cx="5417844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247843" y="1459362"/>
            <a:ext cx="3961550" cy="2626873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2+ years of experience in Java, </a:t>
            </a:r>
            <a:r>
              <a:rPr lang="en-US" sz="1400" dirty="0" err="1"/>
              <a:t>Springboot</a:t>
            </a:r>
            <a:r>
              <a:rPr lang="en-US" sz="1400" dirty="0"/>
              <a:t>, SQL, Junit 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Developed </a:t>
            </a:r>
            <a:r>
              <a:rPr lang="en-US" sz="1400" dirty="0" err="1"/>
              <a:t>SpringBoot</a:t>
            </a:r>
            <a:r>
              <a:rPr lang="en-US" sz="1400" dirty="0"/>
              <a:t> Java modules implementing business rules and workflows implementing with event-driven architecture for efficient communication between micro-services.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Created unit tests for ensuring quality assurance of developed code using JUnit and Mockito. Involved in Sprint planning for the analysis and estimation of efforts for user stories and bugs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 Leverage knowledge in automation testing and a dedicated team player.</a:t>
            </a:r>
            <a:endParaRPr lang="en-US" sz="1400" dirty="0">
              <a:cs typeface="Calibri" panose="020F0502020204030204"/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202166" y="5871994"/>
            <a:ext cx="5451621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94406" y="5582171"/>
            <a:ext cx="379095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Educational Qualification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92278F"/>
              </a:solidFill>
              <a:effectLst/>
              <a:uLnTx/>
              <a:uFillTx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74200" y="853744"/>
            <a:ext cx="561980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189">
              <a:defRPr/>
            </a:pPr>
            <a:r>
              <a:rPr lang="en-US" sz="1400" b="1" kern="0" dirty="0">
                <a:solidFill>
                  <a:srgbClr val="141414"/>
                </a:solidFill>
              </a:rPr>
              <a:t>Project Experience: August 2022 -  Feb 2024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094406" y="1180328"/>
            <a:ext cx="5530557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6094406" y="1234748"/>
            <a:ext cx="5676594" cy="4701287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85750" indent="-28575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Role: </a:t>
            </a:r>
            <a:r>
              <a:rPr lang="en-US" sz="1400" b="1" dirty="0"/>
              <a:t>Programmer Analyst</a:t>
            </a:r>
            <a:r>
              <a:rPr lang="en-US" sz="1400" b="1" dirty="0">
                <a:effectLst/>
              </a:rPr>
              <a:t>, IDE FSE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Developed Spring Boot modules for business rules and workflows using event-driven architecture for micro-service communication.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Designed and implemented robust back-end systems and RESTful APIs, ensuring performance, scalability, and maintainability.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Debugged and troubleshooted existing code for bug fixes.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Created unit tests with JUnit and Mockito; participated in Sprint planning for effort estimation.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-apple-system"/>
              </a:rPr>
              <a:t>Continuously learned and stayed updated on the latest Java technologies and industry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-apple-system"/>
              </a:rPr>
              <a:t> </a:t>
            </a:r>
            <a:r>
              <a:rPr lang="en-US" sz="1400" dirty="0"/>
              <a:t>Created database, table, insert the details of driver using MySQL.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Have actively coordinated and participated in Daily and Weekly Scrum Meetings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20DCFD-7F2C-4260-8D28-782E5EF55FA2}"/>
              </a:ext>
            </a:extLst>
          </p:cNvPr>
          <p:cNvSpPr txBox="1"/>
          <p:nvPr/>
        </p:nvSpPr>
        <p:spPr>
          <a:xfrm>
            <a:off x="225664" y="3923185"/>
            <a:ext cx="317212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Expertise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F6FD7A-C3FD-4295-BF61-94BBB0F5E888}"/>
              </a:ext>
            </a:extLst>
          </p:cNvPr>
          <p:cNvCxnSpPr>
            <a:cxnSpLocks/>
          </p:cNvCxnSpPr>
          <p:nvPr/>
        </p:nvCxnSpPr>
        <p:spPr>
          <a:xfrm>
            <a:off x="397606" y="4279101"/>
            <a:ext cx="5451621" cy="0"/>
          </a:xfrm>
          <a:prstGeom prst="line">
            <a:avLst/>
          </a:prstGeom>
          <a:noFill/>
          <a:ln w="19050" cap="flat" cmpd="sng" algn="ctr">
            <a:solidFill>
              <a:srgbClr val="4888A4"/>
            </a:solidFill>
            <a:prstDash val="solid"/>
            <a:miter lim="800000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0505F0-F504-414F-85D8-CE441EA3D878}"/>
              </a:ext>
            </a:extLst>
          </p:cNvPr>
          <p:cNvSpPr/>
          <p:nvPr/>
        </p:nvSpPr>
        <p:spPr>
          <a:xfrm>
            <a:off x="397606" y="4350325"/>
            <a:ext cx="5676594" cy="1528111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179070" lvl="0" indent="-179070" algn="just" fontAlgn="base">
              <a:spcBef>
                <a:spcPct val="20000"/>
              </a:spcBef>
              <a:spcAft>
                <a:spcPct val="0"/>
              </a:spcAft>
              <a:buClr>
                <a:srgbClr val="246484"/>
              </a:buClr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Industry Expertise (Domain and Testing)</a:t>
            </a:r>
            <a:endParaRPr lang="en-US" sz="1400" dirty="0"/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Functional Testing, Unit Testing </a:t>
            </a:r>
          </a:p>
          <a:p>
            <a:pPr marL="141605" indent="-141605"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buFont typeface="Wingdings" pitchFamily="2" charset="2"/>
              <a:buChar char="§"/>
              <a:defRPr/>
            </a:pPr>
            <a:r>
              <a:rPr lang="en-US" sz="1400" dirty="0"/>
              <a:t>Have knowledge in automation testing using java selenium  </a:t>
            </a:r>
          </a:p>
          <a:p>
            <a:pPr defTabSz="6858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156393"/>
              </a:buClr>
              <a:defRPr/>
            </a:pPr>
            <a:endParaRPr lang="en-US" sz="1400" dirty="0"/>
          </a:p>
          <a:p>
            <a:pPr marL="179070" indent="-17907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Tools, Technologies &amp; Frameworks:</a:t>
            </a:r>
          </a:p>
          <a:p>
            <a:pPr marL="179070" indent="-179070" algn="just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/>
            </a:pPr>
            <a:r>
              <a:rPr lang="en-US" sz="1400" dirty="0">
                <a:latin typeface="Calibri"/>
                <a:cs typeface="Calibri"/>
              </a:rPr>
              <a:t>Java, Spring Boot , Maven, Junit , Git, Jira</a:t>
            </a:r>
            <a:endParaRPr lang="en-US" sz="1400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235943" y="5957434"/>
            <a:ext cx="5535057" cy="2154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marL="160020" indent="-160020">
              <a:spcBef>
                <a:spcPts val="200"/>
              </a:spcBef>
              <a:defRPr/>
            </a:pPr>
            <a:r>
              <a:rPr lang="en-US" sz="1400" kern="0" dirty="0">
                <a:cs typeface="Arial"/>
              </a:rPr>
              <a:t>Bachelor of Technology (2018-2022), KIIT, Bhubaneshwar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4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249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Segoe UI</vt:lpstr>
      <vt:lpstr>Wingdings</vt:lpstr>
      <vt:lpstr>Office Theme</vt:lpstr>
      <vt:lpstr>Shubham Mandal Location – Kolkata,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Shubham Sengupta Location – Kolkata, India</dc:title>
  <dc:creator>Molla, Saamir Haque (Cognizant)</dc:creator>
  <cp:lastModifiedBy>Mandal, Shubham (Cognizant)</cp:lastModifiedBy>
  <cp:revision>16</cp:revision>
  <dcterms:created xsi:type="dcterms:W3CDTF">2022-01-03T12:44:40Z</dcterms:created>
  <dcterms:modified xsi:type="dcterms:W3CDTF">2024-09-05T09:50:06Z</dcterms:modified>
</cp:coreProperties>
</file>