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Dynapuff" panose="020B0604020202020204" charset="-18"/>
      <p:regular r:id="rId9"/>
    </p:embeddedFont>
    <p:embeddedFont>
      <p:font typeface="Dynapuff Bold" panose="020B0604020202020204" charset="-18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2094" y="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github.com/s28840-pj/sgd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60800">
            <a:off x="-418141" y="-341200"/>
            <a:ext cx="4692627" cy="2793081"/>
          </a:xfrm>
          <a:custGeom>
            <a:avLst/>
            <a:gdLst/>
            <a:ahLst/>
            <a:cxnLst/>
            <a:rect l="l" t="t" r="r" b="b"/>
            <a:pathLst>
              <a:path w="4692627" h="2793081">
                <a:moveTo>
                  <a:pt x="0" y="0"/>
                </a:moveTo>
                <a:lnTo>
                  <a:pt x="4692627" y="0"/>
                </a:lnTo>
                <a:lnTo>
                  <a:pt x="4692627" y="2793081"/>
                </a:lnTo>
                <a:lnTo>
                  <a:pt x="0" y="2793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2915350" y="5369790"/>
            <a:ext cx="6773396" cy="5751082"/>
          </a:xfrm>
          <a:custGeom>
            <a:avLst/>
            <a:gdLst/>
            <a:ahLst/>
            <a:cxnLst/>
            <a:rect l="l" t="t" r="r" b="b"/>
            <a:pathLst>
              <a:path w="6773396" h="5751082">
                <a:moveTo>
                  <a:pt x="6773396" y="0"/>
                </a:moveTo>
                <a:lnTo>
                  <a:pt x="0" y="0"/>
                </a:lnTo>
                <a:lnTo>
                  <a:pt x="0" y="5751081"/>
                </a:lnTo>
                <a:lnTo>
                  <a:pt x="6773396" y="5751081"/>
                </a:lnTo>
                <a:lnTo>
                  <a:pt x="677339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84541">
            <a:off x="-1509016" y="5315902"/>
            <a:ext cx="6326386" cy="5858857"/>
          </a:xfrm>
          <a:custGeom>
            <a:avLst/>
            <a:gdLst/>
            <a:ahLst/>
            <a:cxnLst/>
            <a:rect l="l" t="t" r="r" b="b"/>
            <a:pathLst>
              <a:path w="6326386" h="5858857">
                <a:moveTo>
                  <a:pt x="0" y="0"/>
                </a:moveTo>
                <a:lnTo>
                  <a:pt x="6326386" y="0"/>
                </a:lnTo>
                <a:lnTo>
                  <a:pt x="6326386" y="5858857"/>
                </a:lnTo>
                <a:lnTo>
                  <a:pt x="0" y="58588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12779" y="-1493931"/>
            <a:ext cx="5299663" cy="5098544"/>
          </a:xfrm>
          <a:custGeom>
            <a:avLst/>
            <a:gdLst/>
            <a:ahLst/>
            <a:cxnLst/>
            <a:rect l="l" t="t" r="r" b="b"/>
            <a:pathLst>
              <a:path w="5299663" h="5098544">
                <a:moveTo>
                  <a:pt x="0" y="0"/>
                </a:moveTo>
                <a:lnTo>
                  <a:pt x="5299663" y="0"/>
                </a:lnTo>
                <a:lnTo>
                  <a:pt x="5299663" y="5098544"/>
                </a:lnTo>
                <a:lnTo>
                  <a:pt x="0" y="50985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581280" y="1585826"/>
            <a:ext cx="7125439" cy="4216528"/>
          </a:xfrm>
          <a:custGeom>
            <a:avLst/>
            <a:gdLst/>
            <a:ahLst/>
            <a:cxnLst/>
            <a:rect l="l" t="t" r="r" b="b"/>
            <a:pathLst>
              <a:path w="7125439" h="4216528">
                <a:moveTo>
                  <a:pt x="0" y="0"/>
                </a:moveTo>
                <a:lnTo>
                  <a:pt x="7125440" y="0"/>
                </a:lnTo>
                <a:lnTo>
                  <a:pt x="7125440" y="4216529"/>
                </a:lnTo>
                <a:lnTo>
                  <a:pt x="0" y="421652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012" r="-744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379017" y="5735680"/>
            <a:ext cx="5529967" cy="167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spc="-44" dirty="0">
                <a:solidFill>
                  <a:schemeClr val="bg1"/>
                </a:solidFill>
                <a:highlight>
                  <a:srgbClr val="000000"/>
                </a:highlight>
                <a:latin typeface="Dynapuff"/>
                <a:ea typeface="Dynapuff"/>
                <a:cs typeface="Dynapuff"/>
                <a:sym typeface="Dynapuff"/>
              </a:rPr>
              <a:t>Dawid Frontczak s29608</a:t>
            </a:r>
          </a:p>
          <a:p>
            <a:pPr marL="0" lvl="0" indent="0" algn="ctr">
              <a:lnSpc>
                <a:spcPts val="4479"/>
              </a:lnSpc>
            </a:pPr>
            <a:r>
              <a:rPr lang="en-US" sz="3199" spc="-44" dirty="0">
                <a:solidFill>
                  <a:schemeClr val="bg1"/>
                </a:solidFill>
                <a:highlight>
                  <a:srgbClr val="000000"/>
                </a:highlight>
                <a:latin typeface="Dynapuff"/>
                <a:ea typeface="Dynapuff"/>
                <a:cs typeface="Dynapuff"/>
                <a:sym typeface="Dynapuff"/>
              </a:rPr>
              <a:t>Mateusz Lisewski s27288</a:t>
            </a:r>
          </a:p>
          <a:p>
            <a:pPr marL="0" lvl="0" indent="0" algn="ctr">
              <a:lnSpc>
                <a:spcPts val="4479"/>
              </a:lnSpc>
            </a:pPr>
            <a:r>
              <a:rPr lang="en-US" sz="3199" spc="-44" dirty="0">
                <a:solidFill>
                  <a:schemeClr val="bg1"/>
                </a:solidFill>
                <a:highlight>
                  <a:srgbClr val="000000"/>
                </a:highlight>
                <a:latin typeface="Dynapuff"/>
                <a:ea typeface="Dynapuff"/>
                <a:cs typeface="Dynapuff"/>
                <a:sym typeface="Dynapuff"/>
              </a:rPr>
              <a:t>Nikodem </a:t>
            </a:r>
            <a:r>
              <a:rPr lang="en-US" sz="3199" spc="-44" dirty="0" err="1">
                <a:solidFill>
                  <a:schemeClr val="bg1"/>
                </a:solidFill>
                <a:highlight>
                  <a:srgbClr val="000000"/>
                </a:highlight>
                <a:latin typeface="Dynapuff"/>
                <a:ea typeface="Dynapuff"/>
                <a:cs typeface="Dynapuff"/>
                <a:sym typeface="Dynapuff"/>
              </a:rPr>
              <a:t>Rabuliński</a:t>
            </a:r>
            <a:r>
              <a:rPr lang="en-US" sz="3199" spc="-44" dirty="0">
                <a:solidFill>
                  <a:schemeClr val="bg1"/>
                </a:solidFill>
                <a:highlight>
                  <a:srgbClr val="000000"/>
                </a:highlight>
                <a:latin typeface="Dynapuff"/>
                <a:ea typeface="Dynapuff"/>
                <a:cs typeface="Dynapuff"/>
                <a:sym typeface="Dynapuff"/>
              </a:rPr>
              <a:t> s28840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97299" y="-1502941"/>
            <a:ext cx="7315200" cy="3005882"/>
          </a:xfrm>
          <a:custGeom>
            <a:avLst/>
            <a:gdLst/>
            <a:ahLst/>
            <a:cxnLst/>
            <a:rect l="l" t="t" r="r" b="b"/>
            <a:pathLst>
              <a:path w="7315200" h="3005882">
                <a:moveTo>
                  <a:pt x="0" y="0"/>
                </a:moveTo>
                <a:lnTo>
                  <a:pt x="7315200" y="0"/>
                </a:lnTo>
                <a:lnTo>
                  <a:pt x="7315200" y="3005882"/>
                </a:lnTo>
                <a:lnTo>
                  <a:pt x="0" y="3005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261799">
            <a:off x="1863201" y="4908121"/>
            <a:ext cx="6319715" cy="6913919"/>
          </a:xfrm>
          <a:custGeom>
            <a:avLst/>
            <a:gdLst/>
            <a:ahLst/>
            <a:cxnLst/>
            <a:rect l="l" t="t" r="r" b="b"/>
            <a:pathLst>
              <a:path w="6319715" h="6913919">
                <a:moveTo>
                  <a:pt x="0" y="0"/>
                </a:moveTo>
                <a:lnTo>
                  <a:pt x="6319715" y="0"/>
                </a:lnTo>
                <a:lnTo>
                  <a:pt x="6319715" y="6913920"/>
                </a:lnTo>
                <a:lnTo>
                  <a:pt x="0" y="6913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41897" y="1114425"/>
            <a:ext cx="8559794" cy="1402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762"/>
              </a:lnSpc>
            </a:pPr>
            <a:r>
              <a:rPr lang="en-US" sz="9784" spc="-283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Cel gry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04219" y="3894385"/>
            <a:ext cx="8108244" cy="2366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Celem gry jest dotarcie i przejście ostatniego 10 poziomu pokonując każdy poprzedni level bez śmierci. Aby pokonać pojedynczy poziom, trzeba zbić wszystkie bloki.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0480" y="-1768964"/>
            <a:ext cx="7563520" cy="7513097"/>
          </a:xfrm>
          <a:custGeom>
            <a:avLst/>
            <a:gdLst/>
            <a:ahLst/>
            <a:cxnLst/>
            <a:rect l="l" t="t" r="r" b="b"/>
            <a:pathLst>
              <a:path w="7563520" h="7513097">
                <a:moveTo>
                  <a:pt x="0" y="0"/>
                </a:moveTo>
                <a:lnTo>
                  <a:pt x="7563520" y="0"/>
                </a:lnTo>
                <a:lnTo>
                  <a:pt x="7563520" y="7513097"/>
                </a:lnTo>
                <a:lnTo>
                  <a:pt x="0" y="7513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784922">
            <a:off x="6577240" y="4413554"/>
            <a:ext cx="2661158" cy="2661158"/>
          </a:xfrm>
          <a:custGeom>
            <a:avLst/>
            <a:gdLst/>
            <a:ahLst/>
            <a:cxnLst/>
            <a:rect l="l" t="t" r="r" b="b"/>
            <a:pathLst>
              <a:path w="2661158" h="2661158">
                <a:moveTo>
                  <a:pt x="0" y="0"/>
                </a:moveTo>
                <a:lnTo>
                  <a:pt x="2661157" y="0"/>
                </a:lnTo>
                <a:lnTo>
                  <a:pt x="2661157" y="2661157"/>
                </a:lnTo>
                <a:lnTo>
                  <a:pt x="0" y="266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80480" y="6945631"/>
            <a:ext cx="8393002" cy="2312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29"/>
              </a:lnSpc>
            </a:pPr>
            <a:r>
              <a:rPr lang="en-US" sz="9699" spc="-281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Zastosowane</a:t>
            </a:r>
          </a:p>
          <a:p>
            <a:pPr marL="0" lvl="0" indent="0" algn="l">
              <a:lnSpc>
                <a:spcPts val="8729"/>
              </a:lnSpc>
              <a:spcBef>
                <a:spcPct val="0"/>
              </a:spcBef>
            </a:pPr>
            <a:r>
              <a:rPr lang="en-US" sz="9699" spc="-281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technologie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56718" y="1949484"/>
            <a:ext cx="6585791" cy="2842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99" spc="167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Wykorzystaliśmy silnik Godot w wersji 4.4.1</a:t>
            </a:r>
          </a:p>
          <a:p>
            <a:pPr algn="just">
              <a:lnSpc>
                <a:spcPts val="3779"/>
              </a:lnSpc>
            </a:pPr>
            <a:r>
              <a:rPr lang="en-US" sz="2799" spc="167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Kod został napisany w GDScript</a:t>
            </a:r>
          </a:p>
          <a:p>
            <a:pPr marL="0" lvl="0" indent="0" algn="just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Systemem kontroli wersji z którego korzystaliśmy jest </a:t>
            </a:r>
            <a:r>
              <a:rPr lang="en-US" sz="2799" u="sng" spc="167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  <a:hlinkClick r:id="rId5" tooltip="https://github.com/s28840-pj/sgd"/>
              </a:rPr>
              <a:t>GitHub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D77FA85-5C85-E4FF-A44C-5A281A643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4917" y="5372100"/>
            <a:ext cx="5420481" cy="375337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238625"/>
            <a:ext cx="3856781" cy="4415735"/>
          </a:xfrm>
          <a:custGeom>
            <a:avLst/>
            <a:gdLst/>
            <a:ahLst/>
            <a:cxnLst/>
            <a:rect l="l" t="t" r="r" b="b"/>
            <a:pathLst>
              <a:path w="3856781" h="4415735">
                <a:moveTo>
                  <a:pt x="0" y="0"/>
                </a:moveTo>
                <a:lnTo>
                  <a:pt x="3856781" y="0"/>
                </a:lnTo>
                <a:lnTo>
                  <a:pt x="3856781" y="4415735"/>
                </a:lnTo>
                <a:lnTo>
                  <a:pt x="0" y="4415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48041" y="1028700"/>
            <a:ext cx="10111259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720"/>
              </a:lnSpc>
              <a:spcBef>
                <a:spcPct val="0"/>
              </a:spcBef>
            </a:pPr>
            <a:r>
              <a:rPr lang="en-US" sz="8100" spc="-234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Zaimplementowane</a:t>
            </a:r>
          </a:p>
          <a:p>
            <a:pPr marL="0" lvl="0" indent="0" algn="r">
              <a:lnSpc>
                <a:spcPts val="9720"/>
              </a:lnSpc>
              <a:spcBef>
                <a:spcPct val="0"/>
              </a:spcBef>
            </a:pPr>
            <a:r>
              <a:rPr lang="en-US" sz="8100" strike="noStrike" spc="-234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funkcje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11373" y="3829050"/>
            <a:ext cx="12266453" cy="571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6574" lvl="1" indent="-233287" algn="just">
              <a:lnSpc>
                <a:spcPts val="3241"/>
              </a:lnSpc>
              <a:buFont typeface="Arial"/>
              <a:buChar char="•"/>
            </a:pPr>
            <a:r>
              <a:rPr lang="en-US" sz="2161" spc="129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Menu Główne z tytułem gry</a:t>
            </a:r>
          </a:p>
          <a:p>
            <a:pPr marL="466574" lvl="1" indent="-233287" algn="just">
              <a:lnSpc>
                <a:spcPts val="3241"/>
              </a:lnSpc>
              <a:buFont typeface="Arial"/>
              <a:buChar char="•"/>
            </a:pPr>
            <a:r>
              <a:rPr lang="en-US" sz="2161" spc="129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Menu rozpoczęcia gry z wyborem postaci</a:t>
            </a:r>
          </a:p>
          <a:p>
            <a:pPr marL="466574" lvl="1" indent="-233287" algn="just">
              <a:lnSpc>
                <a:spcPts val="3241"/>
              </a:lnSpc>
              <a:buFont typeface="Arial"/>
              <a:buChar char="•"/>
            </a:pPr>
            <a:r>
              <a:rPr lang="en-US" sz="2161" spc="129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Ekran końcowy: Game Over/Win Screen</a:t>
            </a:r>
          </a:p>
          <a:p>
            <a:pPr marL="466574" lvl="1" indent="-233287" algn="just">
              <a:lnSpc>
                <a:spcPts val="3241"/>
              </a:lnSpc>
              <a:buFont typeface="Arial"/>
              <a:buChar char="•"/>
            </a:pPr>
            <a:r>
              <a:rPr lang="en-US" sz="2161" spc="129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Możliwość restartu gry</a:t>
            </a:r>
          </a:p>
          <a:p>
            <a:pPr marL="466574" lvl="1" indent="-233287" algn="just">
              <a:lnSpc>
                <a:spcPts val="3241"/>
              </a:lnSpc>
              <a:buFont typeface="Arial"/>
              <a:buChar char="•"/>
            </a:pPr>
            <a:r>
              <a:rPr lang="en-US" sz="2161" spc="129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Sklep umożliwiający zakup ulepszeń za zebrane kredyty</a:t>
            </a:r>
          </a:p>
          <a:p>
            <a:pPr marL="466574" lvl="1" indent="-233287" algn="just">
              <a:lnSpc>
                <a:spcPts val="3241"/>
              </a:lnSpc>
              <a:buFont typeface="Arial"/>
              <a:buChar char="•"/>
            </a:pPr>
            <a:r>
              <a:rPr lang="en-US" sz="2161" spc="129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Menu Opcji z osobnymi ustawieniami Audio dla muzyki, SFX i Master wraz z zapisaniem ustawień w pliku</a:t>
            </a:r>
          </a:p>
          <a:p>
            <a:pPr marL="466574" lvl="1" indent="-233287" algn="just">
              <a:lnSpc>
                <a:spcPts val="3241"/>
              </a:lnSpc>
              <a:buFont typeface="Arial"/>
              <a:buChar char="•"/>
            </a:pPr>
            <a:r>
              <a:rPr lang="en-US" sz="2161" spc="129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Tablica wyników zapisywana i odczytywana z pliku</a:t>
            </a:r>
          </a:p>
          <a:p>
            <a:pPr marL="466574" lvl="1" indent="-233287" algn="just">
              <a:lnSpc>
                <a:spcPts val="3241"/>
              </a:lnSpc>
              <a:spcBef>
                <a:spcPct val="0"/>
              </a:spcBef>
              <a:buFont typeface="Arial"/>
              <a:buChar char="•"/>
            </a:pPr>
            <a:r>
              <a:rPr lang="en-US" sz="2161" spc="129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Progres między rozgrywkami w postaci kredytów wraz z zapisaniem do pliku</a:t>
            </a:r>
          </a:p>
          <a:p>
            <a:pPr marL="466574" lvl="1" indent="-233287" algn="just">
              <a:lnSpc>
                <a:spcPts val="3241"/>
              </a:lnSpc>
              <a:spcBef>
                <a:spcPct val="0"/>
              </a:spcBef>
              <a:buFont typeface="Arial"/>
              <a:buChar char="•"/>
            </a:pPr>
            <a:r>
              <a:rPr lang="en-US" sz="2161" spc="129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Muzyka w tle/ różna muzyka w różnych miejscach gry</a:t>
            </a:r>
          </a:p>
          <a:p>
            <a:pPr marL="466574" lvl="1" indent="-233287" algn="just">
              <a:lnSpc>
                <a:spcPts val="3241"/>
              </a:lnSpc>
              <a:spcBef>
                <a:spcPct val="0"/>
              </a:spcBef>
              <a:buFont typeface="Arial"/>
              <a:buChar char="•"/>
            </a:pPr>
            <a:r>
              <a:rPr lang="en-US" sz="2161" spc="129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Pauzowanie gry w trakcie rozgrywki</a:t>
            </a:r>
          </a:p>
          <a:p>
            <a:pPr marL="466574" lvl="1" indent="-233287" algn="just">
              <a:lnSpc>
                <a:spcPts val="3241"/>
              </a:lnSpc>
              <a:spcBef>
                <a:spcPct val="0"/>
              </a:spcBef>
              <a:buFont typeface="Arial"/>
              <a:buChar char="•"/>
            </a:pPr>
            <a:r>
              <a:rPr lang="en-US" sz="2161" spc="129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Obsługa klawiatury</a:t>
            </a:r>
          </a:p>
          <a:p>
            <a:pPr marL="466574" lvl="1" indent="-233287" algn="just">
              <a:lnSpc>
                <a:spcPts val="3241"/>
              </a:lnSpc>
              <a:spcBef>
                <a:spcPct val="0"/>
              </a:spcBef>
              <a:buFont typeface="Arial"/>
              <a:buChar char="•"/>
            </a:pPr>
            <a:r>
              <a:rPr lang="en-US" sz="2161" spc="129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Obsługa joysticka</a:t>
            </a:r>
          </a:p>
          <a:p>
            <a:pPr marL="466574" lvl="1" indent="-233287" algn="just">
              <a:lnSpc>
                <a:spcPts val="3241"/>
              </a:lnSpc>
              <a:spcBef>
                <a:spcPct val="0"/>
              </a:spcBef>
              <a:buFont typeface="Arial"/>
              <a:buChar char="•"/>
            </a:pPr>
            <a:r>
              <a:rPr lang="en-US" sz="2161" spc="129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Obsługa myszki</a:t>
            </a:r>
          </a:p>
        </p:txBody>
      </p:sp>
      <p:sp>
        <p:nvSpPr>
          <p:cNvPr id="5" name="Freeform 5"/>
          <p:cNvSpPr/>
          <p:nvPr/>
        </p:nvSpPr>
        <p:spPr>
          <a:xfrm>
            <a:off x="184571" y="133135"/>
            <a:ext cx="6518516" cy="3666665"/>
          </a:xfrm>
          <a:custGeom>
            <a:avLst/>
            <a:gdLst/>
            <a:ahLst/>
            <a:cxnLst/>
            <a:rect l="l" t="t" r="r" b="b"/>
            <a:pathLst>
              <a:path w="6518516" h="3666665">
                <a:moveTo>
                  <a:pt x="0" y="0"/>
                </a:moveTo>
                <a:lnTo>
                  <a:pt x="6518516" y="0"/>
                </a:lnTo>
                <a:lnTo>
                  <a:pt x="6518516" y="3666665"/>
                </a:lnTo>
                <a:lnTo>
                  <a:pt x="0" y="3666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243626"/>
            <a:ext cx="3856781" cy="4415735"/>
          </a:xfrm>
          <a:custGeom>
            <a:avLst/>
            <a:gdLst/>
            <a:ahLst/>
            <a:cxnLst/>
            <a:rect l="l" t="t" r="r" b="b"/>
            <a:pathLst>
              <a:path w="3856781" h="4415735">
                <a:moveTo>
                  <a:pt x="0" y="0"/>
                </a:moveTo>
                <a:lnTo>
                  <a:pt x="3856781" y="0"/>
                </a:lnTo>
                <a:lnTo>
                  <a:pt x="3856781" y="4415735"/>
                </a:lnTo>
                <a:lnTo>
                  <a:pt x="0" y="4415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6466" y="151674"/>
            <a:ext cx="5099280" cy="2872668"/>
          </a:xfrm>
          <a:custGeom>
            <a:avLst/>
            <a:gdLst/>
            <a:ahLst/>
            <a:cxnLst/>
            <a:rect l="l" t="t" r="r" b="b"/>
            <a:pathLst>
              <a:path w="5099280" h="2872668">
                <a:moveTo>
                  <a:pt x="0" y="0"/>
                </a:moveTo>
                <a:lnTo>
                  <a:pt x="5099281" y="0"/>
                </a:lnTo>
                <a:lnTo>
                  <a:pt x="5099281" y="2872667"/>
                </a:lnTo>
                <a:lnTo>
                  <a:pt x="0" y="28726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00" t="-1473" r="-253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271866" y="386162"/>
            <a:ext cx="10111259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720"/>
              </a:lnSpc>
              <a:spcBef>
                <a:spcPct val="0"/>
              </a:spcBef>
            </a:pPr>
            <a:r>
              <a:rPr lang="en-US" sz="8100" spc="-234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Zaimplementowane</a:t>
            </a:r>
          </a:p>
          <a:p>
            <a:pPr marL="0" lvl="0" indent="0" algn="r">
              <a:lnSpc>
                <a:spcPts val="9720"/>
              </a:lnSpc>
              <a:spcBef>
                <a:spcPct val="0"/>
              </a:spcBef>
            </a:pPr>
            <a:r>
              <a:rPr lang="en-US" sz="8100" strike="noStrike" spc="-234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funkcje - cd.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99594" y="2855446"/>
            <a:ext cx="11694198" cy="6860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808" lvl="1" indent="-217404" algn="just">
              <a:lnSpc>
                <a:spcPts val="3020"/>
              </a:lnSpc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Poruszanie się za pomocą klawiatury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Poruszanie się za pomocą joysticka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Dynamicznie zmieniająca się muzyka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System punktacji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System animacji postaci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System żyć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Efekty specjalne - przy zniszczeniu bloków, ruch kulki, fajerwerki na ekranie wygranej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Efekty dźwiękowe - przy otrzymaniu obrażeń przez postać, przy zniszczeniu bloku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Interfejs użytkownika - życia, punkty, level, powerups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Proceduralne generowanie plansz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Mechanika levelowania (coraz trudniejsze plansze i bloki)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Ulepszenia/power-upy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Przeciwnicy z prostą AI (bloki - strzelanie na 2 sposoby)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Tryb “Cheat-mode” (do testowania)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Powolny chód postaci (klawisz Shift)</a:t>
            </a:r>
          </a:p>
          <a:p>
            <a:pPr marL="434808" lvl="1" indent="-217404" algn="just">
              <a:lnSpc>
                <a:spcPts val="3020"/>
              </a:lnSpc>
              <a:spcBef>
                <a:spcPct val="0"/>
              </a:spcBef>
              <a:buFont typeface="Arial"/>
              <a:buChar char="•"/>
            </a:pPr>
            <a:r>
              <a:rPr lang="en-US" sz="2013" spc="120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Poziomy trudności (postaci z mniejszą lub większą ilością HP)</a:t>
            </a:r>
          </a:p>
        </p:txBody>
      </p:sp>
    </p:spTree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69716" y="1543050"/>
            <a:ext cx="6491357" cy="7200900"/>
          </a:xfrm>
          <a:custGeom>
            <a:avLst/>
            <a:gdLst/>
            <a:ahLst/>
            <a:cxnLst/>
            <a:rect l="l" t="t" r="r" b="b"/>
            <a:pathLst>
              <a:path w="6491357" h="7200900">
                <a:moveTo>
                  <a:pt x="0" y="0"/>
                </a:moveTo>
                <a:lnTo>
                  <a:pt x="6491357" y="0"/>
                </a:lnTo>
                <a:lnTo>
                  <a:pt x="6491357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631998" y="1019175"/>
            <a:ext cx="8059156" cy="296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1639"/>
              </a:lnSpc>
              <a:spcBef>
                <a:spcPct val="0"/>
              </a:spcBef>
            </a:pPr>
            <a:r>
              <a:rPr lang="en-US" sz="9699" spc="-281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Napotkane problemy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80953" y="4268071"/>
            <a:ext cx="7590905" cy="288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873"/>
              </a:lnSpc>
              <a:spcBef>
                <a:spcPct val="0"/>
              </a:spcBef>
            </a:pPr>
            <a:r>
              <a:rPr lang="en-US" sz="2128" spc="127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Dużo małych problemów:</a:t>
            </a:r>
          </a:p>
          <a:p>
            <a:pPr marL="459569" lvl="1" indent="-229785" algn="just">
              <a:lnSpc>
                <a:spcPts val="2873"/>
              </a:lnSpc>
              <a:spcBef>
                <a:spcPct val="0"/>
              </a:spcBef>
              <a:buFont typeface="Arial"/>
              <a:buChar char="•"/>
            </a:pPr>
            <a:r>
              <a:rPr lang="en-US" sz="2128" u="none" spc="127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Kolizja kulki z postacią</a:t>
            </a:r>
          </a:p>
          <a:p>
            <a:pPr marL="459569" lvl="1" indent="-229785" algn="just">
              <a:lnSpc>
                <a:spcPts val="2873"/>
              </a:lnSpc>
              <a:spcBef>
                <a:spcPct val="0"/>
              </a:spcBef>
              <a:buFont typeface="Arial"/>
              <a:buChar char="•"/>
            </a:pPr>
            <a:r>
              <a:rPr lang="en-US" sz="2128" u="none" spc="127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Konfiguracja zapisu ustawień audio do pliku</a:t>
            </a:r>
          </a:p>
          <a:p>
            <a:pPr marL="459569" lvl="1" indent="-229785" algn="just">
              <a:lnSpc>
                <a:spcPts val="2873"/>
              </a:lnSpc>
              <a:buFont typeface="Arial"/>
              <a:buChar char="•"/>
            </a:pPr>
            <a:r>
              <a:rPr lang="en-US" sz="2128" u="none" spc="127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Obsługa kontrolera w menu</a:t>
            </a:r>
          </a:p>
          <a:p>
            <a:pPr marL="459569" lvl="1" indent="-229785" algn="just">
              <a:lnSpc>
                <a:spcPts val="2873"/>
              </a:lnSpc>
              <a:buFont typeface="Arial"/>
              <a:buChar char="•"/>
            </a:pPr>
            <a:r>
              <a:rPr lang="en-US" sz="2128" u="none" spc="127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Implementacja początkowych funkcjonalności</a:t>
            </a:r>
          </a:p>
          <a:p>
            <a:pPr marL="459569" lvl="1" indent="-229785" algn="just">
              <a:lnSpc>
                <a:spcPts val="2873"/>
              </a:lnSpc>
              <a:buFont typeface="Arial"/>
              <a:buChar char="•"/>
            </a:pPr>
            <a:r>
              <a:rPr lang="en-US" sz="2128" u="none" spc="127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Problemy z commitami na GitHub</a:t>
            </a:r>
          </a:p>
          <a:p>
            <a:pPr marL="459569" lvl="1" indent="-229785" algn="just">
              <a:lnSpc>
                <a:spcPts val="2873"/>
              </a:lnSpc>
              <a:buFont typeface="Arial"/>
              <a:buChar char="•"/>
            </a:pPr>
            <a:r>
              <a:rPr lang="en-US" sz="2128" u="none" spc="127">
                <a:solidFill>
                  <a:srgbClr val="000000"/>
                </a:solidFill>
                <a:latin typeface="Dynapuff"/>
                <a:ea typeface="Dynapuff"/>
                <a:cs typeface="Dynapuff"/>
                <a:sym typeface="Dynapuff"/>
              </a:rPr>
              <a:t>Powerup aktywowany klawiszem przez gracza w trakcie rozgrywki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00656">
            <a:off x="-1775049" y="4776162"/>
            <a:ext cx="6819902" cy="4059249"/>
          </a:xfrm>
          <a:custGeom>
            <a:avLst/>
            <a:gdLst/>
            <a:ahLst/>
            <a:cxnLst/>
            <a:rect l="l" t="t" r="r" b="b"/>
            <a:pathLst>
              <a:path w="6819902" h="4059249">
                <a:moveTo>
                  <a:pt x="0" y="0"/>
                </a:moveTo>
                <a:lnTo>
                  <a:pt x="6819902" y="0"/>
                </a:lnTo>
                <a:lnTo>
                  <a:pt x="6819902" y="4059250"/>
                </a:lnTo>
                <a:lnTo>
                  <a:pt x="0" y="4059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28407" y="2304890"/>
            <a:ext cx="12916573" cy="546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0"/>
              </a:lnSpc>
            </a:pPr>
            <a:r>
              <a:rPr lang="en-US" sz="12126" b="1">
                <a:solidFill>
                  <a:srgbClr val="000000"/>
                </a:solidFill>
                <a:latin typeface="Dynapuff Bold"/>
                <a:ea typeface="Dynapuff Bold"/>
                <a:cs typeface="Dynapuff Bold"/>
                <a:sym typeface="Dynapuff Bold"/>
              </a:rPr>
              <a:t>Dziękujemy </a:t>
            </a:r>
          </a:p>
          <a:p>
            <a:pPr algn="ctr">
              <a:lnSpc>
                <a:spcPts val="10550"/>
              </a:lnSpc>
            </a:pPr>
            <a:r>
              <a:rPr lang="en-US" sz="12126" b="1">
                <a:solidFill>
                  <a:srgbClr val="000000"/>
                </a:solidFill>
                <a:latin typeface="Dynapuff Bold"/>
                <a:ea typeface="Dynapuff Bold"/>
                <a:cs typeface="Dynapuff Bold"/>
                <a:sym typeface="Dynapuff Bold"/>
              </a:rPr>
              <a:t>za </a:t>
            </a:r>
          </a:p>
          <a:p>
            <a:pPr algn="ctr">
              <a:lnSpc>
                <a:spcPts val="10550"/>
              </a:lnSpc>
            </a:pPr>
            <a:r>
              <a:rPr lang="en-US" sz="12126" b="1">
                <a:solidFill>
                  <a:srgbClr val="000000"/>
                </a:solidFill>
                <a:latin typeface="Dynapuff Bold"/>
                <a:ea typeface="Dynapuff Bold"/>
                <a:cs typeface="Dynapuff Bold"/>
                <a:sym typeface="Dynapuff Bold"/>
              </a:rPr>
              <a:t>wysłuchanie </a:t>
            </a:r>
          </a:p>
          <a:p>
            <a:pPr algn="ctr">
              <a:lnSpc>
                <a:spcPts val="10550"/>
              </a:lnSpc>
            </a:pPr>
            <a:r>
              <a:rPr lang="en-US" sz="12126" b="1">
                <a:solidFill>
                  <a:srgbClr val="000000"/>
                </a:solidFill>
                <a:latin typeface="Dynapuff Bold"/>
                <a:ea typeface="Dynapuff Bold"/>
                <a:cs typeface="Dynapuff Bold"/>
                <a:sym typeface="Dynapuff Bold"/>
              </a:rPr>
              <a:t>:)</a:t>
            </a:r>
          </a:p>
        </p:txBody>
      </p:sp>
      <p:sp>
        <p:nvSpPr>
          <p:cNvPr id="4" name="Freeform 4"/>
          <p:cNvSpPr/>
          <p:nvPr/>
        </p:nvSpPr>
        <p:spPr>
          <a:xfrm rot="1167537" flipH="1">
            <a:off x="13776754" y="5063969"/>
            <a:ext cx="6819902" cy="4059249"/>
          </a:xfrm>
          <a:custGeom>
            <a:avLst/>
            <a:gdLst/>
            <a:ahLst/>
            <a:cxnLst/>
            <a:rect l="l" t="t" r="r" b="b"/>
            <a:pathLst>
              <a:path w="6819902" h="4059249">
                <a:moveTo>
                  <a:pt x="6819902" y="0"/>
                </a:moveTo>
                <a:lnTo>
                  <a:pt x="0" y="0"/>
                </a:lnTo>
                <a:lnTo>
                  <a:pt x="0" y="4059249"/>
                </a:lnTo>
                <a:lnTo>
                  <a:pt x="6819902" y="4059249"/>
                </a:lnTo>
                <a:lnTo>
                  <a:pt x="68199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301</Words>
  <Application>Microsoft Office PowerPoint</Application>
  <PresentationFormat>Niestandardowy</PresentationFormat>
  <Paragraphs>55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Calibri</vt:lpstr>
      <vt:lpstr>Dynapuff Bold</vt:lpstr>
      <vt:lpstr>Dynapuff</vt:lpstr>
      <vt:lpstr>Arial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Playful Illustrative Fun Simple Project Presentation</dc:title>
  <dc:creator>Dawid Frontczak</dc:creator>
  <cp:lastModifiedBy>Oliver Haugaard</cp:lastModifiedBy>
  <cp:revision>2</cp:revision>
  <dcterms:created xsi:type="dcterms:W3CDTF">2006-08-16T00:00:00Z</dcterms:created>
  <dcterms:modified xsi:type="dcterms:W3CDTF">2025-06-21T21:11:42Z</dcterms:modified>
  <dc:identifier>DAGrBBxI3gw</dc:identifier>
</cp:coreProperties>
</file>