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Roboto Light"/>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bd7e0ff2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bd7e0ff2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bd7e0ff2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bd7e0ff2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bd7e0ff2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bd7e0ff2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c2c1b04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c2c1b04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bd7e0ff2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bd7e0ff2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c2dc1a2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c2dc1a2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bd7e0f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bd7e0f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bd7e0ff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bd7e0ff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bd7e0ff22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bd7e0ff22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bd7e0ff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bd7e0ff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bd7e0ff2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bd7e0ff2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bd7e0ff2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bd7e0ff2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c12a07c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c12a07c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bd7e0ff2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bd7e0ff2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33.png"/><Relationship Id="rId7"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568425" y="952000"/>
            <a:ext cx="4944600" cy="9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4000"/>
              <a:t>PROGETTO PCS</a:t>
            </a:r>
            <a:endParaRPr sz="4000"/>
          </a:p>
        </p:txBody>
      </p:sp>
      <p:sp>
        <p:nvSpPr>
          <p:cNvPr id="65" name="Google Shape;65;p13"/>
          <p:cNvSpPr txBox="1"/>
          <p:nvPr>
            <p:ph idx="1" type="subTitle"/>
          </p:nvPr>
        </p:nvSpPr>
        <p:spPr>
          <a:xfrm>
            <a:off x="568425" y="18895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900"/>
              <a:t>Discrete Fracture Network</a:t>
            </a:r>
            <a:endParaRPr sz="1900"/>
          </a:p>
        </p:txBody>
      </p:sp>
      <p:sp>
        <p:nvSpPr>
          <p:cNvPr id="66" name="Google Shape;66;p13"/>
          <p:cNvSpPr txBox="1"/>
          <p:nvPr/>
        </p:nvSpPr>
        <p:spPr>
          <a:xfrm>
            <a:off x="5693175" y="3391400"/>
            <a:ext cx="3240900" cy="13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lt1"/>
                </a:solidFill>
                <a:latin typeface="Roboto"/>
                <a:ea typeface="Roboto"/>
                <a:cs typeface="Roboto"/>
                <a:sym typeface="Roboto"/>
              </a:rPr>
              <a:t>s295461 Stefano Foglietti</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it" sz="1600">
                <a:solidFill>
                  <a:schemeClr val="lt1"/>
                </a:solidFill>
                <a:latin typeface="Roboto"/>
                <a:ea typeface="Roboto"/>
                <a:cs typeface="Roboto"/>
                <a:sym typeface="Roboto"/>
              </a:rPr>
              <a:t>s283463 Davide Provenzano</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it" sz="1600">
                <a:solidFill>
                  <a:schemeClr val="lt1"/>
                </a:solidFill>
                <a:latin typeface="Roboto"/>
                <a:ea typeface="Roboto"/>
                <a:cs typeface="Roboto"/>
                <a:sym typeface="Roboto"/>
              </a:rPr>
              <a:t>s284671 Sara Ilaria Maria Totino</a:t>
            </a:r>
            <a:endParaRPr sz="1600">
              <a:solidFill>
                <a:schemeClr val="lt1"/>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7641650" y="55625"/>
            <a:ext cx="1441526" cy="10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8625" y="40650"/>
            <a:ext cx="8937600" cy="81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3300"/>
              <a:t>Parte 2: CREAZIONE DELLE SOTTOFRATTURE</a:t>
            </a:r>
            <a:endParaRPr sz="3300"/>
          </a:p>
        </p:txBody>
      </p:sp>
      <p:sp>
        <p:nvSpPr>
          <p:cNvPr id="150" name="Google Shape;150;p22"/>
          <p:cNvSpPr txBox="1"/>
          <p:nvPr/>
        </p:nvSpPr>
        <p:spPr>
          <a:xfrm>
            <a:off x="216275" y="853650"/>
            <a:ext cx="5815500" cy="415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Ogni frattura, una volta tagliata da una traccia, viene divisa in </a:t>
            </a:r>
            <a:r>
              <a:rPr lang="it" sz="1300">
                <a:solidFill>
                  <a:schemeClr val="dk2"/>
                </a:solidFill>
                <a:latin typeface="Roboto"/>
                <a:ea typeface="Roboto"/>
                <a:cs typeface="Roboto"/>
                <a:sym typeface="Roboto"/>
              </a:rPr>
              <a:t>sottofrattura</a:t>
            </a:r>
            <a:r>
              <a:rPr lang="it" sz="1300">
                <a:solidFill>
                  <a:schemeClr val="dk2"/>
                </a:solidFill>
                <a:latin typeface="Roboto"/>
                <a:ea typeface="Roboto"/>
                <a:cs typeface="Roboto"/>
                <a:sym typeface="Roboto"/>
              </a:rPr>
              <a:t> destra e sottofrattura sinistra e a queste sono abbinate le tracce che tagliano l’una e l’altra. In questo modo quando viene selezionata una traccia per effettuare un taglio è subito possibile stabilire se essa taglia la sottofrattura di destra o di sinistra, e dunque si riducono il numero di operazioni.</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Per dividere le tracce tra destra e sinistra si seguono i seguenti passaggi:</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 normale alla frattura.</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cuttingTrace: vettore sulla traccia che taglia.</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vec1 e vec2: vettori da un estremo della traccia che taglia agli estremi della traccia che voglio smistare.</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crossProduct1 = cuttingTrace ˄ vec1</a:t>
            </a:r>
            <a:endParaRPr sz="1300">
              <a:solidFill>
                <a:schemeClr val="dk2"/>
              </a:solidFill>
              <a:latin typeface="Roboto"/>
              <a:ea typeface="Roboto"/>
              <a:cs typeface="Roboto"/>
              <a:sym typeface="Roboto"/>
            </a:endParaRPr>
          </a:p>
          <a:p>
            <a:pPr indent="0" lvl="0" marL="457200" rtl="0" algn="just">
              <a:spcBef>
                <a:spcPts val="0"/>
              </a:spcBef>
              <a:spcAft>
                <a:spcPts val="0"/>
              </a:spcAft>
              <a:buNone/>
            </a:pPr>
            <a:r>
              <a:rPr lang="it" sz="1300">
                <a:solidFill>
                  <a:schemeClr val="dk2"/>
                </a:solidFill>
                <a:latin typeface="Roboto"/>
                <a:ea typeface="Roboto"/>
                <a:cs typeface="Roboto"/>
                <a:sym typeface="Roboto"/>
              </a:rPr>
              <a:t>crossProduct2 = </a:t>
            </a:r>
            <a:r>
              <a:rPr lang="it" sz="1300">
                <a:solidFill>
                  <a:schemeClr val="dk2"/>
                </a:solidFill>
                <a:latin typeface="Roboto"/>
                <a:ea typeface="Roboto"/>
                <a:cs typeface="Roboto"/>
                <a:sym typeface="Roboto"/>
              </a:rPr>
              <a:t>cuttingTrace ˄ vec2</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 ⋅ crossProduct1 &gt; 0 </a:t>
            </a:r>
            <a:endParaRPr sz="1300">
              <a:solidFill>
                <a:schemeClr val="dk2"/>
              </a:solidFill>
              <a:latin typeface="Roboto"/>
              <a:ea typeface="Roboto"/>
              <a:cs typeface="Roboto"/>
              <a:sym typeface="Roboto"/>
            </a:endParaRPr>
          </a:p>
          <a:p>
            <a:pPr indent="0" lvl="0" marL="457200" rtl="0" algn="just">
              <a:spcBef>
                <a:spcPts val="0"/>
              </a:spcBef>
              <a:spcAft>
                <a:spcPts val="0"/>
              </a:spcAft>
              <a:buNone/>
            </a:pPr>
            <a:r>
              <a:rPr lang="it" sz="1300">
                <a:solidFill>
                  <a:schemeClr val="dk2"/>
                </a:solidFill>
                <a:latin typeface="Roboto"/>
                <a:ea typeface="Roboto"/>
                <a:cs typeface="Roboto"/>
                <a:sym typeface="Roboto"/>
              </a:rPr>
              <a:t>n ⋅ crossProduct2 &gt; 0 </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 ⋅ crossProduct1 &lt; 0 </a:t>
            </a:r>
            <a:endParaRPr sz="1300">
              <a:solidFill>
                <a:schemeClr val="dk2"/>
              </a:solidFill>
              <a:latin typeface="Roboto"/>
              <a:ea typeface="Roboto"/>
              <a:cs typeface="Roboto"/>
              <a:sym typeface="Roboto"/>
            </a:endParaRPr>
          </a:p>
          <a:p>
            <a:pPr indent="0" lvl="0" marL="457200" rtl="0" algn="just">
              <a:spcBef>
                <a:spcPts val="0"/>
              </a:spcBef>
              <a:spcAft>
                <a:spcPts val="0"/>
              </a:spcAft>
              <a:buNone/>
            </a:pPr>
            <a:r>
              <a:rPr lang="it" sz="1300">
                <a:solidFill>
                  <a:schemeClr val="dk2"/>
                </a:solidFill>
                <a:latin typeface="Roboto"/>
                <a:ea typeface="Roboto"/>
                <a:cs typeface="Roboto"/>
                <a:sym typeface="Roboto"/>
              </a:rPr>
              <a:t>n ⋅ crossProduct2 &lt; 0 </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 ⋅ crossProduct1 &gt; 0 </a:t>
            </a:r>
            <a:endParaRPr sz="1300">
              <a:solidFill>
                <a:schemeClr val="dk2"/>
              </a:solidFill>
              <a:latin typeface="Roboto"/>
              <a:ea typeface="Roboto"/>
              <a:cs typeface="Roboto"/>
              <a:sym typeface="Roboto"/>
            </a:endParaRPr>
          </a:p>
          <a:p>
            <a:pPr indent="0" lvl="0" marL="457200" rtl="0" algn="just">
              <a:spcBef>
                <a:spcPts val="0"/>
              </a:spcBef>
              <a:spcAft>
                <a:spcPts val="0"/>
              </a:spcAft>
              <a:buNone/>
            </a:pPr>
            <a:r>
              <a:rPr lang="it" sz="1300">
                <a:solidFill>
                  <a:schemeClr val="dk2"/>
                </a:solidFill>
                <a:latin typeface="Roboto"/>
                <a:ea typeface="Roboto"/>
                <a:cs typeface="Roboto"/>
                <a:sym typeface="Roboto"/>
              </a:rPr>
              <a:t>n ⋅ crossProduct2 &lt; 0 </a:t>
            </a:r>
            <a:endParaRPr sz="1300">
              <a:solidFill>
                <a:schemeClr val="dk2"/>
              </a:solidFill>
              <a:latin typeface="Roboto"/>
              <a:ea typeface="Roboto"/>
              <a:cs typeface="Roboto"/>
              <a:sym typeface="Roboto"/>
            </a:endParaRPr>
          </a:p>
          <a:p>
            <a:pPr indent="-311150" lvl="0" marL="457200" rtl="0" algn="just">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 ⋅ crossProduct1 &lt; 0 </a:t>
            </a:r>
            <a:endParaRPr sz="1300">
              <a:solidFill>
                <a:schemeClr val="dk2"/>
              </a:solidFill>
              <a:latin typeface="Roboto"/>
              <a:ea typeface="Roboto"/>
              <a:cs typeface="Roboto"/>
              <a:sym typeface="Roboto"/>
            </a:endParaRPr>
          </a:p>
          <a:p>
            <a:pPr indent="0" lvl="0" marL="457200" rtl="0" algn="just">
              <a:spcBef>
                <a:spcPts val="0"/>
              </a:spcBef>
              <a:spcAft>
                <a:spcPts val="0"/>
              </a:spcAft>
              <a:buNone/>
            </a:pPr>
            <a:r>
              <a:rPr lang="it" sz="1300">
                <a:solidFill>
                  <a:schemeClr val="dk2"/>
                </a:solidFill>
                <a:latin typeface="Roboto"/>
                <a:ea typeface="Roboto"/>
                <a:cs typeface="Roboto"/>
                <a:sym typeface="Roboto"/>
              </a:rPr>
              <a:t>n ⋅ crossProduct2 &gt; 0</a:t>
            </a:r>
            <a:endParaRPr sz="1300">
              <a:solidFill>
                <a:schemeClr val="dk2"/>
              </a:solidFill>
              <a:latin typeface="Roboto"/>
              <a:ea typeface="Roboto"/>
              <a:cs typeface="Roboto"/>
              <a:sym typeface="Roboto"/>
            </a:endParaRPr>
          </a:p>
        </p:txBody>
      </p:sp>
      <p:pic>
        <p:nvPicPr>
          <p:cNvPr id="151" name="Google Shape;151;p22"/>
          <p:cNvPicPr preferRelativeResize="0"/>
          <p:nvPr/>
        </p:nvPicPr>
        <p:blipFill rotWithShape="1">
          <a:blip r:embed="rId3">
            <a:alphaModFix/>
          </a:blip>
          <a:srcRect b="0" l="3586" r="0" t="0"/>
          <a:stretch/>
        </p:blipFill>
        <p:spPr>
          <a:xfrm>
            <a:off x="6365561" y="754025"/>
            <a:ext cx="2660789" cy="1543725"/>
          </a:xfrm>
          <a:prstGeom prst="rect">
            <a:avLst/>
          </a:prstGeom>
          <a:noFill/>
          <a:ln>
            <a:noFill/>
          </a:ln>
        </p:spPr>
      </p:pic>
      <p:sp>
        <p:nvSpPr>
          <p:cNvPr id="152" name="Google Shape;152;p22"/>
          <p:cNvSpPr/>
          <p:nvPr/>
        </p:nvSpPr>
        <p:spPr>
          <a:xfrm>
            <a:off x="2355800" y="3342300"/>
            <a:ext cx="211200" cy="348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3" name="Google Shape;153;p22"/>
          <p:cNvSpPr/>
          <p:nvPr/>
        </p:nvSpPr>
        <p:spPr>
          <a:xfrm>
            <a:off x="2355800" y="3745000"/>
            <a:ext cx="211200" cy="348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4" name="Google Shape;154;p22"/>
          <p:cNvSpPr/>
          <p:nvPr/>
        </p:nvSpPr>
        <p:spPr>
          <a:xfrm>
            <a:off x="2355800" y="4147700"/>
            <a:ext cx="211200" cy="761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5" name="Google Shape;155;p22"/>
          <p:cNvSpPr txBox="1"/>
          <p:nvPr/>
        </p:nvSpPr>
        <p:spPr>
          <a:xfrm>
            <a:off x="2640475" y="3315300"/>
            <a:ext cx="24294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La traccia sta a sinistra.</a:t>
            </a:r>
            <a:endParaRPr sz="1300">
              <a:solidFill>
                <a:schemeClr val="dk2"/>
              </a:solidFill>
              <a:latin typeface="Roboto"/>
              <a:ea typeface="Roboto"/>
              <a:cs typeface="Roboto"/>
              <a:sym typeface="Roboto"/>
            </a:endParaRPr>
          </a:p>
        </p:txBody>
      </p:sp>
      <p:sp>
        <p:nvSpPr>
          <p:cNvPr id="156" name="Google Shape;156;p22"/>
          <p:cNvSpPr txBox="1"/>
          <p:nvPr/>
        </p:nvSpPr>
        <p:spPr>
          <a:xfrm>
            <a:off x="2640475" y="3718000"/>
            <a:ext cx="24294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La traccia sta a destra.</a:t>
            </a:r>
            <a:endParaRPr sz="1300">
              <a:solidFill>
                <a:schemeClr val="dk2"/>
              </a:solidFill>
              <a:latin typeface="Roboto"/>
              <a:ea typeface="Roboto"/>
              <a:cs typeface="Roboto"/>
              <a:sym typeface="Roboto"/>
            </a:endParaRPr>
          </a:p>
        </p:txBody>
      </p:sp>
      <p:sp>
        <p:nvSpPr>
          <p:cNvPr id="157" name="Google Shape;157;p22"/>
          <p:cNvSpPr txBox="1"/>
          <p:nvPr/>
        </p:nvSpPr>
        <p:spPr>
          <a:xfrm>
            <a:off x="2640475" y="4061000"/>
            <a:ext cx="27876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Un estremo è a sinistra e un estremo è a destra, trovo l’intersezione tra le due tracce e salvo i due segmenti.</a:t>
            </a:r>
            <a:endParaRPr sz="1300">
              <a:solidFill>
                <a:schemeClr val="dk2"/>
              </a:solidFill>
              <a:latin typeface="Roboto"/>
              <a:ea typeface="Roboto"/>
              <a:cs typeface="Roboto"/>
              <a:sym typeface="Roboto"/>
            </a:endParaRPr>
          </a:p>
        </p:txBody>
      </p:sp>
      <p:pic>
        <p:nvPicPr>
          <p:cNvPr id="158" name="Google Shape;158;p22"/>
          <p:cNvPicPr preferRelativeResize="0"/>
          <p:nvPr/>
        </p:nvPicPr>
        <p:blipFill>
          <a:blip r:embed="rId4">
            <a:alphaModFix/>
          </a:blip>
          <a:stretch>
            <a:fillRect/>
          </a:stretch>
        </p:blipFill>
        <p:spPr>
          <a:xfrm>
            <a:off x="6365550" y="3879475"/>
            <a:ext cx="2660800" cy="1146485"/>
          </a:xfrm>
          <a:prstGeom prst="rect">
            <a:avLst/>
          </a:prstGeom>
          <a:noFill/>
          <a:ln>
            <a:noFill/>
          </a:ln>
        </p:spPr>
      </p:pic>
      <p:pic>
        <p:nvPicPr>
          <p:cNvPr id="159" name="Google Shape;159;p22"/>
          <p:cNvPicPr preferRelativeResize="0"/>
          <p:nvPr/>
        </p:nvPicPr>
        <p:blipFill>
          <a:blip r:embed="rId5">
            <a:alphaModFix/>
          </a:blip>
          <a:stretch>
            <a:fillRect/>
          </a:stretch>
        </p:blipFill>
        <p:spPr>
          <a:xfrm>
            <a:off x="6365550" y="2486325"/>
            <a:ext cx="2660800" cy="12045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68400" y="106725"/>
            <a:ext cx="90072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000"/>
              <a:t>Parte 2: </a:t>
            </a:r>
            <a:r>
              <a:rPr lang="it" sz="3000"/>
              <a:t>TAGLIO DELLE FRATTURE </a:t>
            </a:r>
            <a:endParaRPr sz="3000"/>
          </a:p>
        </p:txBody>
      </p:sp>
      <p:sp>
        <p:nvSpPr>
          <p:cNvPr id="165" name="Google Shape;165;p23"/>
          <p:cNvSpPr txBox="1"/>
          <p:nvPr/>
        </p:nvSpPr>
        <p:spPr>
          <a:xfrm>
            <a:off x="311700" y="917625"/>
            <a:ext cx="8772900" cy="161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La funzione </a:t>
            </a:r>
            <a:r>
              <a:rPr b="1" i="1" lang="it" sz="1300">
                <a:solidFill>
                  <a:schemeClr val="dk2"/>
                </a:solidFill>
                <a:latin typeface="Roboto"/>
                <a:ea typeface="Roboto"/>
                <a:cs typeface="Roboto"/>
                <a:sym typeface="Roboto"/>
              </a:rPr>
              <a:t>createSubFracture </a:t>
            </a:r>
            <a:r>
              <a:rPr lang="it" sz="1300">
                <a:solidFill>
                  <a:schemeClr val="dk2"/>
                </a:solidFill>
                <a:latin typeface="Roboto"/>
                <a:ea typeface="Roboto"/>
                <a:cs typeface="Roboto"/>
                <a:sym typeface="Roboto"/>
              </a:rPr>
              <a:t>effettua il taglio di una frattura in due sottofratture attraverso una traccia.</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Viene creato il vettore Points seguendo il perimetro della frattura e salvando un punto alla volta quando lo trovo, finchè non ritorno al punto di partenza.</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Si effettua il ciclo poi sul vettore Points e, quando si trova un estremo della traccia, si passa all’altro estremo e si prosegue fino alla fine del poligono. Dopodichè si ritorna al primo estremo della traccia e si prosegue finchè non si trova il secondo estremo.</a:t>
            </a:r>
            <a:endParaRPr sz="1300">
              <a:solidFill>
                <a:schemeClr val="dk2"/>
              </a:solidFill>
              <a:latin typeface="Roboto"/>
              <a:ea typeface="Roboto"/>
              <a:cs typeface="Roboto"/>
              <a:sym typeface="Roboto"/>
            </a:endParaRPr>
          </a:p>
        </p:txBody>
      </p:sp>
      <p:sp>
        <p:nvSpPr>
          <p:cNvPr id="166" name="Google Shape;166;p23"/>
          <p:cNvSpPr txBox="1"/>
          <p:nvPr/>
        </p:nvSpPr>
        <p:spPr>
          <a:xfrm>
            <a:off x="311700" y="3343575"/>
            <a:ext cx="19410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Points = [A, P, B, C, Q, D]</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67" name="Google Shape;167;p23"/>
          <p:cNvPicPr preferRelativeResize="0"/>
          <p:nvPr/>
        </p:nvPicPr>
        <p:blipFill rotWithShape="1">
          <a:blip r:embed="rId3">
            <a:alphaModFix/>
          </a:blip>
          <a:srcRect b="0" l="0" r="51842" t="0"/>
          <a:stretch/>
        </p:blipFill>
        <p:spPr>
          <a:xfrm>
            <a:off x="7332325" y="2561863"/>
            <a:ext cx="1752151" cy="2557874"/>
          </a:xfrm>
          <a:prstGeom prst="rect">
            <a:avLst/>
          </a:prstGeom>
          <a:noFill/>
          <a:ln>
            <a:noFill/>
          </a:ln>
        </p:spPr>
      </p:pic>
      <p:pic>
        <p:nvPicPr>
          <p:cNvPr id="168" name="Google Shape;168;p23"/>
          <p:cNvPicPr preferRelativeResize="0"/>
          <p:nvPr/>
        </p:nvPicPr>
        <p:blipFill rotWithShape="1">
          <a:blip r:embed="rId3">
            <a:alphaModFix/>
          </a:blip>
          <a:srcRect b="0" l="50470" r="0" t="0"/>
          <a:stretch/>
        </p:blipFill>
        <p:spPr>
          <a:xfrm>
            <a:off x="5313125" y="2597325"/>
            <a:ext cx="1752151" cy="2486959"/>
          </a:xfrm>
          <a:prstGeom prst="rect">
            <a:avLst/>
          </a:prstGeom>
          <a:noFill/>
          <a:ln>
            <a:noFill/>
          </a:ln>
        </p:spPr>
      </p:pic>
      <p:sp>
        <p:nvSpPr>
          <p:cNvPr id="169" name="Google Shape;169;p23"/>
          <p:cNvSpPr/>
          <p:nvPr/>
        </p:nvSpPr>
        <p:spPr>
          <a:xfrm rot="-1271776">
            <a:off x="2455688" y="3114250"/>
            <a:ext cx="443075" cy="254655"/>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sp>
        <p:nvSpPr>
          <p:cNvPr id="170" name="Google Shape;170;p23"/>
          <p:cNvSpPr/>
          <p:nvPr/>
        </p:nvSpPr>
        <p:spPr>
          <a:xfrm rot="1394972">
            <a:off x="2411519" y="3781995"/>
            <a:ext cx="443081" cy="254826"/>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sp>
        <p:nvSpPr>
          <p:cNvPr id="171" name="Google Shape;171;p23"/>
          <p:cNvSpPr txBox="1"/>
          <p:nvPr/>
        </p:nvSpPr>
        <p:spPr>
          <a:xfrm>
            <a:off x="3039300" y="2841675"/>
            <a:ext cx="2164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subFracture1 = [A, P, Q, D]</a:t>
            </a:r>
            <a:endParaRPr sz="1300">
              <a:solidFill>
                <a:schemeClr val="dk2"/>
              </a:solidFill>
              <a:latin typeface="Roboto"/>
              <a:ea typeface="Roboto"/>
              <a:cs typeface="Roboto"/>
              <a:sym typeface="Roboto"/>
            </a:endParaRPr>
          </a:p>
        </p:txBody>
      </p:sp>
      <p:sp>
        <p:nvSpPr>
          <p:cNvPr id="172" name="Google Shape;172;p23"/>
          <p:cNvSpPr txBox="1"/>
          <p:nvPr/>
        </p:nvSpPr>
        <p:spPr>
          <a:xfrm>
            <a:off x="3017663" y="3883550"/>
            <a:ext cx="2164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subFracture2 = [P, B, C, Q]</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230525"/>
            <a:ext cx="8520600" cy="8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2: </a:t>
            </a:r>
            <a:r>
              <a:rPr lang="it" sz="3300"/>
              <a:t>ESTENSIONE DELLE TRACCE</a:t>
            </a:r>
            <a:endParaRPr sz="3300"/>
          </a:p>
        </p:txBody>
      </p:sp>
      <p:sp>
        <p:nvSpPr>
          <p:cNvPr id="178" name="Google Shape;178;p24"/>
          <p:cNvSpPr txBox="1"/>
          <p:nvPr/>
        </p:nvSpPr>
        <p:spPr>
          <a:xfrm>
            <a:off x="78525" y="1011000"/>
            <a:ext cx="6576600" cy="130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La funzione </a:t>
            </a:r>
            <a:r>
              <a:rPr b="1" i="1" lang="it" sz="1300">
                <a:solidFill>
                  <a:schemeClr val="dk2"/>
                </a:solidFill>
                <a:latin typeface="Roboto"/>
                <a:ea typeface="Roboto"/>
                <a:cs typeface="Roboto"/>
                <a:sym typeface="Roboto"/>
              </a:rPr>
              <a:t>extendTraces </a:t>
            </a:r>
            <a:r>
              <a:rPr lang="it" sz="1300">
                <a:solidFill>
                  <a:schemeClr val="dk2"/>
                </a:solidFill>
                <a:latin typeface="Roboto"/>
                <a:ea typeface="Roboto"/>
                <a:cs typeface="Roboto"/>
                <a:sym typeface="Roboto"/>
              </a:rPr>
              <a:t>estende le tracce non passanti prima di effettuare il taglio.</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Si considerano uno alla volta tutti i lati della frattura, innanzitutto si verifica che il lato considerato non sia parallelo alla traccia da estendere verificando che il loro prodotto vettoriale sia diverso da zero. Una volta effettuata questa verifica si cerca il punto di intersezione tra la retta passante per la traccia e la retta passante per il lato della frattura risolvendo questo sistema lineare.</a:t>
            </a:r>
            <a:endParaRPr sz="1300">
              <a:solidFill>
                <a:schemeClr val="dk2"/>
              </a:solidFill>
              <a:latin typeface="Roboto"/>
              <a:ea typeface="Roboto"/>
              <a:cs typeface="Roboto"/>
              <a:sym typeface="Roboto"/>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p:txBody>
      </p:sp>
      <p:pic>
        <p:nvPicPr>
          <p:cNvPr id="179" name="Google Shape;179;p24"/>
          <p:cNvPicPr preferRelativeResize="0"/>
          <p:nvPr/>
        </p:nvPicPr>
        <p:blipFill>
          <a:blip r:embed="rId3">
            <a:alphaModFix/>
          </a:blip>
          <a:stretch>
            <a:fillRect/>
          </a:stretch>
        </p:blipFill>
        <p:spPr>
          <a:xfrm>
            <a:off x="6719050" y="915925"/>
            <a:ext cx="2384599" cy="1610346"/>
          </a:xfrm>
          <a:prstGeom prst="rect">
            <a:avLst/>
          </a:prstGeom>
          <a:noFill/>
          <a:ln>
            <a:noFill/>
          </a:ln>
        </p:spPr>
      </p:pic>
      <p:sp>
        <p:nvSpPr>
          <p:cNvPr id="180" name="Google Shape;180;p24"/>
          <p:cNvSpPr txBox="1"/>
          <p:nvPr/>
        </p:nvSpPr>
        <p:spPr>
          <a:xfrm>
            <a:off x="17250" y="2930025"/>
            <a:ext cx="91095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Per risolvere il sistema si pone come condizione il fatto che </a:t>
            </a:r>
            <a:r>
              <a:rPr i="1" lang="it" sz="1300">
                <a:solidFill>
                  <a:schemeClr val="dk2"/>
                </a:solidFill>
                <a:latin typeface="Roboto"/>
                <a:ea typeface="Roboto"/>
                <a:cs typeface="Roboto"/>
                <a:sym typeface="Roboto"/>
              </a:rPr>
              <a:t>intersection = verify</a:t>
            </a:r>
            <a:r>
              <a:rPr lang="it" sz="1300">
                <a:solidFill>
                  <a:schemeClr val="dk2"/>
                </a:solidFill>
                <a:latin typeface="Roboto"/>
                <a:ea typeface="Roboto"/>
                <a:cs typeface="Roboto"/>
                <a:sym typeface="Roboto"/>
              </a:rPr>
              <a:t> e si ricavano le coordinate curvilinee </a:t>
            </a:r>
            <a:r>
              <a:rPr i="1" lang="it" sz="1300">
                <a:solidFill>
                  <a:schemeClr val="dk2"/>
                </a:solidFill>
                <a:latin typeface="Roboto"/>
                <a:ea typeface="Roboto"/>
                <a:cs typeface="Roboto"/>
                <a:sym typeface="Roboto"/>
              </a:rPr>
              <a:t>t </a:t>
            </a:r>
            <a:r>
              <a:rPr lang="it" sz="1300">
                <a:solidFill>
                  <a:schemeClr val="dk2"/>
                </a:solidFill>
                <a:latin typeface="Roboto"/>
                <a:ea typeface="Roboto"/>
                <a:cs typeface="Roboto"/>
                <a:sym typeface="Roboto"/>
              </a:rPr>
              <a:t>e </a:t>
            </a:r>
            <a:r>
              <a:rPr i="1" lang="it" sz="1300">
                <a:solidFill>
                  <a:schemeClr val="dk2"/>
                </a:solidFill>
                <a:latin typeface="Roboto"/>
                <a:ea typeface="Roboto"/>
                <a:cs typeface="Roboto"/>
                <a:sym typeface="Roboto"/>
              </a:rPr>
              <a:t>u</a:t>
            </a:r>
            <a:r>
              <a:rPr lang="it"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p:txBody>
      </p:sp>
      <p:sp>
        <p:nvSpPr>
          <p:cNvPr id="181" name="Google Shape;181;p24"/>
          <p:cNvSpPr txBox="1"/>
          <p:nvPr/>
        </p:nvSpPr>
        <p:spPr>
          <a:xfrm>
            <a:off x="124450" y="3891650"/>
            <a:ext cx="8707800" cy="98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Si considera poi in modo particolare la u, se il suo valore è compreso tra 0 e 1, significa che il punto di intersezione trovato si trova all’interno del segmento AB, dunque è un punto ammissibile e può essere salvato come nuovo estremo della traccia estesa.</a:t>
            </a:r>
            <a:endParaRPr sz="1300">
              <a:solidFill>
                <a:schemeClr val="dk2"/>
              </a:solidFill>
              <a:latin typeface="Roboto"/>
              <a:ea typeface="Roboto"/>
              <a:cs typeface="Roboto"/>
              <a:sym typeface="Roboto"/>
            </a:endParaRPr>
          </a:p>
        </p:txBody>
      </p:sp>
      <p:pic>
        <p:nvPicPr>
          <p:cNvPr id="182" name="Google Shape;182;p24"/>
          <p:cNvPicPr preferRelativeResize="0"/>
          <p:nvPr/>
        </p:nvPicPr>
        <p:blipFill>
          <a:blip r:embed="rId4">
            <a:alphaModFix/>
          </a:blip>
          <a:stretch>
            <a:fillRect/>
          </a:stretch>
        </p:blipFill>
        <p:spPr>
          <a:xfrm>
            <a:off x="124450" y="3323075"/>
            <a:ext cx="2643871" cy="488400"/>
          </a:xfrm>
          <a:prstGeom prst="rect">
            <a:avLst/>
          </a:prstGeom>
          <a:noFill/>
          <a:ln>
            <a:noFill/>
          </a:ln>
        </p:spPr>
      </p:pic>
      <p:pic>
        <p:nvPicPr>
          <p:cNvPr id="183" name="Google Shape;183;p24"/>
          <p:cNvPicPr preferRelativeResize="0"/>
          <p:nvPr/>
        </p:nvPicPr>
        <p:blipFill>
          <a:blip r:embed="rId5">
            <a:alphaModFix/>
          </a:blip>
          <a:stretch>
            <a:fillRect/>
          </a:stretch>
        </p:blipFill>
        <p:spPr>
          <a:xfrm>
            <a:off x="180675" y="2360675"/>
            <a:ext cx="2567737" cy="554700"/>
          </a:xfrm>
          <a:prstGeom prst="rect">
            <a:avLst/>
          </a:prstGeom>
          <a:noFill/>
          <a:ln>
            <a:noFill/>
          </a:ln>
        </p:spPr>
      </p:pic>
      <p:pic>
        <p:nvPicPr>
          <p:cNvPr id="184" name="Google Shape;184;p24"/>
          <p:cNvPicPr preferRelativeResize="0"/>
          <p:nvPr/>
        </p:nvPicPr>
        <p:blipFill>
          <a:blip r:embed="rId6">
            <a:alphaModFix/>
          </a:blip>
          <a:stretch>
            <a:fillRect/>
          </a:stretch>
        </p:blipFill>
        <p:spPr>
          <a:xfrm>
            <a:off x="3123200" y="3323075"/>
            <a:ext cx="2820300" cy="48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31775" y="271650"/>
            <a:ext cx="8520600" cy="8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2: CREAZIONE DELLA MESH </a:t>
            </a:r>
            <a:endParaRPr sz="3300"/>
          </a:p>
        </p:txBody>
      </p:sp>
      <p:sp>
        <p:nvSpPr>
          <p:cNvPr id="190" name="Google Shape;190;p25"/>
          <p:cNvSpPr txBox="1"/>
          <p:nvPr/>
        </p:nvSpPr>
        <p:spPr>
          <a:xfrm>
            <a:off x="311700" y="1255925"/>
            <a:ext cx="6878400" cy="3674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Una volta effettuati tutti i tagli all’interno di una frattura, tutti i sottopoligoni vengono salvati all’interno di una mesh poligonale. </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Viene gestito anche il caso particolare qui di fianco,  in cui un estremo della traccia si trova su un’altra traccia. </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In questo caso infatti il segmento rosso non è salvato per intero, ma come somma dei due segmenti separati dal punto R</a:t>
            </a:r>
            <a:r>
              <a:rPr baseline="-25000" lang="it" sz="1300">
                <a:solidFill>
                  <a:schemeClr val="dk2"/>
                </a:solidFill>
                <a:latin typeface="Roboto"/>
                <a:ea typeface="Roboto"/>
                <a:cs typeface="Roboto"/>
                <a:sym typeface="Roboto"/>
              </a:rPr>
              <a:t>2</a:t>
            </a:r>
            <a:r>
              <a:rPr lang="it" sz="1300">
                <a:solidFill>
                  <a:schemeClr val="dk2"/>
                </a:solidFill>
                <a:latin typeface="Roboto"/>
                <a:ea typeface="Roboto"/>
                <a:cs typeface="Roboto"/>
                <a:sym typeface="Roboto"/>
              </a:rPr>
              <a:t>. Dunque quando bisogna salvare i poligoni nella Cell2D, il rettangolo in alto è in realtà salvato come poligono di 5 vertici e 5 lati.</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Nel nostro codice dunque, prima di inserire un vertice nella mesh si verifica che questo non si trovi su un lato già precedentemente salvato. Se così non fosse si sostituisce il segmento già esistente con i due sottosegmenti separati dal punto.</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it" sz="1300">
                <a:solidFill>
                  <a:schemeClr val="dk2"/>
                </a:solidFill>
                <a:latin typeface="Roboto"/>
                <a:ea typeface="Roboto"/>
                <a:cs typeface="Roboto"/>
                <a:sym typeface="Roboto"/>
              </a:rPr>
              <a:t>Un’altra verifica importante da fare prima di inserire un vertice nella mesh è controllare che questo non sia un duplicato, e dunque che non fosse già precedentemente salvato nella stessa.</a:t>
            </a:r>
            <a:endParaRPr sz="1300">
              <a:solidFill>
                <a:schemeClr val="dk2"/>
              </a:solidFill>
              <a:latin typeface="Roboto"/>
              <a:ea typeface="Roboto"/>
              <a:cs typeface="Roboto"/>
              <a:sym typeface="Roboto"/>
            </a:endParaRPr>
          </a:p>
        </p:txBody>
      </p:sp>
      <p:pic>
        <p:nvPicPr>
          <p:cNvPr id="191" name="Google Shape;191;p25"/>
          <p:cNvPicPr preferRelativeResize="0"/>
          <p:nvPr/>
        </p:nvPicPr>
        <p:blipFill rotWithShape="1">
          <a:blip r:embed="rId3">
            <a:alphaModFix/>
          </a:blip>
          <a:srcRect b="0" l="4942" r="9396" t="0"/>
          <a:stretch/>
        </p:blipFill>
        <p:spPr>
          <a:xfrm>
            <a:off x="7388925" y="-6389"/>
            <a:ext cx="1540600" cy="2416339"/>
          </a:xfrm>
          <a:prstGeom prst="rect">
            <a:avLst/>
          </a:prstGeom>
          <a:noFill/>
          <a:ln>
            <a:noFill/>
          </a:ln>
        </p:spPr>
      </p:pic>
      <p:pic>
        <p:nvPicPr>
          <p:cNvPr id="192" name="Google Shape;192;p25"/>
          <p:cNvPicPr preferRelativeResize="0"/>
          <p:nvPr/>
        </p:nvPicPr>
        <p:blipFill>
          <a:blip r:embed="rId4">
            <a:alphaModFix/>
          </a:blip>
          <a:stretch>
            <a:fillRect/>
          </a:stretch>
        </p:blipFill>
        <p:spPr>
          <a:xfrm>
            <a:off x="7388925" y="2410875"/>
            <a:ext cx="1540600" cy="267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95725" y="59950"/>
            <a:ext cx="8520600" cy="7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PARAVIEW</a:t>
            </a:r>
            <a:endParaRPr sz="3300"/>
          </a:p>
        </p:txBody>
      </p:sp>
      <p:sp>
        <p:nvSpPr>
          <p:cNvPr id="198" name="Google Shape;198;p26"/>
          <p:cNvSpPr txBox="1"/>
          <p:nvPr/>
        </p:nvSpPr>
        <p:spPr>
          <a:xfrm>
            <a:off x="95725" y="652700"/>
            <a:ext cx="8742900" cy="147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Tramite l’utilizzo di Paraview abbiamo esportato i dati sulle fratture e sulle tracce per una visualizzazione grafica di questi. Sono state create le funzioni importPolygonsList e importSegments per la lettura e l’importazione di fratture e tracce rispettivamente con l’ausilio di tre strutture Triangle, Polygons e Segment.</a:t>
            </a:r>
            <a:endParaRPr sz="1200">
              <a:solidFill>
                <a:schemeClr val="dk2"/>
              </a:solidFill>
              <a:latin typeface="Roboto"/>
              <a:ea typeface="Roboto"/>
              <a:cs typeface="Roboto"/>
              <a:sym typeface="Roboto"/>
            </a:endParaRPr>
          </a:p>
        </p:txBody>
      </p:sp>
      <p:sp>
        <p:nvSpPr>
          <p:cNvPr id="199" name="Google Shape;199;p26"/>
          <p:cNvSpPr txBox="1"/>
          <p:nvPr/>
        </p:nvSpPr>
        <p:spPr>
          <a:xfrm>
            <a:off x="4354775" y="1566300"/>
            <a:ext cx="4427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00" name="Google Shape;200;p26"/>
          <p:cNvSpPr txBox="1"/>
          <p:nvPr/>
        </p:nvSpPr>
        <p:spPr>
          <a:xfrm>
            <a:off x="355325" y="3909450"/>
            <a:ext cx="1832400" cy="12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201" name="Google Shape;201;p26"/>
          <p:cNvPicPr preferRelativeResize="0"/>
          <p:nvPr/>
        </p:nvPicPr>
        <p:blipFill rotWithShape="1">
          <a:blip r:embed="rId3">
            <a:alphaModFix/>
          </a:blip>
          <a:srcRect b="-5980" l="0" r="0" t="5980"/>
          <a:stretch/>
        </p:blipFill>
        <p:spPr>
          <a:xfrm>
            <a:off x="355325" y="1568350"/>
            <a:ext cx="2814119" cy="1556025"/>
          </a:xfrm>
          <a:prstGeom prst="rect">
            <a:avLst/>
          </a:prstGeom>
          <a:noFill/>
          <a:ln>
            <a:noFill/>
          </a:ln>
        </p:spPr>
      </p:pic>
      <p:pic>
        <p:nvPicPr>
          <p:cNvPr id="202" name="Google Shape;202;p26"/>
          <p:cNvPicPr preferRelativeResize="0"/>
          <p:nvPr/>
        </p:nvPicPr>
        <p:blipFill rotWithShape="1">
          <a:blip r:embed="rId4">
            <a:alphaModFix/>
          </a:blip>
          <a:srcRect b="7347" l="0" r="3157" t="0"/>
          <a:stretch/>
        </p:blipFill>
        <p:spPr>
          <a:xfrm>
            <a:off x="3247975" y="1566300"/>
            <a:ext cx="2795728" cy="1479001"/>
          </a:xfrm>
          <a:prstGeom prst="rect">
            <a:avLst/>
          </a:prstGeom>
          <a:noFill/>
          <a:ln>
            <a:noFill/>
          </a:ln>
        </p:spPr>
      </p:pic>
      <p:pic>
        <p:nvPicPr>
          <p:cNvPr id="203" name="Google Shape;203;p26"/>
          <p:cNvPicPr preferRelativeResize="0"/>
          <p:nvPr/>
        </p:nvPicPr>
        <p:blipFill rotWithShape="1">
          <a:blip r:embed="rId5">
            <a:alphaModFix/>
          </a:blip>
          <a:srcRect b="-5379" l="0" r="0" t="5380"/>
          <a:stretch/>
        </p:blipFill>
        <p:spPr>
          <a:xfrm>
            <a:off x="6122225" y="1568350"/>
            <a:ext cx="2814076" cy="1556025"/>
          </a:xfrm>
          <a:prstGeom prst="rect">
            <a:avLst/>
          </a:prstGeom>
          <a:noFill/>
          <a:ln>
            <a:noFill/>
          </a:ln>
        </p:spPr>
      </p:pic>
      <p:pic>
        <p:nvPicPr>
          <p:cNvPr id="204" name="Google Shape;204;p26"/>
          <p:cNvPicPr preferRelativeResize="0"/>
          <p:nvPr/>
        </p:nvPicPr>
        <p:blipFill>
          <a:blip r:embed="rId6">
            <a:alphaModFix/>
          </a:blip>
          <a:stretch>
            <a:fillRect/>
          </a:stretch>
        </p:blipFill>
        <p:spPr>
          <a:xfrm>
            <a:off x="1530925" y="3450450"/>
            <a:ext cx="2563426" cy="1417424"/>
          </a:xfrm>
          <a:prstGeom prst="rect">
            <a:avLst/>
          </a:prstGeom>
          <a:noFill/>
          <a:ln>
            <a:noFill/>
          </a:ln>
        </p:spPr>
      </p:pic>
      <p:pic>
        <p:nvPicPr>
          <p:cNvPr id="205" name="Google Shape;205;p26"/>
          <p:cNvPicPr preferRelativeResize="0"/>
          <p:nvPr/>
        </p:nvPicPr>
        <p:blipFill>
          <a:blip r:embed="rId7">
            <a:alphaModFix/>
          </a:blip>
          <a:stretch>
            <a:fillRect/>
          </a:stretch>
        </p:blipFill>
        <p:spPr>
          <a:xfrm>
            <a:off x="4639575" y="3450450"/>
            <a:ext cx="2563426" cy="1417426"/>
          </a:xfrm>
          <a:prstGeom prst="rect">
            <a:avLst/>
          </a:prstGeom>
          <a:noFill/>
          <a:ln>
            <a:noFill/>
          </a:ln>
        </p:spPr>
      </p:pic>
      <p:sp>
        <p:nvSpPr>
          <p:cNvPr id="206" name="Google Shape;206;p26"/>
          <p:cNvSpPr txBox="1"/>
          <p:nvPr/>
        </p:nvSpPr>
        <p:spPr>
          <a:xfrm>
            <a:off x="1452825" y="3045300"/>
            <a:ext cx="65946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FR50                                                           FR200                                                               FR362</a:t>
            </a:r>
            <a:endParaRPr sz="1300">
              <a:solidFill>
                <a:schemeClr val="dk2"/>
              </a:solidFill>
              <a:latin typeface="Roboto"/>
              <a:ea typeface="Roboto"/>
              <a:cs typeface="Roboto"/>
              <a:sym typeface="Roboto"/>
            </a:endParaRPr>
          </a:p>
        </p:txBody>
      </p:sp>
      <p:sp>
        <p:nvSpPr>
          <p:cNvPr id="207" name="Google Shape;207;p26"/>
          <p:cNvSpPr txBox="1"/>
          <p:nvPr/>
        </p:nvSpPr>
        <p:spPr>
          <a:xfrm>
            <a:off x="3611625" y="2964450"/>
            <a:ext cx="491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08" name="Google Shape;208;p26"/>
          <p:cNvSpPr txBox="1"/>
          <p:nvPr/>
        </p:nvSpPr>
        <p:spPr>
          <a:xfrm>
            <a:off x="2071425" y="4867875"/>
            <a:ext cx="535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     Tracce FR50                                                  Tracce FR200</a:t>
            </a:r>
            <a:endParaRPr sz="13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11700" y="1770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PLANT UML </a:t>
            </a:r>
            <a:endParaRPr/>
          </a:p>
        </p:txBody>
      </p:sp>
      <p:pic>
        <p:nvPicPr>
          <p:cNvPr id="214" name="Google Shape;214;p27"/>
          <p:cNvPicPr preferRelativeResize="0"/>
          <p:nvPr/>
        </p:nvPicPr>
        <p:blipFill>
          <a:blip r:embed="rId3">
            <a:alphaModFix/>
          </a:blip>
          <a:stretch>
            <a:fillRect/>
          </a:stretch>
        </p:blipFill>
        <p:spPr>
          <a:xfrm>
            <a:off x="248500" y="869650"/>
            <a:ext cx="8647002" cy="397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128100" y="139800"/>
            <a:ext cx="87450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INTRODUZIONE E PRESENTAZIONE DEL PROGETTO</a:t>
            </a:r>
            <a:endParaRPr sz="3300"/>
          </a:p>
        </p:txBody>
      </p:sp>
      <p:sp>
        <p:nvSpPr>
          <p:cNvPr id="73" name="Google Shape;73;p14"/>
          <p:cNvSpPr txBox="1"/>
          <p:nvPr/>
        </p:nvSpPr>
        <p:spPr>
          <a:xfrm>
            <a:off x="176800" y="1316475"/>
            <a:ext cx="8633100" cy="335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Il progetto richiede di analizzare un Discrete Fracture Network (DFN), un sistema di fratture rappresentate da poligoni che si intersecano nello spazio tridimensionale. Ogni frattura è un poligono convesso definito da vertici ordinati e le intersezioni tra fratture (tracce) sono segmenti condivisi da esattamente due fratture. Nella prima parte abbiamo implementato la lettura di un DFN da più file (FR3, FR10, FR50, FR82, FR200, FR362), l'identificazione delle tracce, e la classificazione delle tracce come passanti (con entrambi gli estremi sul bordo della frattura) o non-passanti (con almeno un estremo all'interno della frattura), che in seguito sono state ordinate per lunghezza decrescente e memorizzate in un file. La seconda parte richiede di determinare i sotto-poligoni generati dal taglio delle fratture usando le tracce, seguendo prima le tracce passanti e poi le non-passanti.</a:t>
            </a:r>
            <a:endParaRPr sz="1200">
              <a:solidFill>
                <a:schemeClr val="dk2"/>
              </a:solidFill>
              <a:latin typeface="Roboto"/>
              <a:ea typeface="Roboto"/>
              <a:cs typeface="Roboto"/>
              <a:sym typeface="Roboto"/>
            </a:endParaRPr>
          </a:p>
          <a:p>
            <a:pPr indent="0" lvl="0" marL="0" rtl="0" algn="just">
              <a:spcBef>
                <a:spcPts val="0"/>
              </a:spcBef>
              <a:spcAft>
                <a:spcPts val="0"/>
              </a:spcAft>
              <a:buNone/>
            </a:pPr>
            <a:r>
              <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All’interno del codice abbiamo inoltre definito una tolleranza assoluta, posta a 1e-10, ma anche una tolleranza relativa, per verificare ad esempio la coincidenza di due punti.</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In generale la tolleranza relativa è stata così definita: </a:t>
            </a:r>
            <a:endParaRPr sz="1200">
              <a:solidFill>
                <a:schemeClr val="dk2"/>
              </a:solidFill>
              <a:latin typeface="Roboto"/>
              <a:ea typeface="Roboto"/>
              <a:cs typeface="Roboto"/>
              <a:sym typeface="Roboto"/>
            </a:endParaRPr>
          </a:p>
        </p:txBody>
      </p:sp>
      <p:pic>
        <p:nvPicPr>
          <p:cNvPr id="74" name="Google Shape;74;p14"/>
          <p:cNvPicPr preferRelativeResize="0"/>
          <p:nvPr/>
        </p:nvPicPr>
        <p:blipFill>
          <a:blip r:embed="rId3">
            <a:alphaModFix/>
          </a:blip>
          <a:stretch>
            <a:fillRect/>
          </a:stretch>
        </p:blipFill>
        <p:spPr>
          <a:xfrm>
            <a:off x="3681738" y="3768538"/>
            <a:ext cx="1495425" cy="58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299250"/>
            <a:ext cx="8520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340"/>
              <a:t>Parte 1: </a:t>
            </a:r>
            <a:r>
              <a:rPr lang="it" sz="3340"/>
              <a:t>STRUTTURE UTILIZZATE</a:t>
            </a:r>
            <a:endParaRPr sz="3340"/>
          </a:p>
        </p:txBody>
      </p:sp>
      <p:sp>
        <p:nvSpPr>
          <p:cNvPr id="80" name="Google Shape;80;p15"/>
          <p:cNvSpPr txBox="1"/>
          <p:nvPr>
            <p:ph idx="4294967295" type="body"/>
          </p:nvPr>
        </p:nvSpPr>
        <p:spPr>
          <a:xfrm>
            <a:off x="196850" y="1411050"/>
            <a:ext cx="4103100" cy="36219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i="1" lang="it"/>
              <a:t>DiscreteFractureNetwork</a:t>
            </a:r>
            <a:endParaRPr b="1" i="1" sz="1400"/>
          </a:p>
          <a:p>
            <a:pPr indent="0" lvl="0" marL="0" rtl="0" algn="just">
              <a:lnSpc>
                <a:spcPct val="100000"/>
              </a:lnSpc>
              <a:spcBef>
                <a:spcPts val="0"/>
              </a:spcBef>
              <a:spcAft>
                <a:spcPts val="0"/>
              </a:spcAft>
              <a:buNone/>
            </a:pPr>
            <a:r>
              <a:rPr lang="it"/>
              <a:t>Contiene le informazioni riguardanti le fratture contenute all’interno dei file forniti.</a:t>
            </a:r>
            <a:endParaRPr/>
          </a:p>
          <a:p>
            <a:pPr indent="-311150" lvl="0" marL="457200" rtl="0" algn="just">
              <a:spcBef>
                <a:spcPts val="0"/>
              </a:spcBef>
              <a:spcAft>
                <a:spcPts val="0"/>
              </a:spcAft>
              <a:buSzPts val="1300"/>
              <a:buChar char="●"/>
            </a:pPr>
            <a:r>
              <a:rPr lang="it"/>
              <a:t>numFracture: il numero di fratture contenute nel file.</a:t>
            </a:r>
            <a:endParaRPr/>
          </a:p>
          <a:p>
            <a:pPr indent="-311150" lvl="0" marL="457200" rtl="0" algn="just">
              <a:spcBef>
                <a:spcPts val="0"/>
              </a:spcBef>
              <a:spcAft>
                <a:spcPts val="0"/>
              </a:spcAft>
              <a:buSzPts val="1300"/>
              <a:buChar char="●"/>
            </a:pPr>
            <a:r>
              <a:rPr lang="it"/>
              <a:t>fractureID: un vettore contenente i loro ID identificativi.</a:t>
            </a:r>
            <a:endParaRPr/>
          </a:p>
          <a:p>
            <a:pPr indent="-311150" lvl="0" marL="457200" rtl="0" algn="just">
              <a:spcBef>
                <a:spcPts val="0"/>
              </a:spcBef>
              <a:spcAft>
                <a:spcPts val="0"/>
              </a:spcAft>
              <a:buSzPts val="1300"/>
              <a:buChar char="●"/>
            </a:pPr>
            <a:r>
              <a:rPr lang="it"/>
              <a:t>NumVertices: un vettore contenente il numero di vertici noti per ogni frattura.</a:t>
            </a:r>
            <a:endParaRPr/>
          </a:p>
          <a:p>
            <a:pPr indent="-311150" lvl="0" marL="457200" rtl="0" algn="just">
              <a:spcBef>
                <a:spcPts val="0"/>
              </a:spcBef>
              <a:spcAft>
                <a:spcPts val="0"/>
              </a:spcAft>
              <a:buSzPts val="1300"/>
              <a:buChar char="●"/>
            </a:pPr>
            <a:r>
              <a:rPr lang="it"/>
              <a:t>vertices: un vettore di matrici contenenti le coordinate per ogni vertice.</a:t>
            </a:r>
            <a:endParaRPr/>
          </a:p>
        </p:txBody>
      </p:sp>
      <p:sp>
        <p:nvSpPr>
          <p:cNvPr id="81" name="Google Shape;81;p15"/>
          <p:cNvSpPr txBox="1"/>
          <p:nvPr/>
        </p:nvSpPr>
        <p:spPr>
          <a:xfrm>
            <a:off x="4505525" y="1411050"/>
            <a:ext cx="4103100" cy="346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i="1" lang="it" sz="1300">
                <a:solidFill>
                  <a:schemeClr val="dk2"/>
                </a:solidFill>
                <a:latin typeface="Roboto"/>
                <a:ea typeface="Roboto"/>
                <a:cs typeface="Roboto"/>
                <a:sym typeface="Roboto"/>
              </a:rPr>
              <a:t>Traces</a:t>
            </a:r>
            <a:endParaRPr b="1" i="1" sz="1300">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it" sz="1300">
                <a:solidFill>
                  <a:schemeClr val="dk2"/>
                </a:solidFill>
                <a:latin typeface="Roboto"/>
                <a:ea typeface="Roboto"/>
                <a:cs typeface="Roboto"/>
                <a:sym typeface="Roboto"/>
              </a:rPr>
              <a:t>Memorizza le caratteristiche relative alle tracce ottenute.</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numTraces: numero delle tracce.</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traceId: vettore di ID assegnati alle tracce.</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fractureId: coppie di ID delle fratture che generano le tracce.</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coordinates: vettore di matrici contenenti le coordinate delle tracce.</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length: vettore con le lunghezze delle tracce.</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traceReordered: vettore per memorizzare le tracce una volta riordinate per lunghezza.</a:t>
            </a:r>
            <a:endParaRPr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174225" y="334025"/>
            <a:ext cx="8520600" cy="8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2: </a:t>
            </a:r>
            <a:r>
              <a:rPr lang="it" sz="3300"/>
              <a:t>STRUTTURE UTILIZZATE</a:t>
            </a:r>
            <a:endParaRPr sz="3300"/>
          </a:p>
        </p:txBody>
      </p:sp>
      <p:sp>
        <p:nvSpPr>
          <p:cNvPr id="87" name="Google Shape;87;p16"/>
          <p:cNvSpPr txBox="1"/>
          <p:nvPr>
            <p:ph idx="4294967295" type="body"/>
          </p:nvPr>
        </p:nvSpPr>
        <p:spPr>
          <a:xfrm>
            <a:off x="269950" y="1192925"/>
            <a:ext cx="8477100" cy="627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it"/>
              <a:t>PolygonalMesh</a:t>
            </a:r>
            <a:endParaRPr b="1" i="1"/>
          </a:p>
          <a:p>
            <a:pPr indent="0" lvl="0" marL="0" rtl="0" algn="just">
              <a:spcBef>
                <a:spcPts val="0"/>
              </a:spcBef>
              <a:spcAft>
                <a:spcPts val="0"/>
              </a:spcAft>
              <a:buNone/>
            </a:pPr>
            <a:r>
              <a:rPr lang="it"/>
              <a:t>Definisce una mesh poligonale nella quale vengono salvati i dati delle fratture finali.</a:t>
            </a:r>
            <a:endParaRPr/>
          </a:p>
        </p:txBody>
      </p:sp>
      <p:sp>
        <p:nvSpPr>
          <p:cNvPr id="88" name="Google Shape;88;p16"/>
          <p:cNvSpPr txBox="1"/>
          <p:nvPr/>
        </p:nvSpPr>
        <p:spPr>
          <a:xfrm>
            <a:off x="269950" y="1820825"/>
            <a:ext cx="2811900" cy="273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In una </a:t>
            </a:r>
            <a:r>
              <a:rPr b="1" lang="it" sz="1300">
                <a:solidFill>
                  <a:schemeClr val="dk2"/>
                </a:solidFill>
                <a:latin typeface="Roboto"/>
                <a:ea typeface="Roboto"/>
                <a:cs typeface="Roboto"/>
                <a:sym typeface="Roboto"/>
              </a:rPr>
              <a:t>Cell0D </a:t>
            </a:r>
            <a:r>
              <a:rPr lang="it" sz="1300">
                <a:solidFill>
                  <a:schemeClr val="dk2"/>
                </a:solidFill>
                <a:latin typeface="Roboto"/>
                <a:ea typeface="Roboto"/>
                <a:cs typeface="Roboto"/>
                <a:sym typeface="Roboto"/>
              </a:rPr>
              <a:t>vengono salvate le informazioni relative ai vertici.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numCell0D: numero dei vertici.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cellId0D: ID dei vertici.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coordinates0D: coordinate dei vertici</a:t>
            </a:r>
            <a:endParaRPr sz="1300">
              <a:solidFill>
                <a:schemeClr val="dk2"/>
              </a:solidFill>
              <a:latin typeface="Roboto"/>
              <a:ea typeface="Roboto"/>
              <a:cs typeface="Roboto"/>
              <a:sym typeface="Roboto"/>
            </a:endParaRPr>
          </a:p>
        </p:txBody>
      </p:sp>
      <p:sp>
        <p:nvSpPr>
          <p:cNvPr id="89" name="Google Shape;89;p16"/>
          <p:cNvSpPr txBox="1"/>
          <p:nvPr/>
        </p:nvSpPr>
        <p:spPr>
          <a:xfrm>
            <a:off x="3166050" y="1820825"/>
            <a:ext cx="2811900" cy="243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In una </a:t>
            </a:r>
            <a:r>
              <a:rPr b="1" lang="it" sz="1300">
                <a:solidFill>
                  <a:schemeClr val="dk2"/>
                </a:solidFill>
                <a:latin typeface="Roboto"/>
                <a:ea typeface="Roboto"/>
                <a:cs typeface="Roboto"/>
                <a:sym typeface="Roboto"/>
              </a:rPr>
              <a:t>Cell1D </a:t>
            </a:r>
            <a:r>
              <a:rPr lang="it" sz="1300">
                <a:solidFill>
                  <a:schemeClr val="dk2"/>
                </a:solidFill>
                <a:latin typeface="Roboto"/>
                <a:ea typeface="Roboto"/>
                <a:cs typeface="Roboto"/>
                <a:sym typeface="Roboto"/>
              </a:rPr>
              <a:t>vengono salvate le informazioni relative ai lati.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numCell1D: numero dei lati.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cellId1D: ID dei lati.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verticesId1D: coppie degli ID dei vertici che formano i lati.</a:t>
            </a:r>
            <a:endParaRPr sz="1300">
              <a:solidFill>
                <a:schemeClr val="dk2"/>
              </a:solidFill>
              <a:latin typeface="Roboto"/>
              <a:ea typeface="Roboto"/>
              <a:cs typeface="Roboto"/>
              <a:sym typeface="Roboto"/>
            </a:endParaRPr>
          </a:p>
        </p:txBody>
      </p:sp>
      <p:sp>
        <p:nvSpPr>
          <p:cNvPr id="90" name="Google Shape;90;p16"/>
          <p:cNvSpPr txBox="1"/>
          <p:nvPr/>
        </p:nvSpPr>
        <p:spPr>
          <a:xfrm>
            <a:off x="6062150" y="1820825"/>
            <a:ext cx="2977800" cy="285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chemeClr val="dk2"/>
                </a:solidFill>
                <a:latin typeface="Roboto"/>
                <a:ea typeface="Roboto"/>
                <a:cs typeface="Roboto"/>
                <a:sym typeface="Roboto"/>
              </a:rPr>
              <a:t>In una </a:t>
            </a:r>
            <a:r>
              <a:rPr b="1" lang="it" sz="1300">
                <a:solidFill>
                  <a:schemeClr val="dk2"/>
                </a:solidFill>
                <a:latin typeface="Roboto"/>
                <a:ea typeface="Roboto"/>
                <a:cs typeface="Roboto"/>
                <a:sym typeface="Roboto"/>
              </a:rPr>
              <a:t>Cell2D </a:t>
            </a:r>
            <a:r>
              <a:rPr lang="it" sz="1300">
                <a:solidFill>
                  <a:schemeClr val="dk2"/>
                </a:solidFill>
                <a:latin typeface="Roboto"/>
                <a:ea typeface="Roboto"/>
                <a:cs typeface="Roboto"/>
                <a:sym typeface="Roboto"/>
              </a:rPr>
              <a:t>vengono salvate le informazioni relative ai poligoni.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numCell2D: numero di poligoni.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cellId2D: ID dei poligoni.</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numVertices2D: numero dei vertici per ogni poligono.</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numEdges2D: numero di lati per ogni poligono.</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verticesId2D: ID dei lati per ogni poligono.</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Char char="●"/>
            </a:pPr>
            <a:r>
              <a:rPr lang="it" sz="1300">
                <a:solidFill>
                  <a:schemeClr val="dk2"/>
                </a:solidFill>
                <a:latin typeface="Roboto"/>
                <a:ea typeface="Roboto"/>
                <a:cs typeface="Roboto"/>
                <a:sym typeface="Roboto"/>
              </a:rPr>
              <a:t>edgesId2D: ID dei lati per ogni poligono.</a:t>
            </a:r>
            <a:endParaRPr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187875" y="1676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1: BOUNDING BOX</a:t>
            </a:r>
            <a:endParaRPr sz="3300"/>
          </a:p>
        </p:txBody>
      </p:sp>
      <p:sp>
        <p:nvSpPr>
          <p:cNvPr id="96" name="Google Shape;96;p17"/>
          <p:cNvSpPr txBox="1"/>
          <p:nvPr/>
        </p:nvSpPr>
        <p:spPr>
          <a:xfrm>
            <a:off x="187875" y="896625"/>
            <a:ext cx="5124900" cy="4866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it" sz="1200">
                <a:solidFill>
                  <a:schemeClr val="lt2"/>
                </a:solidFill>
                <a:latin typeface="Roboto"/>
                <a:ea typeface="Roboto"/>
                <a:cs typeface="Roboto"/>
                <a:sym typeface="Roboto"/>
              </a:rPr>
              <a:t>Per evitare di dover cercare intersezioni tra fratture che sono troppo distanti tra loro, è stata implementata la funzione </a:t>
            </a:r>
            <a:r>
              <a:rPr b="1" lang="it" sz="1200">
                <a:solidFill>
                  <a:schemeClr val="lt2"/>
                </a:solidFill>
                <a:latin typeface="Roboto"/>
                <a:ea typeface="Roboto"/>
                <a:cs typeface="Roboto"/>
                <a:sym typeface="Roboto"/>
              </a:rPr>
              <a:t>BBox3D</a:t>
            </a:r>
            <a:r>
              <a:rPr lang="it" sz="1200">
                <a:solidFill>
                  <a:schemeClr val="lt2"/>
                </a:solidFill>
                <a:latin typeface="Roboto"/>
                <a:ea typeface="Roboto"/>
                <a:cs typeface="Roboto"/>
                <a:sym typeface="Roboto"/>
              </a:rPr>
              <a:t>. Questa funzione utilizza l'algoritmo della Bounding Box, che è un metodo di pre-elaborazione per ridurre il numero e la complessità dei calcoli delle intersezioni tra poligoni, escludendo quindi fratture lontane tra loro In pratica, si crea una bounding box tridimensionale attorno a una frattura, cioè un parallelepipedo rettangolo che contiene completamente la frattura e delimita lo spazio che occupa. Per fare questo, vengono create due variabili vettoriali per memorizzare le coordinate minime e massime della frattura. Queste variabili sono inizializzate a valori estremamente grandi e piccoli, rispettivamente, per assicurarsi che ogni punto della frattura possa aggiornare correttamente questi limiti</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0" lvl="0" marL="0" rtl="0" algn="just">
              <a:lnSpc>
                <a:spcPct val="115000"/>
              </a:lnSpc>
              <a:spcBef>
                <a:spcPts val="1200"/>
              </a:spcBef>
              <a:spcAft>
                <a:spcPts val="0"/>
              </a:spcAft>
              <a:buNone/>
            </a:pPr>
            <a:r>
              <a:rPr lang="it" sz="1200">
                <a:solidFill>
                  <a:schemeClr val="dk2"/>
                </a:solidFill>
                <a:latin typeface="Roboto"/>
                <a:ea typeface="Roboto"/>
                <a:cs typeface="Roboto"/>
                <a:sym typeface="Roboto"/>
              </a:rPr>
              <a:t>La funzione implementata, BBox3D, calcola una bounding box tridimensionale per un insieme di vertici rappresentati da una matrice. Inizializza due vettori a valori estremi, poi aggiorna i limiti minimi e massimi iterando su ogni vertice. Ritorna un vettore con le coordinate della bounding box minima e massima.</a:t>
            </a:r>
            <a:endParaRPr sz="1200">
              <a:solidFill>
                <a:schemeClr val="lt2"/>
              </a:solidFill>
              <a:latin typeface="Roboto"/>
              <a:ea typeface="Roboto"/>
              <a:cs typeface="Roboto"/>
              <a:sym typeface="Roboto"/>
            </a:endParaRPr>
          </a:p>
          <a:p>
            <a:pPr indent="0" lvl="0" marL="0" rtl="0" algn="just">
              <a:lnSpc>
                <a:spcPct val="115000"/>
              </a:lnSpc>
              <a:spcBef>
                <a:spcPts val="1200"/>
              </a:spcBef>
              <a:spcAft>
                <a:spcPts val="0"/>
              </a:spcAft>
              <a:buNone/>
            </a:pPr>
            <a:r>
              <a:t/>
            </a:r>
            <a:endParaRPr sz="12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p:txBody>
      </p:sp>
      <p:pic>
        <p:nvPicPr>
          <p:cNvPr id="97" name="Google Shape;97;p17"/>
          <p:cNvPicPr preferRelativeResize="0"/>
          <p:nvPr/>
        </p:nvPicPr>
        <p:blipFill>
          <a:blip r:embed="rId3">
            <a:alphaModFix/>
          </a:blip>
          <a:stretch>
            <a:fillRect/>
          </a:stretch>
        </p:blipFill>
        <p:spPr>
          <a:xfrm>
            <a:off x="5483775" y="1008200"/>
            <a:ext cx="3517125" cy="31270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75900" y="55625"/>
            <a:ext cx="8520600" cy="8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1: INTERSEZIONE TRA PIANI</a:t>
            </a:r>
            <a:endParaRPr sz="3300"/>
          </a:p>
        </p:txBody>
      </p:sp>
      <p:sp>
        <p:nvSpPr>
          <p:cNvPr id="103" name="Google Shape;103;p18"/>
          <p:cNvSpPr txBox="1"/>
          <p:nvPr/>
        </p:nvSpPr>
        <p:spPr>
          <a:xfrm>
            <a:off x="95325" y="729850"/>
            <a:ext cx="6463200" cy="13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it" sz="1200">
                <a:solidFill>
                  <a:schemeClr val="dk2"/>
                </a:solidFill>
                <a:latin typeface="Roboto"/>
                <a:ea typeface="Roboto"/>
                <a:cs typeface="Roboto"/>
                <a:sym typeface="Roboto"/>
              </a:rPr>
              <a:t>Si itera su tutte le fratture e per ogni frattura, si confronta con tutte le fratture successive. Viene verificata l'intersezione tra le bounding box delle due fratture. Se non c'è intersezione, si passa alla prossima coppia di fratture e per ognuna si calcolano i vettori u e v, cioè i vettori definiti lungo i lati della frattura che collegano rispettivamente il terzo con il primo vertice e il terzo con il secondo vertice. Si calcolano poi le normali ai piani delle due fratture: </a:t>
            </a:r>
            <a:endParaRPr sz="12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2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200">
              <a:solidFill>
                <a:schemeClr val="dk2"/>
              </a:solidFill>
              <a:latin typeface="Roboto"/>
              <a:ea typeface="Roboto"/>
              <a:cs typeface="Roboto"/>
              <a:sym typeface="Roboto"/>
            </a:endParaRPr>
          </a:p>
          <a:p>
            <a:pPr indent="0" lvl="0" marL="0" rtl="0" algn="just">
              <a:spcBef>
                <a:spcPts val="1200"/>
              </a:spcBef>
              <a:spcAft>
                <a:spcPts val="0"/>
              </a:spcAft>
              <a:buNone/>
            </a:pPr>
            <a:r>
              <a:t/>
            </a:r>
            <a:endParaRPr sz="1200">
              <a:solidFill>
                <a:schemeClr val="dk2"/>
              </a:solidFill>
              <a:latin typeface="Roboto"/>
              <a:ea typeface="Roboto"/>
              <a:cs typeface="Roboto"/>
              <a:sym typeface="Roboto"/>
            </a:endParaRPr>
          </a:p>
        </p:txBody>
      </p:sp>
      <p:sp>
        <p:nvSpPr>
          <p:cNvPr id="104" name="Google Shape;104;p18"/>
          <p:cNvSpPr txBox="1"/>
          <p:nvPr/>
        </p:nvSpPr>
        <p:spPr>
          <a:xfrm>
            <a:off x="95325" y="2729475"/>
            <a:ext cx="8715300" cy="122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it" sz="1200">
                <a:solidFill>
                  <a:schemeClr val="dk2"/>
                </a:solidFill>
                <a:latin typeface="Roboto"/>
                <a:ea typeface="Roboto"/>
                <a:cs typeface="Roboto"/>
                <a:sym typeface="Roboto"/>
              </a:rPr>
              <a:t>L</a:t>
            </a:r>
            <a:r>
              <a:rPr lang="it" sz="1200">
                <a:solidFill>
                  <a:schemeClr val="dk2"/>
                </a:solidFill>
                <a:latin typeface="Roboto"/>
                <a:ea typeface="Roboto"/>
                <a:cs typeface="Roboto"/>
                <a:sym typeface="Roboto"/>
              </a:rPr>
              <a:t>a direzione della retta s di intersezione si ottine come prodotto vettoriale tra le due normali. Il termine noto d è calcolato come il prodotto scalare della normale n con un punto sul piano corrispondente. Per ottenere l’intersezione è infine necessario determinare l’intersezione tra i due piani delle fratture e il piano ortogonale definito da s. Si può quindi costruire il sistema lineare la cui soluzione è il punto di intersezione point:</a:t>
            </a:r>
            <a:endParaRPr sz="12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105" name="Google Shape;105;p18"/>
          <p:cNvPicPr preferRelativeResize="0"/>
          <p:nvPr/>
        </p:nvPicPr>
        <p:blipFill rotWithShape="1">
          <a:blip r:embed="rId3">
            <a:alphaModFix/>
          </a:blip>
          <a:srcRect b="0" l="16671" r="5856" t="18413"/>
          <a:stretch/>
        </p:blipFill>
        <p:spPr>
          <a:xfrm>
            <a:off x="2868763" y="2026525"/>
            <a:ext cx="1002925" cy="680900"/>
          </a:xfrm>
          <a:prstGeom prst="rect">
            <a:avLst/>
          </a:prstGeom>
          <a:noFill/>
          <a:ln>
            <a:noFill/>
          </a:ln>
        </p:spPr>
      </p:pic>
      <p:pic>
        <p:nvPicPr>
          <p:cNvPr id="106" name="Google Shape;106;p18"/>
          <p:cNvPicPr preferRelativeResize="0"/>
          <p:nvPr/>
        </p:nvPicPr>
        <p:blipFill rotWithShape="1">
          <a:blip r:embed="rId4">
            <a:alphaModFix/>
          </a:blip>
          <a:srcRect b="15332" l="1219" r="1209" t="-6490"/>
          <a:stretch/>
        </p:blipFill>
        <p:spPr>
          <a:xfrm>
            <a:off x="2536175" y="3846125"/>
            <a:ext cx="1442875" cy="912300"/>
          </a:xfrm>
          <a:prstGeom prst="rect">
            <a:avLst/>
          </a:prstGeom>
          <a:noFill/>
          <a:ln>
            <a:noFill/>
          </a:ln>
        </p:spPr>
      </p:pic>
      <p:pic>
        <p:nvPicPr>
          <p:cNvPr id="107" name="Google Shape;107;p18"/>
          <p:cNvPicPr preferRelativeResize="0"/>
          <p:nvPr/>
        </p:nvPicPr>
        <p:blipFill>
          <a:blip r:embed="rId5">
            <a:alphaModFix/>
          </a:blip>
          <a:stretch>
            <a:fillRect/>
          </a:stretch>
        </p:blipFill>
        <p:spPr>
          <a:xfrm>
            <a:off x="6789849" y="788100"/>
            <a:ext cx="2149951" cy="1841900"/>
          </a:xfrm>
          <a:prstGeom prst="rect">
            <a:avLst/>
          </a:prstGeom>
          <a:noFill/>
          <a:ln>
            <a:noFill/>
          </a:ln>
        </p:spPr>
      </p:pic>
      <p:pic>
        <p:nvPicPr>
          <p:cNvPr id="108" name="Google Shape;108;p18"/>
          <p:cNvPicPr preferRelativeResize="0"/>
          <p:nvPr/>
        </p:nvPicPr>
        <p:blipFill>
          <a:blip r:embed="rId6">
            <a:alphaModFix/>
          </a:blip>
          <a:stretch>
            <a:fillRect/>
          </a:stretch>
        </p:blipFill>
        <p:spPr>
          <a:xfrm>
            <a:off x="6196174" y="3611825"/>
            <a:ext cx="2743626" cy="1380900"/>
          </a:xfrm>
          <a:prstGeom prst="rect">
            <a:avLst/>
          </a:prstGeom>
          <a:noFill/>
          <a:ln>
            <a:noFill/>
          </a:ln>
        </p:spPr>
      </p:pic>
      <p:sp>
        <p:nvSpPr>
          <p:cNvPr id="109" name="Google Shape;109;p18"/>
          <p:cNvSpPr txBox="1"/>
          <p:nvPr/>
        </p:nvSpPr>
        <p:spPr>
          <a:xfrm>
            <a:off x="2755575" y="4136675"/>
            <a:ext cx="2853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dk1"/>
                </a:solidFill>
                <a:latin typeface="Roboto Light"/>
                <a:ea typeface="Roboto Light"/>
                <a:cs typeface="Roboto Light"/>
                <a:sym typeface="Roboto Light"/>
              </a:rPr>
              <a:t>T</a:t>
            </a:r>
            <a:endParaRPr sz="1100">
              <a:solidFill>
                <a:schemeClr val="dk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179650" y="1530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1: CALCOLO DELLE TRACCE</a:t>
            </a:r>
            <a:endParaRPr sz="3300"/>
          </a:p>
        </p:txBody>
      </p:sp>
      <p:sp>
        <p:nvSpPr>
          <p:cNvPr id="115" name="Google Shape;115;p19"/>
          <p:cNvSpPr txBox="1"/>
          <p:nvPr/>
        </p:nvSpPr>
        <p:spPr>
          <a:xfrm>
            <a:off x="709200" y="758225"/>
            <a:ext cx="543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16" name="Google Shape;116;p19"/>
          <p:cNvSpPr txBox="1"/>
          <p:nvPr/>
        </p:nvSpPr>
        <p:spPr>
          <a:xfrm>
            <a:off x="179650" y="866650"/>
            <a:ext cx="8787900" cy="115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Tramite la funzione </a:t>
            </a:r>
            <a:r>
              <a:rPr b="1" lang="it" sz="1200">
                <a:solidFill>
                  <a:schemeClr val="dk2"/>
                </a:solidFill>
                <a:latin typeface="Roboto"/>
                <a:ea typeface="Roboto"/>
                <a:cs typeface="Roboto"/>
                <a:sym typeface="Roboto"/>
              </a:rPr>
              <a:t>FindTraces</a:t>
            </a:r>
            <a:r>
              <a:rPr lang="it" sz="1200">
                <a:solidFill>
                  <a:schemeClr val="dk2"/>
                </a:solidFill>
                <a:latin typeface="Roboto"/>
                <a:ea typeface="Roboto"/>
                <a:cs typeface="Roboto"/>
                <a:sym typeface="Roboto"/>
              </a:rPr>
              <a:t>, inizialmente si entra in un ciclo in cui ad ogni iterazione si prende un segmento della prima e della seconda frattura tra cui si vuole trovare una traccia e successivamente si utilizza un secondo ciclo per considerare i singoli vertici delle fratture: per ogni iterazione, vengono calcolati gli indici del vertice successivo e se il vertice attuale è l’ultimo, viene impostato sul primo vertice. Si definiscono i vettori lungo i lati della frattura e si verifica che non siano paralleli alla retta r di intersezione tra i piani. Si definiscono poi le coordinate curvilinee delle rette della frattura e della retta di intersezione:</a:t>
            </a:r>
            <a:endParaRPr sz="1200">
              <a:solidFill>
                <a:schemeClr val="dk2"/>
              </a:solidFill>
              <a:latin typeface="Roboto"/>
              <a:ea typeface="Roboto"/>
              <a:cs typeface="Roboto"/>
              <a:sym typeface="Roboto"/>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p:txBody>
      </p:sp>
      <p:pic>
        <p:nvPicPr>
          <p:cNvPr id="117" name="Google Shape;117;p19"/>
          <p:cNvPicPr preferRelativeResize="0"/>
          <p:nvPr/>
        </p:nvPicPr>
        <p:blipFill rotWithShape="1">
          <a:blip r:embed="rId3">
            <a:alphaModFix/>
          </a:blip>
          <a:srcRect b="-7536" l="1681" r="0" t="14952"/>
          <a:stretch/>
        </p:blipFill>
        <p:spPr>
          <a:xfrm>
            <a:off x="581975" y="2215700"/>
            <a:ext cx="3287951" cy="653600"/>
          </a:xfrm>
          <a:prstGeom prst="rect">
            <a:avLst/>
          </a:prstGeom>
          <a:noFill/>
          <a:ln>
            <a:noFill/>
          </a:ln>
        </p:spPr>
      </p:pic>
      <p:pic>
        <p:nvPicPr>
          <p:cNvPr id="118" name="Google Shape;118;p19"/>
          <p:cNvPicPr preferRelativeResize="0"/>
          <p:nvPr/>
        </p:nvPicPr>
        <p:blipFill rotWithShape="1">
          <a:blip r:embed="rId4">
            <a:alphaModFix/>
          </a:blip>
          <a:srcRect b="8430" l="0" r="0" t="-8429"/>
          <a:stretch/>
        </p:blipFill>
        <p:spPr>
          <a:xfrm>
            <a:off x="4303875" y="2132088"/>
            <a:ext cx="3287951" cy="627675"/>
          </a:xfrm>
          <a:prstGeom prst="rect">
            <a:avLst/>
          </a:prstGeom>
          <a:noFill/>
          <a:ln>
            <a:noFill/>
          </a:ln>
        </p:spPr>
      </p:pic>
      <p:sp>
        <p:nvSpPr>
          <p:cNvPr id="119" name="Google Shape;119;p19"/>
          <p:cNvSpPr txBox="1"/>
          <p:nvPr/>
        </p:nvSpPr>
        <p:spPr>
          <a:xfrm>
            <a:off x="195600" y="2869288"/>
            <a:ext cx="87528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Tramite le due coordinate curvilinee è dunque possibile calcolare i possibili punti di intersezione verificando poi che la loro posizione sia sulla retta definita precedentemente</a:t>
            </a:r>
            <a:endParaRPr sz="1200">
              <a:solidFill>
                <a:schemeClr val="dk2"/>
              </a:solidFill>
              <a:latin typeface="Roboto"/>
              <a:ea typeface="Roboto"/>
              <a:cs typeface="Roboto"/>
              <a:sym typeface="Roboto"/>
            </a:endParaRPr>
          </a:p>
        </p:txBody>
      </p:sp>
      <p:pic>
        <p:nvPicPr>
          <p:cNvPr id="120" name="Google Shape;120;p19"/>
          <p:cNvPicPr preferRelativeResize="0"/>
          <p:nvPr/>
        </p:nvPicPr>
        <p:blipFill>
          <a:blip r:embed="rId5">
            <a:alphaModFix/>
          </a:blip>
          <a:stretch>
            <a:fillRect/>
          </a:stretch>
        </p:blipFill>
        <p:spPr>
          <a:xfrm>
            <a:off x="3009898" y="3436189"/>
            <a:ext cx="2606399" cy="731700"/>
          </a:xfrm>
          <a:prstGeom prst="rect">
            <a:avLst/>
          </a:prstGeom>
          <a:noFill/>
          <a:ln>
            <a:noFill/>
          </a:ln>
        </p:spPr>
      </p:pic>
      <p:sp>
        <p:nvSpPr>
          <p:cNvPr id="121" name="Google Shape;121;p19"/>
          <p:cNvSpPr txBox="1"/>
          <p:nvPr/>
        </p:nvSpPr>
        <p:spPr>
          <a:xfrm>
            <a:off x="179650" y="4167900"/>
            <a:ext cx="8904000" cy="102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Se i punti di intersezione calcolati coincidono con i punti di verifica entro una tolleranza e u è compreso tra 0 e 1, cioè si trova all’interno del segmento, i punti sono considerati validi.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5825" y="117475"/>
            <a:ext cx="8616300" cy="10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1: ESTREMI DELLE TRACCE</a:t>
            </a:r>
            <a:endParaRPr sz="3300"/>
          </a:p>
        </p:txBody>
      </p:sp>
      <p:sp>
        <p:nvSpPr>
          <p:cNvPr id="127" name="Google Shape;127;p20"/>
          <p:cNvSpPr txBox="1"/>
          <p:nvPr/>
        </p:nvSpPr>
        <p:spPr>
          <a:xfrm>
            <a:off x="85825" y="690525"/>
            <a:ext cx="8970900" cy="258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Si ottiene un vettore </a:t>
            </a:r>
            <a:r>
              <a:rPr i="1" lang="it" sz="1200">
                <a:solidFill>
                  <a:schemeClr val="dk2"/>
                </a:solidFill>
                <a:latin typeface="Roboto"/>
                <a:ea typeface="Roboto"/>
                <a:cs typeface="Roboto"/>
                <a:sym typeface="Roboto"/>
              </a:rPr>
              <a:t>intersectionPoints </a:t>
            </a:r>
            <a:r>
              <a:rPr lang="it" sz="1200">
                <a:solidFill>
                  <a:schemeClr val="dk2"/>
                </a:solidFill>
                <a:latin typeface="Roboto"/>
                <a:ea typeface="Roboto"/>
                <a:cs typeface="Roboto"/>
                <a:sym typeface="Roboto"/>
              </a:rPr>
              <a:t>contenente i quattro punti di intersezione trovati: due dati dall’intersezione della retta con la prima frattura (a e b) e gli altri due dall’intersezione della retta con la seconda frattura (c e d). Si definiscono poi le posizioni relative dei quattro punti e, per facilitare il confronto, vengono riordinate in modo che la prima sia sempre minore della seconda e la terza minore della quarta. Vengono poi analizzati i diversi scenari possibili per individuare gli estremi della traccia:</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1</a:t>
            </a:r>
            <a:r>
              <a:rPr lang="it" sz="1200">
                <a:solidFill>
                  <a:schemeClr val="dk2"/>
                </a:solidFill>
                <a:latin typeface="Roboto"/>
                <a:ea typeface="Roboto"/>
                <a:cs typeface="Roboto"/>
                <a:sym typeface="Roboto"/>
              </a:rPr>
              <a:t> Se c si trova tra a e b e b è prima di d, la traccia è formata da c e b.</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2 </a:t>
            </a:r>
            <a:r>
              <a:rPr lang="it" sz="1200">
                <a:solidFill>
                  <a:schemeClr val="dk2"/>
                </a:solidFill>
                <a:latin typeface="Roboto"/>
                <a:ea typeface="Roboto"/>
                <a:cs typeface="Roboto"/>
                <a:sym typeface="Roboto"/>
              </a:rPr>
              <a:t>Se a si trova tra c e d e d è prima di b, la traccia è formata da a e d.</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a:t>
            </a:r>
            <a:r>
              <a:rPr lang="it" sz="1200" u="sng">
                <a:solidFill>
                  <a:schemeClr val="dk2"/>
                </a:solidFill>
                <a:latin typeface="Roboto"/>
                <a:ea typeface="Roboto"/>
                <a:cs typeface="Roboto"/>
                <a:sym typeface="Roboto"/>
              </a:rPr>
              <a:t> Caso 3</a:t>
            </a:r>
            <a:r>
              <a:rPr lang="it" sz="1200">
                <a:solidFill>
                  <a:schemeClr val="dk2"/>
                </a:solidFill>
                <a:latin typeface="Roboto"/>
                <a:ea typeface="Roboto"/>
                <a:cs typeface="Roboto"/>
                <a:sym typeface="Roboto"/>
              </a:rPr>
              <a:t> Se c si trova tra a e d e d è prima di b, la traccia è formata da c e d.</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4</a:t>
            </a:r>
            <a:r>
              <a:rPr lang="it" sz="1200">
                <a:solidFill>
                  <a:schemeClr val="dk2"/>
                </a:solidFill>
                <a:latin typeface="Roboto"/>
                <a:ea typeface="Roboto"/>
                <a:cs typeface="Roboto"/>
                <a:sym typeface="Roboto"/>
              </a:rPr>
              <a:t> Se a si trova tra c e b e b è prima di d, la traccia è formata da a e b.</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5</a:t>
            </a:r>
            <a:r>
              <a:rPr lang="it" sz="1200">
                <a:solidFill>
                  <a:schemeClr val="dk2"/>
                </a:solidFill>
                <a:latin typeface="Roboto"/>
                <a:ea typeface="Roboto"/>
                <a:cs typeface="Roboto"/>
                <a:sym typeface="Roboto"/>
              </a:rPr>
              <a:t> Se a e c coincidono e b e d coincidono, i segmenti sono sovrapposti e la traccia è formata da una delle due coppie.</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6</a:t>
            </a:r>
            <a:r>
              <a:rPr lang="it" sz="1200">
                <a:solidFill>
                  <a:schemeClr val="dk2"/>
                </a:solidFill>
                <a:latin typeface="Roboto"/>
                <a:ea typeface="Roboto"/>
                <a:cs typeface="Roboto"/>
                <a:sym typeface="Roboto"/>
              </a:rPr>
              <a:t> Se a e c coincidono mentre b è prima di d, la traccia è formata da a e b.</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7</a:t>
            </a:r>
            <a:r>
              <a:rPr lang="it" sz="1200">
                <a:solidFill>
                  <a:schemeClr val="dk2"/>
                </a:solidFill>
                <a:latin typeface="Roboto"/>
                <a:ea typeface="Roboto"/>
                <a:cs typeface="Roboto"/>
                <a:sym typeface="Roboto"/>
              </a:rPr>
              <a:t> Se a e c coincidono mentre d è prima di b, la traccia è formata da c e d.</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8</a:t>
            </a:r>
            <a:r>
              <a:rPr lang="it" sz="1200">
                <a:solidFill>
                  <a:schemeClr val="dk2"/>
                </a:solidFill>
                <a:latin typeface="Roboto"/>
                <a:ea typeface="Roboto"/>
                <a:cs typeface="Roboto"/>
                <a:sym typeface="Roboto"/>
              </a:rPr>
              <a:t> Se b e d coincidono mentre a è dopo c, la traccia è formata da a e b.</a:t>
            </a:r>
            <a:endParaRPr sz="1200">
              <a:solidFill>
                <a:schemeClr val="dk2"/>
              </a:solidFill>
              <a:latin typeface="Roboto"/>
              <a:ea typeface="Roboto"/>
              <a:cs typeface="Roboto"/>
              <a:sym typeface="Roboto"/>
            </a:endParaRPr>
          </a:p>
          <a:p>
            <a:pPr indent="0" lvl="0" marL="0" rtl="0" algn="just">
              <a:spcBef>
                <a:spcPts val="0"/>
              </a:spcBef>
              <a:spcAft>
                <a:spcPts val="0"/>
              </a:spcAft>
              <a:buNone/>
            </a:pPr>
            <a:r>
              <a:rPr lang="it" sz="1200">
                <a:solidFill>
                  <a:schemeClr val="dk2"/>
                </a:solidFill>
                <a:latin typeface="Roboto"/>
                <a:ea typeface="Roboto"/>
                <a:cs typeface="Roboto"/>
                <a:sym typeface="Roboto"/>
              </a:rPr>
              <a:t>• </a:t>
            </a:r>
            <a:r>
              <a:rPr lang="it" sz="1200" u="sng">
                <a:solidFill>
                  <a:schemeClr val="dk2"/>
                </a:solidFill>
                <a:latin typeface="Roboto"/>
                <a:ea typeface="Roboto"/>
                <a:cs typeface="Roboto"/>
                <a:sym typeface="Roboto"/>
              </a:rPr>
              <a:t>Caso 9</a:t>
            </a:r>
            <a:r>
              <a:rPr lang="it" sz="1200">
                <a:solidFill>
                  <a:schemeClr val="dk2"/>
                </a:solidFill>
                <a:latin typeface="Roboto"/>
                <a:ea typeface="Roboto"/>
                <a:cs typeface="Roboto"/>
                <a:sym typeface="Roboto"/>
              </a:rPr>
              <a:t> Se b e d coincidono mentre c è dopo a, la traccia è formata da c e d.</a:t>
            </a:r>
            <a:endParaRPr sz="1200">
              <a:solidFill>
                <a:schemeClr val="dk2"/>
              </a:solidFill>
              <a:latin typeface="Roboto"/>
              <a:ea typeface="Roboto"/>
              <a:cs typeface="Roboto"/>
              <a:sym typeface="Roboto"/>
            </a:endParaRPr>
          </a:p>
          <a:p>
            <a:pPr indent="0" lvl="0" marL="0" rtl="0" algn="just">
              <a:spcBef>
                <a:spcPts val="0"/>
              </a:spcBef>
              <a:spcAft>
                <a:spcPts val="0"/>
              </a:spcAft>
              <a:buNone/>
            </a:pPr>
            <a:r>
              <a:t/>
            </a:r>
            <a:endParaRPr sz="1200">
              <a:solidFill>
                <a:schemeClr val="dk2"/>
              </a:solidFill>
              <a:latin typeface="Roboto"/>
              <a:ea typeface="Roboto"/>
              <a:cs typeface="Roboto"/>
              <a:sym typeface="Roboto"/>
            </a:endParaRPr>
          </a:p>
        </p:txBody>
      </p:sp>
      <p:pic>
        <p:nvPicPr>
          <p:cNvPr id="128" name="Google Shape;128;p20"/>
          <p:cNvPicPr preferRelativeResize="0"/>
          <p:nvPr/>
        </p:nvPicPr>
        <p:blipFill>
          <a:blip r:embed="rId3">
            <a:alphaModFix/>
          </a:blip>
          <a:stretch>
            <a:fillRect/>
          </a:stretch>
        </p:blipFill>
        <p:spPr>
          <a:xfrm>
            <a:off x="552200" y="3365775"/>
            <a:ext cx="2245199" cy="1325602"/>
          </a:xfrm>
          <a:prstGeom prst="rect">
            <a:avLst/>
          </a:prstGeom>
          <a:noFill/>
          <a:ln>
            <a:noFill/>
          </a:ln>
        </p:spPr>
      </p:pic>
      <p:sp>
        <p:nvSpPr>
          <p:cNvPr id="129" name="Google Shape;129;p20"/>
          <p:cNvSpPr txBox="1"/>
          <p:nvPr/>
        </p:nvSpPr>
        <p:spPr>
          <a:xfrm>
            <a:off x="1043725" y="4643750"/>
            <a:ext cx="7755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Caso 1</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30" name="Google Shape;130;p20"/>
          <p:cNvPicPr preferRelativeResize="0"/>
          <p:nvPr/>
        </p:nvPicPr>
        <p:blipFill rotWithShape="1">
          <a:blip r:embed="rId4">
            <a:alphaModFix/>
          </a:blip>
          <a:srcRect b="6449" l="0" r="7697" t="7209"/>
          <a:stretch/>
        </p:blipFill>
        <p:spPr>
          <a:xfrm>
            <a:off x="3267463" y="3365775"/>
            <a:ext cx="2426250" cy="1325600"/>
          </a:xfrm>
          <a:prstGeom prst="rect">
            <a:avLst/>
          </a:prstGeom>
          <a:noFill/>
          <a:ln>
            <a:noFill/>
          </a:ln>
        </p:spPr>
      </p:pic>
      <p:sp>
        <p:nvSpPr>
          <p:cNvPr id="131" name="Google Shape;131;p20"/>
          <p:cNvSpPr txBox="1"/>
          <p:nvPr/>
        </p:nvSpPr>
        <p:spPr>
          <a:xfrm>
            <a:off x="3972075" y="4691375"/>
            <a:ext cx="707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Caso 5</a:t>
            </a:r>
            <a:endParaRPr sz="1300">
              <a:solidFill>
                <a:schemeClr val="dk2"/>
              </a:solidFill>
              <a:latin typeface="Roboto"/>
              <a:ea typeface="Roboto"/>
              <a:cs typeface="Roboto"/>
              <a:sym typeface="Roboto"/>
            </a:endParaRPr>
          </a:p>
        </p:txBody>
      </p:sp>
      <p:pic>
        <p:nvPicPr>
          <p:cNvPr id="132" name="Google Shape;132;p20"/>
          <p:cNvPicPr preferRelativeResize="0"/>
          <p:nvPr/>
        </p:nvPicPr>
        <p:blipFill rotWithShape="1">
          <a:blip r:embed="rId5">
            <a:alphaModFix/>
          </a:blip>
          <a:srcRect b="0" l="0" r="6707" t="6785"/>
          <a:stretch/>
        </p:blipFill>
        <p:spPr>
          <a:xfrm>
            <a:off x="6163775" y="3365775"/>
            <a:ext cx="2426240" cy="1325600"/>
          </a:xfrm>
          <a:prstGeom prst="rect">
            <a:avLst/>
          </a:prstGeom>
          <a:noFill/>
          <a:ln>
            <a:noFill/>
          </a:ln>
        </p:spPr>
      </p:pic>
      <p:sp>
        <p:nvSpPr>
          <p:cNvPr id="133" name="Google Shape;133;p20"/>
          <p:cNvSpPr txBox="1"/>
          <p:nvPr/>
        </p:nvSpPr>
        <p:spPr>
          <a:xfrm>
            <a:off x="6925900" y="4691375"/>
            <a:ext cx="19323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Roboto"/>
                <a:ea typeface="Roboto"/>
                <a:cs typeface="Roboto"/>
                <a:sym typeface="Roboto"/>
              </a:rPr>
              <a:t>Caso 6</a:t>
            </a:r>
            <a:endParaRPr sz="13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8425" y="117475"/>
            <a:ext cx="88689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t>Parte 1: TRACCE PASSANTI E RIORDINO</a:t>
            </a:r>
            <a:endParaRPr sz="3300"/>
          </a:p>
        </p:txBody>
      </p:sp>
      <p:sp>
        <p:nvSpPr>
          <p:cNvPr id="139" name="Google Shape;139;p21"/>
          <p:cNvSpPr txBox="1"/>
          <p:nvPr/>
        </p:nvSpPr>
        <p:spPr>
          <a:xfrm>
            <a:off x="137550" y="770600"/>
            <a:ext cx="5974800" cy="2133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La funzione </a:t>
            </a:r>
            <a:r>
              <a:rPr b="1" lang="it" sz="1200">
                <a:solidFill>
                  <a:schemeClr val="dk2"/>
                </a:solidFill>
                <a:latin typeface="Roboto"/>
                <a:ea typeface="Roboto"/>
                <a:cs typeface="Roboto"/>
                <a:sym typeface="Roboto"/>
              </a:rPr>
              <a:t>TraceReorder </a:t>
            </a:r>
            <a:r>
              <a:rPr lang="it" sz="1200">
                <a:solidFill>
                  <a:schemeClr val="dk2"/>
                </a:solidFill>
                <a:latin typeface="Roboto"/>
                <a:ea typeface="Roboto"/>
                <a:cs typeface="Roboto"/>
                <a:sym typeface="Roboto"/>
              </a:rPr>
              <a:t>inizia iterando su tutte le fratture presenti e all’interno di </a:t>
            </a:r>
            <a:r>
              <a:rPr i="1" lang="it" sz="1200">
                <a:solidFill>
                  <a:schemeClr val="dk2"/>
                </a:solidFill>
                <a:latin typeface="Roboto"/>
                <a:ea typeface="Roboto"/>
                <a:cs typeface="Roboto"/>
                <a:sym typeface="Roboto"/>
              </a:rPr>
              <a:t>trace.fractureId</a:t>
            </a:r>
            <a:r>
              <a:rPr lang="it" sz="1200">
                <a:solidFill>
                  <a:schemeClr val="dk2"/>
                </a:solidFill>
                <a:latin typeface="Roboto"/>
                <a:ea typeface="Roboto"/>
                <a:cs typeface="Roboto"/>
                <a:sym typeface="Roboto"/>
              </a:rPr>
              <a:t> si cercano le posizioni in cui una delle due fratture che generano la traccia corrisponde alla frattura considerata. Per ogni frattura considerata si cicla su tutti i suoi segmenti e si verifica se uno dei vertici della traccia appartiene al segmento. Si definiscono tre vettori:</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lang="it" sz="1200">
                <a:solidFill>
                  <a:schemeClr val="dk2"/>
                </a:solidFill>
                <a:latin typeface="Roboto"/>
                <a:ea typeface="Roboto"/>
                <a:cs typeface="Roboto"/>
                <a:sym typeface="Roboto"/>
              </a:rPr>
              <a:t>PQ, il vettore formato da due vertici consecutivi della frattura;</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lang="it" sz="1200">
                <a:solidFill>
                  <a:schemeClr val="dk2"/>
                </a:solidFill>
                <a:latin typeface="Roboto"/>
                <a:ea typeface="Roboto"/>
                <a:cs typeface="Roboto"/>
                <a:sym typeface="Roboto"/>
              </a:rPr>
              <a:t>PA, il vettore formato da un vertice della frattura con un estremo della traccia;</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lang="it" sz="1200">
                <a:solidFill>
                  <a:schemeClr val="dk2"/>
                </a:solidFill>
                <a:latin typeface="Roboto"/>
                <a:ea typeface="Roboto"/>
                <a:cs typeface="Roboto"/>
                <a:sym typeface="Roboto"/>
              </a:rPr>
              <a:t>PB, il segmento formato dal vertice della frattura con l’altro vertice della traccia.</a:t>
            </a:r>
            <a:endParaRPr sz="1200">
              <a:solidFill>
                <a:schemeClr val="dk2"/>
              </a:solidFill>
              <a:latin typeface="Roboto"/>
              <a:ea typeface="Roboto"/>
              <a:cs typeface="Roboto"/>
              <a:sym typeface="Roboto"/>
            </a:endParaRPr>
          </a:p>
          <a:p>
            <a:pPr indent="0" lvl="0" marL="457200" rtl="0" algn="just">
              <a:spcBef>
                <a:spcPts val="0"/>
              </a:spcBef>
              <a:spcAft>
                <a:spcPts val="0"/>
              </a:spcAft>
              <a:buNone/>
            </a:pPr>
            <a:r>
              <a:t/>
            </a:r>
            <a:endParaRPr sz="1200">
              <a:solidFill>
                <a:schemeClr val="dk2"/>
              </a:solidFill>
              <a:latin typeface="Roboto"/>
              <a:ea typeface="Roboto"/>
              <a:cs typeface="Roboto"/>
              <a:sym typeface="Roboto"/>
            </a:endParaRPr>
          </a:p>
          <a:p>
            <a:pPr indent="0" lvl="0" marL="0" rtl="0" algn="just">
              <a:spcBef>
                <a:spcPts val="0"/>
              </a:spcBef>
              <a:spcAft>
                <a:spcPts val="0"/>
              </a:spcAft>
              <a:buNone/>
            </a:pPr>
            <a:r>
              <a:t/>
            </a:r>
            <a:endParaRPr sz="1200">
              <a:solidFill>
                <a:schemeClr val="dk2"/>
              </a:solidFill>
              <a:latin typeface="Roboto"/>
              <a:ea typeface="Roboto"/>
              <a:cs typeface="Roboto"/>
              <a:sym typeface="Roboto"/>
            </a:endParaRPr>
          </a:p>
        </p:txBody>
      </p:sp>
      <p:pic>
        <p:nvPicPr>
          <p:cNvPr id="140" name="Google Shape;140;p21"/>
          <p:cNvPicPr preferRelativeResize="0"/>
          <p:nvPr/>
        </p:nvPicPr>
        <p:blipFill>
          <a:blip r:embed="rId3">
            <a:alphaModFix/>
          </a:blip>
          <a:stretch>
            <a:fillRect/>
          </a:stretch>
        </p:blipFill>
        <p:spPr>
          <a:xfrm>
            <a:off x="88413" y="3662381"/>
            <a:ext cx="2595500" cy="1361032"/>
          </a:xfrm>
          <a:prstGeom prst="rect">
            <a:avLst/>
          </a:prstGeom>
          <a:noFill/>
          <a:ln>
            <a:noFill/>
          </a:ln>
        </p:spPr>
      </p:pic>
      <p:pic>
        <p:nvPicPr>
          <p:cNvPr id="141" name="Google Shape;141;p21"/>
          <p:cNvPicPr preferRelativeResize="0"/>
          <p:nvPr/>
        </p:nvPicPr>
        <p:blipFill>
          <a:blip r:embed="rId4">
            <a:alphaModFix/>
          </a:blip>
          <a:stretch>
            <a:fillRect/>
          </a:stretch>
        </p:blipFill>
        <p:spPr>
          <a:xfrm>
            <a:off x="6520550" y="3600901"/>
            <a:ext cx="2436775" cy="1484000"/>
          </a:xfrm>
          <a:prstGeom prst="rect">
            <a:avLst/>
          </a:prstGeom>
          <a:noFill/>
          <a:ln>
            <a:noFill/>
          </a:ln>
        </p:spPr>
      </p:pic>
      <p:sp>
        <p:nvSpPr>
          <p:cNvPr id="142" name="Google Shape;142;p21"/>
          <p:cNvSpPr txBox="1"/>
          <p:nvPr/>
        </p:nvSpPr>
        <p:spPr>
          <a:xfrm>
            <a:off x="2749125" y="3741838"/>
            <a:ext cx="3547500" cy="103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Tramite la funzione </a:t>
            </a:r>
            <a:r>
              <a:rPr b="1" lang="it" sz="1200">
                <a:solidFill>
                  <a:schemeClr val="dk2"/>
                </a:solidFill>
                <a:latin typeface="Roboto"/>
                <a:ea typeface="Roboto"/>
                <a:cs typeface="Roboto"/>
                <a:sym typeface="Roboto"/>
              </a:rPr>
              <a:t>reordering </a:t>
            </a:r>
            <a:r>
              <a:rPr lang="it" sz="1200">
                <a:solidFill>
                  <a:schemeClr val="dk2"/>
                </a:solidFill>
                <a:latin typeface="Roboto"/>
                <a:ea typeface="Roboto"/>
                <a:cs typeface="Roboto"/>
                <a:sym typeface="Roboto"/>
              </a:rPr>
              <a:t>i due vettori vengono ordinati in ordine decrescente: viene creato un vettore di coppie, dove ogni coppia è formata da una lunghezza e dall’ID corrispondente. </a:t>
            </a:r>
            <a:endParaRPr sz="1300">
              <a:solidFill>
                <a:schemeClr val="dk2"/>
              </a:solidFill>
              <a:latin typeface="Roboto"/>
              <a:ea typeface="Roboto"/>
              <a:cs typeface="Roboto"/>
              <a:sym typeface="Roboto"/>
            </a:endParaRPr>
          </a:p>
        </p:txBody>
      </p:sp>
      <p:sp>
        <p:nvSpPr>
          <p:cNvPr id="143" name="Google Shape;143;p21"/>
          <p:cNvSpPr txBox="1"/>
          <p:nvPr/>
        </p:nvSpPr>
        <p:spPr>
          <a:xfrm>
            <a:off x="125175" y="2577200"/>
            <a:ext cx="8640600" cy="93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chemeClr val="dk2"/>
                </a:solidFill>
                <a:latin typeface="Roboto"/>
                <a:ea typeface="Roboto"/>
                <a:cs typeface="Roboto"/>
                <a:sym typeface="Roboto"/>
              </a:rPr>
              <a:t>Se il prodotto vettoriale tra PQ e PA oppure tra PQ e PB è zero, allora uno dei due estremi della traccia appartiene al lato della frattura, dunque un contatore è incrementato di uno. Se terminato il ciclo su tutti i segmenti, il contatore è pari a 2 vuol dire che i vertici della traccia appartengono a due segmenti della frattura, dunque la traccia è passante per frattura in esame. La funzione crea una tupla contenente l’indice della traccia, un booleano che indica se la traccia è non passante (true) o passante (false)  e la sua lunghezza.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44" name="Google Shape;144;p21"/>
          <p:cNvPicPr preferRelativeResize="0"/>
          <p:nvPr/>
        </p:nvPicPr>
        <p:blipFill rotWithShape="1">
          <a:blip r:embed="rId5">
            <a:alphaModFix/>
          </a:blip>
          <a:srcRect b="0" l="4247" r="7639" t="0"/>
          <a:stretch/>
        </p:blipFill>
        <p:spPr>
          <a:xfrm>
            <a:off x="6205625" y="759425"/>
            <a:ext cx="2859607" cy="173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