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6858000" cx="12192000"/>
  <p:notesSz cx="6858000" cy="9144000"/>
  <p:embeddedFontLst>
    <p:embeddedFont>
      <p:font typeface="Century Gothic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0" roundtripDataSignature="AMtx7mhzYiyXmyZS4XYJJB+GqS7Mn8qc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CenturyGothic-bold.fntdata"/><Relationship Id="rId32" Type="http://schemas.openxmlformats.org/officeDocument/2006/relationships/slide" Target="slides/slide27.xml"/><Relationship Id="rId76" Type="http://schemas.openxmlformats.org/officeDocument/2006/relationships/font" Target="fonts/CenturyGothic-regular.fntdata"/><Relationship Id="rId35" Type="http://schemas.openxmlformats.org/officeDocument/2006/relationships/slide" Target="slides/slide30.xml"/><Relationship Id="rId79" Type="http://schemas.openxmlformats.org/officeDocument/2006/relationships/font" Target="fonts/CenturyGothic-boldItalic.fntdata"/><Relationship Id="rId34" Type="http://schemas.openxmlformats.org/officeDocument/2006/relationships/slide" Target="slides/slide29.xml"/><Relationship Id="rId78" Type="http://schemas.openxmlformats.org/officeDocument/2006/relationships/font" Target="fonts/CenturyGothic-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l-PL"/>
              <a:t>http://www.informatyka.orawskie.pl/?pl_systemy-baz-danych,162</a:t>
            </a:r>
            <a:endParaRPr/>
          </a:p>
        </p:txBody>
      </p:sp>
      <p:sp>
        <p:nvSpPr>
          <p:cNvPr id="223" name="Google Shape;2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16de6d621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16de6d621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216de6d621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16de6d621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16de6d621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216de6d621_1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16de6d621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16de6d621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216de6d621_1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16de6d621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16de6d621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216de6d621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16de6d621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16de6d621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216de6d621_1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16de6d621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16de6d621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216de6d621_1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16de6d621_1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16de6d621_1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216de6d621_1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16de6d621_1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16de6d621_1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216de6d621_1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16de6d621_1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16de6d621_1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216de6d621_1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16de6d621_1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16de6d621_1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216de6d621_1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44d737e6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44d737e6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244d737e6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44d737e6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44d737e6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244d737e6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44d737e6a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44d737e6a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1244d737e6a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44d737e6a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44d737e6a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244d737e6a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44d737e6a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44d737e6a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1244d737e6a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44d737e6a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244d737e6a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1244d737e6a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44d737e6a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244d737e6a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244d737e6a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44d737e6a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244d737e6a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244d737e6a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44d737e6a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244d737e6a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244d737e6a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44d737e6a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244d737e6a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244d737e6a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44d737e6a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244d737e6a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1244d737e6a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44d737e6a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244d737e6a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1244d737e6a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21368d33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221368d33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1221368d33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21368d33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221368d33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221368d331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21368d331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221368d33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1221368d331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221368d331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221368d331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1221368d331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21368d331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221368d331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1221368d331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21368d331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221368d331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221368d331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221368d331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221368d331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1221368d331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221368d331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221368d331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1221368d331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221368d331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221368d331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1221368d331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21368d331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221368d331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1221368d331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221368d331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221368d331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1221368d331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221368d331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221368d331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1221368d331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21368d33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221368d33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1221368d331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21368d331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221368d331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1221368d331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221368d331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221368d331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1221368d331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221368d331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221368d331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1221368d331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221368d331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221368d331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221368d331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76554068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c76554068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21368d331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221368d331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1221368d331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221368d331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221368d331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1221368d331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227de5806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g1227de5806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27c3668788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27c366878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127c3668788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27c366878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27c366878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127c3668788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27c3668788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27c3668788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127c3668788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7c3668788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7c366878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127c3668788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27c366878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27c366878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127c3668788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27c366878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7" name="Google Shape;627;g127c366878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227de5806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3" name="Google Shape;633;g1227de5806e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227de5806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9" name="Google Shape;639;g1227de5806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227de5806e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g1227de5806e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227de5806e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1" name="Google Shape;651;g1227de5806e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227de5806e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7" name="Google Shape;657;g1227de5806e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227de5806e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3" name="Google Shape;663;g1227de5806e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227de5806e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9" name="Google Shape;669;g1227de5806e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349a0f72de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1349a0f72de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349a0f72de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1349a0f72de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349a0f72de_0_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1349a0f72de_0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349a0f72d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1349a0f72d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349a0f72d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1349a0f72d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35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6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6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46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4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7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7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7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7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4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8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8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8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4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9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4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0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0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0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5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49a0f72de_0_259"/>
          <p:cNvSpPr/>
          <p:nvPr/>
        </p:nvSpPr>
        <p:spPr>
          <a:xfrm>
            <a:off x="0" y="-3175"/>
            <a:ext cx="12192005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349a0f72de_0_259"/>
          <p:cNvSpPr txBox="1"/>
          <p:nvPr>
            <p:ph type="ctrTitle"/>
          </p:nvPr>
        </p:nvSpPr>
        <p:spPr>
          <a:xfrm>
            <a:off x="810001" y="1449147"/>
            <a:ext cx="10572000" cy="2971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1349a0f72de_0_259"/>
          <p:cNvSpPr txBox="1"/>
          <p:nvPr>
            <p:ph idx="1" type="subTitle"/>
          </p:nvPr>
        </p:nvSpPr>
        <p:spPr>
          <a:xfrm>
            <a:off x="810001" y="5280847"/>
            <a:ext cx="10572000" cy="435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g1349a0f72de_0_259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349a0f72de_0_259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349a0f72de_0_259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49a0f72de_0_266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349a0f72de_0_26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349a0f72de_0_266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g1349a0f72de_0_266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1349a0f72de_0_266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349a0f72de_0_266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49a0f72de_0_273"/>
          <p:cNvSpPr/>
          <p:nvPr/>
        </p:nvSpPr>
        <p:spPr>
          <a:xfrm>
            <a:off x="0" y="1"/>
            <a:ext cx="12192005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349a0f72de_0_273"/>
          <p:cNvSpPr txBox="1"/>
          <p:nvPr>
            <p:ph type="title"/>
          </p:nvPr>
        </p:nvSpPr>
        <p:spPr>
          <a:xfrm>
            <a:off x="810000" y="2951396"/>
            <a:ext cx="10561500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349a0f72de_0_273"/>
          <p:cNvSpPr txBox="1"/>
          <p:nvPr>
            <p:ph idx="1" type="body"/>
          </p:nvPr>
        </p:nvSpPr>
        <p:spPr>
          <a:xfrm>
            <a:off x="810000" y="5281201"/>
            <a:ext cx="10561500" cy="434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g1349a0f72de_0_273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349a0f72de_0_273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349a0f72de_0_273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49a0f72de_0_280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349a0f72de_0_28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349a0f72de_0_280"/>
          <p:cNvSpPr txBox="1"/>
          <p:nvPr>
            <p:ph idx="1" type="body"/>
          </p:nvPr>
        </p:nvSpPr>
        <p:spPr>
          <a:xfrm>
            <a:off x="818712" y="2222287"/>
            <a:ext cx="5185800" cy="363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6" name="Google Shape;146;g1349a0f72de_0_280"/>
          <p:cNvSpPr txBox="1"/>
          <p:nvPr>
            <p:ph idx="2" type="body"/>
          </p:nvPr>
        </p:nvSpPr>
        <p:spPr>
          <a:xfrm>
            <a:off x="6187415" y="2222287"/>
            <a:ext cx="5194500" cy="363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7" name="Google Shape;147;g1349a0f72de_0_280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349a0f72de_0_280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349a0f72de_0_280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49a0f72de_0_288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349a0f72de_0_28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349a0f72de_0_288"/>
          <p:cNvSpPr txBox="1"/>
          <p:nvPr>
            <p:ph idx="1" type="body"/>
          </p:nvPr>
        </p:nvSpPr>
        <p:spPr>
          <a:xfrm>
            <a:off x="814728" y="2174875"/>
            <a:ext cx="5190000" cy="576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g1349a0f72de_0_288"/>
          <p:cNvSpPr txBox="1"/>
          <p:nvPr>
            <p:ph idx="2" type="body"/>
          </p:nvPr>
        </p:nvSpPr>
        <p:spPr>
          <a:xfrm>
            <a:off x="814729" y="2751138"/>
            <a:ext cx="5190000" cy="3109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5" name="Google Shape;155;g1349a0f72de_0_288"/>
          <p:cNvSpPr txBox="1"/>
          <p:nvPr>
            <p:ph idx="3" type="body"/>
          </p:nvPr>
        </p:nvSpPr>
        <p:spPr>
          <a:xfrm>
            <a:off x="6187415" y="2174875"/>
            <a:ext cx="5194500" cy="576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g1349a0f72de_0_288"/>
          <p:cNvSpPr txBox="1"/>
          <p:nvPr>
            <p:ph idx="4" type="body"/>
          </p:nvPr>
        </p:nvSpPr>
        <p:spPr>
          <a:xfrm>
            <a:off x="6187415" y="2751138"/>
            <a:ext cx="5194500" cy="3109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7" name="Google Shape;157;g1349a0f72de_0_288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1349a0f72de_0_288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1349a0f72de_0_288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3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49a0f72de_0_298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349a0f72de_0_29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1349a0f72de_0_298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1349a0f72de_0_298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1349a0f72de_0_298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49a0f72de_0_304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1349a0f72de_0_304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1349a0f72de_0_304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49a0f72de_0_308"/>
          <p:cNvSpPr/>
          <p:nvPr/>
        </p:nvSpPr>
        <p:spPr>
          <a:xfrm>
            <a:off x="1073151" y="446087"/>
            <a:ext cx="3547532" cy="1814653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349a0f72de_0_308"/>
          <p:cNvSpPr txBox="1"/>
          <p:nvPr>
            <p:ph type="title"/>
          </p:nvPr>
        </p:nvSpPr>
        <p:spPr>
          <a:xfrm>
            <a:off x="1073151" y="446088"/>
            <a:ext cx="3547500" cy="1618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1349a0f72de_0_308"/>
          <p:cNvSpPr txBox="1"/>
          <p:nvPr>
            <p:ph idx="1" type="body"/>
          </p:nvPr>
        </p:nvSpPr>
        <p:spPr>
          <a:xfrm>
            <a:off x="4855633" y="446088"/>
            <a:ext cx="6252600" cy="5415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74" name="Google Shape;174;g1349a0f72de_0_308"/>
          <p:cNvSpPr txBox="1"/>
          <p:nvPr>
            <p:ph idx="2" type="body"/>
          </p:nvPr>
        </p:nvSpPr>
        <p:spPr>
          <a:xfrm>
            <a:off x="1073151" y="2260738"/>
            <a:ext cx="3547500" cy="360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g1349a0f72de_0_308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1349a0f72de_0_308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1349a0f72de_0_308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49a0f72de_0_316"/>
          <p:cNvSpPr txBox="1"/>
          <p:nvPr>
            <p:ph type="title"/>
          </p:nvPr>
        </p:nvSpPr>
        <p:spPr>
          <a:xfrm>
            <a:off x="814728" y="727522"/>
            <a:ext cx="4853100" cy="161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1349a0f72de_0_316"/>
          <p:cNvSpPr/>
          <p:nvPr>
            <p:ph idx="2" type="pic"/>
          </p:nvPr>
        </p:nvSpPr>
        <p:spPr>
          <a:xfrm>
            <a:off x="6098117" y="0"/>
            <a:ext cx="6093900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1" name="Google Shape;181;g1349a0f72de_0_316"/>
          <p:cNvSpPr txBox="1"/>
          <p:nvPr>
            <p:ph idx="1" type="body"/>
          </p:nvPr>
        </p:nvSpPr>
        <p:spPr>
          <a:xfrm>
            <a:off x="814728" y="2344684"/>
            <a:ext cx="4853100" cy="3516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2" name="Google Shape;182;g1349a0f72de_0_316"/>
          <p:cNvSpPr txBox="1"/>
          <p:nvPr>
            <p:ph idx="10" type="dt"/>
          </p:nvPr>
        </p:nvSpPr>
        <p:spPr>
          <a:xfrm>
            <a:off x="3885810" y="6041362"/>
            <a:ext cx="976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1349a0f72de_0_316"/>
          <p:cNvSpPr txBox="1"/>
          <p:nvPr>
            <p:ph idx="11" type="ftr"/>
          </p:nvPr>
        </p:nvSpPr>
        <p:spPr>
          <a:xfrm>
            <a:off x="590396" y="6041362"/>
            <a:ext cx="3295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1349a0f72de_0_316"/>
          <p:cNvSpPr txBox="1"/>
          <p:nvPr>
            <p:ph idx="12" type="sldNum"/>
          </p:nvPr>
        </p:nvSpPr>
        <p:spPr>
          <a:xfrm>
            <a:off x="4862689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49a0f72de_0_323"/>
          <p:cNvSpPr txBox="1"/>
          <p:nvPr>
            <p:ph type="title"/>
          </p:nvPr>
        </p:nvSpPr>
        <p:spPr>
          <a:xfrm>
            <a:off x="810000" y="4800600"/>
            <a:ext cx="10561500" cy="566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1349a0f72de_0_323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8" name="Google Shape;188;g1349a0f72de_0_323"/>
          <p:cNvSpPr txBox="1"/>
          <p:nvPr>
            <p:ph idx="1" type="body"/>
          </p:nvPr>
        </p:nvSpPr>
        <p:spPr>
          <a:xfrm>
            <a:off x="810000" y="5367338"/>
            <a:ext cx="10561500" cy="493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9" name="Google Shape;189;g1349a0f72de_0_323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1349a0f72de_0_323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1349a0f72de_0_323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49a0f72de_0_330"/>
          <p:cNvSpPr/>
          <p:nvPr/>
        </p:nvSpPr>
        <p:spPr>
          <a:xfrm>
            <a:off x="631697" y="1081456"/>
            <a:ext cx="6332412" cy="3239186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349a0f72de_0_330"/>
          <p:cNvSpPr txBox="1"/>
          <p:nvPr>
            <p:ph type="title"/>
          </p:nvPr>
        </p:nvSpPr>
        <p:spPr>
          <a:xfrm>
            <a:off x="850985" y="1238502"/>
            <a:ext cx="5893800" cy="2646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g1349a0f72de_0_330"/>
          <p:cNvSpPr txBox="1"/>
          <p:nvPr>
            <p:ph idx="1" type="body"/>
          </p:nvPr>
        </p:nvSpPr>
        <p:spPr>
          <a:xfrm>
            <a:off x="853190" y="4443680"/>
            <a:ext cx="5891700" cy="713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" name="Google Shape;196;g1349a0f72de_0_330"/>
          <p:cNvSpPr txBox="1"/>
          <p:nvPr>
            <p:ph idx="2" type="body"/>
          </p:nvPr>
        </p:nvSpPr>
        <p:spPr>
          <a:xfrm>
            <a:off x="7574642" y="1081456"/>
            <a:ext cx="3810000" cy="407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97" name="Google Shape;197;g1349a0f72de_0_330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1349a0f72de_0_330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1349a0f72de_0_330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49a0f72de_0_338"/>
          <p:cNvSpPr/>
          <p:nvPr/>
        </p:nvSpPr>
        <p:spPr>
          <a:xfrm>
            <a:off x="1140884" y="2286585"/>
            <a:ext cx="4895117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349a0f72de_0_338"/>
          <p:cNvSpPr txBox="1"/>
          <p:nvPr>
            <p:ph type="title"/>
          </p:nvPr>
        </p:nvSpPr>
        <p:spPr>
          <a:xfrm>
            <a:off x="1357089" y="2435957"/>
            <a:ext cx="4382400" cy="2007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1349a0f72de_0_338"/>
          <p:cNvSpPr txBox="1"/>
          <p:nvPr>
            <p:ph idx="1" type="body"/>
          </p:nvPr>
        </p:nvSpPr>
        <p:spPr>
          <a:xfrm>
            <a:off x="6156000" y="2286000"/>
            <a:ext cx="4880400" cy="2295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04" name="Google Shape;204;g1349a0f72de_0_338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g1349a0f72de_0_338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1349a0f72de_0_338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49a0f72de_0_345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349a0f72de_0_345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1349a0f72de_0_345"/>
          <p:cNvSpPr txBox="1"/>
          <p:nvPr>
            <p:ph idx="1" type="body"/>
          </p:nvPr>
        </p:nvSpPr>
        <p:spPr>
          <a:xfrm rot="5400000">
            <a:off x="4254435" y="-1260049"/>
            <a:ext cx="3674400" cy="10563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11" name="Google Shape;211;g1349a0f72de_0_345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1349a0f72de_0_345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1349a0f72de_0_345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49a0f72de_0_352"/>
          <p:cNvSpPr/>
          <p:nvPr/>
        </p:nvSpPr>
        <p:spPr>
          <a:xfrm>
            <a:off x="7669651" y="446089"/>
            <a:ext cx="4522348" cy="5414958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349a0f72de_0_352"/>
          <p:cNvSpPr txBox="1"/>
          <p:nvPr>
            <p:ph type="title"/>
          </p:nvPr>
        </p:nvSpPr>
        <p:spPr>
          <a:xfrm rot="5400000">
            <a:off x="6863531" y="1906171"/>
            <a:ext cx="5134800" cy="2494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g1349a0f72de_0_352"/>
          <p:cNvSpPr txBox="1"/>
          <p:nvPr>
            <p:ph idx="1" type="body"/>
          </p:nvPr>
        </p:nvSpPr>
        <p:spPr>
          <a:xfrm rot="5400000">
            <a:off x="1408341" y="-152111"/>
            <a:ext cx="5415000" cy="6611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18" name="Google Shape;218;g1349a0f72de_0_352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1349a0f72de_0_352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1349a0f72de_0_352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3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3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4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4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4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4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4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5" name="Google Shape;75;p45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45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49a0f72de_0_25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g1349a0f72de_0_253"/>
          <p:cNvSpPr txBox="1"/>
          <p:nvPr>
            <p:ph idx="1" type="body"/>
          </p:nvPr>
        </p:nvSpPr>
        <p:spPr>
          <a:xfrm>
            <a:off x="810000" y="2184401"/>
            <a:ext cx="10563300" cy="3674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Google Shape;118;g1349a0f72de_0_253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g1349a0f72de_0_253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g1349a0f72de_0_253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1"/>
          <p:cNvSpPr txBox="1"/>
          <p:nvPr>
            <p:ph type="ctrTitle"/>
          </p:nvPr>
        </p:nvSpPr>
        <p:spPr>
          <a:xfrm>
            <a:off x="965199" y="1240780"/>
            <a:ext cx="6086857" cy="43764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l-PL" sz="4400">
                <a:solidFill>
                  <a:schemeClr val="lt1"/>
                </a:solidFill>
              </a:rPr>
              <a:t>Relacyjne</a:t>
            </a:r>
            <a:r>
              <a:rPr lang="pl-PL" sz="4400">
                <a:solidFill>
                  <a:schemeClr val="lt1"/>
                </a:solidFill>
              </a:rPr>
              <a:t> bazy danych</a:t>
            </a:r>
            <a:endParaRPr/>
          </a:p>
        </p:txBody>
      </p:sp>
      <p:sp>
        <p:nvSpPr>
          <p:cNvPr id="227" name="Google Shape;227;p1"/>
          <p:cNvSpPr txBox="1"/>
          <p:nvPr>
            <p:ph idx="1" type="subTitle"/>
          </p:nvPr>
        </p:nvSpPr>
        <p:spPr>
          <a:xfrm>
            <a:off x="8017256" y="1240780"/>
            <a:ext cx="3364746" cy="43764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l-PL" sz="2400"/>
              <a:t>Wykład</a:t>
            </a:r>
            <a:endParaRPr/>
          </a:p>
        </p:txBody>
      </p:sp>
      <p:cxnSp>
        <p:nvCxnSpPr>
          <p:cNvPr id="228" name="Google Shape;228;p1"/>
          <p:cNvCxnSpPr/>
          <p:nvPr/>
        </p:nvCxnSpPr>
        <p:spPr>
          <a:xfrm>
            <a:off x="7534656" y="1696777"/>
            <a:ext cx="0" cy="3464447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l-PL"/>
              <a:t>Baza danych</a:t>
            </a:r>
            <a:endParaRPr/>
          </a:p>
        </p:txBody>
      </p:sp>
      <p:sp>
        <p:nvSpPr>
          <p:cNvPr id="295" name="Google Shape;295;p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/>
              <a:t>	Baza danych to zbiór danych z określonej dziedziny posiadający ściśle zdefiniowaną wewnętrzną strukturę.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/>
              <a:t>Baza danych powinna charakteryzować się następującymi cechami: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/>
              <a:t>trwałość danych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/>
              <a:t>integralność danych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/>
              <a:t>bezpieczeństwo danych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/>
              <a:t>współdzielenie danych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/>
              <a:t>abstrakcja danych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/>
              <a:t>niezależność danych (logiczna i fizyczna)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/>
              <a:t>integracja danych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16de6d621_1_6"/>
          <p:cNvSpPr txBox="1"/>
          <p:nvPr>
            <p:ph type="ctrTitle"/>
          </p:nvPr>
        </p:nvSpPr>
        <p:spPr>
          <a:xfrm>
            <a:off x="810001" y="1449147"/>
            <a:ext cx="10572000" cy="297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Język SQL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16de6d621_1_19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Standard SQL</a:t>
            </a:r>
            <a:endParaRPr/>
          </a:p>
        </p:txBody>
      </p:sp>
      <p:sp>
        <p:nvSpPr>
          <p:cNvPr id="308" name="Google Shape;308;g1216de6d621_1_19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● Standard nieformalnie nazywany SQL/92 – pełna nazwa: Międzynarodowy Standardowy Język Baz Danych SQL (1992) – skrót od Structured Query Language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● Istniejące implementacje nie implementują w pełni powyższego standardu – ale rozszerzają niektóre aspekty standardu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● Język deklaratywny – użyt</a:t>
            </a:r>
            <a:r>
              <a:rPr lang="pl-PL"/>
              <a:t>kownik deklaruje swoje potrzeby, optymalizator przekształca zapytanie na ciąg instrukcji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● Zawiera w sobie język definiowania danych i język manipulowania danymi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16de6d621_1_2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Inne</a:t>
            </a:r>
            <a:endParaRPr/>
          </a:p>
        </p:txBody>
      </p:sp>
      <p:sp>
        <p:nvSpPr>
          <p:cNvPr id="315" name="Google Shape;315;g1216de6d621_1_27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SQL realizuje raczej rachunek krotek niż algebrę relacji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Relacja nazywana jest tabelą (table), może zawierać powtórzenia i oczywiście ma ustaloną kolejność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Projekt bazy danych składa się głównie z zestawu tabel, są one zgrupowane w schemacie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Standard wymaga by wielkość liter w nazwach nie grała roli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zasadniczo wszystkie słowa są konwertowane na duże litery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PostgreSQL zamienia wszystko na małe litery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gra to rolę jedynie gdy występują napisy w cudzysłowach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Standard nie określa sposobu kończenia zapytania,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w PostgreSQL jest to średnik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Każdy element musi mieć nazwę, nawet gdy nie mamy zamiaru odwoływać się do niego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16de6d621_1_3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Typy wbudowane</a:t>
            </a:r>
            <a:endParaRPr/>
          </a:p>
        </p:txBody>
      </p:sp>
      <p:sp>
        <p:nvSpPr>
          <p:cNvPr id="322" name="Google Shape;322;g1216de6d621_1_34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Jest wiele typów wbudowanych, najważniejsze z nich: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</a:t>
            </a:r>
            <a:r>
              <a:rPr b="1" lang="pl-PL">
                <a:solidFill>
                  <a:srgbClr val="FF9900"/>
                </a:solidFill>
              </a:rPr>
              <a:t>CHAR</a:t>
            </a:r>
            <a:r>
              <a:rPr lang="pl-PL">
                <a:solidFill>
                  <a:srgbClr val="FF9900"/>
                </a:solidFill>
              </a:rPr>
              <a:t>(_), </a:t>
            </a:r>
            <a:r>
              <a:rPr b="1" lang="pl-PL">
                <a:solidFill>
                  <a:srgbClr val="FF9900"/>
                </a:solidFill>
              </a:rPr>
              <a:t>VARCHAR</a:t>
            </a:r>
            <a:r>
              <a:rPr lang="pl-PL">
                <a:solidFill>
                  <a:srgbClr val="FF9900"/>
                </a:solidFill>
              </a:rPr>
              <a:t>(_)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</a:t>
            </a:r>
            <a:r>
              <a:rPr b="1" lang="pl-PL">
                <a:solidFill>
                  <a:srgbClr val="FF9900"/>
                </a:solidFill>
              </a:rPr>
              <a:t>INTEGER</a:t>
            </a:r>
            <a:r>
              <a:rPr lang="pl-PL">
                <a:solidFill>
                  <a:srgbClr val="FF9900"/>
                </a:solidFill>
              </a:rPr>
              <a:t>, </a:t>
            </a:r>
            <a:r>
              <a:rPr b="1" lang="pl-PL">
                <a:solidFill>
                  <a:srgbClr val="FF9900"/>
                </a:solidFill>
              </a:rPr>
              <a:t>SMALLINT</a:t>
            </a:r>
            <a:endParaRPr b="1"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</a:t>
            </a:r>
            <a:r>
              <a:rPr b="1" lang="pl-PL">
                <a:solidFill>
                  <a:srgbClr val="FF9900"/>
                </a:solidFill>
              </a:rPr>
              <a:t>DATE</a:t>
            </a:r>
            <a:r>
              <a:rPr lang="pl-PL">
                <a:solidFill>
                  <a:srgbClr val="FF9900"/>
                </a:solidFill>
              </a:rPr>
              <a:t>, </a:t>
            </a:r>
            <a:r>
              <a:rPr b="1" lang="pl-PL">
                <a:solidFill>
                  <a:srgbClr val="FF9900"/>
                </a:solidFill>
              </a:rPr>
              <a:t>TIME</a:t>
            </a:r>
            <a:r>
              <a:rPr lang="pl-PL">
                <a:solidFill>
                  <a:srgbClr val="FF9900"/>
                </a:solidFill>
              </a:rPr>
              <a:t>, </a:t>
            </a:r>
            <a:r>
              <a:rPr b="1" lang="pl-PL">
                <a:solidFill>
                  <a:srgbClr val="FF9900"/>
                </a:solidFill>
              </a:rPr>
              <a:t>TIMESTAMP</a:t>
            </a:r>
            <a:r>
              <a:rPr lang="pl-PL"/>
              <a:t>, obsługa czasu i daty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</a:t>
            </a:r>
            <a:r>
              <a:rPr b="1" lang="pl-PL">
                <a:solidFill>
                  <a:srgbClr val="FF9900"/>
                </a:solidFill>
              </a:rPr>
              <a:t>BOOLEAN</a:t>
            </a:r>
            <a:r>
              <a:rPr lang="pl-PL"/>
              <a:t>, wartości np. 't', TRUE, '1','y', 'yes', ( SQL/99 )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</a:t>
            </a:r>
            <a:r>
              <a:rPr b="1" lang="pl-PL">
                <a:solidFill>
                  <a:srgbClr val="FF9900"/>
                </a:solidFill>
              </a:rPr>
              <a:t>NUMERIC</a:t>
            </a:r>
            <a:r>
              <a:rPr lang="pl-PL"/>
              <a:t>(_,_), np. </a:t>
            </a:r>
            <a:r>
              <a:rPr b="1" lang="pl-PL">
                <a:solidFill>
                  <a:srgbClr val="FF9900"/>
                </a:solidFill>
              </a:rPr>
              <a:t>NUMERIC </a:t>
            </a:r>
            <a:r>
              <a:rPr lang="pl-PL"/>
              <a:t>(7,2), 7 cyfr, w tym 2 po przecinku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</a:t>
            </a:r>
            <a:r>
              <a:rPr b="1" lang="pl-PL">
                <a:solidFill>
                  <a:srgbClr val="FF9900"/>
                </a:solidFill>
              </a:rPr>
              <a:t>FLOAT</a:t>
            </a:r>
            <a:r>
              <a:rPr lang="pl-PL"/>
              <a:t>(_), np. </a:t>
            </a:r>
            <a:r>
              <a:rPr b="1" lang="pl-PL">
                <a:solidFill>
                  <a:srgbClr val="FF9900"/>
                </a:solidFill>
              </a:rPr>
              <a:t>FLOAT</a:t>
            </a:r>
            <a:r>
              <a:rPr lang="pl-PL"/>
              <a:t>(15), 15 cyfr znaczących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</a:t>
            </a:r>
            <a:r>
              <a:rPr b="1" lang="pl-PL">
                <a:solidFill>
                  <a:srgbClr val="FF9900"/>
                </a:solidFill>
              </a:rPr>
              <a:t>BIT</a:t>
            </a:r>
            <a:r>
              <a:rPr lang="pl-PL">
                <a:solidFill>
                  <a:srgbClr val="FF9900"/>
                </a:solidFill>
              </a:rPr>
              <a:t>, </a:t>
            </a:r>
            <a:r>
              <a:rPr b="1" lang="pl-PL">
                <a:solidFill>
                  <a:srgbClr val="FF9900"/>
                </a:solidFill>
              </a:rPr>
              <a:t>VARBIT</a:t>
            </a:r>
            <a:r>
              <a:rPr lang="pl-PL"/>
              <a:t>, wartości np. B'10011101'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</a:t>
            </a:r>
            <a:r>
              <a:rPr b="1" lang="pl-PL">
                <a:solidFill>
                  <a:srgbClr val="FF9900"/>
                </a:solidFill>
              </a:rPr>
              <a:t>MONEY</a:t>
            </a:r>
            <a:r>
              <a:rPr lang="pl-PL"/>
              <a:t>, to samo co </a:t>
            </a:r>
            <a:r>
              <a:rPr b="1" lang="pl-PL">
                <a:solidFill>
                  <a:srgbClr val="FF9900"/>
                </a:solidFill>
              </a:rPr>
              <a:t>NUMERIC </a:t>
            </a:r>
            <a:r>
              <a:rPr lang="pl-PL"/>
              <a:t>(9,2)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16de6d621_1_42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Tabele</a:t>
            </a:r>
            <a:endParaRPr/>
          </a:p>
        </p:txBody>
      </p:sp>
      <p:sp>
        <p:nvSpPr>
          <p:cNvPr id="329" name="Google Shape;329;g1216de6d621_1_42"/>
          <p:cNvSpPr txBox="1"/>
          <p:nvPr>
            <p:ph idx="1" type="body"/>
          </p:nvPr>
        </p:nvSpPr>
        <p:spPr>
          <a:xfrm>
            <a:off x="818700" y="2222274"/>
            <a:ext cx="10554600" cy="399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● </a:t>
            </a:r>
            <a:r>
              <a:rPr b="1" lang="pl-PL">
                <a:solidFill>
                  <a:srgbClr val="FF9900"/>
                </a:solidFill>
              </a:rPr>
              <a:t>CREATE TABLE</a:t>
            </a:r>
            <a:r>
              <a:rPr lang="pl-PL"/>
              <a:t> nazwa_tabeli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lista</a:t>
            </a:r>
            <a:r>
              <a:rPr lang="pl-PL"/>
              <a:t>-( </a:t>
            </a:r>
            <a:r>
              <a:rPr lang="pl-PL">
                <a:solidFill>
                  <a:srgbClr val="FF9900"/>
                </a:solidFill>
              </a:rPr>
              <a:t>definicja_kolumny </a:t>
            </a:r>
            <a:r>
              <a:rPr lang="pl-PL"/>
              <a:t>[ wartość_domyślna ]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 | [ definicja_klucza_kandydującego ]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 | [ definicja_klucza_obcego ]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 | [ definicja_warunku_poprawności ] ) ;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● </a:t>
            </a:r>
            <a:r>
              <a:rPr lang="pl-PL">
                <a:solidFill>
                  <a:srgbClr val="FF9900"/>
                </a:solidFill>
              </a:rPr>
              <a:t>definicja_kolumny </a:t>
            </a:r>
            <a:r>
              <a:rPr lang="pl-PL"/>
              <a:t>::= nazwa_kolumny nazwa_dziedziny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● </a:t>
            </a:r>
            <a:r>
              <a:rPr lang="pl-PL">
                <a:solidFill>
                  <a:srgbClr val="FF9900"/>
                </a:solidFill>
              </a:rPr>
              <a:t>nazwa_dziedziny </a:t>
            </a:r>
            <a:r>
              <a:rPr lang="pl-PL"/>
              <a:t>::= typ_wbudowany | nazwa_zdefiniowana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::= “to jest”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| “albo”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[ ] “alternatywnie”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● Wartość domyślna może zmienić wartość podaną w definicji dziedziny, brak definicji wartości domyślnej oznacza NULL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● Można żądać, by atrybut był zawsze określony: </a:t>
            </a:r>
            <a:r>
              <a:rPr b="1" lang="pl-PL">
                <a:solidFill>
                  <a:srgbClr val="FF9900"/>
                </a:solidFill>
              </a:rPr>
              <a:t>NOT NULL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16de6d621_1_49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Klucze</a:t>
            </a:r>
            <a:endParaRPr/>
          </a:p>
        </p:txBody>
      </p:sp>
      <p:sp>
        <p:nvSpPr>
          <p:cNvPr id="336" name="Google Shape;336;g1216de6d621_1_49"/>
          <p:cNvSpPr txBox="1"/>
          <p:nvPr>
            <p:ph idx="1" type="body"/>
          </p:nvPr>
        </p:nvSpPr>
        <p:spPr>
          <a:xfrm>
            <a:off x="818700" y="2222274"/>
            <a:ext cx="10554600" cy="397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</a:t>
            </a:r>
            <a:r>
              <a:rPr lang="pl-PL">
                <a:solidFill>
                  <a:srgbClr val="FF9900"/>
                </a:solidFill>
              </a:rPr>
              <a:t>definicja_klucza_kandydującego</a:t>
            </a:r>
            <a:r>
              <a:rPr lang="pl-PL"/>
              <a:t> ::=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</a:t>
            </a:r>
            <a:r>
              <a:rPr b="1" lang="pl-PL">
                <a:solidFill>
                  <a:srgbClr val="FF9900"/>
                </a:solidFill>
              </a:rPr>
              <a:t>UNIQUE </a:t>
            </a:r>
            <a:r>
              <a:rPr lang="pl-PL"/>
              <a:t>( lista_kolumn ) |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</a:t>
            </a:r>
            <a:r>
              <a:rPr b="1" lang="pl-PL">
                <a:solidFill>
                  <a:srgbClr val="FF9900"/>
                </a:solidFill>
              </a:rPr>
              <a:t>PRIMARY KEY </a:t>
            </a:r>
            <a:r>
              <a:rPr lang="pl-PL"/>
              <a:t>( lista_kolumn 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lista kolumn w obu przypadkach jest niepusta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najwyżej jeden klucz może być określony jako główny (</a:t>
            </a:r>
            <a:r>
              <a:rPr b="1" lang="pl-PL">
                <a:solidFill>
                  <a:srgbClr val="FF9900"/>
                </a:solidFill>
              </a:rPr>
              <a:t>PRIMARY KEY</a:t>
            </a:r>
            <a:r>
              <a:rPr lang="pl-PL"/>
              <a:t>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jeśli występuje klucz główny, to wszystkie atrybuty tego klucza zyskują warunek poprawności </a:t>
            </a:r>
            <a:r>
              <a:rPr b="1" lang="pl-PL">
                <a:solidFill>
                  <a:srgbClr val="FF9900"/>
                </a:solidFill>
              </a:rPr>
              <a:t>NOT NULL</a:t>
            </a:r>
            <a:endParaRPr b="1"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– klucz alternatywny dopuszcza wartości </a:t>
            </a:r>
            <a:r>
              <a:rPr b="1" lang="pl-PL">
                <a:solidFill>
                  <a:srgbClr val="FF9900"/>
                </a:solidFill>
              </a:rPr>
              <a:t>NULL</a:t>
            </a:r>
            <a:r>
              <a:rPr lang="pl-PL"/>
              <a:t>,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PostgreSQL – nie naruszają one warunku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SQL92 (np.. MS SQL Server) – naruszają warunek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Warunki poprawności można opcjonalnie nazwać: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		CONSTRAINT nazwa definicja_klucza_kand.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16de6d621_1_5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Klucze obce</a:t>
            </a:r>
            <a:endParaRPr/>
          </a:p>
        </p:txBody>
      </p:sp>
      <p:sp>
        <p:nvSpPr>
          <p:cNvPr id="343" name="Google Shape;343;g1216de6d621_1_56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</a:t>
            </a:r>
            <a:r>
              <a:rPr lang="pl-PL"/>
              <a:t>● </a:t>
            </a:r>
            <a:r>
              <a:rPr lang="pl-PL">
                <a:solidFill>
                  <a:srgbClr val="FF9900"/>
                </a:solidFill>
              </a:rPr>
              <a:t>definicja_klucza_obcego</a:t>
            </a:r>
            <a:r>
              <a:rPr lang="pl-PL"/>
              <a:t> ::=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</a:t>
            </a:r>
            <a:r>
              <a:rPr b="1" lang="pl-PL">
                <a:solidFill>
                  <a:srgbClr val="FF9900"/>
                </a:solidFill>
              </a:rPr>
              <a:t>FOREIGN KEY</a:t>
            </a:r>
            <a:r>
              <a:rPr lang="pl-PL"/>
              <a:t> ( lista_kolumn 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</a:t>
            </a:r>
            <a:r>
              <a:rPr b="1" lang="pl-PL">
                <a:solidFill>
                  <a:srgbClr val="FF9900"/>
                </a:solidFill>
              </a:rPr>
              <a:t>REFERENCES </a:t>
            </a:r>
            <a:r>
              <a:rPr lang="pl-PL"/>
              <a:t>tabela_bazowa [ ( lista_kolumn ) ]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[ </a:t>
            </a:r>
            <a:r>
              <a:rPr b="1" lang="pl-PL">
                <a:solidFill>
                  <a:srgbClr val="FF9900"/>
                </a:solidFill>
              </a:rPr>
              <a:t>ON DELETE</a:t>
            </a:r>
            <a:r>
              <a:rPr lang="pl-PL"/>
              <a:t> opcja ]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[ </a:t>
            </a:r>
            <a:r>
              <a:rPr b="1" lang="pl-PL">
                <a:solidFill>
                  <a:srgbClr val="FF9900"/>
                </a:solidFill>
              </a:rPr>
              <a:t>ON UPDATE</a:t>
            </a:r>
            <a:r>
              <a:rPr lang="pl-PL"/>
              <a:t> opcja ]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nie jest wymagane podanie listy kolumn, jeśli klucz obcy odwołuje się do klucza o tej samej nazwie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opcja ::= </a:t>
            </a:r>
            <a:r>
              <a:rPr b="1" lang="pl-PL">
                <a:solidFill>
                  <a:srgbClr val="FF9900"/>
                </a:solidFill>
              </a:rPr>
              <a:t>NO ACTION | CASCADE | SET DEFAULT | SET NULL</a:t>
            </a:r>
            <a:endParaRPr b="1"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● Warunki poprawności można opcjonalnie nazwać: </a:t>
            </a:r>
            <a:endParaRPr/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CONSTRAINT </a:t>
            </a:r>
            <a:r>
              <a:rPr lang="pl-PL"/>
              <a:t>nazwa </a:t>
            </a:r>
            <a:r>
              <a:rPr lang="pl-PL">
                <a:solidFill>
                  <a:srgbClr val="FF9900"/>
                </a:solidFill>
              </a:rPr>
              <a:t>definicja_klucza_obcego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16de6d621_1_6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Warunki poprawności</a:t>
            </a:r>
            <a:endParaRPr/>
          </a:p>
        </p:txBody>
      </p:sp>
      <p:sp>
        <p:nvSpPr>
          <p:cNvPr id="350" name="Google Shape;350;g1216de6d621_1_63"/>
          <p:cNvSpPr txBox="1"/>
          <p:nvPr>
            <p:ph idx="1" type="body"/>
          </p:nvPr>
        </p:nvSpPr>
        <p:spPr>
          <a:xfrm>
            <a:off x="818700" y="2222274"/>
            <a:ext cx="10554600" cy="407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</a:t>
            </a:r>
            <a:r>
              <a:rPr lang="pl-PL">
                <a:solidFill>
                  <a:srgbClr val="FF9900"/>
                </a:solidFill>
              </a:rPr>
              <a:t>definicja_warunku_poprawności </a:t>
            </a:r>
            <a:r>
              <a:rPr lang="pl-PL"/>
              <a:t>::=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	</a:t>
            </a:r>
            <a:r>
              <a:rPr b="1" lang="pl-PL">
                <a:solidFill>
                  <a:srgbClr val="FF9900"/>
                </a:solidFill>
              </a:rPr>
              <a:t>CHECK </a:t>
            </a:r>
            <a:r>
              <a:rPr lang="pl-PL"/>
              <a:t>( wyrażenie_warunkowe 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wyrażenie_warunkowe może być dowolnie skomplikowane, nie musi ograniczać się do danej tabeli, musi być określone dla każdego wiersza tabeli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więzy poprawności są spełnione, jeśli powyższe wyrażenie_warunkowe ma wartość “true” dla każdego wiersza tabeli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system zarządzania bazą danych nie zezwoli na wprowadzenie danych czy aktualizację danych takie, że więzy poprawności nie są spełnione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– kolejność sprawdzania warunków jest nieokreślona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Warunki poprawności można opcjonalnie nazwać:</a:t>
            </a:r>
            <a:endParaRPr/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</a:t>
            </a:r>
            <a:r>
              <a:rPr b="1" lang="pl-PL">
                <a:solidFill>
                  <a:srgbClr val="FF9900"/>
                </a:solidFill>
              </a:rPr>
              <a:t>CONSTRAINT </a:t>
            </a:r>
            <a:r>
              <a:rPr lang="pl-PL"/>
              <a:t>nazwa </a:t>
            </a:r>
            <a:r>
              <a:rPr lang="pl-PL">
                <a:solidFill>
                  <a:srgbClr val="FF9900"/>
                </a:solidFill>
              </a:rPr>
              <a:t>definicja_warunku_poprawności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16de6d621_1_7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Zmiana definicji tabeli podstawowej</a:t>
            </a:r>
            <a:endParaRPr/>
          </a:p>
        </p:txBody>
      </p:sp>
      <p:sp>
        <p:nvSpPr>
          <p:cNvPr id="357" name="Google Shape;357;g1216de6d621_1_70"/>
          <p:cNvSpPr txBox="1"/>
          <p:nvPr>
            <p:ph idx="1" type="body"/>
          </p:nvPr>
        </p:nvSpPr>
        <p:spPr>
          <a:xfrm>
            <a:off x="818700" y="2222273"/>
            <a:ext cx="10554600" cy="418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Zmiana definicji tabeli podstawowej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</a:t>
            </a:r>
            <a:r>
              <a:rPr b="1" lang="pl-PL">
                <a:solidFill>
                  <a:srgbClr val="FF9900"/>
                </a:solidFill>
              </a:rPr>
              <a:t>ALTER TABLE</a:t>
            </a:r>
            <a:r>
              <a:rPr lang="pl-PL"/>
              <a:t> nazwa_tabeli operacja;</a:t>
            </a:r>
            <a:endParaRPr/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Przykład</a:t>
            </a:r>
            <a:endParaRPr/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ALTER TABLE</a:t>
            </a:r>
            <a:r>
              <a:rPr lang="pl-PL"/>
              <a:t> klient</a:t>
            </a:r>
            <a:endParaRPr/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ADD COLUMN</a:t>
            </a:r>
            <a:r>
              <a:rPr lang="pl-PL"/>
              <a:t> rabat </a:t>
            </a:r>
            <a:r>
              <a:rPr b="1" lang="pl-PL">
                <a:solidFill>
                  <a:srgbClr val="FF9900"/>
                </a:solidFill>
              </a:rPr>
              <a:t>INT</a:t>
            </a:r>
            <a:endParaRPr b="1">
              <a:solidFill>
                <a:srgbClr val="FF9900"/>
              </a:solidFill>
            </a:endParaRPr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DEFAULT </a:t>
            </a:r>
            <a:r>
              <a:rPr lang="pl-PL"/>
              <a:t>0;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operacja może oznaczać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dodanie/usunięcie/zmiana nazwy kolumny,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zmiana dotychczasowej wartości domyślnej w kolumnie,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– dodanie/usunięcie warunku poprawności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ALTER TABLE</a:t>
            </a:r>
            <a:r>
              <a:rPr lang="pl-PL"/>
              <a:t> klient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ALTER COLUMN</a:t>
            </a:r>
            <a:r>
              <a:rPr lang="pl-PL"/>
              <a:t> telefon </a:t>
            </a:r>
            <a:r>
              <a:rPr b="1" lang="pl-PL">
                <a:solidFill>
                  <a:srgbClr val="FF9900"/>
                </a:solidFill>
              </a:rPr>
              <a:t>DROP NOT NULL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2"/>
          <p:cNvSpPr txBox="1"/>
          <p:nvPr>
            <p:ph type="ctrTitle"/>
          </p:nvPr>
        </p:nvSpPr>
        <p:spPr>
          <a:xfrm>
            <a:off x="965199" y="1240780"/>
            <a:ext cx="6086857" cy="43764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l-PL" sz="4400">
                <a:solidFill>
                  <a:schemeClr val="lt1"/>
                </a:solidFill>
              </a:rPr>
              <a:t>Artur Radomski</a:t>
            </a:r>
            <a:br>
              <a:rPr lang="pl-PL" sz="4400">
                <a:solidFill>
                  <a:schemeClr val="lt1"/>
                </a:solidFill>
              </a:rPr>
            </a:br>
            <a:r>
              <a:rPr i="1" lang="pl-PL" sz="2000">
                <a:solidFill>
                  <a:schemeClr val="lt1"/>
                </a:solidFill>
              </a:rPr>
              <a:t>Intel Technology Poland</a:t>
            </a:r>
            <a:endParaRPr i="1" sz="2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t/>
            </a:r>
            <a:endParaRPr i="1" sz="2000">
              <a:solidFill>
                <a:schemeClr val="lt1"/>
              </a:solidFill>
            </a:endParaRPr>
          </a:p>
        </p:txBody>
      </p:sp>
      <p:cxnSp>
        <p:nvCxnSpPr>
          <p:cNvPr id="235" name="Google Shape;235;p2"/>
          <p:cNvCxnSpPr/>
          <p:nvPr/>
        </p:nvCxnSpPr>
        <p:spPr>
          <a:xfrm>
            <a:off x="7534656" y="1696777"/>
            <a:ext cx="0" cy="3464447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erson wearing a suit and tie smiling at the camera&#10;&#10;Description automatically generated" id="236" name="Google Shape;2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9112" y="1056736"/>
            <a:ext cx="4068433" cy="4744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16de6d621_1_7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Usuwanie tabeli podstawowej</a:t>
            </a:r>
            <a:endParaRPr/>
          </a:p>
        </p:txBody>
      </p:sp>
      <p:sp>
        <p:nvSpPr>
          <p:cNvPr id="364" name="Google Shape;364;g1216de6d621_1_77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Usuwanie tabeli podstawowej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● </a:t>
            </a:r>
            <a:r>
              <a:rPr b="1" lang="pl-PL">
                <a:solidFill>
                  <a:srgbClr val="FF9900"/>
                </a:solidFill>
              </a:rPr>
              <a:t>DROP TABLE</a:t>
            </a:r>
            <a:r>
              <a:rPr lang="pl-PL"/>
              <a:t> nazwa_tabeli [ </a:t>
            </a:r>
            <a:r>
              <a:rPr b="1" lang="pl-PL">
                <a:solidFill>
                  <a:srgbClr val="FF9900"/>
                </a:solidFill>
              </a:rPr>
              <a:t>RESTRICT </a:t>
            </a:r>
            <a:r>
              <a:rPr lang="pl-PL"/>
              <a:t>| </a:t>
            </a:r>
            <a:r>
              <a:rPr b="1" lang="pl-PL">
                <a:solidFill>
                  <a:srgbClr val="FF9900"/>
                </a:solidFill>
              </a:rPr>
              <a:t>CASCADE </a:t>
            </a:r>
            <a:r>
              <a:rPr lang="pl-PL"/>
              <a:t>];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jeżeli wybrano </a:t>
            </a:r>
            <a:r>
              <a:rPr b="1" lang="pl-PL">
                <a:solidFill>
                  <a:srgbClr val="FF9900"/>
                </a:solidFill>
              </a:rPr>
              <a:t>RESTRICT </a:t>
            </a:r>
            <a:r>
              <a:rPr lang="pl-PL"/>
              <a:t>i tabela podstawowa występuje w jakiejkolwiek definicji perspektywy, to instrukcja </a:t>
            </a:r>
            <a:r>
              <a:rPr b="1" lang="pl-PL">
                <a:solidFill>
                  <a:srgbClr val="FF9900"/>
                </a:solidFill>
              </a:rPr>
              <a:t>DROP TABLE </a:t>
            </a:r>
            <a:r>
              <a:rPr lang="pl-PL"/>
              <a:t>nie powiedzie się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jeżeli wybrano </a:t>
            </a:r>
            <a:r>
              <a:rPr b="1" lang="pl-PL">
                <a:solidFill>
                  <a:srgbClr val="FF9900"/>
                </a:solidFill>
              </a:rPr>
              <a:t>CASCADE</a:t>
            </a:r>
            <a:r>
              <a:rPr lang="pl-PL"/>
              <a:t>, to instrukcja </a:t>
            </a:r>
            <a:r>
              <a:rPr b="1" lang="pl-PL">
                <a:solidFill>
                  <a:srgbClr val="FF9900"/>
                </a:solidFill>
              </a:rPr>
              <a:t>DROP TABLE</a:t>
            </a:r>
            <a:r>
              <a:rPr lang="pl-PL"/>
              <a:t> powiedzie się i usunie daną tabelę wraz ze wszystkimi perspektywami bazującymi na tej tabeli oraz więzami poprawności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44d737e6a_0_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CRUD</a:t>
            </a:r>
            <a:endParaRPr/>
          </a:p>
        </p:txBody>
      </p:sp>
      <p:sp>
        <p:nvSpPr>
          <p:cNvPr id="371" name="Google Shape;371;g1244d737e6a_0_0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/>
              <a:t>– główna operacja wyszukiwania danych, </a:t>
            </a:r>
            <a:endParaRPr/>
          </a:p>
          <a:p>
            <a:pPr indent="-342900" lvl="1" marL="2069999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realizuje zmianę nazwy, obcięcie, rzut i złączenie relacji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INSERT </a:t>
            </a:r>
            <a:r>
              <a:rPr lang="pl-PL"/>
              <a:t>– realizuje aktualizację/wstawianie danych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UPDATE </a:t>
            </a:r>
            <a:r>
              <a:rPr lang="pl-PL"/>
              <a:t>– realizuje aktualizację/zmianę wartości danych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DELETE </a:t>
            </a:r>
            <a:r>
              <a:rPr lang="pl-PL"/>
              <a:t>– realizuje aktualizację/usuwanie danych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44d737e6a_0_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INSERT</a:t>
            </a:r>
            <a:endParaRPr/>
          </a:p>
        </p:txBody>
      </p:sp>
      <p:sp>
        <p:nvSpPr>
          <p:cNvPr id="378" name="Google Shape;378;g1244d737e6a_0_7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INSERT INTO</a:t>
            </a:r>
            <a:r>
              <a:rPr lang="pl-PL"/>
              <a:t> </a:t>
            </a:r>
            <a:r>
              <a:rPr lang="pl-PL"/>
              <a:t>cel </a:t>
            </a:r>
            <a:r>
              <a:rPr lang="pl-PL"/>
              <a:t>( lista_elementów ) źródło;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F9900"/>
                </a:solidFill>
              </a:rPr>
              <a:t>cel </a:t>
            </a:r>
            <a:r>
              <a:rPr lang="pl-PL"/>
              <a:t>jest nazwą tabeli, do której wstawiamy dane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F9900"/>
                </a:solidFill>
              </a:rPr>
              <a:t>lista_elementów </a:t>
            </a:r>
            <a:r>
              <a:rPr lang="pl-PL"/>
              <a:t>zawiera listę nazw atrybutów, którym chcemy nadać wartość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F9900"/>
                </a:solidFill>
              </a:rPr>
              <a:t>źródło </a:t>
            </a:r>
            <a:r>
              <a:rPr lang="pl-PL"/>
              <a:t>ma jedną z dwu postaci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VALUES </a:t>
            </a:r>
            <a:r>
              <a:rPr lang="pl-PL"/>
              <a:t>( lista_wartości 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44d737e6a_0_15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Przykład</a:t>
            </a:r>
            <a:endParaRPr/>
          </a:p>
        </p:txBody>
      </p:sp>
      <p:sp>
        <p:nvSpPr>
          <p:cNvPr id="385" name="Google Shape;385;g1244d737e6a_0_15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INSERT INTO</a:t>
            </a:r>
            <a:r>
              <a:rPr lang="pl-PL"/>
              <a:t> kod_kreskowy </a:t>
            </a:r>
            <a:r>
              <a:rPr b="1" lang="pl-PL">
                <a:solidFill>
                  <a:srgbClr val="FF9900"/>
                </a:solidFill>
              </a:rPr>
              <a:t>VALUES </a:t>
            </a:r>
            <a:r>
              <a:rPr lang="pl-PL"/>
              <a:t>('4892840112975', 17)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wstawia jeden wiersz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nadaje wartości atrybutom zadeklarowanym w definicji tabeli, w kolejności deklaracji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nie można opuścić żadnego z atrybutów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INSERT INTO</a:t>
            </a:r>
            <a:r>
              <a:rPr lang="pl-PL"/>
              <a:t> towar ( opis, koszt ) </a:t>
            </a:r>
            <a:r>
              <a:rPr b="1" lang="pl-PL">
                <a:solidFill>
                  <a:srgbClr val="FF9900"/>
                </a:solidFill>
              </a:rPr>
              <a:t>VALUES </a:t>
            </a:r>
            <a:r>
              <a:rPr lang="pl-PL"/>
              <a:t>( 'donica duża', 26.43 ), ('donica mała', 13.36)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wstawia dwa wiersze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44d737e6a_0_22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“Chwilówki”</a:t>
            </a:r>
            <a:endParaRPr/>
          </a:p>
        </p:txBody>
      </p:sp>
      <p:sp>
        <p:nvSpPr>
          <p:cNvPr id="392" name="Google Shape;392;g1244d737e6a_0_22"/>
          <p:cNvSpPr txBox="1"/>
          <p:nvPr>
            <p:ph idx="1" type="body"/>
          </p:nvPr>
        </p:nvSpPr>
        <p:spPr>
          <a:xfrm>
            <a:off x="810000" y="2287048"/>
            <a:ext cx="10554600" cy="422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INSERT INTO</a:t>
            </a:r>
            <a:r>
              <a:rPr lang="pl-PL"/>
              <a:t> chwilowa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/>
              <a:t>imie, nazwisko, ulica_dom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/>
              <a:t>klient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/>
              <a:t>miasto = 'Gdańsk'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CREATE TEMP TABLE</a:t>
            </a:r>
            <a:r>
              <a:rPr lang="pl-PL"/>
              <a:t> chwilowa ( imię varchar(11), ...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taka tabela jest usuwana po zakończeniu sesji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INSERT INTO</a:t>
            </a:r>
            <a:r>
              <a:rPr lang="pl-PL"/>
              <a:t> towar ( opis, koszt, cena 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VALUES </a:t>
            </a:r>
            <a:r>
              <a:rPr lang="pl-PL"/>
              <a:t>( E'ramka do fotografii 3\'x4\'', 13.36, NULL )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znak ukośnika jest niezbędny, gdy wprowadzana wartość zawiera znak zastrzeżony, np. apostrof czy ukośnik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można wprowadzić w jawny sposób wartość nieokreśloną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44d737e6a_0_29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UPDATE</a:t>
            </a:r>
            <a:endParaRPr/>
          </a:p>
        </p:txBody>
      </p:sp>
      <p:sp>
        <p:nvSpPr>
          <p:cNvPr id="399" name="Google Shape;399;g1244d737e6a_0_29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UPDATE </a:t>
            </a:r>
            <a:r>
              <a:rPr lang="pl-PL"/>
              <a:t>cel </a:t>
            </a:r>
            <a:r>
              <a:rPr b="1" lang="pl-PL">
                <a:solidFill>
                  <a:srgbClr val="FF9900"/>
                </a:solidFill>
              </a:rPr>
              <a:t>SET </a:t>
            </a:r>
            <a:r>
              <a:rPr lang="pl-PL"/>
              <a:t>element = wartość 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/>
              <a:t>warunek</a:t>
            </a:r>
            <a:endParaRPr/>
          </a:p>
          <a:p>
            <a:pPr indent="-342900" lvl="0" marL="6300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F9900"/>
                </a:solidFill>
              </a:rPr>
              <a:t>cel </a:t>
            </a:r>
            <a:r>
              <a:rPr lang="pl-PL"/>
              <a:t>jest nazwą tabeli, w której aktualizujemy dane</a:t>
            </a:r>
            <a:endParaRPr/>
          </a:p>
          <a:p>
            <a:pPr indent="-342900" lvl="0" marL="6300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F9900"/>
                </a:solidFill>
              </a:rPr>
              <a:t>element </a:t>
            </a:r>
            <a:r>
              <a:rPr lang="pl-PL"/>
              <a:t>jest nazwą atrybutu, któremu przypisujemy wartość</a:t>
            </a:r>
            <a:endParaRPr/>
          </a:p>
          <a:p>
            <a:pPr indent="-342900" lvl="0" marL="6300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klauzula 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/>
              <a:t>wyznacza wiersze, w których będzie dokonana aktualizacja</a:t>
            </a:r>
            <a:endParaRPr/>
          </a:p>
          <a:p>
            <a:pPr indent="-342900" lvl="0" marL="6300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ma ona identyczne znaczenie jak w instrukcji SELECT, w szczególności jej brak oznacza, że wszystkie wiersze będą aktualizowane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10800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i="1" lang="pl-PL"/>
              <a:t>SQL nie przewiduje możliwości aktualizacji kilku atrybutów w jednym poleceniu</a:t>
            </a:r>
            <a:endParaRPr i="1"/>
          </a:p>
          <a:p>
            <a:pPr indent="-342900" lvl="0" marL="10800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pl-PL"/>
              <a:t>niektóre implementacje dopuszczają taką możliwość</a:t>
            </a:r>
            <a:endParaRPr i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44d737e6a_0_3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Przykład</a:t>
            </a:r>
            <a:endParaRPr/>
          </a:p>
        </p:txBody>
      </p:sp>
      <p:sp>
        <p:nvSpPr>
          <p:cNvPr id="406" name="Google Shape;406;g1244d737e6a_0_36"/>
          <p:cNvSpPr txBox="1"/>
          <p:nvPr>
            <p:ph idx="1" type="body"/>
          </p:nvPr>
        </p:nvSpPr>
        <p:spPr>
          <a:xfrm>
            <a:off x="818700" y="2222273"/>
            <a:ext cx="10554600" cy="422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UPDATE </a:t>
            </a:r>
            <a:r>
              <a:rPr lang="pl-PL"/>
              <a:t>towar </a:t>
            </a:r>
            <a:r>
              <a:rPr b="1" lang="pl-PL">
                <a:solidFill>
                  <a:srgbClr val="FF9900"/>
                </a:solidFill>
              </a:rPr>
              <a:t>SET </a:t>
            </a:r>
            <a:r>
              <a:rPr lang="pl-PL"/>
              <a:t>cena = 1.15 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/>
              <a:t>nr=5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aktualizacja pojedynczego wiersza (klucz główny)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UPDATE </a:t>
            </a:r>
            <a:r>
              <a:rPr lang="pl-PL"/>
              <a:t>towar </a:t>
            </a:r>
            <a:r>
              <a:rPr b="1" lang="pl-PL">
                <a:solidFill>
                  <a:srgbClr val="FF9900"/>
                </a:solidFill>
              </a:rPr>
              <a:t>SET </a:t>
            </a:r>
            <a:r>
              <a:rPr lang="pl-PL"/>
              <a:t>cena = cena*1.15 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/>
              <a:t>opis </a:t>
            </a:r>
            <a:r>
              <a:rPr b="1" lang="pl-PL">
                <a:solidFill>
                  <a:srgbClr val="FF9900"/>
                </a:solidFill>
              </a:rPr>
              <a:t>LIKE </a:t>
            </a:r>
            <a:r>
              <a:rPr lang="pl-PL"/>
              <a:t>'%układanka%'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aktualizacja wielu wierszy jednocześnie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UPDATE </a:t>
            </a:r>
            <a:r>
              <a:rPr lang="pl-PL"/>
              <a:t>towar </a:t>
            </a:r>
            <a:r>
              <a:rPr b="1" lang="pl-PL">
                <a:solidFill>
                  <a:srgbClr val="FF9900"/>
                </a:solidFill>
              </a:rPr>
              <a:t>SET </a:t>
            </a:r>
            <a:r>
              <a:rPr lang="pl-PL"/>
              <a:t>cena =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( </a:t>
            </a: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/>
              <a:t>cena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/>
              <a:t>towar 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/>
              <a:t>nr=5 )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tabela 1x1 występuje w roli pojedynczej wartości (gdyby warunek WHERE w zagnieżdżonym zapytaniu nie odwoływał się do wartości kluczowej, polecenie UPDATE mogłoby produkować błąd)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brak warunku </a:t>
            </a:r>
            <a:r>
              <a:rPr lang="pl-PL">
                <a:solidFill>
                  <a:srgbClr val="FF9900"/>
                </a:solidFill>
              </a:rPr>
              <a:t>WHERE </a:t>
            </a:r>
            <a:r>
              <a:rPr lang="pl-PL"/>
              <a:t>w poleceniu </a:t>
            </a:r>
            <a:r>
              <a:rPr lang="pl-PL">
                <a:solidFill>
                  <a:srgbClr val="FF9900"/>
                </a:solidFill>
              </a:rPr>
              <a:t>UPDATE </a:t>
            </a:r>
            <a:r>
              <a:rPr lang="pl-PL"/>
              <a:t>oznacza, że jest globalne – dotyczy całej tabeli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44d737e6a_0_4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DELETE</a:t>
            </a:r>
            <a:endParaRPr/>
          </a:p>
        </p:txBody>
      </p:sp>
      <p:sp>
        <p:nvSpPr>
          <p:cNvPr id="413" name="Google Shape;413;g1244d737e6a_0_43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DELETE FROM</a:t>
            </a:r>
            <a:r>
              <a:rPr lang="pl-PL"/>
              <a:t> cel 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/>
              <a:t>warunek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F9900"/>
                </a:solidFill>
              </a:rPr>
              <a:t>cel </a:t>
            </a:r>
            <a:r>
              <a:rPr lang="pl-PL"/>
              <a:t>jest nazwą tabeli, z której usuwamy dane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klauzula 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/>
              <a:t>wyznacza wiersze, w których będzie dokonana aktualizacja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ma ona identyczne znaczenie jak w instrukcji </a:t>
            </a:r>
            <a:r>
              <a:rPr b="1" lang="pl-PL">
                <a:solidFill>
                  <a:srgbClr val="FF9900"/>
                </a:solidFill>
              </a:rPr>
              <a:t>SELECT</a:t>
            </a:r>
            <a:r>
              <a:rPr lang="pl-PL"/>
              <a:t>, w szczególności jej brak oznacza, że wszystkie wiersze są usuwane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PostgreSQL i inne implementacje pozwalają na nieodwołalne usunięcie całej zawartości tabeli: </a:t>
            </a:r>
            <a:r>
              <a:rPr b="1" lang="pl-PL">
                <a:solidFill>
                  <a:srgbClr val="FF9900"/>
                </a:solidFill>
              </a:rPr>
              <a:t>TRUNCATE TABLE</a:t>
            </a:r>
            <a:r>
              <a:rPr lang="pl-PL"/>
              <a:t> cel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Uwaga: usuwanie wszystkich danych z tabeli, to nie jest to samo co usuwanie tabeli: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DROP TABLE </a:t>
            </a:r>
            <a:r>
              <a:rPr lang="pl-PL"/>
              <a:t>cel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44d737e6a_0_5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Przykład</a:t>
            </a:r>
            <a:endParaRPr/>
          </a:p>
        </p:txBody>
      </p:sp>
      <p:sp>
        <p:nvSpPr>
          <p:cNvPr id="420" name="Google Shape;420;g1244d737e6a_0_50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DELETE FROM</a:t>
            </a:r>
            <a:r>
              <a:rPr lang="pl-PL"/>
              <a:t> klient 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/>
              <a:t>miasto = 'Gdańsk'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Usuń wszelkie informacje o zamówieniach składanych przez klientów z Gdyni: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DELETE FROM</a:t>
            </a:r>
            <a:r>
              <a:rPr lang="pl-PL"/>
              <a:t> zamowienie Z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/>
              <a:t>(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/>
              <a:t>miasto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/>
              <a:t>klient K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/>
              <a:t>K.nr = Z.klient_nr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) = 'Gdynia'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244d737e6a_0_5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</a:t>
            </a:r>
            <a:endParaRPr/>
          </a:p>
        </p:txBody>
      </p:sp>
      <p:sp>
        <p:nvSpPr>
          <p:cNvPr id="427" name="Google Shape;427;g1244d737e6a_0_57"/>
          <p:cNvSpPr txBox="1"/>
          <p:nvPr>
            <p:ph idx="1" type="body"/>
          </p:nvPr>
        </p:nvSpPr>
        <p:spPr>
          <a:xfrm>
            <a:off x="818700" y="2222274"/>
            <a:ext cx="10554600" cy="39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/>
              <a:t>[ ALL | DISTINCT ] lista_atrybutów_wynikowych [ lista_klauzul ];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F9900"/>
                </a:solidFill>
              </a:rPr>
              <a:t>lista_atrybutów_wynikowych </a:t>
            </a:r>
            <a:r>
              <a:rPr lang="pl-PL"/>
              <a:t>realizuje m.in. rzut i zmianę nazwy kolumny, nie może być pusta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F9900"/>
                </a:solidFill>
              </a:rPr>
              <a:t>lista_klauzul </a:t>
            </a:r>
            <a:r>
              <a:rPr lang="pl-PL"/>
              <a:t>realizuje m.in. obcięcie i złączenie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klauzule: </a:t>
            </a:r>
            <a:r>
              <a:rPr b="1" lang="pl-PL">
                <a:solidFill>
                  <a:srgbClr val="FF9900"/>
                </a:solidFill>
              </a:rPr>
              <a:t>FROM, WHERE, ORDER BY, GROUP BY, HAVING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DISTINCT</a:t>
            </a:r>
            <a:r>
              <a:rPr lang="pl-PL"/>
              <a:t> imie, nazwisko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-- rzut na atrybuty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/>
              <a:t>klient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/>
              <a:t>miasto = 'Gdańsk'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-- obcięcie do wierszy spełniających warunek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l-PL"/>
              <a:t>Wprowadzenie</a:t>
            </a:r>
            <a:endParaRPr/>
          </a:p>
        </p:txBody>
      </p:sp>
      <p:grpSp>
        <p:nvGrpSpPr>
          <p:cNvPr id="242" name="Google Shape;242;p3"/>
          <p:cNvGrpSpPr/>
          <p:nvPr/>
        </p:nvGrpSpPr>
        <p:grpSpPr>
          <a:xfrm>
            <a:off x="2609203" y="2561554"/>
            <a:ext cx="6973593" cy="3285001"/>
            <a:chOff x="1790053" y="12907"/>
            <a:chExt cx="6973593" cy="3285001"/>
          </a:xfrm>
        </p:grpSpPr>
        <p:sp>
          <p:nvSpPr>
            <p:cNvPr id="243" name="Google Shape;243;p3"/>
            <p:cNvSpPr/>
            <p:nvPr/>
          </p:nvSpPr>
          <p:spPr>
            <a:xfrm>
              <a:off x="2415271" y="12907"/>
              <a:ext cx="1955812" cy="1955812"/>
            </a:xfrm>
            <a:prstGeom prst="ellipse">
              <a:avLst/>
            </a:prstGeom>
            <a:solidFill>
              <a:srgbClr val="6EEA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2832084" y="429720"/>
              <a:ext cx="1122187" cy="11221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790053" y="2577908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 txBox="1"/>
            <p:nvPr/>
          </p:nvSpPr>
          <p:spPr>
            <a:xfrm>
              <a:off x="1790053" y="2577908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rPr b="0" i="0" lang="pl-PL" sz="2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BHP</a:t>
              </a:r>
              <a:endPara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182615" y="12907"/>
              <a:ext cx="1955812" cy="1955812"/>
            </a:xfrm>
            <a:prstGeom prst="ellipse">
              <a:avLst/>
            </a:prstGeom>
            <a:solidFill>
              <a:srgbClr val="B4D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599428" y="429720"/>
              <a:ext cx="1122187" cy="11221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557396" y="2577908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 txBox="1"/>
            <p:nvPr/>
          </p:nvSpPr>
          <p:spPr>
            <a:xfrm>
              <a:off x="5557396" y="2577908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rPr b="0" i="0" lang="pl-PL" sz="2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ZALICZENIE PRZEDMIOTU</a:t>
              </a:r>
              <a:endPara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44d737e6a_0_65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Lista atrybutów</a:t>
            </a:r>
            <a:endParaRPr/>
          </a:p>
        </p:txBody>
      </p:sp>
      <p:sp>
        <p:nvSpPr>
          <p:cNvPr id="434" name="Google Shape;434;g1244d737e6a_0_65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Atrybut wynikowy jest albo gwiazdką </a:t>
            </a:r>
            <a:r>
              <a:rPr b="1" lang="pl-PL">
                <a:solidFill>
                  <a:srgbClr val="FF9900"/>
                </a:solidFill>
              </a:rPr>
              <a:t>*</a:t>
            </a:r>
            <a:r>
              <a:rPr lang="pl-PL"/>
              <a:t> albo postaci: </a:t>
            </a:r>
            <a:r>
              <a:rPr lang="pl-PL">
                <a:solidFill>
                  <a:srgbClr val="FF9900"/>
                </a:solidFill>
              </a:rPr>
              <a:t>wyrażenie_skalarne [ [ AS ] nazwa_kolumny ]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F9900"/>
                </a:solidFill>
              </a:rPr>
              <a:t>*</a:t>
            </a:r>
            <a:r>
              <a:rPr lang="pl-PL"/>
              <a:t> oznacza wszystkie atrybuty</a:t>
            </a:r>
            <a:endParaRPr/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* FROM</a:t>
            </a:r>
            <a:r>
              <a:rPr lang="pl-PL"/>
              <a:t> towar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wyświetla całą tabelę towarów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F9900"/>
                </a:solidFill>
              </a:rPr>
              <a:t>wyrażenie_skalarne </a:t>
            </a:r>
            <a:r>
              <a:rPr lang="pl-PL"/>
              <a:t>będzie najczęściej nazwą pojedynczego atrybutu</a:t>
            </a:r>
            <a:endParaRPr/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/>
              <a:t>imie, nazwisko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/>
              <a:t>klient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DISTINCT </a:t>
            </a:r>
            <a:r>
              <a:rPr lang="pl-PL"/>
              <a:t>usuwa powtarzające się wiersze w tabeli wynikowej, domyślnie jest </a:t>
            </a:r>
            <a:r>
              <a:rPr b="1" lang="pl-PL">
                <a:solidFill>
                  <a:srgbClr val="FF9900"/>
                </a:solidFill>
              </a:rPr>
              <a:t>ALL</a:t>
            </a:r>
            <a:endParaRPr b="1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niektóre implementacje porządkują wynik, nie jest to standard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44d737e6a_0_7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FROM</a:t>
            </a:r>
            <a:endParaRPr/>
          </a:p>
        </p:txBody>
      </p:sp>
      <p:sp>
        <p:nvSpPr>
          <p:cNvPr id="441" name="Google Shape;441;g1244d737e6a_0_73"/>
          <p:cNvSpPr txBox="1"/>
          <p:nvPr>
            <p:ph idx="1" type="body"/>
          </p:nvPr>
        </p:nvSpPr>
        <p:spPr>
          <a:xfrm>
            <a:off x="818700" y="2222273"/>
            <a:ext cx="10554600" cy="431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Klauzula </a:t>
            </a:r>
            <a:r>
              <a:rPr b="1" lang="pl-PL">
                <a:solidFill>
                  <a:srgbClr val="FF9900"/>
                </a:solidFill>
              </a:rPr>
              <a:t>FROM</a:t>
            </a:r>
            <a:endParaRPr b="1">
              <a:solidFill>
                <a:srgbClr val="FF9900"/>
              </a:solidFill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FROM</a:t>
            </a:r>
            <a:r>
              <a:rPr lang="pl-PL"/>
              <a:t> lista_tabel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F9900"/>
                </a:solidFill>
              </a:rPr>
              <a:t>lista_tabel </a:t>
            </a:r>
            <a:r>
              <a:rPr lang="pl-PL"/>
              <a:t>nie może być pusta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wynikiem jest iloczyn kartezjański tabel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* </a:t>
            </a:r>
            <a:r>
              <a:rPr b="1" lang="pl-PL">
                <a:solidFill>
                  <a:srgbClr val="FF9900"/>
                </a:solidFill>
              </a:rPr>
              <a:t>FROM</a:t>
            </a:r>
            <a:r>
              <a:rPr b="1" lang="pl-PL"/>
              <a:t> </a:t>
            </a:r>
            <a:r>
              <a:rPr lang="pl-PL"/>
              <a:t>klient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jedna tabela, iloczyn równy tej tabeli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* FROM</a:t>
            </a:r>
            <a:r>
              <a:rPr lang="pl-PL"/>
              <a:t> towar, kod_kreskowy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iloczyn kartezjański </a:t>
            </a:r>
            <a:r>
              <a:rPr lang="pl-PL"/>
              <a:t>dwóch</a:t>
            </a:r>
            <a:r>
              <a:rPr lang="pl-PL"/>
              <a:t> tabel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SELECT * FROM </a:t>
            </a:r>
            <a:r>
              <a:rPr lang="pl-PL"/>
              <a:t>klient, towar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w obu tabelach występuje atrybut „nr”, czysto przypadkowa zbieżność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podając nazwę atrybutu, w przypadku takiej zbieżności, trzeba dodać nazwę tabeli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244d737e6a_0_81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WHERE</a:t>
            </a:r>
            <a:endParaRPr/>
          </a:p>
        </p:txBody>
      </p:sp>
      <p:sp>
        <p:nvSpPr>
          <p:cNvPr id="448" name="Google Shape;448;g1244d737e6a_0_81"/>
          <p:cNvSpPr txBox="1"/>
          <p:nvPr>
            <p:ph idx="1" type="body"/>
          </p:nvPr>
        </p:nvSpPr>
        <p:spPr>
          <a:xfrm>
            <a:off x="818700" y="2222273"/>
            <a:ext cx="10554600" cy="409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Klauzula </a:t>
            </a:r>
            <a:r>
              <a:rPr b="1" lang="pl-PL">
                <a:solidFill>
                  <a:srgbClr val="FF9900"/>
                </a:solidFill>
              </a:rPr>
              <a:t>WHERE</a:t>
            </a:r>
            <a:endParaRPr b="1">
              <a:solidFill>
                <a:srgbClr val="FF9900"/>
              </a:solidFill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WHERE</a:t>
            </a:r>
            <a:r>
              <a:rPr lang="pl-PL"/>
              <a:t> wyrażenie_warunkowe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występuje po klauzuli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wynikiem jest wybór tych wierszy, które spełniają warunek</a:t>
            </a:r>
            <a:endParaRPr/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* FROM</a:t>
            </a:r>
            <a:r>
              <a:rPr lang="pl-PL"/>
              <a:t> klient 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/>
              <a:t>miasto = 'Gdańsk'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obcięcie relacji w/g warunku miasto = 'Gdańsk'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Warunek: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równość, nierówność itp. na atrybutach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należenie atrybutu do zbioru (tabela 1 kolumnowa)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operacje logiczne na prostszych warunkach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l-PL"/>
              <a:t>Klauzula nie musi występować, wówczas wybrane są wszystkie wiersze tabeli</a:t>
            </a:r>
            <a:endParaRPr i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21368d331_0_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złączanie</a:t>
            </a:r>
            <a:endParaRPr/>
          </a:p>
        </p:txBody>
      </p:sp>
      <p:sp>
        <p:nvSpPr>
          <p:cNvPr id="455" name="Google Shape;455;g1221368d331_0_0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Złączenie jest wyborem pasujących wierszy w iloczynie kartezjańskim: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klient.nr, nazwisko, imie, data_zlozenia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klient, zamowienie 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klient.nr = klient_nr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-342900" lvl="0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bez warunku 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/>
              <a:t>byłyby wszystkie pary wierszy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czyli iloczyn kartezjański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 obu tabelach występuje atrybut „nr”, trzeba wyjaśnić, o który chodzi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Wygodne może być stosowanie aliasów dla nazw tabel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K.nr, nazwisko, imie, data_zlozenia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klient K, zamowienie 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K.nr = klient_nr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-342900" lvl="0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 złączeniach wielokrotnie powtarzamy nazwę tabeli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ale jeśli alias jest zadeklarowany, musi być koniecznie używany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221368d331_0_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złączanie przykład</a:t>
            </a:r>
            <a:endParaRPr/>
          </a:p>
        </p:txBody>
      </p:sp>
      <p:pic>
        <p:nvPicPr>
          <p:cNvPr id="462" name="Google Shape;462;g1221368d33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688" y="2620538"/>
            <a:ext cx="26193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g1221368d331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713" y="2325875"/>
            <a:ext cx="18383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1221368d331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4313" y="4510376"/>
            <a:ext cx="41433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21368d331_0_1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złączanie INNER JOIN</a:t>
            </a:r>
            <a:endParaRPr/>
          </a:p>
        </p:txBody>
      </p:sp>
      <p:sp>
        <p:nvSpPr>
          <p:cNvPr id="471" name="Google Shape;471;g1221368d331_0_16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Inna składnia na złączenie: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K.nr, nazwisko, imie, data_zlozenia</a:t>
            </a:r>
            <a:endParaRPr>
              <a:solidFill>
                <a:srgbClr val="FF9900"/>
              </a:solidFill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klient K </a:t>
            </a:r>
            <a:r>
              <a:rPr b="1" lang="pl-PL">
                <a:solidFill>
                  <a:srgbClr val="FF9900"/>
                </a:solidFill>
              </a:rPr>
              <a:t>INNER JOIN</a:t>
            </a:r>
            <a:r>
              <a:rPr lang="pl-PL">
                <a:solidFill>
                  <a:srgbClr val="FF9900"/>
                </a:solidFill>
              </a:rPr>
              <a:t> zamowienie </a:t>
            </a:r>
            <a:r>
              <a:rPr b="1" lang="pl-PL">
                <a:solidFill>
                  <a:srgbClr val="FF9900"/>
                </a:solidFill>
              </a:rPr>
              <a:t>ON </a:t>
            </a:r>
            <a:r>
              <a:rPr lang="pl-PL">
                <a:solidFill>
                  <a:srgbClr val="FF9900"/>
                </a:solidFill>
              </a:rPr>
              <a:t>K.nr = klient_nr</a:t>
            </a:r>
            <a:endParaRPr>
              <a:solidFill>
                <a:srgbClr val="FF9900"/>
              </a:solidFill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bezpośrednie odwołanie się do operacji złączenia w algebrze relacyjnej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deklaracja atrybutu klient_nr jako klucza obcego wskazującego na klient(nr) nie zwalnia z obowiązku napisania jawnego warunku dla złączenia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słowo kluczowe </a:t>
            </a:r>
            <a:r>
              <a:rPr b="1" lang="pl-PL">
                <a:solidFill>
                  <a:srgbClr val="FF9900"/>
                </a:solidFill>
              </a:rPr>
              <a:t>INNER </a:t>
            </a:r>
            <a:r>
              <a:rPr lang="pl-PL"/>
              <a:t>jest domyślne (będą inne złączenia)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21368d331_0_2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atrybuty wynikowe</a:t>
            </a:r>
            <a:endParaRPr/>
          </a:p>
        </p:txBody>
      </p:sp>
      <p:sp>
        <p:nvSpPr>
          <p:cNvPr id="478" name="Google Shape;478;g1221368d331_0_23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F9900"/>
                </a:solidFill>
              </a:rPr>
              <a:t>wyrażenie_skalarne </a:t>
            </a:r>
            <a:r>
              <a:rPr lang="pl-PL"/>
              <a:t>może odwoływać się do nazw atrybutów, ale zawierać dodatkowe obliczenia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F9900"/>
                </a:solidFill>
              </a:rPr>
              <a:t>nazwa_kolumny </a:t>
            </a:r>
            <a:r>
              <a:rPr lang="pl-PL"/>
              <a:t>będzie nazwą kolumny w tabeli wynikowej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*, cena – koszt </a:t>
            </a:r>
            <a:r>
              <a:rPr b="1" lang="pl-PL">
                <a:solidFill>
                  <a:srgbClr val="FF9900"/>
                </a:solidFill>
              </a:rPr>
              <a:t>AS </a:t>
            </a:r>
            <a:r>
              <a:rPr lang="pl-PL">
                <a:solidFill>
                  <a:srgbClr val="FF9900"/>
                </a:solidFill>
              </a:rPr>
              <a:t>zysk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towar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– dodaje nową kolumnę w wyświetlanym wyniku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– zawiera ona wyniki obliczeń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/>
              <a:t>nr 	opis 					koszt 	cena 	zysk</a:t>
            </a:r>
            <a:endParaRPr b="1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1 	układanka drewniana 	15,23 	21,95 	6,72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2 	układanka typu puzzle 	16,43 	19,99 	3,56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3 	kostka Rubika 			7,45 	11,49 	4,04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4 	Linux CD 				1,99 	2,49 	0,50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5 	chusteczki higieniczne 	2,11 	3,99 	1,88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6 	ramka do fotografii 4'x6' 	7,54 	9,95 	2,41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221368d331_0_3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atrybuty wynikowe</a:t>
            </a:r>
            <a:endParaRPr/>
          </a:p>
        </p:txBody>
      </p:sp>
      <p:sp>
        <p:nvSpPr>
          <p:cNvPr id="485" name="Google Shape;485;g1221368d331_0_33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Bardziej wymyślne wyrażenie: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*, cena – koszt </a:t>
            </a:r>
            <a:r>
              <a:rPr b="1" lang="pl-PL">
                <a:solidFill>
                  <a:srgbClr val="FF9900"/>
                </a:solidFill>
              </a:rPr>
              <a:t>AS </a:t>
            </a:r>
            <a:r>
              <a:rPr lang="pl-PL">
                <a:solidFill>
                  <a:srgbClr val="FF9900"/>
                </a:solidFill>
              </a:rPr>
              <a:t>zysk,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 		</a:t>
            </a:r>
            <a:r>
              <a:rPr lang="pl-PL">
                <a:solidFill>
                  <a:srgbClr val="FF9900"/>
                </a:solidFill>
              </a:rPr>
              <a:t>case  when (cena-koszt)/koszt &lt; 0 then 'ujemny'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			  when (cena-koszt)/koszt &lt; 0.4 then 'za mało'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			  when cena is NULL then 'brak danych'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			  else 'ok'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		end as opinia</a:t>
            </a:r>
            <a:endParaRPr>
              <a:solidFill>
                <a:srgbClr val="FF9900"/>
              </a:solidFill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towar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l-PL"/>
              <a:t>nr 	opis 						koszt 	cena 	zysk 		opinia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8 	ramka do fotografii 3'x4' 	13,36 	19,95 	6,59 		ok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9 	szczotka do zębów 		0,75 		1,45 		0,70 		ok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10 	moneta srebrna z Papieżem 	20,00 	20,00 	0,00 		za mało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11 	torba plastikowa 			0,01 		0,00 		-0,01 	ujemny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12 	głośniki 					19,73 	25,32 	5,59 		za mało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13 	nożyczki drewniane 		8,18 						brak danych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14 	kompas wielofunkcyjny 		22,10 					brak danych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221368d331_0_4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atrybuty wynikowe</a:t>
            </a:r>
            <a:endParaRPr/>
          </a:p>
        </p:txBody>
      </p:sp>
      <p:sp>
        <p:nvSpPr>
          <p:cNvPr id="492" name="Google Shape;492;g1221368d331_0_40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Możliwość wykonania obliczeń wykracza poza proste operacje algebry relacji (rzut uogólniony)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Dodatkowe obliczenia w wyrażeniu skalarnym nie muszą ograniczać się do atrybutów z tabel: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-"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2+2</a:t>
            </a:r>
            <a:endParaRPr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-"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now()</a:t>
            </a:r>
            <a:endParaRPr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-"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version()</a:t>
            </a:r>
            <a:endParaRPr>
              <a:solidFill>
                <a:srgbClr val="FF9900"/>
              </a:solidFill>
            </a:endParaRPr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4A86E8"/>
                </a:solidFill>
              </a:rPr>
              <a:t> version</a:t>
            </a:r>
            <a:endParaRPr>
              <a:solidFill>
                <a:srgbClr val="4A86E8"/>
              </a:solidFill>
            </a:endParaRPr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4A86E8"/>
                </a:solidFill>
              </a:rPr>
              <a:t>--------------------------------------------------------------------------------------------------</a:t>
            </a:r>
            <a:endParaRPr>
              <a:solidFill>
                <a:srgbClr val="4A86E8"/>
              </a:solidFill>
            </a:endParaRPr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4A86E8"/>
                </a:solidFill>
              </a:rPr>
              <a:t> PostgreSQL 10.12 (Ubuntu 10.12-0ubuntu0.18.04.1) on x86_64-pc-linuxgnu, compiled by gcc (Ubuntu 7.4.0-1ubuntu1~18.04.1) 7.4.0, 64-bit</a:t>
            </a:r>
            <a:endParaRPr>
              <a:solidFill>
                <a:srgbClr val="4A86E8"/>
              </a:solidFill>
            </a:endParaRPr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>
                <a:solidFill>
                  <a:srgbClr val="4A86E8"/>
                </a:solidFill>
              </a:rPr>
              <a:t>(1 row)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tabela wynikowa w ogóle nie odwołuje się do żadnej relacji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21368d331_0_4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warunki WHERE</a:t>
            </a:r>
            <a:endParaRPr/>
          </a:p>
        </p:txBody>
      </p:sp>
      <p:sp>
        <p:nvSpPr>
          <p:cNvPr id="499" name="Google Shape;499;g1221368d331_0_47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Podaj nazwiska klientów spoza Trójmiasta: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nazwisko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klient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miasto </a:t>
            </a:r>
            <a:r>
              <a:rPr b="1" lang="pl-PL">
                <a:solidFill>
                  <a:srgbClr val="FF9900"/>
                </a:solidFill>
              </a:rPr>
              <a:t>NOT IN</a:t>
            </a:r>
            <a:r>
              <a:rPr lang="pl-PL">
                <a:solidFill>
                  <a:srgbClr val="FF9900"/>
                </a:solidFill>
              </a:rPr>
              <a:t> ('Gdańsk', 'Gdynia', 'Sopot')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-"/>
            </a:pPr>
            <a:r>
              <a:rPr lang="pl-PL"/>
              <a:t>warunek należenia do zbioru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Podaj opis wszystkich ramek do fotografii, które mają podany wymiar w calach (tj. znak prim na końcu opisu):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opis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towar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opis </a:t>
            </a:r>
            <a:r>
              <a:rPr b="1" lang="pl-PL">
                <a:solidFill>
                  <a:srgbClr val="FF9900"/>
                </a:solidFill>
              </a:rPr>
              <a:t>LIKE </a:t>
            </a:r>
            <a:r>
              <a:rPr lang="pl-PL">
                <a:solidFill>
                  <a:srgbClr val="FF9900"/>
                </a:solidFill>
              </a:rPr>
              <a:t>'ramka%' </a:t>
            </a:r>
            <a:r>
              <a:rPr b="1" lang="pl-PL">
                <a:solidFill>
                  <a:srgbClr val="FF9900"/>
                </a:solidFill>
              </a:rPr>
              <a:t>and </a:t>
            </a:r>
            <a:r>
              <a:rPr lang="pl-PL">
                <a:solidFill>
                  <a:srgbClr val="FF9900"/>
                </a:solidFill>
              </a:rPr>
              <a:t>opis </a:t>
            </a:r>
            <a:r>
              <a:rPr b="1" lang="pl-PL">
                <a:solidFill>
                  <a:srgbClr val="FF9900"/>
                </a:solidFill>
              </a:rPr>
              <a:t>LIKE </a:t>
            </a:r>
            <a:r>
              <a:rPr lang="pl-PL">
                <a:solidFill>
                  <a:srgbClr val="FF9900"/>
                </a:solidFill>
              </a:rPr>
              <a:t>E '%\''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-"/>
            </a:pPr>
            <a:r>
              <a:rPr lang="pl-PL"/>
              <a:t>dopasowanie wzorca tekstowego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Wyświetl szczegóły zamówień złożonych w lutym 2021: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*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zamowienie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data_zlozenia </a:t>
            </a:r>
            <a:r>
              <a:rPr b="1" lang="pl-PL">
                <a:solidFill>
                  <a:srgbClr val="FF9900"/>
                </a:solidFill>
              </a:rPr>
              <a:t>BETWEEN </a:t>
            </a:r>
            <a:r>
              <a:rPr lang="pl-PL">
                <a:solidFill>
                  <a:srgbClr val="FF9900"/>
                </a:solidFill>
              </a:rPr>
              <a:t>'2021-02-01' </a:t>
            </a:r>
            <a:r>
              <a:rPr b="1" lang="pl-PL">
                <a:solidFill>
                  <a:srgbClr val="FF9900"/>
                </a:solidFill>
              </a:rPr>
              <a:t>AND </a:t>
            </a:r>
            <a:r>
              <a:rPr lang="pl-PL">
                <a:solidFill>
                  <a:srgbClr val="FF9900"/>
                </a:solidFill>
              </a:rPr>
              <a:t>'2021-02-29'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-"/>
            </a:pPr>
            <a:r>
              <a:rPr lang="pl-PL"/>
              <a:t>warunek dla zakresu dat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l-PL"/>
              <a:t>Zaliczenie</a:t>
            </a:r>
            <a:endParaRPr/>
          </a:p>
        </p:txBody>
      </p:sp>
      <p:sp>
        <p:nvSpPr>
          <p:cNvPr id="256" name="Google Shape;256;p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b="1" lang="pl-PL" sz="1665"/>
              <a:t>Wykład </a:t>
            </a:r>
            <a:r>
              <a:rPr lang="pl-PL" sz="1665"/>
              <a:t>- kończy się egzaminem teoretycznym (treść wykładu)</a:t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221368d331_0_5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wyrażenia warunkowe dla WHERE</a:t>
            </a:r>
            <a:endParaRPr/>
          </a:p>
        </p:txBody>
      </p:sp>
      <p:sp>
        <p:nvSpPr>
          <p:cNvPr id="506" name="Google Shape;506;g1221368d331_0_54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Pojedyncze wartości: 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cena &gt; 3.14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Relacja pomiędzy wartością a zbiorem wartości: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miasto </a:t>
            </a:r>
            <a:r>
              <a:rPr b="1" lang="pl-PL">
                <a:solidFill>
                  <a:srgbClr val="FF9900"/>
                </a:solidFill>
              </a:rPr>
              <a:t>NOT IN</a:t>
            </a:r>
            <a:r>
              <a:rPr lang="pl-PL">
                <a:solidFill>
                  <a:srgbClr val="FF9900"/>
                </a:solidFill>
              </a:rPr>
              <a:t> ('Gdańsk', 'Gdynia', 'Sopot')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koszt &gt;= ALL ( </a:t>
            </a: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koszt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towar)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Istnienie elementów: </a:t>
            </a:r>
            <a:r>
              <a:rPr b="1" lang="pl-PL">
                <a:solidFill>
                  <a:srgbClr val="FF9900"/>
                </a:solidFill>
              </a:rPr>
              <a:t>WHERE NOT EXISTS</a:t>
            </a:r>
            <a:r>
              <a:rPr lang="pl-PL">
                <a:solidFill>
                  <a:srgbClr val="FF9900"/>
                </a:solidFill>
              </a:rPr>
              <a:t> ( SELECT * …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Jednoznaczność elementów: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*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zamowienie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WHERE NOT</a:t>
            </a:r>
            <a:endParaRPr b="1"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klient_nr MATCH UNIQUE ( </a:t>
            </a: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nr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klient 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(to się nie powinno zdarzyć, jeśli nr jest kluczem w tabeli klientów)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21368d331_0_61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klauzula ORDER BY</a:t>
            </a:r>
            <a:endParaRPr/>
          </a:p>
        </p:txBody>
      </p:sp>
      <p:sp>
        <p:nvSpPr>
          <p:cNvPr id="513" name="Google Shape;513;g1221368d331_0_61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ORDER BY</a:t>
            </a:r>
            <a:r>
              <a:rPr lang="pl-PL">
                <a:solidFill>
                  <a:srgbClr val="FF9900"/>
                </a:solidFill>
              </a:rPr>
              <a:t> lista_kolumn [ DESC | ASC ]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Występuje po klauzulach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/>
              <a:t>i </a:t>
            </a:r>
            <a:r>
              <a:rPr b="1" lang="pl-PL">
                <a:solidFill>
                  <a:srgbClr val="FF9900"/>
                </a:solidFill>
              </a:rPr>
              <a:t>WHERE</a:t>
            </a:r>
            <a:endParaRPr b="1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Wynikiem jest tabela, w której wiersze uporządkowano według atrybutów z listy kolumn, kolejność rosnąca (ASC, domyślnie) lub malejąca (DESC)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*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towar </a:t>
            </a:r>
            <a:r>
              <a:rPr b="1" lang="pl-PL">
                <a:solidFill>
                  <a:srgbClr val="FF9900"/>
                </a:solidFill>
              </a:rPr>
              <a:t>ORDER BY</a:t>
            </a:r>
            <a:r>
              <a:rPr lang="pl-PL">
                <a:solidFill>
                  <a:srgbClr val="FF9900"/>
                </a:solidFill>
              </a:rPr>
              <a:t> koszt DESC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wyświetla tabelę towarów uporządkowaną według kosztów, zaczynając od największych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*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towar </a:t>
            </a:r>
            <a:r>
              <a:rPr b="1" lang="pl-PL">
                <a:solidFill>
                  <a:srgbClr val="FF9900"/>
                </a:solidFill>
              </a:rPr>
              <a:t>ORDER BY</a:t>
            </a:r>
            <a:r>
              <a:rPr lang="pl-PL">
                <a:solidFill>
                  <a:srgbClr val="FF9900"/>
                </a:solidFill>
              </a:rPr>
              <a:t> koszt DESC </a:t>
            </a:r>
            <a:r>
              <a:rPr b="1" lang="pl-PL">
                <a:solidFill>
                  <a:srgbClr val="FF9900"/>
                </a:solidFill>
              </a:rPr>
              <a:t>LIMIT </a:t>
            </a:r>
            <a:r>
              <a:rPr lang="pl-PL">
                <a:solidFill>
                  <a:srgbClr val="FF9900"/>
                </a:solidFill>
              </a:rPr>
              <a:t>3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dodatkowa opcja pozwalająca ograniczyć wyświetlanie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21368d331_0_7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funkcje agregujące</a:t>
            </a:r>
            <a:endParaRPr/>
          </a:p>
        </p:txBody>
      </p:sp>
      <p:sp>
        <p:nvSpPr>
          <p:cNvPr id="520" name="Google Shape;520;g1221368d331_0_78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F9900"/>
                </a:solidFill>
              </a:rPr>
              <a:t>wyrażenie_skalarne </a:t>
            </a:r>
            <a:r>
              <a:rPr lang="pl-PL"/>
              <a:t>w części </a:t>
            </a: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/>
              <a:t>może być funkcją obliczaną dla wielu/wszystkich wierszy tabeli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jeśli nie wystąpi zmiana nazwy </a:t>
            </a:r>
            <a:r>
              <a:rPr b="1" lang="pl-PL">
                <a:solidFill>
                  <a:srgbClr val="FF9900"/>
                </a:solidFill>
              </a:rPr>
              <a:t>AS </a:t>
            </a:r>
            <a:r>
              <a:rPr lang="pl-PL">
                <a:solidFill>
                  <a:srgbClr val="FF9900"/>
                </a:solidFill>
              </a:rPr>
              <a:t>nazwa_kolumny</a:t>
            </a:r>
            <a:r>
              <a:rPr lang="pl-PL"/>
              <a:t> to nazwa funkcji będzie nazwą w tabeli wynikowej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count(*)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klient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zwraca liczbę klientów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tylko jedna kolumna, o nazwie „count”, i jeden wiersz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wynik może być użyty jako pojedyncza liczba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count (DISTINCT nazwisko)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klient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usuwa powtórzenia przed podjęciem zliczania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max(koszt), min(koszt), avg(koszt) </a:t>
            </a:r>
            <a:r>
              <a:rPr b="1" lang="pl-PL">
                <a:solidFill>
                  <a:srgbClr val="FF9900"/>
                </a:solidFill>
              </a:rPr>
              <a:t>AS </a:t>
            </a:r>
            <a:r>
              <a:rPr lang="pl-PL">
                <a:solidFill>
                  <a:srgbClr val="FF9900"/>
                </a:solidFill>
              </a:rPr>
              <a:t>średni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towar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wyświetla tabelę o jednym wierszu i trzech kolumnach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221368d331_0_8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klauzula GROUP BY</a:t>
            </a:r>
            <a:endParaRPr/>
          </a:p>
        </p:txBody>
      </p:sp>
      <p:sp>
        <p:nvSpPr>
          <p:cNvPr id="527" name="Google Shape;527;g1221368d331_0_84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GROUP BY</a:t>
            </a:r>
            <a:r>
              <a:rPr lang="pl-PL">
                <a:solidFill>
                  <a:srgbClr val="FF9900"/>
                </a:solidFill>
              </a:rPr>
              <a:t> lista_kolumn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EFEFE"/>
                </a:solidFill>
              </a:rPr>
              <a:t>Występuje po klauzulach FROM i WHERE</a:t>
            </a:r>
            <a:endParaRPr>
              <a:solidFill>
                <a:srgbClr val="FEFEF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EFEFE"/>
                </a:solidFill>
              </a:rPr>
              <a:t>Wynikiem jest tabela, w której zgrupowano wiersze o identycznych atrybutach z listy kolumn</a:t>
            </a:r>
            <a:endParaRPr>
              <a:solidFill>
                <a:srgbClr val="FEFEF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EFEFE"/>
                </a:solidFill>
              </a:rPr>
              <a:t>Elementy wyboru instrukcji SELECT mają obowiązek dawać jednoznaczną wartość dla każdej grupy:</a:t>
            </a:r>
            <a:endParaRPr>
              <a:solidFill>
                <a:srgbClr val="FEFEFE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EFEFE"/>
                </a:solidFill>
              </a:rPr>
              <a:t>albo muszą odwoływać się do atrybutów z listy kolumn, w/g których grupujemy</a:t>
            </a:r>
            <a:endParaRPr>
              <a:solidFill>
                <a:srgbClr val="FEFEFE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>
                <a:solidFill>
                  <a:srgbClr val="FEFEFE"/>
                </a:solidFill>
              </a:rPr>
              <a:t>albo do funkcji agregujących</a:t>
            </a:r>
            <a:endParaRPr>
              <a:solidFill>
                <a:srgbClr val="FEFEFE"/>
              </a:solidFill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FEFE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towar_nr, count(zamowienie_nr), sum(ilosc)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pozycja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GROUP BY</a:t>
            </a:r>
            <a:r>
              <a:rPr lang="pl-PL">
                <a:solidFill>
                  <a:srgbClr val="FF9900"/>
                </a:solidFill>
              </a:rPr>
              <a:t> towar_nr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ORDER BY</a:t>
            </a:r>
            <a:r>
              <a:rPr lang="pl-PL">
                <a:solidFill>
                  <a:srgbClr val="FF9900"/>
                </a:solidFill>
              </a:rPr>
              <a:t> count(zamowienie_nr) DESC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221368d331_0_9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klauzula GROUP BY cd.</a:t>
            </a:r>
            <a:endParaRPr/>
          </a:p>
        </p:txBody>
      </p:sp>
      <p:sp>
        <p:nvSpPr>
          <p:cNvPr id="534" name="Google Shape;534;g1221368d331_0_94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Wymóg jednoznaczności dla wartości atrybutu traktowany jest w SQL formalnie: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tzn. można odwoływać się do tylko atrybutów, w/g których następuje grupowanie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nie wystarczy gwarancja jednoznaczności poprzez użycie klucza kandydującego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 poniższym przykładzie trzeba dodać atrybut opis do grupowania, mimo że nie spowoduje to zmiany grup: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towar.nr, opis, count(zamowienie_nr), sum(ilosc)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pozycja </a:t>
            </a:r>
            <a:r>
              <a:rPr b="1" lang="pl-PL">
                <a:solidFill>
                  <a:srgbClr val="FF9900"/>
                </a:solidFill>
              </a:rPr>
              <a:t>INNER JOIN</a:t>
            </a:r>
            <a:r>
              <a:rPr lang="pl-PL">
                <a:solidFill>
                  <a:srgbClr val="FF9900"/>
                </a:solidFill>
              </a:rPr>
              <a:t> towar ON towar_nr=towar.nr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GROUP BY </a:t>
            </a:r>
            <a:r>
              <a:rPr lang="pl-PL">
                <a:solidFill>
                  <a:srgbClr val="FF9900"/>
                </a:solidFill>
              </a:rPr>
              <a:t>towar.nr, opis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ORDER BY</a:t>
            </a:r>
            <a:r>
              <a:rPr lang="pl-PL">
                <a:solidFill>
                  <a:srgbClr val="FF9900"/>
                </a:solidFill>
              </a:rPr>
              <a:t> count(zamowienie_nr) DESC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W Postgresie wersji 9 w powyższym przykładzie można opuścić atrybut opis, grupowanie wg klucza gwarantuje jednoznaczność.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221368d331_0_10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klauzula HAVING</a:t>
            </a:r>
            <a:endParaRPr/>
          </a:p>
        </p:txBody>
      </p:sp>
      <p:sp>
        <p:nvSpPr>
          <p:cNvPr id="541" name="Google Shape;541;g1221368d331_0_103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HAVING </a:t>
            </a:r>
            <a:r>
              <a:rPr lang="pl-PL">
                <a:solidFill>
                  <a:srgbClr val="FF9900"/>
                </a:solidFill>
              </a:rPr>
              <a:t>wyrażenie_warunkowe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Występuje po innych klauzulach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Wynikiem jest tabela taka jak otrzymana poprzez użycie </a:t>
            </a:r>
            <a:r>
              <a:rPr b="1" lang="pl-PL">
                <a:solidFill>
                  <a:srgbClr val="FF9900"/>
                </a:solidFill>
              </a:rPr>
              <a:t>GROUP BY</a:t>
            </a:r>
            <a:r>
              <a:rPr lang="pl-PL"/>
              <a:t>, ale dodatkowo z wyeliminowanymi grupami nie spełniającymi wyrażenia warunkowego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Brak </a:t>
            </a:r>
            <a:r>
              <a:rPr b="1" lang="pl-PL">
                <a:solidFill>
                  <a:srgbClr val="FF9900"/>
                </a:solidFill>
              </a:rPr>
              <a:t>GROUP BY</a:t>
            </a:r>
            <a:r>
              <a:rPr lang="pl-PL"/>
              <a:t> oznacza, że cała tabela jest jedną grupą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Wyrażenie warunkowe odwołuje się do wartości, które można wyświetlić legalnie w SELECT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towar_nr, count(zamowienie_nr)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pozycja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GROUP BY</a:t>
            </a:r>
            <a:r>
              <a:rPr lang="pl-PL">
                <a:solidFill>
                  <a:srgbClr val="FF9900"/>
                </a:solidFill>
              </a:rPr>
              <a:t> towar_nr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HAVING </a:t>
            </a:r>
            <a:r>
              <a:rPr lang="pl-PL">
                <a:solidFill>
                  <a:srgbClr val="FF9900"/>
                </a:solidFill>
              </a:rPr>
              <a:t>count(zamowienie_nr) &gt; 1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ORDER BY </a:t>
            </a:r>
            <a:r>
              <a:rPr lang="pl-PL">
                <a:solidFill>
                  <a:srgbClr val="FF9900"/>
                </a:solidFill>
              </a:rPr>
              <a:t>count(zamowienie_nr) DESC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21368d331_0_11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klauzula HAVING cd.</a:t>
            </a:r>
            <a:endParaRPr/>
          </a:p>
        </p:txBody>
      </p:sp>
      <p:sp>
        <p:nvSpPr>
          <p:cNvPr id="548" name="Google Shape;548;g1221368d331_0_110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towar.nr, opis, count(zamowienie_nr)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pozycja </a:t>
            </a:r>
            <a:r>
              <a:rPr b="1" lang="pl-PL">
                <a:solidFill>
                  <a:srgbClr val="FF9900"/>
                </a:solidFill>
              </a:rPr>
              <a:t>INNER JOIN</a:t>
            </a:r>
            <a:r>
              <a:rPr lang="pl-PL">
                <a:solidFill>
                  <a:srgbClr val="FF9900"/>
                </a:solidFill>
              </a:rPr>
              <a:t> towar on towar_nr=towar.nr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GROUP BY</a:t>
            </a:r>
            <a:r>
              <a:rPr lang="pl-PL">
                <a:solidFill>
                  <a:srgbClr val="FF9900"/>
                </a:solidFill>
              </a:rPr>
              <a:t> towar.nr, opis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HAVING</a:t>
            </a:r>
            <a:r>
              <a:rPr lang="pl-PL">
                <a:solidFill>
                  <a:srgbClr val="FF9900"/>
                </a:solidFill>
              </a:rPr>
              <a:t> opis </a:t>
            </a:r>
            <a:r>
              <a:rPr b="1" lang="pl-PL">
                <a:solidFill>
                  <a:srgbClr val="FF9900"/>
                </a:solidFill>
              </a:rPr>
              <a:t>LIKE </a:t>
            </a:r>
            <a:r>
              <a:rPr lang="pl-PL">
                <a:solidFill>
                  <a:srgbClr val="FF9900"/>
                </a:solidFill>
              </a:rPr>
              <a:t>'%układanka%'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jest prawidłowe, ale nielogiczne i niesłuszne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-PL">
                <a:solidFill>
                  <a:srgbClr val="FF9900"/>
                </a:solidFill>
              </a:rPr>
              <a:t>HAVING </a:t>
            </a:r>
            <a:r>
              <a:rPr lang="pl-PL"/>
              <a:t>jest słuszne, gdy odwołuje się do wartości zagregowanych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wartości pojedynczych krotek powinny być zbadane przed grupowaniem, w klauzuli </a:t>
            </a:r>
            <a:r>
              <a:rPr b="1" lang="pl-PL">
                <a:solidFill>
                  <a:srgbClr val="FF9900"/>
                </a:solidFill>
              </a:rPr>
              <a:t>WHERE</a:t>
            </a:r>
            <a:endParaRPr b="1"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towar.nr, opis, count(zamowienie_nr)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pozycja </a:t>
            </a:r>
            <a:r>
              <a:rPr b="1" lang="pl-PL">
                <a:solidFill>
                  <a:srgbClr val="FF9900"/>
                </a:solidFill>
              </a:rPr>
              <a:t>INNER JOIN</a:t>
            </a:r>
            <a:r>
              <a:rPr lang="pl-PL">
                <a:solidFill>
                  <a:srgbClr val="FF9900"/>
                </a:solidFill>
              </a:rPr>
              <a:t> towar on towar_nr=towar.nr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opis </a:t>
            </a:r>
            <a:r>
              <a:rPr b="1" lang="pl-PL">
                <a:solidFill>
                  <a:srgbClr val="FF9900"/>
                </a:solidFill>
              </a:rPr>
              <a:t>LIKE </a:t>
            </a:r>
            <a:r>
              <a:rPr lang="pl-PL">
                <a:solidFill>
                  <a:srgbClr val="FF9900"/>
                </a:solidFill>
              </a:rPr>
              <a:t>'%układanka%'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GROUP BY</a:t>
            </a:r>
            <a:r>
              <a:rPr lang="pl-PL">
                <a:solidFill>
                  <a:srgbClr val="FF9900"/>
                </a:solidFill>
              </a:rPr>
              <a:t> towar.nr, opis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221368d331_0_12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zagnieżdzenia</a:t>
            </a:r>
            <a:endParaRPr/>
          </a:p>
        </p:txBody>
      </p:sp>
      <p:sp>
        <p:nvSpPr>
          <p:cNvPr id="555" name="Google Shape;555;g1221368d331_0_127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Podaj nazwiska klientów, którzy założyli zamówienie po 1 marca 2021: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SELECT DISTINCT</a:t>
            </a:r>
            <a:r>
              <a:rPr lang="pl-PL">
                <a:solidFill>
                  <a:srgbClr val="FF9900"/>
                </a:solidFill>
              </a:rPr>
              <a:t> </a:t>
            </a:r>
            <a:r>
              <a:rPr lang="pl-PL"/>
              <a:t>nazwisko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/>
              <a:t>klient </a:t>
            </a:r>
            <a:r>
              <a:rPr b="1" lang="pl-PL">
                <a:solidFill>
                  <a:srgbClr val="FF9900"/>
                </a:solidFill>
              </a:rPr>
              <a:t>K</a:t>
            </a:r>
            <a:r>
              <a:rPr lang="pl-PL"/>
              <a:t>, zamowienie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WHERE K</a:t>
            </a:r>
            <a:r>
              <a:rPr lang="pl-PL"/>
              <a:t>.nr = klient_nr</a:t>
            </a:r>
            <a:r>
              <a:rPr lang="pl-PL">
                <a:solidFill>
                  <a:srgbClr val="FF9900"/>
                </a:solidFill>
              </a:rPr>
              <a:t> </a:t>
            </a:r>
            <a:r>
              <a:rPr b="1" lang="pl-PL">
                <a:solidFill>
                  <a:srgbClr val="FF9900"/>
                </a:solidFill>
              </a:rPr>
              <a:t>AND </a:t>
            </a:r>
            <a:r>
              <a:rPr lang="pl-PL"/>
              <a:t>data_zlozenia &gt; '2021-3-1'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rozwiązanie to jest niezbyt szczęśliwe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jeśli występuje dwóch klientów o tym samym nazwisku, to tego nie zauważymy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użycie </a:t>
            </a:r>
            <a:r>
              <a:rPr b="1" lang="pl-PL">
                <a:solidFill>
                  <a:srgbClr val="FF9900"/>
                </a:solidFill>
              </a:rPr>
              <a:t>DISTINCT </a:t>
            </a:r>
            <a:r>
              <a:rPr lang="pl-PL"/>
              <a:t>jest konieczne, ponieważ dla danego klienta może być wiele zamówień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właściwsze byłoby użycie </a:t>
            </a:r>
            <a:r>
              <a:rPr b="1" lang="pl-PL">
                <a:solidFill>
                  <a:srgbClr val="FF9900"/>
                </a:solidFill>
              </a:rPr>
              <a:t>SELECT DISTINCT</a:t>
            </a:r>
            <a:r>
              <a:rPr lang="pl-PL"/>
              <a:t> nr, nazwisko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jeśli nie jesteśmy zainteresowani wyświetlaniem nr, to trzeba stosować grupowanie (</a:t>
            </a:r>
            <a:r>
              <a:rPr b="1" lang="pl-PL">
                <a:solidFill>
                  <a:srgbClr val="FF9900"/>
                </a:solidFill>
              </a:rPr>
              <a:t>DISTINCT GROUP BY</a:t>
            </a:r>
            <a:r>
              <a:rPr lang="pl-PL"/>
              <a:t>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221368d331_0_119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</a:t>
            </a:r>
            <a:r>
              <a:rPr lang="pl-PL"/>
              <a:t>zagnieżdżenia cd.</a:t>
            </a:r>
            <a:endParaRPr/>
          </a:p>
        </p:txBody>
      </p:sp>
      <p:sp>
        <p:nvSpPr>
          <p:cNvPr id="562" name="Google Shape;562;g1221368d331_0_119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Właściwe rozwiązanie: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nazwisko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klient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nr </a:t>
            </a:r>
            <a:r>
              <a:rPr b="1" lang="pl-PL">
                <a:solidFill>
                  <a:srgbClr val="FF9900"/>
                </a:solidFill>
              </a:rPr>
              <a:t>IN </a:t>
            </a:r>
            <a:r>
              <a:rPr lang="pl-PL">
                <a:solidFill>
                  <a:srgbClr val="FF9900"/>
                </a:solidFill>
              </a:rPr>
              <a:t>( 	</a:t>
            </a:r>
            <a:endParaRPr>
              <a:solidFill>
                <a:srgbClr val="FF9900"/>
              </a:solidFill>
            </a:endParaRPr>
          </a:p>
          <a:p>
            <a:pPr indent="0" lvl="0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klient_nr</a:t>
            </a:r>
            <a:endParaRPr>
              <a:solidFill>
                <a:srgbClr val="FF9900"/>
              </a:solidFill>
            </a:endParaRPr>
          </a:p>
          <a:p>
            <a:pPr indent="457200" lvl="0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zamowienie</a:t>
            </a:r>
            <a:endParaRPr>
              <a:solidFill>
                <a:srgbClr val="FF9900"/>
              </a:solidFill>
            </a:endParaRPr>
          </a:p>
          <a:p>
            <a:pPr indent="457200" lvl="0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data_zlozenia &gt; '2021-3-1'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>
                <a:solidFill>
                  <a:srgbClr val="FF9900"/>
                </a:solidFill>
              </a:rPr>
              <a:t> )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zagnieżdżona tabela użyta w warunku, tabela jednokolumnowa służy jako zbiór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nie jest obliczane złączenie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każdy klient jest wyświetlany co najwyżej raz (tzn. jeśli spełnia warunek)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jeśli powtarzają się nazwiska klientów spełniających warunek, to będą one uwzględnione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221368d331_0_135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zagnieżdżenia głębokie</a:t>
            </a:r>
            <a:endParaRPr/>
          </a:p>
        </p:txBody>
      </p:sp>
      <p:sp>
        <p:nvSpPr>
          <p:cNvPr id="569" name="Google Shape;569;g1221368d331_0_135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Podaj nazwiska klientów, którzy cokolwiek zamówili (tzn. złożyli niepuste zamówienie – puste też bywają):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nazwisko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klient</a:t>
            </a:r>
            <a:endParaRPr>
              <a:solidFill>
                <a:srgbClr val="FF9900"/>
              </a:solidFill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nr IN (</a:t>
            </a:r>
            <a:endParaRPr>
              <a:solidFill>
                <a:srgbClr val="FF9900"/>
              </a:solidFill>
            </a:endParaRPr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klient_nr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		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zamowienie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>
                <a:solidFill>
                  <a:srgbClr val="FF9900"/>
                </a:solidFill>
              </a:rPr>
              <a:t> 		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nr </a:t>
            </a:r>
            <a:r>
              <a:rPr b="1" lang="pl-PL">
                <a:solidFill>
                  <a:srgbClr val="FF9900"/>
                </a:solidFill>
              </a:rPr>
              <a:t>IN </a:t>
            </a:r>
            <a:r>
              <a:rPr lang="pl-PL">
                <a:solidFill>
                  <a:srgbClr val="FF9900"/>
                </a:solidFill>
              </a:rPr>
              <a:t>(</a:t>
            </a:r>
            <a:endParaRPr>
              <a:solidFill>
                <a:srgbClr val="FF9900"/>
              </a:solidFill>
            </a:endParaRPr>
          </a:p>
          <a:p>
            <a:pPr indent="45720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zamowienie_nr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			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pozycja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		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>
                <a:solidFill>
                  <a:srgbClr val="FF9900"/>
                </a:solidFill>
              </a:rPr>
              <a:t> 	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wielokrotne zagnieżdżenia, trzeba rozpatrywać od wewnątrz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76554068b_0_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l-PL"/>
              <a:t>Architektura DBMS</a:t>
            </a:r>
            <a:endParaRPr/>
          </a:p>
        </p:txBody>
      </p:sp>
      <p:sp>
        <p:nvSpPr>
          <p:cNvPr id="262" name="Google Shape;262;gc76554068b_0_0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pl-PL" sz="1665"/>
              <a:t>	Do obsługi baz danych tworzone są złożone systemy zawierające zbiory gotowych narzędzi zapewniających dostęp do danych. Umożliwiają one manipulowanie danymi zgromadzonymi w systemach komputerowych i aktualizowanie tych danych.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pl-PL" sz="1665"/>
              <a:t>Do najważniejszych cech SZBD można zaliczyć: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pl-PL" sz="1665"/>
              <a:t>operowanie na dużych i bardzo dużych zbiorach danych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pl-PL" sz="1665"/>
              <a:t>zarządzanie złożonymi strukturami.</a:t>
            </a:r>
            <a:endParaRPr sz="1665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221368d331_0_142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zagnieżdżenie w atrybucie wynikowym</a:t>
            </a:r>
            <a:endParaRPr/>
          </a:p>
        </p:txBody>
      </p:sp>
      <p:sp>
        <p:nvSpPr>
          <p:cNvPr id="576" name="Google Shape;576;g1221368d331_0_142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Podaj numery towarów wraz z ich całkowitymi wielkościami zamówień: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towar_nr, sum(ilosc) </a:t>
            </a:r>
            <a:r>
              <a:rPr b="1" lang="pl-PL">
                <a:solidFill>
                  <a:srgbClr val="FF9900"/>
                </a:solidFill>
              </a:rPr>
              <a:t>AS </a:t>
            </a:r>
            <a:r>
              <a:rPr lang="pl-PL">
                <a:solidFill>
                  <a:srgbClr val="FF9900"/>
                </a:solidFill>
              </a:rPr>
              <a:t>razem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pozycja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GROUP BY</a:t>
            </a:r>
            <a:r>
              <a:rPr lang="pl-PL">
                <a:solidFill>
                  <a:srgbClr val="FF9900"/>
                </a:solidFill>
              </a:rPr>
              <a:t> towar_nr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Podobne rozwiązanie: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nr, ( </a:t>
            </a: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sum(ilosc) </a:t>
            </a:r>
            <a:r>
              <a:rPr b="1" lang="pl-PL">
                <a:solidFill>
                  <a:srgbClr val="FF9900"/>
                </a:solidFill>
              </a:rPr>
              <a:t>AS </a:t>
            </a:r>
            <a:r>
              <a:rPr lang="pl-PL">
                <a:solidFill>
                  <a:srgbClr val="FF9900"/>
                </a:solidFill>
              </a:rPr>
              <a:t>razem</a:t>
            </a:r>
            <a:endParaRPr>
              <a:solidFill>
                <a:srgbClr val="FF9900"/>
              </a:solidFill>
            </a:endParaRPr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pozycja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	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towar_nr=towar.nr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) </a:t>
            </a:r>
            <a:r>
              <a:rPr b="1" lang="pl-PL">
                <a:solidFill>
                  <a:srgbClr val="FF9900"/>
                </a:solidFill>
              </a:rPr>
              <a:t>AS </a:t>
            </a:r>
            <a:r>
              <a:rPr lang="pl-PL">
                <a:solidFill>
                  <a:srgbClr val="FF9900"/>
                </a:solidFill>
              </a:rPr>
              <a:t>razem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towar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zagnieżdżona tabela 1x1 użyta jako pojedyncza wartość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wyświetlone są wszystkie towary, nawet te niezamawiane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221368d331_0_149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SELECT - zagnieżdżenie w klauzuli FROM i alias</a:t>
            </a:r>
            <a:endParaRPr/>
          </a:p>
        </p:txBody>
      </p:sp>
      <p:sp>
        <p:nvSpPr>
          <p:cNvPr id="583" name="Google Shape;583;g1221368d331_0_149"/>
          <p:cNvSpPr txBox="1"/>
          <p:nvPr>
            <p:ph idx="1" type="body"/>
          </p:nvPr>
        </p:nvSpPr>
        <p:spPr>
          <a:xfrm>
            <a:off x="818700" y="2222272"/>
            <a:ext cx="10554600" cy="4501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O</a:t>
            </a:r>
            <a:r>
              <a:rPr lang="pl-PL"/>
              <a:t>blicz i zanalizuj zysk: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*,</a:t>
            </a:r>
            <a:endParaRPr>
              <a:solidFill>
                <a:srgbClr val="FF9900"/>
              </a:solidFill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case when zysk/koszt &lt; 0 then 'ujemny'</a:t>
            </a:r>
            <a:endParaRPr>
              <a:solidFill>
                <a:srgbClr val="FF9900"/>
              </a:solidFill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when zysk/koszt &lt; 0.4 then 'za mało'</a:t>
            </a:r>
            <a:endParaRPr>
              <a:solidFill>
                <a:srgbClr val="FF9900"/>
              </a:solidFill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when cena is NULL then 'brak danych'</a:t>
            </a:r>
            <a:endParaRPr>
              <a:solidFill>
                <a:srgbClr val="FF9900"/>
              </a:solidFill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else 'ok'</a:t>
            </a:r>
            <a:endParaRPr>
              <a:solidFill>
                <a:srgbClr val="FF9900"/>
              </a:solidFill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end as opinia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(</a:t>
            </a:r>
            <a:r>
              <a:rPr b="1" lang="pl-PL">
                <a:solidFill>
                  <a:srgbClr val="FF9900"/>
                </a:solidFill>
              </a:rPr>
              <a:t>SELECT</a:t>
            </a:r>
            <a:r>
              <a:rPr lang="pl-PL">
                <a:solidFill>
                  <a:srgbClr val="FF9900"/>
                </a:solidFill>
              </a:rPr>
              <a:t> *, cena – koszt </a:t>
            </a:r>
            <a:r>
              <a:rPr b="1" lang="pl-PL">
                <a:solidFill>
                  <a:srgbClr val="FF9900"/>
                </a:solidFill>
              </a:rPr>
              <a:t>AS </a:t>
            </a:r>
            <a:r>
              <a:rPr lang="pl-PL">
                <a:solidFill>
                  <a:srgbClr val="FF9900"/>
                </a:solidFill>
              </a:rPr>
              <a:t>zysk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towar) QQ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tabela w zagnieżdżeniu ma dodatkową kolumnę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tabela ta musi być nazwana i wówczas może być użyta jako źródło dla kolejnego wyszukiwania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227de5806e_0_0"/>
          <p:cNvSpPr txBox="1"/>
          <p:nvPr>
            <p:ph type="ctrTitle"/>
          </p:nvPr>
        </p:nvSpPr>
        <p:spPr>
          <a:xfrm>
            <a:off x="810001" y="1449147"/>
            <a:ext cx="10572000" cy="2971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pl-PL"/>
              <a:t>SQL</a:t>
            </a:r>
            <a:endParaRPr/>
          </a:p>
        </p:txBody>
      </p:sp>
      <p:sp>
        <p:nvSpPr>
          <p:cNvPr id="589" name="Google Shape;589;g1227de5806e_0_0"/>
          <p:cNvSpPr txBox="1"/>
          <p:nvPr>
            <p:ph idx="1" type="subTitle"/>
          </p:nvPr>
        </p:nvSpPr>
        <p:spPr>
          <a:xfrm>
            <a:off x="810001" y="5280847"/>
            <a:ext cx="10572000" cy="435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/>
              <a:t>Wartość nieokreślona NULL</a:t>
            </a:r>
            <a:r>
              <a:rPr lang="pl-PL"/>
              <a:t>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27c3668788_0_5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Wartość NULL</a:t>
            </a:r>
            <a:endParaRPr/>
          </a:p>
        </p:txBody>
      </p:sp>
      <p:sp>
        <p:nvSpPr>
          <p:cNvPr id="596" name="Google Shape;596;g127c3668788_0_5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Wartość nieznana w tej chwili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np. klienci, których telefon jest nieznany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Wartość nie mogąca mieć sensu w danym kontekście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np. tabela książek z kluczem obcym wskazującym na aktualnego czytelnika i datą wypożyczenia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jeśli książka nie jest wypożyczona, to klucz obcy jest NULL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ale wówczas data wypożyczenia nie ma sensu, też musi być NULL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27c3668788_0_12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Wartość NULL</a:t>
            </a:r>
            <a:endParaRPr/>
          </a:p>
        </p:txBody>
      </p:sp>
      <p:sp>
        <p:nvSpPr>
          <p:cNvPr id="603" name="Google Shape;603;g127c3668788_0_12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Konieczność, gdy jedna tabela realizuje dwie encje połączone związkiem jedno-jednoznacznym, np.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CREATE TABLE</a:t>
            </a:r>
            <a:r>
              <a:rPr lang="pl-PL">
                <a:solidFill>
                  <a:srgbClr val="FF9900"/>
                </a:solidFill>
              </a:rPr>
              <a:t> przedmiot_termin (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kod serial </a:t>
            </a:r>
            <a:r>
              <a:rPr b="1" lang="pl-PL">
                <a:solidFill>
                  <a:srgbClr val="FF9900"/>
                </a:solidFill>
              </a:rPr>
              <a:t>PRIMARY KEY</a:t>
            </a:r>
            <a:r>
              <a:rPr lang="pl-PL">
                <a:solidFill>
                  <a:srgbClr val="FF9900"/>
                </a:solidFill>
              </a:rPr>
              <a:t>,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rodzaj varchar(20) not null,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nazwa varchar(50) not null,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dzien_tyg int,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godzina int,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sala int,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 </a:t>
            </a:r>
            <a:r>
              <a:rPr b="1" lang="pl-PL">
                <a:solidFill>
                  <a:srgbClr val="FF9900"/>
                </a:solidFill>
              </a:rPr>
              <a:t>CONSTRAINT UNIQUE</a:t>
            </a:r>
            <a:r>
              <a:rPr lang="pl-PL">
                <a:solidFill>
                  <a:srgbClr val="FF9900"/>
                </a:solidFill>
              </a:rPr>
              <a:t> ( dzien_tyg, godzina, sala 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rgbClr val="FF9900"/>
                </a:solidFill>
              </a:rPr>
              <a:t>)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przy odrębnych tabelach przedmiot mógł nie być adresatem klucza obcego z tabeli terminów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ale w jednej tabeli przedmiot występuje i termin musi być zastąpiony NULLem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27c3668788_0_19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Wartość NULL - własności</a:t>
            </a:r>
            <a:endParaRPr/>
          </a:p>
        </p:txBody>
      </p:sp>
      <p:sp>
        <p:nvSpPr>
          <p:cNvPr id="610" name="Google Shape;610;g127c3668788_0_19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/>
              <a:t>Klucz kandydujący:</a:t>
            </a:r>
            <a:endParaRPr b="1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SQL/92: taka sama wartość jak inne, a więc może wystąpić w tabeli najwyżej jeden raz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mało sensowne podejście – tylko jeden klient może być bez telefonu, tylko jedna książka nie wypożyczona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PostgreSQL, i wiele innych: wartość nieznana, a więc wiele wystąpień NULL nie narusza warunku na klucz kandydujący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/>
              <a:t>Klucz główny: </a:t>
            </a:r>
            <a:r>
              <a:rPr b="1" lang="pl-PL" u="sng"/>
              <a:t>wartość NULL nie jest dozwolona wcale</a:t>
            </a:r>
            <a:endParaRPr b="1" u="sng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pl-PL"/>
              <a:t>Można sprawdzać tę wartość: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nazwisko, telefon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klient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telefon IS NOT NULL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27c3668788_0_2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Wartość NULL - własności</a:t>
            </a:r>
            <a:endParaRPr/>
          </a:p>
        </p:txBody>
      </p:sp>
      <p:sp>
        <p:nvSpPr>
          <p:cNvPr id="617" name="Google Shape;617;g127c3668788_0_26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Można jawnie wprowadzać tę wartość: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INSERT INTO</a:t>
            </a:r>
            <a:r>
              <a:rPr lang="pl-PL">
                <a:solidFill>
                  <a:srgbClr val="FF9900"/>
                </a:solidFill>
              </a:rPr>
              <a:t> towar ( opis, koszt, cena )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VALUES </a:t>
            </a:r>
            <a:r>
              <a:rPr lang="pl-PL">
                <a:solidFill>
                  <a:srgbClr val="FF9900"/>
                </a:solidFill>
              </a:rPr>
              <a:t>( E'ramka do fotografii 3\'x4\'', 13.36, NULL )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-PL"/>
              <a:t>Wartość NULL nie pasuje do żadnego wzorca</a:t>
            </a:r>
            <a:endParaRPr/>
          </a:p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-"/>
            </a:pPr>
            <a:r>
              <a:rPr lang="pl-PL"/>
              <a:t>załóżmy, że tabela klientów ma atrybut logiczny „zaległosc”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*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klient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>
                <a:solidFill>
                  <a:srgbClr val="FF9900"/>
                </a:solidFill>
              </a:rPr>
              <a:t> </a:t>
            </a: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zaleglosc = TRUE OR zaleglosc = FALSE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-"/>
            </a:pPr>
            <a:r>
              <a:rPr lang="pl-PL"/>
              <a:t>nie wykaże wszystkich klientów, jedynie tych z określoną wartościątego atrybutu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*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klient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-"/>
            </a:pPr>
            <a:r>
              <a:rPr lang="pl-PL"/>
              <a:t>wykaże wszystkich klientów, również z niekreśloną wartością atrybutu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l-PL">
                <a:solidFill>
                  <a:srgbClr val="FF9900"/>
                </a:solidFill>
              </a:rPr>
              <a:t>SELECT </a:t>
            </a:r>
            <a:r>
              <a:rPr lang="pl-PL">
                <a:solidFill>
                  <a:srgbClr val="FF9900"/>
                </a:solidFill>
              </a:rPr>
              <a:t>* </a:t>
            </a:r>
            <a:r>
              <a:rPr b="1" lang="pl-PL">
                <a:solidFill>
                  <a:srgbClr val="FF9900"/>
                </a:solidFill>
              </a:rPr>
              <a:t>FROM </a:t>
            </a:r>
            <a:r>
              <a:rPr lang="pl-PL">
                <a:solidFill>
                  <a:srgbClr val="FF9900"/>
                </a:solidFill>
              </a:rPr>
              <a:t>klient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rgbClr val="FF9900"/>
                </a:solidFill>
              </a:rPr>
              <a:t>WHERE </a:t>
            </a:r>
            <a:r>
              <a:rPr lang="pl-PL">
                <a:solidFill>
                  <a:srgbClr val="FF9900"/>
                </a:solidFill>
              </a:rPr>
              <a:t>zaleglosc != NULL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-"/>
            </a:pPr>
            <a:r>
              <a:rPr lang="pl-PL"/>
              <a:t>jest absolutnie błędne, działania z NULL nigdy nie zwrócą wartości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27c3668788_0_3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Wartość NULL - złączanie</a:t>
            </a:r>
            <a:endParaRPr/>
          </a:p>
        </p:txBody>
      </p:sp>
      <p:pic>
        <p:nvPicPr>
          <p:cNvPr id="624" name="Google Shape;624;g127c3668788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650" y="2922263"/>
            <a:ext cx="43815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27c3668788_0_0"/>
          <p:cNvSpPr txBox="1"/>
          <p:nvPr>
            <p:ph type="ctrTitle"/>
          </p:nvPr>
        </p:nvSpPr>
        <p:spPr>
          <a:xfrm>
            <a:off x="810001" y="1449147"/>
            <a:ext cx="10572000" cy="2971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pl-PL"/>
              <a:t>Ochrona danych</a:t>
            </a:r>
            <a:endParaRPr/>
          </a:p>
        </p:txBody>
      </p:sp>
      <p:sp>
        <p:nvSpPr>
          <p:cNvPr id="630" name="Google Shape;630;g127c3668788_0_0"/>
          <p:cNvSpPr txBox="1"/>
          <p:nvPr>
            <p:ph idx="1" type="subTitle"/>
          </p:nvPr>
        </p:nvSpPr>
        <p:spPr>
          <a:xfrm>
            <a:off x="810001" y="5280847"/>
            <a:ext cx="10572000" cy="435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/>
              <a:t>Podstawy kontroli dostępu i ochrony danych w SZBD.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227de5806e_0_5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</a:pPr>
            <a:r>
              <a:rPr lang="pl-PL"/>
              <a:t>Ochrona danych w bazie danych</a:t>
            </a:r>
            <a:endParaRPr/>
          </a:p>
        </p:txBody>
      </p:sp>
      <p:sp>
        <p:nvSpPr>
          <p:cNvPr id="636" name="Google Shape;636;g1227de5806e_0_5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/>
              <a:t>Podstawowe aspekty związane z ochroną danych w bazie danych są to: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pl-PL"/>
              <a:t>Poufność </a:t>
            </a:r>
            <a:r>
              <a:rPr lang="pl-PL"/>
              <a:t>(ang</a:t>
            </a:r>
            <a:r>
              <a:rPr i="1" lang="pl-PL"/>
              <a:t>. secrecy</a:t>
            </a:r>
            <a:r>
              <a:rPr lang="pl-PL"/>
              <a:t>)</a:t>
            </a:r>
            <a:r>
              <a:rPr i="1" lang="pl-PL"/>
              <a:t> </a:t>
            </a:r>
            <a:r>
              <a:rPr lang="pl-PL"/>
              <a:t>– użytkownik nie widzi danych, których nie ma prawa oglądać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pl-PL"/>
              <a:t>Spójność </a:t>
            </a:r>
            <a:r>
              <a:rPr lang="pl-PL"/>
              <a:t>(ang</a:t>
            </a:r>
            <a:r>
              <a:rPr i="1" lang="pl-PL"/>
              <a:t>. integrity</a:t>
            </a:r>
            <a:r>
              <a:rPr lang="pl-PL"/>
              <a:t>)</a:t>
            </a:r>
            <a:r>
              <a:rPr b="1" lang="pl-PL"/>
              <a:t> </a:t>
            </a:r>
            <a:r>
              <a:rPr lang="pl-PL"/>
              <a:t>– użytkownik nie może modyfikować danych, jeśli nie ma do tego odpowiednich uprawnień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pl-PL"/>
              <a:t>Dostępność </a:t>
            </a:r>
            <a:r>
              <a:rPr lang="pl-PL"/>
              <a:t>(ang</a:t>
            </a:r>
            <a:r>
              <a:rPr i="1" lang="pl-PL"/>
              <a:t>. availability</a:t>
            </a:r>
            <a:r>
              <a:rPr lang="pl-PL"/>
              <a:t>)</a:t>
            </a:r>
            <a:r>
              <a:rPr i="1" lang="pl-PL"/>
              <a:t> </a:t>
            </a:r>
            <a:r>
              <a:rPr lang="pl-PL"/>
              <a:t>– użytkownik ma dostęp do wszystkich danych i może je modyfikować, o ile ma przyznane do tego uprawnienia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l-PL"/>
              <a:t>Architektura DBMS</a:t>
            </a:r>
            <a:endParaRPr/>
          </a:p>
        </p:txBody>
      </p:sp>
      <p:sp>
        <p:nvSpPr>
          <p:cNvPr id="268" name="Google Shape;268;p5"/>
          <p:cNvSpPr txBox="1"/>
          <p:nvPr>
            <p:ph idx="1" type="body"/>
          </p:nvPr>
        </p:nvSpPr>
        <p:spPr>
          <a:xfrm>
            <a:off x="818712" y="2222287"/>
            <a:ext cx="10554600" cy="15877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pl-PL" sz="1665"/>
              <a:t>	</a:t>
            </a:r>
            <a:r>
              <a:rPr lang="pl-PL"/>
              <a:t>System zarządzania bazą danych wraz z bazami danych i językiem komunikowania się tworzą </a:t>
            </a:r>
            <a:r>
              <a:rPr b="1" lang="pl-PL"/>
              <a:t>system baz danych</a:t>
            </a:r>
            <a:r>
              <a:rPr lang="pl-PL"/>
              <a:t>. Interakcja programu użytkowego (aplikacji) z bazą danych odbywa się najczęściej za pomocą języka SQL. </a:t>
            </a:r>
            <a:r>
              <a:rPr b="1" lang="pl-PL"/>
              <a:t>Jest to jedyny sposób komunikowania się aplikacji z bazą danych</a:t>
            </a:r>
            <a:r>
              <a:rPr lang="pl-PL"/>
              <a:t>.</a:t>
            </a:r>
            <a:endParaRPr sz="1665"/>
          </a:p>
        </p:txBody>
      </p:sp>
      <p:pic>
        <p:nvPicPr>
          <p:cNvPr id="269" name="Google Shape;2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2190" y="3520081"/>
            <a:ext cx="3240004" cy="304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227de5806e_0_1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</a:pPr>
            <a:r>
              <a:rPr lang="pl-PL"/>
              <a:t>Ochrona danych w bazie danych</a:t>
            </a:r>
            <a:endParaRPr/>
          </a:p>
        </p:txBody>
      </p:sp>
      <p:sp>
        <p:nvSpPr>
          <p:cNvPr id="642" name="Google Shape;642;g1227de5806e_0_10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/>
              <a:t>	Ochrona danych w bazie danych jest realizowana przez politykę ochrony danych oraz mechanizmy ochrony danych.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1" lang="pl-PL"/>
              <a:t>	Polityka ochrony danych </a:t>
            </a:r>
            <a:r>
              <a:rPr lang="pl-PL"/>
              <a:t>(ang. </a:t>
            </a:r>
            <a:r>
              <a:rPr i="1" lang="pl-PL"/>
              <a:t>s</a:t>
            </a:r>
            <a:r>
              <a:rPr i="1" lang="pl-PL" u="sng"/>
              <a:t>ecurity</a:t>
            </a:r>
            <a:r>
              <a:rPr i="1" lang="pl-PL"/>
              <a:t> </a:t>
            </a:r>
            <a:r>
              <a:rPr i="1" lang="pl-PL" u="sng"/>
              <a:t>policy</a:t>
            </a:r>
            <a:r>
              <a:rPr lang="pl-PL"/>
              <a:t>) polega na określeniu jaka część danych ma być chroniona oraz którzy użytkownicy mają mieć dostęp do których części chronionych danych.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227de5806e_0_15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</a:pPr>
            <a:r>
              <a:rPr lang="pl-PL"/>
              <a:t>Ochrona danych w bazie danych</a:t>
            </a:r>
            <a:endParaRPr/>
          </a:p>
        </p:txBody>
      </p:sp>
      <p:sp>
        <p:nvSpPr>
          <p:cNvPr id="648" name="Google Shape;648;g1227de5806e_0_15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1" lang="pl-PL"/>
              <a:t>	Mechanizmy ochrony danych </a:t>
            </a:r>
            <a:r>
              <a:rPr lang="pl-PL"/>
              <a:t>(ang. </a:t>
            </a:r>
            <a:r>
              <a:rPr i="1" lang="pl-PL"/>
              <a:t>security mechanisms</a:t>
            </a:r>
            <a:r>
              <a:rPr lang="pl-PL"/>
              <a:t>) są to mechanizmy określone zarówno w systemie operacyjnym, jak i w SZBD, jak i na zewnątrz komputera jak ochrona dostępu do budynków, gdzie znajduje się komputer z bazą danych. Podstawowe mechanizmy ochrony danych stosowane w SZBD to następujące metody kontroli dostępu do danych w bazie danych: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pl-PL"/>
              <a:t>Uznaniowa kontrola dostępu</a:t>
            </a:r>
            <a:r>
              <a:rPr lang="pl-PL"/>
              <a:t> (ang. </a:t>
            </a:r>
            <a:r>
              <a:rPr i="1" lang="pl-PL"/>
              <a:t>Discretionary access control</a:t>
            </a:r>
            <a:r>
              <a:rPr lang="pl-PL"/>
              <a:t>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pl-PL"/>
              <a:t>Obowiązkowa kontrola dostępu</a:t>
            </a:r>
            <a:r>
              <a:rPr lang="pl-PL"/>
              <a:t> (ang. </a:t>
            </a:r>
            <a:r>
              <a:rPr i="1" lang="pl-PL"/>
              <a:t>Mandatory access control</a:t>
            </a:r>
            <a:r>
              <a:rPr lang="pl-PL"/>
              <a:t>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pl-PL"/>
              <a:t>Statystyczne bazy danych</a:t>
            </a:r>
            <a:r>
              <a:rPr lang="pl-PL"/>
              <a:t> - dostęp do danych statystycznych przez zapytania sumaryczne.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/>
              <a:t>Sporządzanie i analiza </a:t>
            </a:r>
            <a:r>
              <a:rPr i="1" lang="pl-PL"/>
              <a:t>audytu</a:t>
            </a:r>
            <a:r>
              <a:rPr lang="pl-PL"/>
              <a:t> operacji wykonywanych przez użytkownika na bazie danych.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227de5806e_0_2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</a:pPr>
            <a:r>
              <a:rPr lang="pl-PL"/>
              <a:t>Uznaniowa kontrola dostępu</a:t>
            </a:r>
            <a:endParaRPr/>
          </a:p>
        </p:txBody>
      </p:sp>
      <p:sp>
        <p:nvSpPr>
          <p:cNvPr id="654" name="Google Shape;654;g1227de5806e_0_20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/>
              <a:t>	Jest to podstawowy mechanizm ochrony danych w bazie danych. Jest oparty na uprawnieniach do wykonywania operacji na obiektach bazy danych. Właściciel obiektu ma pełne prawa do obiektu. Może część tych praw przekazać innym, wybranym przez siebie użytkownikom.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/>
              <a:t>	Osoba przyznająca uprawnienie może to uprawnienie w przyszłości odwołać.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/>
              <a:t>	Zarządzanie uprawnieniami i użytkownikami jest wspomagane przez </a:t>
            </a:r>
            <a:r>
              <a:rPr b="1" lang="pl-PL"/>
              <a:t>role</a:t>
            </a:r>
            <a:r>
              <a:rPr lang="pl-PL"/>
              <a:t>, które odzwierciedlają sposób funkcjonowania organizacji. W trakcie działania aplikacji baz danych role można dynamicznie włączać i wyłączać.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27de5806e_0_25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</a:pPr>
            <a:r>
              <a:rPr lang="pl-PL"/>
              <a:t>Obowiązkowa kontrola dostępu</a:t>
            </a:r>
            <a:endParaRPr/>
          </a:p>
        </p:txBody>
      </p:sp>
      <p:sp>
        <p:nvSpPr>
          <p:cNvPr id="660" name="Google Shape;660;g1227de5806e_0_25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/>
              <a:t>	Obowiązkowa kontrola dostępu jest mechanizmem stosowanym dodatkowo oprócz uznaniowej kontroli dostępu. Jej celem jest ochrona bazy danych przed nieuprawnionymi zmianami jakie mogą być dokonane poza bazą danych - w programach aplikacyjnych (w rodzaju kodu wprowadzającego konia trojańskiego bez wiedzy użytkownika aplikacji).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/>
              <a:t>	Obowiązkowa kontrola dostępu jest oparta na </a:t>
            </a:r>
            <a:r>
              <a:rPr b="1" i="1" lang="pl-PL"/>
              <a:t>klasach poufności</a:t>
            </a:r>
            <a:r>
              <a:rPr lang="pl-PL"/>
              <a:t> (ang. </a:t>
            </a:r>
            <a:r>
              <a:rPr i="1" lang="pl-PL"/>
              <a:t>security class</a:t>
            </a:r>
            <a:r>
              <a:rPr lang="pl-PL"/>
              <a:t>) przypisanych do poszczególnych obiektów w bazie danych i do użytkowników (lub programów). Przez porównanie klasy obiektu i klasy użytkownika, system podejmuje decyzję czy użytkownik może wykonać określoną operację na obiekcie. Przede wszystkim, zapobiega to aby informacja nie płynęła z wyższego poziomu poufności do niższego.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227de5806e_0_3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</a:pPr>
            <a:r>
              <a:rPr lang="pl-PL"/>
              <a:t>Model Bell-LaPadula</a:t>
            </a:r>
            <a:endParaRPr/>
          </a:p>
        </p:txBody>
      </p:sp>
      <p:sp>
        <p:nvSpPr>
          <p:cNvPr id="666" name="Google Shape;666;g1227de5806e_0_30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/>
              <a:t>Obejmuje: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pl-PL"/>
              <a:t>Obiekty</a:t>
            </a:r>
            <a:r>
              <a:rPr lang="pl-PL"/>
              <a:t> np. tabele, perspektywy, wiersze.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pl-PL"/>
              <a:t>Podmioty</a:t>
            </a:r>
            <a:r>
              <a:rPr lang="pl-PL"/>
              <a:t> np. użytkownicy, programy użytkowników.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pl-PL"/>
              <a:t>Klasy poufności</a:t>
            </a:r>
            <a:r>
              <a:rPr lang="pl-PL"/>
              <a:t> przypisywane podmiotom class(P) i obiektom class(O); tworzą one liniowy porządek. Np.:</a:t>
            </a:r>
            <a:br>
              <a:rPr lang="pl-PL"/>
            </a:br>
            <a:r>
              <a:rPr lang="pl-PL"/>
              <a:t>     top </a:t>
            </a:r>
            <a:r>
              <a:rPr lang="pl-PL" u="sng"/>
              <a:t>secret</a:t>
            </a:r>
            <a:r>
              <a:rPr lang="pl-PL"/>
              <a:t> - TS, </a:t>
            </a:r>
            <a:r>
              <a:rPr lang="pl-PL" u="sng"/>
              <a:t>secret</a:t>
            </a:r>
            <a:r>
              <a:rPr lang="pl-PL"/>
              <a:t> - S , </a:t>
            </a:r>
            <a:r>
              <a:rPr lang="pl-PL" u="sng"/>
              <a:t>confidential</a:t>
            </a:r>
            <a:r>
              <a:rPr lang="pl-PL"/>
              <a:t> - C, </a:t>
            </a:r>
            <a:r>
              <a:rPr lang="pl-PL" u="sng"/>
              <a:t>unclassified</a:t>
            </a:r>
            <a:r>
              <a:rPr lang="pl-PL"/>
              <a:t> - U: TS &gt; S&gt; C &gt; U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/>
              <a:t>Każdemu obiektowi i każdemu podmiotowi zostaje przypisana klasa poufności.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227de5806e_0_35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</a:pPr>
            <a:r>
              <a:rPr lang="pl-PL"/>
              <a:t>Inne metody ochrony danych</a:t>
            </a:r>
            <a:endParaRPr/>
          </a:p>
        </p:txBody>
      </p:sp>
      <p:sp>
        <p:nvSpPr>
          <p:cNvPr id="672" name="Google Shape;672;g1227de5806e_0_35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pl-PL"/>
              <a:t>Macierz</a:t>
            </a:r>
            <a:r>
              <a:rPr b="1" i="1" lang="pl-PL"/>
              <a:t> RAID</a:t>
            </a:r>
            <a:r>
              <a:rPr b="1" lang="pl-PL"/>
              <a:t> </a:t>
            </a:r>
            <a:r>
              <a:rPr lang="pl-PL"/>
              <a:t>(ang. </a:t>
            </a:r>
            <a:r>
              <a:rPr i="1" lang="pl-PL"/>
              <a:t>Redundant Array of Independent Disks</a:t>
            </a:r>
            <a:r>
              <a:rPr lang="pl-PL"/>
              <a:t>) - redundantny zapis danych w zbiorze dysków; gdy jeden dysk ulega awarii, potrzebne dane są pobierane z drugiego.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i="1" lang="pl-PL"/>
              <a:t>Szyfrowanie</a:t>
            </a:r>
            <a:r>
              <a:rPr i="1" lang="pl-PL"/>
              <a:t> </a:t>
            </a:r>
            <a:r>
              <a:rPr lang="pl-PL"/>
              <a:t>- dane poufne mogą być przechowywane w postaci zaszyfrowanej.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l-PL"/>
              <a:t>Stawianie serwera bazy danych za </a:t>
            </a:r>
            <a:r>
              <a:rPr i="1" lang="pl-PL"/>
              <a:t>firewall</a:t>
            </a:r>
            <a:r>
              <a:rPr lang="pl-PL"/>
              <a:t>em lub za serwerem </a:t>
            </a:r>
            <a:r>
              <a:rPr i="1" lang="pl-PL"/>
              <a:t>proxy</a:t>
            </a:r>
            <a:r>
              <a:rPr lang="pl-PL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i="1" lang="pl-PL"/>
              <a:t>Certyfikaty cyfrow</a:t>
            </a:r>
            <a:r>
              <a:rPr b="1" lang="pl-PL"/>
              <a:t>e dołączane do przesyłanych danych </a:t>
            </a:r>
            <a:r>
              <a:rPr lang="pl-PL"/>
              <a:t>- stwierdzające autentyczność nadawcy danych i/lub umożliwiające odbiorcy zaszyfrowanie swojej zwrotnej odpowiedzi.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i="1" lang="pl-PL"/>
              <a:t>Protokół szyfrowania SSL</a:t>
            </a:r>
            <a:r>
              <a:rPr b="1" lang="pl-PL"/>
              <a:t> </a:t>
            </a:r>
            <a:r>
              <a:rPr lang="pl-PL"/>
              <a:t>- tworzy bezpieczne połączenie między klientem i serwerem do przesyłania poufnych danych takich jak numer karty kredytowej.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349a0f72de_0_23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</a:pPr>
            <a:r>
              <a:rPr lang="pl-PL"/>
              <a:t>Tworzenie synonimów nazw tabel i perspektyw</a:t>
            </a:r>
            <a:endParaRPr/>
          </a:p>
        </p:txBody>
      </p:sp>
      <p:sp>
        <p:nvSpPr>
          <p:cNvPr id="678" name="Google Shape;678;g1349a0f72de_0_238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pl-PL"/>
              <a:t> W przypadku długich identyfikatorów obiektów (np. specyfikacje sieciowe) – własne synonimy.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1800"/>
              <a:buNone/>
            </a:pP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CREATE SYNONYM</a:t>
            </a:r>
            <a:r>
              <a:rPr lang="pl-PL">
                <a:solidFill>
                  <a:schemeClr val="accent2"/>
                </a:solidFill>
              </a:rPr>
              <a:t>  </a:t>
            </a:r>
            <a:r>
              <a:rPr i="1" lang="pl-PL"/>
              <a:t>nazwa_synonimu</a:t>
            </a:r>
            <a:br>
              <a:rPr lang="pl-PL"/>
            </a:b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lang="pl-PL">
                <a:solidFill>
                  <a:srgbClr val="FF9900"/>
                </a:solidFill>
              </a:rPr>
              <a:t> </a:t>
            </a:r>
            <a:r>
              <a:rPr lang="pl-PL">
                <a:solidFill>
                  <a:schemeClr val="accent2"/>
                </a:solidFill>
              </a:rPr>
              <a:t> </a:t>
            </a:r>
            <a:r>
              <a:rPr i="1" lang="pl-PL"/>
              <a:t>nazwa_tabeli_lub_perspektywy</a:t>
            </a:r>
            <a:r>
              <a:rPr lang="pl-PL"/>
              <a:t>;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CREATE SYNONYM 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Dept</a:t>
            </a:r>
            <a:endParaRPr>
              <a:solidFill>
                <a:srgbClr val="FF9900"/>
              </a:solidFill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Kadry.Dept@mojafirma.com.pl;</a:t>
            </a:r>
            <a:endParaRPr>
              <a:solidFill>
                <a:srgbClr val="FF9900"/>
              </a:solidFill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DROP SYNONYM</a:t>
            </a:r>
            <a:r>
              <a:rPr b="1" lang="pl-PL">
                <a:solidFill>
                  <a:srgbClr val="FF9900"/>
                </a:solidFill>
              </a:rPr>
              <a:t> </a:t>
            </a:r>
            <a:r>
              <a:rPr lang="pl-PL"/>
              <a:t> </a:t>
            </a:r>
            <a:r>
              <a:rPr i="1" lang="pl-PL"/>
              <a:t>nazwa_synonimu</a:t>
            </a:r>
            <a:r>
              <a:rPr lang="pl-PL"/>
              <a:t>; 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pl-PL"/>
              <a:t>  Wspomaga niezależność logiczną danych. Każdy poziom zewnętrzny może mieć swoje odrębne nazwy.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349a0f72de_0_24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</a:pPr>
            <a:r>
              <a:rPr lang="pl-PL"/>
              <a:t>Transakcje</a:t>
            </a:r>
            <a:endParaRPr/>
          </a:p>
        </p:txBody>
      </p:sp>
      <p:sp>
        <p:nvSpPr>
          <p:cNvPr id="684" name="Google Shape;684;g1349a0f72de_0_243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just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pl-PL"/>
              <a:t> Często elementarną operacją na bazie danych nie jest wcale pojedyncza instrukcja </a:t>
            </a:r>
            <a:r>
              <a:rPr lang="pl-PL">
                <a:latin typeface="Courier"/>
                <a:ea typeface="Courier"/>
                <a:cs typeface="Courier"/>
                <a:sym typeface="Courier"/>
              </a:rPr>
              <a:t>SQL</a:t>
            </a:r>
            <a:r>
              <a:rPr lang="pl-PL"/>
              <a:t>, ale ciąg takich instrukcji, nazywany </a:t>
            </a:r>
            <a:r>
              <a:rPr i="1" lang="pl-PL"/>
              <a:t>transakcją</a:t>
            </a:r>
            <a:r>
              <a:rPr lang="pl-PL"/>
              <a:t>.</a:t>
            </a:r>
            <a:endParaRPr/>
          </a:p>
          <a:p>
            <a:pPr indent="0" lvl="0" marL="114300" rtl="0" algn="just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pl-PL"/>
              <a:t>  Np. przelanie pieniędzy z jednego konta na drugie, jest elementarną operacją z punktu widzenia aplikacji bankowej. </a:t>
            </a:r>
            <a:endParaRPr/>
          </a:p>
          <a:p>
            <a:pPr indent="0" lvl="0" marL="114300" rtl="0" algn="just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pl-PL"/>
              <a:t>   W </a:t>
            </a:r>
            <a:r>
              <a:rPr lang="pl-PL">
                <a:latin typeface="Courier"/>
                <a:ea typeface="Courier"/>
                <a:cs typeface="Courier"/>
                <a:sym typeface="Courier"/>
              </a:rPr>
              <a:t>SQL </a:t>
            </a:r>
            <a:r>
              <a:rPr lang="pl-PL"/>
              <a:t>używamy w tym celu co najmniej dwóch instrukcji </a:t>
            </a:r>
            <a:r>
              <a:rPr lang="pl-PL">
                <a:latin typeface="Courier"/>
                <a:ea typeface="Courier"/>
                <a:cs typeface="Courier"/>
                <a:sym typeface="Courier"/>
              </a:rPr>
              <a:t>UPDATE</a:t>
            </a:r>
            <a:r>
              <a:rPr lang="pl-PL"/>
              <a:t>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UPDATE </a:t>
            </a:r>
            <a:r>
              <a:rPr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Konta</a:t>
            </a:r>
            <a:r>
              <a:rPr lang="pl-PL" sz="1600">
                <a:solidFill>
                  <a:srgbClr val="FF9900"/>
                </a:solidFill>
              </a:rPr>
              <a:t> </a:t>
            </a:r>
            <a:r>
              <a:rPr b="1"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SET </a:t>
            </a:r>
            <a:r>
              <a:rPr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Saldo = Saldo – 1000</a:t>
            </a:r>
            <a:r>
              <a:rPr lang="pl-PL" sz="1600">
                <a:solidFill>
                  <a:srgbClr val="FF9900"/>
                </a:solidFill>
              </a:rPr>
              <a:t> </a:t>
            </a:r>
            <a:br>
              <a:rPr lang="pl-PL" sz="1600">
                <a:solidFill>
                  <a:srgbClr val="FF9900"/>
                </a:solidFill>
              </a:rPr>
            </a:br>
            <a:r>
              <a:rPr b="1"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WHERE </a:t>
            </a:r>
            <a:r>
              <a:rPr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Id_klienta = 1001;</a:t>
            </a:r>
            <a:endParaRPr sz="1600">
              <a:solidFill>
                <a:srgbClr val="FF990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UPDATE </a:t>
            </a:r>
            <a:r>
              <a:rPr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Konta</a:t>
            </a:r>
            <a:r>
              <a:rPr lang="pl-PL" sz="1600">
                <a:solidFill>
                  <a:srgbClr val="FF9900"/>
                </a:solidFill>
              </a:rPr>
              <a:t> </a:t>
            </a:r>
            <a:r>
              <a:rPr b="1"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SET </a:t>
            </a:r>
            <a:r>
              <a:rPr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Saldo = Saldo + 1000</a:t>
            </a:r>
            <a:r>
              <a:rPr lang="pl-PL" sz="1600">
                <a:solidFill>
                  <a:srgbClr val="FF9900"/>
                </a:solidFill>
              </a:rPr>
              <a:t> </a:t>
            </a:r>
            <a:br>
              <a:rPr lang="pl-PL" sz="1600">
                <a:solidFill>
                  <a:srgbClr val="FF9900"/>
                </a:solidFill>
              </a:rPr>
            </a:br>
            <a:r>
              <a:rPr b="1"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WHERE </a:t>
            </a:r>
            <a:r>
              <a:rPr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Id_klienta = 9999;</a:t>
            </a:r>
            <a:r>
              <a:rPr lang="pl-PL">
                <a:solidFill>
                  <a:srgbClr val="FF9900"/>
                </a:solidFill>
              </a:rPr>
              <a:t> 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349a0f72de_0_24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</a:pPr>
            <a:r>
              <a:rPr lang="pl-PL"/>
              <a:t>Transakcje</a:t>
            </a:r>
            <a:endParaRPr/>
          </a:p>
        </p:txBody>
      </p:sp>
      <p:sp>
        <p:nvSpPr>
          <p:cNvPr id="690" name="Google Shape;690;g1349a0f72de_0_248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just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pl-PL"/>
              <a:t> Załóżmy, że pierwsza instrukcja wykonała się, a druga nie może zostać wykonana na przykład z powodu tego, że </a:t>
            </a:r>
            <a:r>
              <a:rPr lang="pl-PL">
                <a:latin typeface="Courier"/>
                <a:ea typeface="Courier"/>
                <a:cs typeface="Courier"/>
                <a:sym typeface="Courier"/>
              </a:rPr>
              <a:t>9999</a:t>
            </a:r>
            <a:r>
              <a:rPr lang="pl-PL"/>
              <a:t> jest błędnym identyfikatorem klienta albo z powodu awarii komputera. Z punktu widzenia aplikacji dane znalazły się w stanie niespójnym i pozostaje tylko jedna możliwość - wycofać wynik pierwszej instrukcji </a:t>
            </a:r>
            <a:r>
              <a:rPr lang="pl-PL">
                <a:latin typeface="Courier"/>
                <a:ea typeface="Courier"/>
                <a:cs typeface="Courier"/>
                <a:sym typeface="Courier"/>
              </a:rPr>
              <a:t>UPDATE</a:t>
            </a:r>
            <a:r>
              <a:rPr lang="pl-PL"/>
              <a:t>. Do tego celu służy instrukcja </a:t>
            </a:r>
            <a:r>
              <a:rPr lang="pl-PL">
                <a:latin typeface="Courier"/>
                <a:ea typeface="Courier"/>
                <a:cs typeface="Courier"/>
                <a:sym typeface="Courier"/>
              </a:rPr>
              <a:t>ROLLBACK</a:t>
            </a:r>
            <a:r>
              <a:rPr lang="pl-PL"/>
              <a:t>. </a:t>
            </a:r>
            <a:endParaRPr/>
          </a:p>
          <a:p>
            <a:pPr indent="0" lvl="0" marL="114300" rtl="0" algn="just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pl-PL"/>
              <a:t>  </a:t>
            </a:r>
            <a:r>
              <a:rPr lang="pl-PL">
                <a:latin typeface="Courier"/>
                <a:ea typeface="Courier"/>
                <a:cs typeface="Courier"/>
                <a:sym typeface="Courier"/>
              </a:rPr>
              <a:t>COMMIT -</a:t>
            </a:r>
            <a:r>
              <a:rPr lang="pl-PL"/>
              <a:t> zatwierdza zmiany w bazie danych bez możliwości późniejszego ich wycofania. </a:t>
            </a:r>
            <a:endParaRPr/>
          </a:p>
          <a:p>
            <a:pPr indent="0" lvl="0" marL="1143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UPDATE </a:t>
            </a:r>
            <a:r>
              <a:rPr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Konta</a:t>
            </a:r>
            <a:r>
              <a:rPr lang="pl-PL" sz="1600">
                <a:solidFill>
                  <a:srgbClr val="FF9900"/>
                </a:solidFill>
              </a:rPr>
              <a:t> </a:t>
            </a:r>
            <a:r>
              <a:rPr b="1"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SET </a:t>
            </a:r>
            <a:r>
              <a:rPr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Saldo = Saldo – 1000</a:t>
            </a:r>
            <a:r>
              <a:rPr lang="pl-PL" sz="1600">
                <a:solidFill>
                  <a:srgbClr val="FF9900"/>
                </a:solidFill>
              </a:rPr>
              <a:t> </a:t>
            </a:r>
            <a:br>
              <a:rPr lang="pl-PL" sz="1600">
                <a:solidFill>
                  <a:srgbClr val="FF9900"/>
                </a:solidFill>
              </a:rPr>
            </a:br>
            <a:r>
              <a:rPr b="1"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WHERE </a:t>
            </a:r>
            <a:r>
              <a:rPr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Id_klienta = 1001;</a:t>
            </a:r>
            <a:endParaRPr sz="1600">
              <a:solidFill>
                <a:srgbClr val="FF990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UPDATE </a:t>
            </a:r>
            <a:r>
              <a:rPr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Konta</a:t>
            </a:r>
            <a:r>
              <a:rPr lang="pl-PL" sz="1600">
                <a:solidFill>
                  <a:srgbClr val="FF9900"/>
                </a:solidFill>
              </a:rPr>
              <a:t> </a:t>
            </a:r>
            <a:r>
              <a:rPr b="1"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SET </a:t>
            </a:r>
            <a:r>
              <a:rPr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Saldo = Saldo + 1000</a:t>
            </a:r>
            <a:r>
              <a:rPr lang="pl-PL" sz="1600">
                <a:solidFill>
                  <a:srgbClr val="FF9900"/>
                </a:solidFill>
              </a:rPr>
              <a:t> </a:t>
            </a:r>
            <a:br>
              <a:rPr lang="pl-PL" sz="1600">
                <a:solidFill>
                  <a:srgbClr val="FF9900"/>
                </a:solidFill>
              </a:rPr>
            </a:br>
            <a:r>
              <a:rPr b="1"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WHERE </a:t>
            </a:r>
            <a:r>
              <a:rPr lang="pl-PL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Id_klienta = 9999;</a:t>
            </a:r>
            <a:r>
              <a:rPr lang="pl-PL">
                <a:solidFill>
                  <a:srgbClr val="FF9900"/>
                </a:solidFill>
              </a:rPr>
              <a:t> 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349a0f72de_0_1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</a:pPr>
            <a:r>
              <a:rPr lang="pl-PL"/>
              <a:t>Dziedziny (domeny) (Standard)</a:t>
            </a:r>
            <a:endParaRPr/>
          </a:p>
        </p:txBody>
      </p:sp>
      <p:sp>
        <p:nvSpPr>
          <p:cNvPr id="696" name="Google Shape;696;g1349a0f72de_0_1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pl-PL"/>
              <a:t>Zdefiniujmy dziedzinę numerów departamentów: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CREATE DOMAIN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Dept# </a:t>
            </a: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(3)</a:t>
            </a:r>
            <a:endParaRPr>
              <a:solidFill>
                <a:srgbClr val="FF9900"/>
              </a:solidFill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CHECK 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VALUE IN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('A00','B01','D01','D11','D21', 'XXX'))</a:t>
            </a:r>
            <a:endParaRPr>
              <a:solidFill>
                <a:srgbClr val="FF9900"/>
              </a:solidFill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DEFAULT 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'XXX';</a:t>
            </a:r>
            <a:endParaRPr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pl-PL"/>
              <a:t>Następnie, możemy jej użyć przy określaniu typu danych kolumn w tabelach: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CREATE TABLE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Dept</a:t>
            </a:r>
            <a:endParaRPr>
              <a:solidFill>
                <a:srgbClr val="FF9900"/>
              </a:solidFill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(DeptNo </a:t>
            </a: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DOMAIN 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Dept# </a:t>
            </a: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PRIMARY KEY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>
              <a:solidFill>
                <a:srgbClr val="FF9900"/>
              </a:solidFill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...);</a:t>
            </a:r>
            <a:endParaRPr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l-PL"/>
              <a:t>Architektura DBMS</a:t>
            </a:r>
            <a:endParaRPr/>
          </a:p>
        </p:txBody>
      </p:sp>
      <p:sp>
        <p:nvSpPr>
          <p:cNvPr id="275" name="Google Shape;275;p6"/>
          <p:cNvSpPr txBox="1"/>
          <p:nvPr>
            <p:ph idx="1" type="body"/>
          </p:nvPr>
        </p:nvSpPr>
        <p:spPr>
          <a:xfrm>
            <a:off x="818712" y="2222287"/>
            <a:ext cx="10554600" cy="398600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/>
              <a:t>W praktyce stosuje się dwa sposoby komunikacji z bazą danych: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/>
              <a:t>architektura klient-serwer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/>
              <a:t>architektura 3-warstwowa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349a0f72de_0_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</a:pPr>
            <a:r>
              <a:rPr lang="pl-PL"/>
              <a:t>Asercje (Standard)</a:t>
            </a:r>
            <a:endParaRPr/>
          </a:p>
        </p:txBody>
      </p:sp>
      <p:sp>
        <p:nvSpPr>
          <p:cNvPr id="702" name="Google Shape;702;g1349a0f72de_0_6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Char char="•"/>
            </a:pPr>
            <a:r>
              <a:rPr lang="pl-PL"/>
              <a:t>Więzy spójności definiowane poza instrukcjami </a:t>
            </a:r>
            <a:r>
              <a:rPr lang="pl-PL">
                <a:latin typeface="Courier"/>
                <a:ea typeface="Courier"/>
                <a:cs typeface="Courier"/>
                <a:sym typeface="Courier"/>
              </a:rPr>
              <a:t>CREATE TABLE</a:t>
            </a:r>
            <a:r>
              <a:rPr lang="pl-PL"/>
              <a:t> i </a:t>
            </a:r>
            <a:r>
              <a:rPr lang="pl-PL">
                <a:latin typeface="Courier"/>
                <a:ea typeface="Courier"/>
                <a:cs typeface="Courier"/>
                <a:sym typeface="Courier"/>
              </a:rPr>
              <a:t>ALTER TABLE</a:t>
            </a:r>
            <a:r>
              <a:rPr lang="pl-PL"/>
              <a:t> dotyczące całej tabeli.</a:t>
            </a:r>
            <a:endParaRPr/>
          </a:p>
          <a:p>
            <a:pPr indent="0" lvl="0" marL="114300" rtl="0" algn="just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pl-PL"/>
              <a:t> 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CREATE </a:t>
            </a: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ASSERTION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maxempl</a:t>
            </a:r>
            <a:endParaRPr>
              <a:solidFill>
                <a:srgbClr val="FF9900"/>
              </a:solidFill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CHECK 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1000 &lt;= </a:t>
            </a: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SELECT COUNT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pl-PL">
                <a:solidFill>
                  <a:srgbClr val="FF9900"/>
                </a:solidFill>
              </a:rPr>
              <a:t>*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rgbClr val="FF9900"/>
              </a:solidFill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              </a:t>
            </a: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FROM 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Emp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>
              <a:solidFill>
                <a:srgbClr val="FF9900"/>
              </a:solidFill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>
                <a:solidFill>
                  <a:srgbClr val="FF9900"/>
                </a:solidFill>
              </a:rPr>
              <a:t> </a:t>
            </a:r>
            <a:endParaRPr>
              <a:solidFill>
                <a:srgbClr val="FF9900"/>
              </a:solidFill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pl-PL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 DROP ASSERTION</a:t>
            </a:r>
            <a:r>
              <a:rPr lang="pl-PL">
                <a:solidFill>
                  <a:srgbClr val="FF9900"/>
                </a:solidFill>
              </a:rPr>
              <a:t> </a:t>
            </a:r>
            <a:r>
              <a:rPr i="1" lang="pl-PL">
                <a:solidFill>
                  <a:srgbClr val="FEFEFE"/>
                </a:solidFill>
              </a:rPr>
              <a:t>nazwa_asercji</a:t>
            </a:r>
            <a:r>
              <a:rPr lang="pl-PL">
                <a:solidFill>
                  <a:srgbClr val="FF9900"/>
                </a:solidFill>
              </a:rPr>
              <a:t>;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l-PL"/>
              <a:t>Architektura klient-serwer</a:t>
            </a:r>
            <a:endParaRPr/>
          </a:p>
        </p:txBody>
      </p:sp>
      <p:sp>
        <p:nvSpPr>
          <p:cNvPr id="281" name="Google Shape;281;p7"/>
          <p:cNvSpPr txBox="1"/>
          <p:nvPr>
            <p:ph idx="1" type="body"/>
          </p:nvPr>
        </p:nvSpPr>
        <p:spPr>
          <a:xfrm>
            <a:off x="818712" y="2222287"/>
            <a:ext cx="4852172" cy="398600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l-PL"/>
              <a:t>	W architekturze klient-serwer aplikacje zainstalowane na stacjach użytkowników komunikują się z bazą danych, wykorzystując sieciowe oprogramowanie dedykowane do komunikacji z systemem zarządzania bazą danych.</a:t>
            </a:r>
            <a:endParaRPr/>
          </a:p>
        </p:txBody>
      </p:sp>
      <p:pic>
        <p:nvPicPr>
          <p:cNvPr id="282" name="Google Shape;2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3420" y="2789321"/>
            <a:ext cx="26384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l-PL"/>
              <a:t>Architektura 3-warstwowa</a:t>
            </a:r>
            <a:endParaRPr/>
          </a:p>
        </p:txBody>
      </p:sp>
      <p:sp>
        <p:nvSpPr>
          <p:cNvPr id="288" name="Google Shape;288;p8"/>
          <p:cNvSpPr txBox="1"/>
          <p:nvPr>
            <p:ph idx="1" type="body"/>
          </p:nvPr>
        </p:nvSpPr>
        <p:spPr>
          <a:xfrm>
            <a:off x="818712" y="2222287"/>
            <a:ext cx="4852172" cy="398600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7"/>
              <a:buNone/>
            </a:pPr>
            <a:r>
              <a:rPr lang="pl-PL"/>
              <a:t>	W architekturze 3-warstwowej pomiędzy użytkownikami a serwerem bazy danych znajduje się tzw. serwer aplikacji, który udostępnia umieszczone na nim aplikacje. Jest to architektura typowa dla aplikacji WWW. Aplikacje są udostępniane przez serwer aplikacji w postaci stron internetowych. Użytkownik komunikuje się z bazą danych przez przeglądarkę stron WWW. W odpowiedzi na polecenia użytkownika serwer aplikacji wysyła odpowiednie żądania do systemu zarządzania bazą danych, który wykonuje polecenia i przesyła ich wyniki do serwera aplikacji. Serwer aplikacji przesyła te wyniki do aplikacji użytkownika.</a:t>
            </a:r>
            <a:endParaRPr/>
          </a:p>
        </p:txBody>
      </p:sp>
      <p:pic>
        <p:nvPicPr>
          <p:cNvPr id="289" name="Google Shape;2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0479" y="1995738"/>
            <a:ext cx="32766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2021-01-10T01:07:17Z</dcterms:created>
  <dc:creator>Radomski, Artur</dc:creator>
</cp:coreProperties>
</file>