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600" r:id="rId2"/>
    <p:sldId id="621" r:id="rId3"/>
    <p:sldId id="622" r:id="rId4"/>
    <p:sldId id="623" r:id="rId5"/>
    <p:sldId id="624" r:id="rId6"/>
    <p:sldId id="625" r:id="rId7"/>
    <p:sldId id="626" r:id="rId8"/>
    <p:sldId id="627" r:id="rId9"/>
    <p:sldId id="628" r:id="rId10"/>
    <p:sldId id="632" r:id="rId11"/>
    <p:sldId id="633" r:id="rId12"/>
    <p:sldId id="634" r:id="rId13"/>
    <p:sldId id="630" r:id="rId14"/>
    <p:sldId id="636" r:id="rId15"/>
    <p:sldId id="637" r:id="rId16"/>
    <p:sldId id="638" r:id="rId17"/>
    <p:sldId id="639" r:id="rId18"/>
    <p:sldId id="640" r:id="rId19"/>
    <p:sldId id="641" r:id="rId20"/>
    <p:sldId id="642" r:id="rId21"/>
    <p:sldId id="643" r:id="rId22"/>
    <p:sldId id="645" r:id="rId23"/>
    <p:sldId id="635" r:id="rId24"/>
    <p:sldId id="631" r:id="rId25"/>
    <p:sldId id="54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905D"/>
    <a:srgbClr val="70AD47"/>
    <a:srgbClr val="34868C"/>
    <a:srgbClr val="ED7D31"/>
    <a:srgbClr val="70C4CA"/>
    <a:srgbClr val="0070C0"/>
    <a:srgbClr val="1777E8"/>
    <a:srgbClr val="1475F1"/>
    <a:srgbClr val="368D9A"/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8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169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A867562-B09E-4233-A27B-98A592C71F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4E2D5D-32CF-4793-B7A3-38CBBABB3E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B817F-F45E-418A-A78D-465DFB9EB0FD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A20758-4B2D-4B2D-9CEE-D9D816F7D3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050C87-6D02-4DA9-A09B-C52EDE0BE7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A8D72-6D7E-4FB5-A36B-A9B8FBC4D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10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16CAB-A9D8-4837-9B17-74E36CFB0980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531C3-EA0D-41B7-9EC1-87C3F2DD8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3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Technology &amp;amp; innovation management | Arthur D. Little">
            <a:extLst>
              <a:ext uri="{FF2B5EF4-FFF2-40B4-BE49-F238E27FC236}">
                <a16:creationId xmlns:a16="http://schemas.microsoft.com/office/drawing/2014/main" id="{B3919DF9-55C3-4874-9C40-59C0C56138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1015E9E-1714-497B-B743-A1C0967FF9D3}"/>
              </a:ext>
            </a:extLst>
          </p:cNvPr>
          <p:cNvSpPr/>
          <p:nvPr userDrawn="1"/>
        </p:nvSpPr>
        <p:spPr>
          <a:xfrm>
            <a:off x="0" y="7854"/>
            <a:ext cx="12192000" cy="6875285"/>
          </a:xfrm>
          <a:prstGeom prst="rect">
            <a:avLst/>
          </a:prstGeom>
          <a:gradFill>
            <a:gsLst>
              <a:gs pos="100000">
                <a:srgbClr val="1475F1">
                  <a:alpha val="0"/>
                </a:srgbClr>
              </a:gs>
              <a:gs pos="20000">
                <a:schemeClr val="accent1">
                  <a:lumMod val="50000"/>
                </a:schemeClr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4772" latinLnBrk="0">
              <a:defRPr/>
            </a:pPr>
            <a:endParaRPr lang="ko-KR" altLang="en-US" sz="1633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3C86D135-B86A-4EBC-AB23-699F789D011C}"/>
              </a:ext>
            </a:extLst>
          </p:cNvPr>
          <p:cNvSpPr/>
          <p:nvPr userDrawn="1"/>
        </p:nvSpPr>
        <p:spPr>
          <a:xfrm>
            <a:off x="2475874" y="7854"/>
            <a:ext cx="9716126" cy="6883139"/>
          </a:xfrm>
          <a:custGeom>
            <a:avLst/>
            <a:gdLst>
              <a:gd name="connsiteX0" fmla="*/ 5279807 w 9716126"/>
              <a:gd name="connsiteY0" fmla="*/ 0 h 6875285"/>
              <a:gd name="connsiteX1" fmla="*/ 9716126 w 9716126"/>
              <a:gd name="connsiteY1" fmla="*/ 0 h 6875285"/>
              <a:gd name="connsiteX2" fmla="*/ 9716126 w 9716126"/>
              <a:gd name="connsiteY2" fmla="*/ 6875285 h 6875285"/>
              <a:gd name="connsiteX3" fmla="*/ 0 w 9716126"/>
              <a:gd name="connsiteY3" fmla="*/ 6875285 h 687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6126" h="6875285">
                <a:moveTo>
                  <a:pt x="5279807" y="0"/>
                </a:moveTo>
                <a:lnTo>
                  <a:pt x="9716126" y="0"/>
                </a:lnTo>
                <a:lnTo>
                  <a:pt x="9716126" y="6875285"/>
                </a:lnTo>
                <a:lnTo>
                  <a:pt x="0" y="68752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48B83E47-66F4-44DD-ABC3-92AD47815D25}"/>
              </a:ext>
            </a:extLst>
          </p:cNvPr>
          <p:cNvSpPr/>
          <p:nvPr userDrawn="1"/>
        </p:nvSpPr>
        <p:spPr>
          <a:xfrm rot="5400000">
            <a:off x="-428760" y="425211"/>
            <a:ext cx="3635965" cy="278554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4772" latinLnBrk="0">
              <a:defRPr/>
            </a:pPr>
            <a:endParaRPr lang="ko-KR" altLang="en-US" sz="1633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47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AF85F-0EA4-4D43-82FC-03DB2EF11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515971-54CF-494C-A087-5FA02E707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CB1797-F19E-4136-BD9F-9AAF74092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474A53-EBC1-4C9B-A5D2-E0540F32A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4EEB3A-CDD0-4EC8-9F2F-0CEC8C102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AE73B6-8A18-4152-B5FD-EE7D31E0B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2B7894-7060-4438-8F05-1412AF60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CB74E6-1318-43FF-A216-C0603A79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DAA-5DD6-4274-9A89-84E484D5D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6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9A371-F99A-4567-9301-DFF39FFD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313F7E-E834-45BE-BC0C-CD31F471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1FAECE-7B49-4D74-98FF-0665DFD8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5D784D-92F1-4D1C-8724-AF222F7F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DAA-5DD6-4274-9A89-84E484D5D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515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5A2794-501A-4249-A3FF-ECC7D2580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7E6C59-25C2-4C0C-8BA7-AC251F7D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F77CF-2191-49A1-BE4C-11DE28FF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DAA-5DD6-4274-9A89-84E484D5D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748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98A604-BA80-4000-B330-7FFFD3480463}"/>
              </a:ext>
            </a:extLst>
          </p:cNvPr>
          <p:cNvSpPr/>
          <p:nvPr userDrawn="1"/>
        </p:nvSpPr>
        <p:spPr>
          <a:xfrm>
            <a:off x="0" y="0"/>
            <a:ext cx="9594850" cy="71437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7C952DF8-AE15-42C8-BC84-18A662C26A73}"/>
              </a:ext>
            </a:extLst>
          </p:cNvPr>
          <p:cNvSpPr/>
          <p:nvPr userDrawn="1"/>
        </p:nvSpPr>
        <p:spPr>
          <a:xfrm>
            <a:off x="8943975" y="0"/>
            <a:ext cx="3248025" cy="714375"/>
          </a:xfrm>
          <a:custGeom>
            <a:avLst/>
            <a:gdLst>
              <a:gd name="connsiteX0" fmla="*/ 440089 w 2127251"/>
              <a:gd name="connsiteY0" fmla="*/ 0 h 706244"/>
              <a:gd name="connsiteX1" fmla="*/ 2127251 w 2127251"/>
              <a:gd name="connsiteY1" fmla="*/ 0 h 706244"/>
              <a:gd name="connsiteX2" fmla="*/ 2127251 w 2127251"/>
              <a:gd name="connsiteY2" fmla="*/ 706244 h 706244"/>
              <a:gd name="connsiteX3" fmla="*/ 0 w 2127251"/>
              <a:gd name="connsiteY3" fmla="*/ 706244 h 706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7251" h="706244">
                <a:moveTo>
                  <a:pt x="440089" y="0"/>
                </a:moveTo>
                <a:lnTo>
                  <a:pt x="2127251" y="0"/>
                </a:lnTo>
                <a:lnTo>
                  <a:pt x="2127251" y="706244"/>
                </a:lnTo>
                <a:lnTo>
                  <a:pt x="0" y="7062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598738F-E513-41A3-96E5-1CA4B5A4407A}"/>
              </a:ext>
            </a:extLst>
          </p:cNvPr>
          <p:cNvCxnSpPr>
            <a:cxnSpLocks/>
          </p:cNvCxnSpPr>
          <p:nvPr userDrawn="1"/>
        </p:nvCxnSpPr>
        <p:spPr>
          <a:xfrm flipH="1">
            <a:off x="8903494" y="4065"/>
            <a:ext cx="691355" cy="7501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553E9F-9AF5-498D-9811-E5BAD5161558}"/>
              </a:ext>
            </a:extLst>
          </p:cNvPr>
          <p:cNvSpPr/>
          <p:nvPr/>
        </p:nvSpPr>
        <p:spPr>
          <a:xfrm>
            <a:off x="878403" y="181512"/>
            <a:ext cx="6591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spc="-50" dirty="0">
                <a:gradFill>
                  <a:gsLst>
                    <a:gs pos="100000">
                      <a:srgbClr val="F6F6F6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소제목</a:t>
            </a:r>
            <a:r>
              <a:rPr lang="en-US" altLang="ko-KR" sz="1100" spc="-50" dirty="0">
                <a:gradFill>
                  <a:gsLst>
                    <a:gs pos="100000">
                      <a:srgbClr val="F6F6F6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spc="-50" dirty="0">
              <a:gradFill>
                <a:gsLst>
                  <a:gs pos="100000">
                    <a:srgbClr val="F6F6F6"/>
                  </a:gs>
                  <a:gs pos="0">
                    <a:schemeClr val="bg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6C29EB1-7C11-4CD0-BD3D-B374EB79B3D8}"/>
              </a:ext>
            </a:extLst>
          </p:cNvPr>
          <p:cNvSpPr/>
          <p:nvPr/>
        </p:nvSpPr>
        <p:spPr>
          <a:xfrm>
            <a:off x="208593" y="100393"/>
            <a:ext cx="8693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40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슬라이드 번호 개체 틀 6">
            <a:extLst>
              <a:ext uri="{FF2B5EF4-FFF2-40B4-BE49-F238E27FC236}">
                <a16:creationId xmlns:a16="http://schemas.microsoft.com/office/drawing/2014/main" id="{1FA6B54B-F466-430F-B995-4DCC45CF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356350"/>
            <a:ext cx="2743200" cy="365125"/>
          </a:xfrm>
        </p:spPr>
        <p:txBody>
          <a:bodyPr/>
          <a:lstStyle>
            <a:lvl1pPr>
              <a:defRPr sz="1200" b="0">
                <a:solidFill>
                  <a:srgbClr val="ED7D3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7A72DAA-5DD6-4274-9A89-84E484D5D9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A586B5-0831-4884-BFAA-15239CE1FBD5}"/>
              </a:ext>
            </a:extLst>
          </p:cNvPr>
          <p:cNvSpPr/>
          <p:nvPr userDrawn="1"/>
        </p:nvSpPr>
        <p:spPr>
          <a:xfrm>
            <a:off x="878403" y="372056"/>
            <a:ext cx="3096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spc="-50" dirty="0">
                <a:gradFill>
                  <a:gsLst>
                    <a:gs pos="100000">
                      <a:srgbClr val="F6F6F6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소제목</a:t>
            </a:r>
            <a:r>
              <a:rPr lang="en-US" altLang="ko-KR" b="0" spc="-50" dirty="0">
                <a:gradFill>
                  <a:gsLst>
                    <a:gs pos="100000">
                      <a:srgbClr val="F6F6F6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0" spc="-50" dirty="0">
              <a:gradFill>
                <a:gsLst>
                  <a:gs pos="100000">
                    <a:srgbClr val="F6F6F6"/>
                  </a:gs>
                  <a:gs pos="0">
                    <a:schemeClr val="bg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38BAF074-D08E-4F06-9493-E1C25DEA38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7771" y="369808"/>
            <a:ext cx="935636" cy="284244"/>
          </a:xfrm>
          <a:prstGeom prst="rect">
            <a:avLst/>
          </a:prstGeom>
        </p:spPr>
      </p:pic>
      <p:sp>
        <p:nvSpPr>
          <p:cNvPr id="20" name="Google Shape;10;p1">
            <a:extLst>
              <a:ext uri="{FF2B5EF4-FFF2-40B4-BE49-F238E27FC236}">
                <a16:creationId xmlns:a16="http://schemas.microsoft.com/office/drawing/2014/main" id="{8D5BD677-CADD-488B-B276-04F523254575}"/>
              </a:ext>
            </a:extLst>
          </p:cNvPr>
          <p:cNvSpPr/>
          <p:nvPr userDrawn="1"/>
        </p:nvSpPr>
        <p:spPr>
          <a:xfrm>
            <a:off x="11619162" y="6674975"/>
            <a:ext cx="369007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6639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98A604-BA80-4000-B330-7FFFD3480463}"/>
              </a:ext>
            </a:extLst>
          </p:cNvPr>
          <p:cNvSpPr/>
          <p:nvPr userDrawn="1"/>
        </p:nvSpPr>
        <p:spPr>
          <a:xfrm>
            <a:off x="-1" y="0"/>
            <a:ext cx="12192001" cy="71437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7C952DF8-AE15-42C8-BC84-18A662C26A73}"/>
              </a:ext>
            </a:extLst>
          </p:cNvPr>
          <p:cNvSpPr/>
          <p:nvPr userDrawn="1"/>
        </p:nvSpPr>
        <p:spPr>
          <a:xfrm>
            <a:off x="9140823" y="4065"/>
            <a:ext cx="2127251" cy="706244"/>
          </a:xfrm>
          <a:custGeom>
            <a:avLst/>
            <a:gdLst>
              <a:gd name="connsiteX0" fmla="*/ 440089 w 2127251"/>
              <a:gd name="connsiteY0" fmla="*/ 0 h 706244"/>
              <a:gd name="connsiteX1" fmla="*/ 2127251 w 2127251"/>
              <a:gd name="connsiteY1" fmla="*/ 0 h 706244"/>
              <a:gd name="connsiteX2" fmla="*/ 2127251 w 2127251"/>
              <a:gd name="connsiteY2" fmla="*/ 706244 h 706244"/>
              <a:gd name="connsiteX3" fmla="*/ 0 w 2127251"/>
              <a:gd name="connsiteY3" fmla="*/ 706244 h 706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7251" h="706244">
                <a:moveTo>
                  <a:pt x="440089" y="0"/>
                </a:moveTo>
                <a:lnTo>
                  <a:pt x="2127251" y="0"/>
                </a:lnTo>
                <a:lnTo>
                  <a:pt x="2127251" y="706244"/>
                </a:lnTo>
                <a:lnTo>
                  <a:pt x="0" y="7062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598738F-E513-41A3-96E5-1CA4B5A4407A}"/>
              </a:ext>
            </a:extLst>
          </p:cNvPr>
          <p:cNvCxnSpPr>
            <a:cxnSpLocks/>
          </p:cNvCxnSpPr>
          <p:nvPr userDrawn="1"/>
        </p:nvCxnSpPr>
        <p:spPr>
          <a:xfrm flipH="1">
            <a:off x="9140823" y="4065"/>
            <a:ext cx="454026" cy="7062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DEBDAB-2E9C-4EA6-BB7D-DBB584CF669D}"/>
              </a:ext>
            </a:extLst>
          </p:cNvPr>
          <p:cNvSpPr/>
          <p:nvPr/>
        </p:nvSpPr>
        <p:spPr>
          <a:xfrm>
            <a:off x="208593" y="100393"/>
            <a:ext cx="8693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40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6">
            <a:extLst>
              <a:ext uri="{FF2B5EF4-FFF2-40B4-BE49-F238E27FC236}">
                <a16:creationId xmlns:a16="http://schemas.microsoft.com/office/drawing/2014/main" id="{A352698A-59DE-4836-86FE-F977114E7342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245600" y="6356350"/>
            <a:ext cx="2743200" cy="365125"/>
          </a:xfrm>
        </p:spPr>
        <p:txBody>
          <a:bodyPr/>
          <a:lstStyle>
            <a:lvl1pPr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7A72DAA-5DD6-4274-9A89-84E484D5D9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403D4FF-680F-4BE2-81D0-6AA91C6DF7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7771" y="369808"/>
            <a:ext cx="935636" cy="28424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895751-E43E-424C-8DFE-F46D5C62C9D4}"/>
              </a:ext>
            </a:extLst>
          </p:cNvPr>
          <p:cNvSpPr/>
          <p:nvPr userDrawn="1"/>
        </p:nvSpPr>
        <p:spPr>
          <a:xfrm>
            <a:off x="878403" y="181512"/>
            <a:ext cx="6591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spc="-50" dirty="0">
                <a:gradFill>
                  <a:gsLst>
                    <a:gs pos="100000">
                      <a:srgbClr val="F6F6F6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소제목</a:t>
            </a:r>
            <a:r>
              <a:rPr lang="en-US" altLang="ko-KR" sz="1100" spc="-50" dirty="0">
                <a:gradFill>
                  <a:gsLst>
                    <a:gs pos="100000">
                      <a:srgbClr val="F6F6F6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spc="-50" dirty="0">
              <a:gradFill>
                <a:gsLst>
                  <a:gs pos="100000">
                    <a:srgbClr val="F6F6F6"/>
                  </a:gs>
                  <a:gs pos="0">
                    <a:schemeClr val="bg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5D911A-D8EC-4D6D-9BDD-E7A1FD24FFA3}"/>
              </a:ext>
            </a:extLst>
          </p:cNvPr>
          <p:cNvSpPr/>
          <p:nvPr userDrawn="1"/>
        </p:nvSpPr>
        <p:spPr>
          <a:xfrm>
            <a:off x="878403" y="372056"/>
            <a:ext cx="3096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spc="-50" dirty="0">
                <a:gradFill>
                  <a:gsLst>
                    <a:gs pos="100000">
                      <a:srgbClr val="F6F6F6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소제목</a:t>
            </a:r>
            <a:r>
              <a:rPr lang="en-US" altLang="ko-KR" b="0" spc="-50" dirty="0">
                <a:gradFill>
                  <a:gsLst>
                    <a:gs pos="100000">
                      <a:srgbClr val="F6F6F6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0" spc="-50" dirty="0">
              <a:gradFill>
                <a:gsLst>
                  <a:gs pos="100000">
                    <a:srgbClr val="F6F6F6"/>
                  </a:gs>
                  <a:gs pos="0">
                    <a:schemeClr val="bg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125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98A604-BA80-4000-B330-7FFFD3480463}"/>
              </a:ext>
            </a:extLst>
          </p:cNvPr>
          <p:cNvSpPr/>
          <p:nvPr userDrawn="1"/>
        </p:nvSpPr>
        <p:spPr>
          <a:xfrm>
            <a:off x="-1" y="0"/>
            <a:ext cx="12192001" cy="71437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7C952DF8-AE15-42C8-BC84-18A662C26A73}"/>
              </a:ext>
            </a:extLst>
          </p:cNvPr>
          <p:cNvSpPr/>
          <p:nvPr userDrawn="1"/>
        </p:nvSpPr>
        <p:spPr>
          <a:xfrm>
            <a:off x="9140823" y="4065"/>
            <a:ext cx="2127251" cy="706244"/>
          </a:xfrm>
          <a:custGeom>
            <a:avLst/>
            <a:gdLst>
              <a:gd name="connsiteX0" fmla="*/ 440089 w 2127251"/>
              <a:gd name="connsiteY0" fmla="*/ 0 h 706244"/>
              <a:gd name="connsiteX1" fmla="*/ 2127251 w 2127251"/>
              <a:gd name="connsiteY1" fmla="*/ 0 h 706244"/>
              <a:gd name="connsiteX2" fmla="*/ 2127251 w 2127251"/>
              <a:gd name="connsiteY2" fmla="*/ 706244 h 706244"/>
              <a:gd name="connsiteX3" fmla="*/ 0 w 2127251"/>
              <a:gd name="connsiteY3" fmla="*/ 706244 h 706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7251" h="706244">
                <a:moveTo>
                  <a:pt x="440089" y="0"/>
                </a:moveTo>
                <a:lnTo>
                  <a:pt x="2127251" y="0"/>
                </a:lnTo>
                <a:lnTo>
                  <a:pt x="2127251" y="706244"/>
                </a:lnTo>
                <a:lnTo>
                  <a:pt x="0" y="7062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598738F-E513-41A3-96E5-1CA4B5A4407A}"/>
              </a:ext>
            </a:extLst>
          </p:cNvPr>
          <p:cNvCxnSpPr>
            <a:cxnSpLocks/>
          </p:cNvCxnSpPr>
          <p:nvPr userDrawn="1"/>
        </p:nvCxnSpPr>
        <p:spPr>
          <a:xfrm flipH="1">
            <a:off x="9140823" y="4065"/>
            <a:ext cx="454026" cy="7062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DEBDAB-2E9C-4EA6-BB7D-DBB584CF669D}"/>
              </a:ext>
            </a:extLst>
          </p:cNvPr>
          <p:cNvSpPr/>
          <p:nvPr/>
        </p:nvSpPr>
        <p:spPr>
          <a:xfrm>
            <a:off x="208593" y="100393"/>
            <a:ext cx="8693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40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6">
            <a:extLst>
              <a:ext uri="{FF2B5EF4-FFF2-40B4-BE49-F238E27FC236}">
                <a16:creationId xmlns:a16="http://schemas.microsoft.com/office/drawing/2014/main" id="{DE860171-3306-4E56-9A49-4E434868062F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245600" y="6356350"/>
            <a:ext cx="2743200" cy="365125"/>
          </a:xfrm>
        </p:spPr>
        <p:txBody>
          <a:bodyPr/>
          <a:lstStyle>
            <a:lvl1pPr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7A72DAA-5DD6-4274-9A89-84E484D5D9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1C12158D-F4EE-42DA-9B59-4CC2535DFE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7771" y="369808"/>
            <a:ext cx="935636" cy="28424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BE5BA0-61DB-4753-A427-890D26CB91E7}"/>
              </a:ext>
            </a:extLst>
          </p:cNvPr>
          <p:cNvSpPr/>
          <p:nvPr userDrawn="1"/>
        </p:nvSpPr>
        <p:spPr>
          <a:xfrm>
            <a:off x="878403" y="181512"/>
            <a:ext cx="6591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spc="-50" dirty="0">
                <a:gradFill>
                  <a:gsLst>
                    <a:gs pos="100000">
                      <a:srgbClr val="F6F6F6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소제목</a:t>
            </a:r>
            <a:r>
              <a:rPr lang="en-US" altLang="ko-KR" sz="1100" spc="-50" dirty="0">
                <a:gradFill>
                  <a:gsLst>
                    <a:gs pos="100000">
                      <a:srgbClr val="F6F6F6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spc="-50" dirty="0">
              <a:gradFill>
                <a:gsLst>
                  <a:gs pos="100000">
                    <a:srgbClr val="F6F6F6"/>
                  </a:gs>
                  <a:gs pos="0">
                    <a:schemeClr val="bg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918A1A-E8AA-4E2A-991C-C26E71022F74}"/>
              </a:ext>
            </a:extLst>
          </p:cNvPr>
          <p:cNvSpPr/>
          <p:nvPr userDrawn="1"/>
        </p:nvSpPr>
        <p:spPr>
          <a:xfrm>
            <a:off x="878403" y="372056"/>
            <a:ext cx="3096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spc="-50" dirty="0">
                <a:gradFill>
                  <a:gsLst>
                    <a:gs pos="100000">
                      <a:srgbClr val="F6F6F6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소제목</a:t>
            </a:r>
            <a:r>
              <a:rPr lang="en-US" altLang="ko-KR" b="0" spc="-50" dirty="0">
                <a:gradFill>
                  <a:gsLst>
                    <a:gs pos="100000">
                      <a:srgbClr val="F6F6F6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0" spc="-50" dirty="0">
              <a:gradFill>
                <a:gsLst>
                  <a:gs pos="100000">
                    <a:srgbClr val="F6F6F6"/>
                  </a:gs>
                  <a:gs pos="0">
                    <a:schemeClr val="bg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4202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98A604-BA80-4000-B330-7FFFD3480463}"/>
              </a:ext>
            </a:extLst>
          </p:cNvPr>
          <p:cNvSpPr/>
          <p:nvPr userDrawn="1"/>
        </p:nvSpPr>
        <p:spPr>
          <a:xfrm>
            <a:off x="-1" y="0"/>
            <a:ext cx="12192001" cy="71437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7C952DF8-AE15-42C8-BC84-18A662C26A73}"/>
              </a:ext>
            </a:extLst>
          </p:cNvPr>
          <p:cNvSpPr/>
          <p:nvPr userDrawn="1"/>
        </p:nvSpPr>
        <p:spPr>
          <a:xfrm>
            <a:off x="9140823" y="4065"/>
            <a:ext cx="2127251" cy="706244"/>
          </a:xfrm>
          <a:custGeom>
            <a:avLst/>
            <a:gdLst>
              <a:gd name="connsiteX0" fmla="*/ 440089 w 2127251"/>
              <a:gd name="connsiteY0" fmla="*/ 0 h 706244"/>
              <a:gd name="connsiteX1" fmla="*/ 2127251 w 2127251"/>
              <a:gd name="connsiteY1" fmla="*/ 0 h 706244"/>
              <a:gd name="connsiteX2" fmla="*/ 2127251 w 2127251"/>
              <a:gd name="connsiteY2" fmla="*/ 706244 h 706244"/>
              <a:gd name="connsiteX3" fmla="*/ 0 w 2127251"/>
              <a:gd name="connsiteY3" fmla="*/ 706244 h 706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7251" h="706244">
                <a:moveTo>
                  <a:pt x="440089" y="0"/>
                </a:moveTo>
                <a:lnTo>
                  <a:pt x="2127251" y="0"/>
                </a:lnTo>
                <a:lnTo>
                  <a:pt x="2127251" y="706244"/>
                </a:lnTo>
                <a:lnTo>
                  <a:pt x="0" y="7062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598738F-E513-41A3-96E5-1CA4B5A4407A}"/>
              </a:ext>
            </a:extLst>
          </p:cNvPr>
          <p:cNvCxnSpPr>
            <a:cxnSpLocks/>
          </p:cNvCxnSpPr>
          <p:nvPr userDrawn="1"/>
        </p:nvCxnSpPr>
        <p:spPr>
          <a:xfrm flipH="1">
            <a:off x="9140823" y="4065"/>
            <a:ext cx="454026" cy="7062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DEBDAB-2E9C-4EA6-BB7D-DBB584CF669D}"/>
              </a:ext>
            </a:extLst>
          </p:cNvPr>
          <p:cNvSpPr/>
          <p:nvPr/>
        </p:nvSpPr>
        <p:spPr>
          <a:xfrm>
            <a:off x="208593" y="100393"/>
            <a:ext cx="8693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40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6">
            <a:extLst>
              <a:ext uri="{FF2B5EF4-FFF2-40B4-BE49-F238E27FC236}">
                <a16:creationId xmlns:a16="http://schemas.microsoft.com/office/drawing/2014/main" id="{3B6D0B43-D9D0-4A15-BA9B-DE1E4AFA4C51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245600" y="6356350"/>
            <a:ext cx="2743200" cy="365125"/>
          </a:xfrm>
        </p:spPr>
        <p:txBody>
          <a:bodyPr/>
          <a:lstStyle>
            <a:lvl1pPr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7A72DAA-5DD6-4274-9A89-84E484D5D9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63C7041A-D957-4C5C-B99E-E8AB3DFA28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7771" y="369808"/>
            <a:ext cx="935636" cy="28424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0032F0-4215-4D66-89C6-320FB56A2C2E}"/>
              </a:ext>
            </a:extLst>
          </p:cNvPr>
          <p:cNvSpPr/>
          <p:nvPr userDrawn="1"/>
        </p:nvSpPr>
        <p:spPr>
          <a:xfrm>
            <a:off x="878403" y="181512"/>
            <a:ext cx="6591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spc="-50" dirty="0">
                <a:gradFill>
                  <a:gsLst>
                    <a:gs pos="100000">
                      <a:srgbClr val="F6F6F6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소제목</a:t>
            </a:r>
            <a:r>
              <a:rPr lang="en-US" altLang="ko-KR" sz="1100" spc="-50" dirty="0">
                <a:gradFill>
                  <a:gsLst>
                    <a:gs pos="100000">
                      <a:srgbClr val="F6F6F6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spc="-50" dirty="0">
              <a:gradFill>
                <a:gsLst>
                  <a:gs pos="100000">
                    <a:srgbClr val="F6F6F6"/>
                  </a:gs>
                  <a:gs pos="0">
                    <a:schemeClr val="bg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F67C04-64D7-4EB0-902F-BC1987A247F4}"/>
              </a:ext>
            </a:extLst>
          </p:cNvPr>
          <p:cNvSpPr/>
          <p:nvPr userDrawn="1"/>
        </p:nvSpPr>
        <p:spPr>
          <a:xfrm>
            <a:off x="878403" y="372056"/>
            <a:ext cx="3096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spc="-50" dirty="0">
                <a:gradFill>
                  <a:gsLst>
                    <a:gs pos="100000">
                      <a:srgbClr val="F6F6F6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소제목</a:t>
            </a:r>
            <a:r>
              <a:rPr lang="en-US" altLang="ko-KR" b="0" spc="-50" dirty="0">
                <a:gradFill>
                  <a:gsLst>
                    <a:gs pos="100000">
                      <a:srgbClr val="F6F6F6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0" spc="-50" dirty="0">
              <a:gradFill>
                <a:gsLst>
                  <a:gs pos="100000">
                    <a:srgbClr val="F6F6F6"/>
                  </a:gs>
                  <a:gs pos="0">
                    <a:schemeClr val="bg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Google Shape;9;p1">
            <a:extLst>
              <a:ext uri="{FF2B5EF4-FFF2-40B4-BE49-F238E27FC236}">
                <a16:creationId xmlns:a16="http://schemas.microsoft.com/office/drawing/2014/main" id="{E8FC7FD3-D703-4FFF-BD96-A818542BECD7}"/>
              </a:ext>
            </a:extLst>
          </p:cNvPr>
          <p:cNvSpPr/>
          <p:nvPr userDrawn="1"/>
        </p:nvSpPr>
        <p:spPr>
          <a:xfrm>
            <a:off x="9423400" y="6730463"/>
            <a:ext cx="2217400" cy="46500"/>
          </a:xfrm>
          <a:prstGeom prst="rect">
            <a:avLst/>
          </a:prstGeom>
          <a:gradFill flip="none" rotWithShape="1">
            <a:gsLst>
              <a:gs pos="0">
                <a:srgbClr val="ED7D31">
                  <a:tint val="66000"/>
                  <a:satMod val="160000"/>
                </a:srgbClr>
              </a:gs>
              <a:gs pos="50000">
                <a:srgbClr val="ED7D31">
                  <a:tint val="44500"/>
                  <a:satMod val="160000"/>
                </a:srgbClr>
              </a:gs>
              <a:gs pos="100000">
                <a:srgbClr val="ED7D31">
                  <a:tint val="23500"/>
                  <a:satMod val="160000"/>
                  <a:alpha val="4000"/>
                </a:srgbClr>
              </a:gs>
            </a:gsLst>
            <a:lin ang="10800000" scaled="0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5" name="Google Shape;10;p1">
            <a:extLst>
              <a:ext uri="{FF2B5EF4-FFF2-40B4-BE49-F238E27FC236}">
                <a16:creationId xmlns:a16="http://schemas.microsoft.com/office/drawing/2014/main" id="{5B88D5C0-1EE4-4DF9-AA29-014CD0ED5895}"/>
              </a:ext>
            </a:extLst>
          </p:cNvPr>
          <p:cNvSpPr/>
          <p:nvPr userDrawn="1"/>
        </p:nvSpPr>
        <p:spPr>
          <a:xfrm>
            <a:off x="11614400" y="6730463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452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5008843-2B92-40A7-8536-1C17040C43E1}"/>
              </a:ext>
            </a:extLst>
          </p:cNvPr>
          <p:cNvSpPr/>
          <p:nvPr userDrawn="1"/>
        </p:nvSpPr>
        <p:spPr>
          <a:xfrm>
            <a:off x="0" y="706244"/>
            <a:ext cx="12192000" cy="1488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AB03DA11-BF7D-4AEF-90E4-E4F21B3B7C5F}"/>
              </a:ext>
            </a:extLst>
          </p:cNvPr>
          <p:cNvSpPr/>
          <p:nvPr userDrawn="1"/>
        </p:nvSpPr>
        <p:spPr>
          <a:xfrm>
            <a:off x="0" y="0"/>
            <a:ext cx="12192000" cy="706244"/>
          </a:xfrm>
          <a:custGeom>
            <a:avLst/>
            <a:gdLst>
              <a:gd name="connsiteX0" fmla="*/ 7880606 w 10691813"/>
              <a:gd name="connsiteY0" fmla="*/ 0 h 542925"/>
              <a:gd name="connsiteX1" fmla="*/ 10691813 w 10691813"/>
              <a:gd name="connsiteY1" fmla="*/ 0 h 542925"/>
              <a:gd name="connsiteX2" fmla="*/ 10691813 w 10691813"/>
              <a:gd name="connsiteY2" fmla="*/ 542925 h 542925"/>
              <a:gd name="connsiteX3" fmla="*/ 7334733 w 10691813"/>
              <a:gd name="connsiteY3" fmla="*/ 542925 h 542925"/>
              <a:gd name="connsiteX4" fmla="*/ 0 w 10691813"/>
              <a:gd name="connsiteY4" fmla="*/ 0 h 542925"/>
              <a:gd name="connsiteX5" fmla="*/ 7819976 w 10691813"/>
              <a:gd name="connsiteY5" fmla="*/ 0 h 542925"/>
              <a:gd name="connsiteX6" fmla="*/ 7274104 w 10691813"/>
              <a:gd name="connsiteY6" fmla="*/ 542925 h 542925"/>
              <a:gd name="connsiteX7" fmla="*/ 0 w 10691813"/>
              <a:gd name="connsiteY7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1813" h="542925">
                <a:moveTo>
                  <a:pt x="7880606" y="0"/>
                </a:moveTo>
                <a:lnTo>
                  <a:pt x="10691813" y="0"/>
                </a:lnTo>
                <a:lnTo>
                  <a:pt x="10691813" y="542925"/>
                </a:lnTo>
                <a:lnTo>
                  <a:pt x="7334733" y="542925"/>
                </a:lnTo>
                <a:close/>
                <a:moveTo>
                  <a:pt x="0" y="0"/>
                </a:moveTo>
                <a:lnTo>
                  <a:pt x="7819976" y="0"/>
                </a:lnTo>
                <a:lnTo>
                  <a:pt x="7274104" y="542925"/>
                </a:lnTo>
                <a:lnTo>
                  <a:pt x="0" y="5429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슬라이드 번호 개체 틀 6">
            <a:extLst>
              <a:ext uri="{FF2B5EF4-FFF2-40B4-BE49-F238E27FC236}">
                <a16:creationId xmlns:a16="http://schemas.microsoft.com/office/drawing/2014/main" id="{A088D8FE-211D-41DC-8582-B6C5629D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356350"/>
            <a:ext cx="2743200" cy="365125"/>
          </a:xfrm>
        </p:spPr>
        <p:txBody>
          <a:bodyPr/>
          <a:lstStyle>
            <a:lvl1pPr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7A72DAA-5DD6-4274-9A89-84E484D5D9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8874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46F42-149E-4B13-8CFB-5F7257565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BA9177-0812-451F-9B3C-0027E6942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0A1EA2-D440-47A7-B611-96C7C12C9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94AEDB-76E1-4ECA-B3CF-0BA4D9F5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92035A-B8B8-4647-B2E7-DC3BF714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6AA85F-2CBF-4029-BCE3-81AB8BA2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DAA-5DD6-4274-9A89-84E484D5D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5826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68DEF-6481-4719-9D1E-AC71009A6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C94C26-FC19-4D3E-A6C4-65F439B9E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0AFCA6-B2BA-45CD-AC66-7F3AE3052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3B45C0-F16F-43F7-9CA2-DB441159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CC3AE1-3D62-4108-95A8-A2DEBA13A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36F102-BCBC-466A-B6A0-CCDBC6FC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DAA-5DD6-4274-9A89-84E484D5D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02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Technology &amp;amp; innovation management | Arthur D. Little">
            <a:extLst>
              <a:ext uri="{FF2B5EF4-FFF2-40B4-BE49-F238E27FC236}">
                <a16:creationId xmlns:a16="http://schemas.microsoft.com/office/drawing/2014/main" id="{B3919DF9-55C3-4874-9C40-59C0C56138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1015E9E-1714-497B-B743-A1C0967FF9D3}"/>
              </a:ext>
            </a:extLst>
          </p:cNvPr>
          <p:cNvSpPr/>
          <p:nvPr userDrawn="1"/>
        </p:nvSpPr>
        <p:spPr>
          <a:xfrm>
            <a:off x="0" y="7854"/>
            <a:ext cx="12192000" cy="6875285"/>
          </a:xfrm>
          <a:prstGeom prst="rect">
            <a:avLst/>
          </a:prstGeom>
          <a:gradFill>
            <a:gsLst>
              <a:gs pos="100000">
                <a:srgbClr val="34868C"/>
              </a:gs>
              <a:gs pos="20000">
                <a:schemeClr val="accent6">
                  <a:lumMod val="75000"/>
                  <a:alpha val="29000"/>
                </a:schemeClr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4772" latinLnBrk="0">
              <a:defRPr/>
            </a:pPr>
            <a:endParaRPr lang="ko-KR" altLang="en-US" sz="1633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3C86D135-B86A-4EBC-AB23-699F789D011C}"/>
              </a:ext>
            </a:extLst>
          </p:cNvPr>
          <p:cNvSpPr/>
          <p:nvPr userDrawn="1"/>
        </p:nvSpPr>
        <p:spPr>
          <a:xfrm>
            <a:off x="2475874" y="7854"/>
            <a:ext cx="9716126" cy="6883139"/>
          </a:xfrm>
          <a:custGeom>
            <a:avLst/>
            <a:gdLst>
              <a:gd name="connsiteX0" fmla="*/ 5279807 w 9716126"/>
              <a:gd name="connsiteY0" fmla="*/ 0 h 6875285"/>
              <a:gd name="connsiteX1" fmla="*/ 9716126 w 9716126"/>
              <a:gd name="connsiteY1" fmla="*/ 0 h 6875285"/>
              <a:gd name="connsiteX2" fmla="*/ 9716126 w 9716126"/>
              <a:gd name="connsiteY2" fmla="*/ 6875285 h 6875285"/>
              <a:gd name="connsiteX3" fmla="*/ 0 w 9716126"/>
              <a:gd name="connsiteY3" fmla="*/ 6875285 h 687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6126" h="6875285">
                <a:moveTo>
                  <a:pt x="5279807" y="0"/>
                </a:moveTo>
                <a:lnTo>
                  <a:pt x="9716126" y="0"/>
                </a:lnTo>
                <a:lnTo>
                  <a:pt x="9716126" y="6875285"/>
                </a:lnTo>
                <a:lnTo>
                  <a:pt x="0" y="68752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48B83E47-66F4-44DD-ABC3-92AD47815D25}"/>
              </a:ext>
            </a:extLst>
          </p:cNvPr>
          <p:cNvSpPr/>
          <p:nvPr userDrawn="1"/>
        </p:nvSpPr>
        <p:spPr>
          <a:xfrm rot="5400000">
            <a:off x="-428760" y="425211"/>
            <a:ext cx="3635965" cy="278554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4772" latinLnBrk="0">
              <a:defRPr/>
            </a:pPr>
            <a:endParaRPr lang="ko-KR" altLang="en-US" sz="1633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75236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C3464-8482-4586-8BC9-B7AFCFD9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53E4CB-9EEA-4074-9350-2463ECF73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4DA48-A1DE-48BB-B553-59665ACA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89149C-AEE0-4A8D-9682-CD84DEE3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DDDF8-D5C8-47C2-817D-AF91EB82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DAA-5DD6-4274-9A89-84E484D5D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896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3B0ECB-B3F0-4CAA-AD14-47CD4AAE4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D59AF5-CB09-47C1-B22D-C9ECEF30C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61581A-15EE-4704-B34B-8BC812FA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C3BB5-7453-4EDA-8830-7090194B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C5DE15-1FDA-4CF9-9060-E0C5A7B98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DAA-5DD6-4274-9A89-84E484D5D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4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EIT HEI Initiative Press Release November 2021">
            <a:extLst>
              <a:ext uri="{FF2B5EF4-FFF2-40B4-BE49-F238E27FC236}">
                <a16:creationId xmlns:a16="http://schemas.microsoft.com/office/drawing/2014/main" id="{57A9D9D5-66BF-41C3-9C34-BF5D35D7028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7FCBA39-1909-4A1F-A6E6-F6EF14F54B19}"/>
              </a:ext>
            </a:extLst>
          </p:cNvPr>
          <p:cNvSpPr/>
          <p:nvPr userDrawn="1"/>
        </p:nvSpPr>
        <p:spPr>
          <a:xfrm>
            <a:off x="0" y="7854"/>
            <a:ext cx="12192000" cy="6875285"/>
          </a:xfrm>
          <a:prstGeom prst="rect">
            <a:avLst/>
          </a:prstGeom>
          <a:gradFill>
            <a:gsLst>
              <a:gs pos="100000">
                <a:srgbClr val="1475F1">
                  <a:alpha val="0"/>
                </a:srgbClr>
              </a:gs>
              <a:gs pos="20000">
                <a:schemeClr val="accent1">
                  <a:lumMod val="50000"/>
                </a:schemeClr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4772" latinLnBrk="0">
              <a:defRPr/>
            </a:pPr>
            <a:endParaRPr lang="ko-KR" altLang="en-US" sz="1633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82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D0B325-7E7A-4F39-AB71-3797912D23AE}"/>
              </a:ext>
            </a:extLst>
          </p:cNvPr>
          <p:cNvSpPr/>
          <p:nvPr userDrawn="1"/>
        </p:nvSpPr>
        <p:spPr>
          <a:xfrm>
            <a:off x="-1" y="0"/>
            <a:ext cx="9594850" cy="7126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98A604-BA80-4000-B330-7FFFD3480463}"/>
              </a:ext>
            </a:extLst>
          </p:cNvPr>
          <p:cNvSpPr/>
          <p:nvPr userDrawn="1"/>
        </p:nvSpPr>
        <p:spPr>
          <a:xfrm>
            <a:off x="7765868" y="0"/>
            <a:ext cx="1828981" cy="202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7C952DF8-AE15-42C8-BC84-18A662C26A73}"/>
              </a:ext>
            </a:extLst>
          </p:cNvPr>
          <p:cNvSpPr/>
          <p:nvPr userDrawn="1"/>
        </p:nvSpPr>
        <p:spPr>
          <a:xfrm>
            <a:off x="8943975" y="0"/>
            <a:ext cx="3248025" cy="714375"/>
          </a:xfrm>
          <a:custGeom>
            <a:avLst/>
            <a:gdLst>
              <a:gd name="connsiteX0" fmla="*/ 440089 w 2127251"/>
              <a:gd name="connsiteY0" fmla="*/ 0 h 706244"/>
              <a:gd name="connsiteX1" fmla="*/ 2127251 w 2127251"/>
              <a:gd name="connsiteY1" fmla="*/ 0 h 706244"/>
              <a:gd name="connsiteX2" fmla="*/ 2127251 w 2127251"/>
              <a:gd name="connsiteY2" fmla="*/ 706244 h 706244"/>
              <a:gd name="connsiteX3" fmla="*/ 0 w 2127251"/>
              <a:gd name="connsiteY3" fmla="*/ 706244 h 706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7251" h="706244">
                <a:moveTo>
                  <a:pt x="440089" y="0"/>
                </a:moveTo>
                <a:lnTo>
                  <a:pt x="2127251" y="0"/>
                </a:lnTo>
                <a:lnTo>
                  <a:pt x="2127251" y="706244"/>
                </a:lnTo>
                <a:lnTo>
                  <a:pt x="0" y="7062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598738F-E513-41A3-96E5-1CA4B5A4407A}"/>
              </a:ext>
            </a:extLst>
          </p:cNvPr>
          <p:cNvCxnSpPr>
            <a:cxnSpLocks/>
          </p:cNvCxnSpPr>
          <p:nvPr userDrawn="1"/>
        </p:nvCxnSpPr>
        <p:spPr>
          <a:xfrm flipH="1">
            <a:off x="8903494" y="4065"/>
            <a:ext cx="691355" cy="7501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슬라이드 번호 개체 틀 6">
            <a:extLst>
              <a:ext uri="{FF2B5EF4-FFF2-40B4-BE49-F238E27FC236}">
                <a16:creationId xmlns:a16="http://schemas.microsoft.com/office/drawing/2014/main" id="{1FA6B54B-F466-430F-B995-4DCC45CF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356350"/>
            <a:ext cx="2743200" cy="365125"/>
          </a:xfrm>
        </p:spPr>
        <p:txBody>
          <a:bodyPr/>
          <a:lstStyle>
            <a:lvl1pPr>
              <a:defRPr sz="1400" b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7A72DAA-5DD6-4274-9A89-84E484D5D9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B9EC274-4B72-46C7-8C55-521849575D55}"/>
              </a:ext>
            </a:extLst>
          </p:cNvPr>
          <p:cNvGrpSpPr/>
          <p:nvPr userDrawn="1"/>
        </p:nvGrpSpPr>
        <p:grpSpPr>
          <a:xfrm>
            <a:off x="208593" y="46348"/>
            <a:ext cx="11774814" cy="707886"/>
            <a:chOff x="208593" y="100393"/>
            <a:chExt cx="11774814" cy="70788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6C29EB1-7C11-4CD0-BD3D-B374EB79B3D8}"/>
                </a:ext>
              </a:extLst>
            </p:cNvPr>
            <p:cNvSpPr/>
            <p:nvPr/>
          </p:nvSpPr>
          <p:spPr>
            <a:xfrm>
              <a:off x="208593" y="100393"/>
              <a:ext cx="86931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4000" spc="-1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  <a:endParaRPr lang="ko-KR" altLang="en-US" sz="40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2A586B5-0831-4884-BFAA-15239CE1FBD5}"/>
                </a:ext>
              </a:extLst>
            </p:cNvPr>
            <p:cNvSpPr/>
            <p:nvPr userDrawn="1"/>
          </p:nvSpPr>
          <p:spPr>
            <a:xfrm>
              <a:off x="878403" y="372056"/>
              <a:ext cx="309669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0" spc="-50" dirty="0">
                  <a:gradFill>
                    <a:gsLst>
                      <a:gs pos="100000">
                        <a:srgbClr val="F6F6F6"/>
                      </a:gs>
                      <a:gs pos="0">
                        <a:schemeClr val="bg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Python GUI</a:t>
              </a:r>
            </a:p>
          </p:txBody>
        </p:sp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38BAF074-D08E-4F06-9493-E1C25DEA38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47771" y="369808"/>
              <a:ext cx="935636" cy="284244"/>
            </a:xfrm>
            <a:prstGeom prst="rect">
              <a:avLst/>
            </a:prstGeom>
          </p:spPr>
        </p:pic>
      </p:grpSp>
      <p:sp>
        <p:nvSpPr>
          <p:cNvPr id="20" name="Google Shape;10;p1">
            <a:extLst>
              <a:ext uri="{FF2B5EF4-FFF2-40B4-BE49-F238E27FC236}">
                <a16:creationId xmlns:a16="http://schemas.microsoft.com/office/drawing/2014/main" id="{8D5BD677-CADD-488B-B276-04F523254575}"/>
              </a:ext>
            </a:extLst>
          </p:cNvPr>
          <p:cNvSpPr/>
          <p:nvPr userDrawn="1"/>
        </p:nvSpPr>
        <p:spPr>
          <a:xfrm>
            <a:off x="11619162" y="6674975"/>
            <a:ext cx="369007" cy="46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13" name="Google Shape;10;p1">
            <a:extLst>
              <a:ext uri="{FF2B5EF4-FFF2-40B4-BE49-F238E27FC236}">
                <a16:creationId xmlns:a16="http://schemas.microsoft.com/office/drawing/2014/main" id="{A92E8F31-DFFD-44D8-B974-A64E6C080063}"/>
              </a:ext>
            </a:extLst>
          </p:cNvPr>
          <p:cNvSpPr/>
          <p:nvPr userDrawn="1"/>
        </p:nvSpPr>
        <p:spPr>
          <a:xfrm>
            <a:off x="8761301" y="322392"/>
            <a:ext cx="968598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23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D0B325-7E7A-4F39-AB71-3797912D23AE}"/>
              </a:ext>
            </a:extLst>
          </p:cNvPr>
          <p:cNvSpPr/>
          <p:nvPr userDrawn="1"/>
        </p:nvSpPr>
        <p:spPr>
          <a:xfrm>
            <a:off x="-1" y="0"/>
            <a:ext cx="9594850" cy="7126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98A604-BA80-4000-B330-7FFFD3480463}"/>
              </a:ext>
            </a:extLst>
          </p:cNvPr>
          <p:cNvSpPr/>
          <p:nvPr userDrawn="1"/>
        </p:nvSpPr>
        <p:spPr>
          <a:xfrm>
            <a:off x="7765868" y="0"/>
            <a:ext cx="1828981" cy="202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7C952DF8-AE15-42C8-BC84-18A662C26A73}"/>
              </a:ext>
            </a:extLst>
          </p:cNvPr>
          <p:cNvSpPr/>
          <p:nvPr userDrawn="1"/>
        </p:nvSpPr>
        <p:spPr>
          <a:xfrm>
            <a:off x="8943975" y="0"/>
            <a:ext cx="3248025" cy="714375"/>
          </a:xfrm>
          <a:custGeom>
            <a:avLst/>
            <a:gdLst>
              <a:gd name="connsiteX0" fmla="*/ 440089 w 2127251"/>
              <a:gd name="connsiteY0" fmla="*/ 0 h 706244"/>
              <a:gd name="connsiteX1" fmla="*/ 2127251 w 2127251"/>
              <a:gd name="connsiteY1" fmla="*/ 0 h 706244"/>
              <a:gd name="connsiteX2" fmla="*/ 2127251 w 2127251"/>
              <a:gd name="connsiteY2" fmla="*/ 706244 h 706244"/>
              <a:gd name="connsiteX3" fmla="*/ 0 w 2127251"/>
              <a:gd name="connsiteY3" fmla="*/ 706244 h 706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7251" h="706244">
                <a:moveTo>
                  <a:pt x="440089" y="0"/>
                </a:moveTo>
                <a:lnTo>
                  <a:pt x="2127251" y="0"/>
                </a:lnTo>
                <a:lnTo>
                  <a:pt x="2127251" y="706244"/>
                </a:lnTo>
                <a:lnTo>
                  <a:pt x="0" y="7062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598738F-E513-41A3-96E5-1CA4B5A4407A}"/>
              </a:ext>
            </a:extLst>
          </p:cNvPr>
          <p:cNvCxnSpPr>
            <a:cxnSpLocks/>
          </p:cNvCxnSpPr>
          <p:nvPr userDrawn="1"/>
        </p:nvCxnSpPr>
        <p:spPr>
          <a:xfrm flipH="1">
            <a:off x="8903494" y="4065"/>
            <a:ext cx="691355" cy="7501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슬라이드 번호 개체 틀 6">
            <a:extLst>
              <a:ext uri="{FF2B5EF4-FFF2-40B4-BE49-F238E27FC236}">
                <a16:creationId xmlns:a16="http://schemas.microsoft.com/office/drawing/2014/main" id="{1FA6B54B-F466-430F-B995-4DCC45CF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356350"/>
            <a:ext cx="2743200" cy="365125"/>
          </a:xfrm>
        </p:spPr>
        <p:txBody>
          <a:bodyPr/>
          <a:lstStyle>
            <a:lvl1pPr>
              <a:defRPr sz="1400" b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7A72DAA-5DD6-4274-9A89-84E484D5D9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B9EC274-4B72-46C7-8C55-521849575D55}"/>
              </a:ext>
            </a:extLst>
          </p:cNvPr>
          <p:cNvGrpSpPr/>
          <p:nvPr userDrawn="1"/>
        </p:nvGrpSpPr>
        <p:grpSpPr>
          <a:xfrm>
            <a:off x="208593" y="46348"/>
            <a:ext cx="11774814" cy="707886"/>
            <a:chOff x="208593" y="100393"/>
            <a:chExt cx="11774814" cy="70788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6C29EB1-7C11-4CD0-BD3D-B374EB79B3D8}"/>
                </a:ext>
              </a:extLst>
            </p:cNvPr>
            <p:cNvSpPr/>
            <p:nvPr/>
          </p:nvSpPr>
          <p:spPr>
            <a:xfrm>
              <a:off x="208593" y="100393"/>
              <a:ext cx="86931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4000" spc="-15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</a:t>
              </a:r>
              <a:endParaRPr lang="ko-KR" altLang="en-US" sz="40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2A586B5-0831-4884-BFAA-15239CE1FBD5}"/>
                </a:ext>
              </a:extLst>
            </p:cNvPr>
            <p:cNvSpPr/>
            <p:nvPr userDrawn="1"/>
          </p:nvSpPr>
          <p:spPr>
            <a:xfrm>
              <a:off x="878403" y="372056"/>
              <a:ext cx="309669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0" spc="-50" dirty="0" err="1">
                  <a:gradFill>
                    <a:gsLst>
                      <a:gs pos="100000">
                        <a:srgbClr val="F6F6F6"/>
                      </a:gs>
                      <a:gs pos="0">
                        <a:schemeClr val="bg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사업화계획</a:t>
              </a:r>
              <a:endParaRPr lang="ko-KR" altLang="en-US" b="0" spc="-50" dirty="0">
                <a:gradFill>
                  <a:gsLst>
                    <a:gs pos="100000">
                      <a:srgbClr val="F6F6F6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38BAF074-D08E-4F06-9493-E1C25DEA38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47771" y="369808"/>
              <a:ext cx="935636" cy="284244"/>
            </a:xfrm>
            <a:prstGeom prst="rect">
              <a:avLst/>
            </a:prstGeom>
          </p:spPr>
        </p:pic>
      </p:grpSp>
      <p:sp>
        <p:nvSpPr>
          <p:cNvPr id="20" name="Google Shape;10;p1">
            <a:extLst>
              <a:ext uri="{FF2B5EF4-FFF2-40B4-BE49-F238E27FC236}">
                <a16:creationId xmlns:a16="http://schemas.microsoft.com/office/drawing/2014/main" id="{8D5BD677-CADD-488B-B276-04F523254575}"/>
              </a:ext>
            </a:extLst>
          </p:cNvPr>
          <p:cNvSpPr/>
          <p:nvPr userDrawn="1"/>
        </p:nvSpPr>
        <p:spPr>
          <a:xfrm>
            <a:off x="11619162" y="6674975"/>
            <a:ext cx="369007" cy="46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13" name="Google Shape;10;p1">
            <a:extLst>
              <a:ext uri="{FF2B5EF4-FFF2-40B4-BE49-F238E27FC236}">
                <a16:creationId xmlns:a16="http://schemas.microsoft.com/office/drawing/2014/main" id="{A92E8F31-DFFD-44D8-B974-A64E6C080063}"/>
              </a:ext>
            </a:extLst>
          </p:cNvPr>
          <p:cNvSpPr/>
          <p:nvPr userDrawn="1"/>
        </p:nvSpPr>
        <p:spPr>
          <a:xfrm>
            <a:off x="8761301" y="322392"/>
            <a:ext cx="968598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65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F980C32-BC6F-4352-94A0-C3DCE1824F50}"/>
              </a:ext>
            </a:extLst>
          </p:cNvPr>
          <p:cNvGrpSpPr/>
          <p:nvPr userDrawn="1"/>
        </p:nvGrpSpPr>
        <p:grpSpPr>
          <a:xfrm>
            <a:off x="-1" y="0"/>
            <a:ext cx="9729900" cy="754234"/>
            <a:chOff x="152399" y="152400"/>
            <a:chExt cx="9729900" cy="75423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EEE511D-9DE0-49B9-9AF1-AAFD8A56A232}"/>
                </a:ext>
              </a:extLst>
            </p:cNvPr>
            <p:cNvSpPr/>
            <p:nvPr userDrawn="1"/>
          </p:nvSpPr>
          <p:spPr>
            <a:xfrm>
              <a:off x="152399" y="152400"/>
              <a:ext cx="9594850" cy="7126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B22AB98-C938-46CE-A988-1FA478C3D2DA}"/>
                </a:ext>
              </a:extLst>
            </p:cNvPr>
            <p:cNvSpPr/>
            <p:nvPr userDrawn="1"/>
          </p:nvSpPr>
          <p:spPr>
            <a:xfrm>
              <a:off x="7918268" y="152400"/>
              <a:ext cx="1828981" cy="20247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9DD640B-6F4F-4890-8EF9-AB6FCD96BA7B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055894" y="156465"/>
              <a:ext cx="691355" cy="7501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Google Shape;10;p1">
              <a:extLst>
                <a:ext uri="{FF2B5EF4-FFF2-40B4-BE49-F238E27FC236}">
                  <a16:creationId xmlns:a16="http://schemas.microsoft.com/office/drawing/2014/main" id="{7794F80E-A886-4465-BDE7-F4F1B7C0318B}"/>
                </a:ext>
              </a:extLst>
            </p:cNvPr>
            <p:cNvSpPr/>
            <p:nvPr userDrawn="1"/>
          </p:nvSpPr>
          <p:spPr>
            <a:xfrm>
              <a:off x="8913701" y="474792"/>
              <a:ext cx="968598" cy="457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98A604-BA80-4000-B330-7FFFD3480463}"/>
              </a:ext>
            </a:extLst>
          </p:cNvPr>
          <p:cNvSpPr/>
          <p:nvPr userDrawn="1"/>
        </p:nvSpPr>
        <p:spPr>
          <a:xfrm>
            <a:off x="7765868" y="0"/>
            <a:ext cx="1828981" cy="2024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7C952DF8-AE15-42C8-BC84-18A662C26A73}"/>
              </a:ext>
            </a:extLst>
          </p:cNvPr>
          <p:cNvSpPr/>
          <p:nvPr userDrawn="1"/>
        </p:nvSpPr>
        <p:spPr>
          <a:xfrm>
            <a:off x="8943975" y="0"/>
            <a:ext cx="3248025" cy="714375"/>
          </a:xfrm>
          <a:custGeom>
            <a:avLst/>
            <a:gdLst>
              <a:gd name="connsiteX0" fmla="*/ 440089 w 2127251"/>
              <a:gd name="connsiteY0" fmla="*/ 0 h 706244"/>
              <a:gd name="connsiteX1" fmla="*/ 2127251 w 2127251"/>
              <a:gd name="connsiteY1" fmla="*/ 0 h 706244"/>
              <a:gd name="connsiteX2" fmla="*/ 2127251 w 2127251"/>
              <a:gd name="connsiteY2" fmla="*/ 706244 h 706244"/>
              <a:gd name="connsiteX3" fmla="*/ 0 w 2127251"/>
              <a:gd name="connsiteY3" fmla="*/ 706244 h 706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7251" h="706244">
                <a:moveTo>
                  <a:pt x="440089" y="0"/>
                </a:moveTo>
                <a:lnTo>
                  <a:pt x="2127251" y="0"/>
                </a:lnTo>
                <a:lnTo>
                  <a:pt x="2127251" y="706244"/>
                </a:lnTo>
                <a:lnTo>
                  <a:pt x="0" y="7062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598738F-E513-41A3-96E5-1CA4B5A4407A}"/>
              </a:ext>
            </a:extLst>
          </p:cNvPr>
          <p:cNvCxnSpPr>
            <a:cxnSpLocks/>
          </p:cNvCxnSpPr>
          <p:nvPr userDrawn="1"/>
        </p:nvCxnSpPr>
        <p:spPr>
          <a:xfrm flipH="1">
            <a:off x="8903494" y="4065"/>
            <a:ext cx="691355" cy="7501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슬라이드 번호 개체 틀 6">
            <a:extLst>
              <a:ext uri="{FF2B5EF4-FFF2-40B4-BE49-F238E27FC236}">
                <a16:creationId xmlns:a16="http://schemas.microsoft.com/office/drawing/2014/main" id="{1FA6B54B-F466-430F-B995-4DCC45CF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356350"/>
            <a:ext cx="2743200" cy="365125"/>
          </a:xfrm>
        </p:spPr>
        <p:txBody>
          <a:bodyPr/>
          <a:lstStyle>
            <a:lvl1pPr>
              <a:defRPr sz="1400" b="0">
                <a:solidFill>
                  <a:srgbClr val="72905D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7A72DAA-5DD6-4274-9A89-84E484D5D9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B9EC274-4B72-46C7-8C55-521849575D55}"/>
              </a:ext>
            </a:extLst>
          </p:cNvPr>
          <p:cNvGrpSpPr/>
          <p:nvPr userDrawn="1"/>
        </p:nvGrpSpPr>
        <p:grpSpPr>
          <a:xfrm>
            <a:off x="208593" y="46348"/>
            <a:ext cx="11774814" cy="707886"/>
            <a:chOff x="208593" y="100393"/>
            <a:chExt cx="11774814" cy="70788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6C29EB1-7C11-4CD0-BD3D-B374EB79B3D8}"/>
                </a:ext>
              </a:extLst>
            </p:cNvPr>
            <p:cNvSpPr/>
            <p:nvPr/>
          </p:nvSpPr>
          <p:spPr>
            <a:xfrm>
              <a:off x="208593" y="100393"/>
              <a:ext cx="86931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4000" spc="-15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</a:t>
              </a:r>
              <a:endParaRPr lang="ko-KR" altLang="en-US" sz="40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2A586B5-0831-4884-BFAA-15239CE1FBD5}"/>
                </a:ext>
              </a:extLst>
            </p:cNvPr>
            <p:cNvSpPr/>
            <p:nvPr userDrawn="1"/>
          </p:nvSpPr>
          <p:spPr>
            <a:xfrm>
              <a:off x="878403" y="372056"/>
              <a:ext cx="309669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0" spc="-50">
                  <a:gradFill>
                    <a:gsLst>
                      <a:gs pos="100000">
                        <a:srgbClr val="F6F6F6"/>
                      </a:gs>
                      <a:gs pos="0">
                        <a:schemeClr val="bg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사업화계획</a:t>
              </a:r>
              <a:endParaRPr lang="ko-KR" altLang="en-US" b="0" spc="-50" dirty="0">
                <a:gradFill>
                  <a:gsLst>
                    <a:gs pos="100000">
                      <a:srgbClr val="F6F6F6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38BAF074-D08E-4F06-9493-E1C25DEA38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47771" y="369808"/>
              <a:ext cx="935636" cy="284244"/>
            </a:xfrm>
            <a:prstGeom prst="rect">
              <a:avLst/>
            </a:prstGeom>
          </p:spPr>
        </p:pic>
      </p:grpSp>
      <p:sp>
        <p:nvSpPr>
          <p:cNvPr id="20" name="Google Shape;10;p1">
            <a:extLst>
              <a:ext uri="{FF2B5EF4-FFF2-40B4-BE49-F238E27FC236}">
                <a16:creationId xmlns:a16="http://schemas.microsoft.com/office/drawing/2014/main" id="{8D5BD677-CADD-488B-B276-04F523254575}"/>
              </a:ext>
            </a:extLst>
          </p:cNvPr>
          <p:cNvSpPr/>
          <p:nvPr userDrawn="1"/>
        </p:nvSpPr>
        <p:spPr>
          <a:xfrm>
            <a:off x="11619162" y="6674975"/>
            <a:ext cx="369007" cy="465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13" name="Google Shape;10;p1">
            <a:extLst>
              <a:ext uri="{FF2B5EF4-FFF2-40B4-BE49-F238E27FC236}">
                <a16:creationId xmlns:a16="http://schemas.microsoft.com/office/drawing/2014/main" id="{A92E8F31-DFFD-44D8-B974-A64E6C080063}"/>
              </a:ext>
            </a:extLst>
          </p:cNvPr>
          <p:cNvSpPr/>
          <p:nvPr userDrawn="1"/>
        </p:nvSpPr>
        <p:spPr>
          <a:xfrm>
            <a:off x="8761301" y="322392"/>
            <a:ext cx="968598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04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DD24B-0AF0-4419-B03C-0F83B2D9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7BD01-B390-486B-8354-5D3E6333B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E0F228-D738-48FB-B836-C6609220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F4FAB-2378-4D4A-B867-4B613A594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6E31BF-F326-4223-8651-EB16E980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DAA-5DD6-4274-9A89-84E484D5D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62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F0B94-50A5-4C10-8D58-0A8ECCB4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FE22A8-8EDD-4052-B6A8-9C6F4ED7D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E37D0E-E108-4555-8BA9-B8B73E3E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CC5A5B-3238-41C1-93BE-129F39CC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0C9A8F-AB48-42F2-8524-E7409E55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DAA-5DD6-4274-9A89-84E484D5D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65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E1A48-093B-4877-9AF6-656CA4E9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487AF3-6035-43DA-BAD9-77D4AFB32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3959E4-74A6-42C6-B49A-D1EEFBD6A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DD782B-F8E8-467E-8C27-7CBDB52AB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646512-518C-4EDA-B457-33F17D6C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1FBC08-AC5D-4094-B2C0-F9445162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DAA-5DD6-4274-9A89-84E484D5D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81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68B4FC-0665-48DF-98EA-9C5C9F2D1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C1FB41-2EE7-44AB-82D4-9E66749CC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677D59-6562-4329-B990-BF78DBDA2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6B0845-9747-41E5-9B96-A2AFBA5B1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DEE5C-06BE-424E-9250-0EC15CBAB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72DAA-5DD6-4274-9A89-84E484D5D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82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66" r:id="rId3"/>
    <p:sldLayoutId id="2147483667" r:id="rId4"/>
    <p:sldLayoutId id="2147483668" r:id="rId5"/>
    <p:sldLayoutId id="2147483670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61" r:id="rId13"/>
    <p:sldLayoutId id="2147483663" r:id="rId14"/>
    <p:sldLayoutId id="2147483664" r:id="rId15"/>
    <p:sldLayoutId id="2147483665" r:id="rId16"/>
    <p:sldLayoutId id="2147483660" r:id="rId17"/>
    <p:sldLayoutId id="2147483656" r:id="rId18"/>
    <p:sldLayoutId id="2147483657" r:id="rId19"/>
    <p:sldLayoutId id="2147483658" r:id="rId20"/>
    <p:sldLayoutId id="2147483659" r:id="rId2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riverbankcomputing.com/commercial/license-faq" TargetMode="External"/><Relationship Id="rId4" Type="http://schemas.openxmlformats.org/officeDocument/2006/relationships/hyperlink" Target="https://www.riverbankcomputing.com/software/pyqt/intro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.qt.io/qtforpython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78779D0-1D03-4F9C-AC65-A979ADC763E6}"/>
              </a:ext>
            </a:extLst>
          </p:cNvPr>
          <p:cNvCxnSpPr>
            <a:cxnSpLocks/>
          </p:cNvCxnSpPr>
          <p:nvPr/>
        </p:nvCxnSpPr>
        <p:spPr>
          <a:xfrm>
            <a:off x="976625" y="3110700"/>
            <a:ext cx="40753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024FF41-86BF-4C4C-AED4-EA601BB492EF}"/>
              </a:ext>
            </a:extLst>
          </p:cNvPr>
          <p:cNvSpPr txBox="1"/>
          <p:nvPr/>
        </p:nvSpPr>
        <p:spPr>
          <a:xfrm>
            <a:off x="976625" y="2062453"/>
            <a:ext cx="88119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14772" latinLnBrk="0">
              <a:defRPr/>
            </a:pPr>
            <a:r>
              <a:rPr kumimoji="1" lang="en-US" altLang="ko-KR" sz="5400" b="1" spc="-1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rPr>
              <a:t>Python GUI</a:t>
            </a:r>
            <a:endParaRPr kumimoji="1" lang="ko-KR" altLang="en-US" sz="5400" b="1" spc="-15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185322-CF93-44BD-A703-F05E967D6658}"/>
              </a:ext>
            </a:extLst>
          </p:cNvPr>
          <p:cNvSpPr txBox="1"/>
          <p:nvPr/>
        </p:nvSpPr>
        <p:spPr>
          <a:xfrm>
            <a:off x="976625" y="5096445"/>
            <a:ext cx="33110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14772" latinLnBrk="0">
              <a:defRPr/>
            </a:pPr>
            <a:r>
              <a:rPr kumimoji="1" lang="en-US" altLang="ko-KR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rPr>
              <a:t>2022. 05. 30</a:t>
            </a:r>
            <a:endParaRPr kumimoji="1" lang="ko-KR" altLang="en-US" sz="16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80D0CE-0DF4-4A71-B38D-3ED149E81EC8}"/>
              </a:ext>
            </a:extLst>
          </p:cNvPr>
          <p:cNvSpPr/>
          <p:nvPr/>
        </p:nvSpPr>
        <p:spPr>
          <a:xfrm>
            <a:off x="982952" y="3307727"/>
            <a:ext cx="3804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2800" b="1" kern="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2800" b="1" kern="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스쿨</a:t>
            </a:r>
            <a:r>
              <a:rPr lang="en-US" altLang="ko-KR" sz="2800" b="1" kern="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python GUI</a:t>
            </a:r>
            <a:endParaRPr lang="ko-KR" altLang="en-US" sz="2800" b="1" kern="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71C75D7-A719-4EA0-B942-20AC8AA260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60"/>
          <a:stretch/>
        </p:blipFill>
        <p:spPr>
          <a:xfrm rot="16200000">
            <a:off x="10863941" y="5419258"/>
            <a:ext cx="1618345" cy="5145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FF833E-93E1-4C45-A1FB-7239849BEFB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82" y="2040444"/>
            <a:ext cx="5732836" cy="277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61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29988A02-E983-349D-2D19-E9652303C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659" y="2531885"/>
            <a:ext cx="16478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BBF4F358-11FB-0AE3-3B70-7CC1D2E20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582" y="2512835"/>
            <a:ext cx="159067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46C569-C3ED-E0FE-1C0A-52F24E297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219" y="2104191"/>
            <a:ext cx="5781675" cy="242091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6EFEA1B-4BEA-4637-9372-BC2012AEB1B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82" y="2040444"/>
            <a:ext cx="5732836" cy="277711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B5E6ABA-3BE6-4697-A8DB-38044216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grpSp>
        <p:nvGrpSpPr>
          <p:cNvPr id="98" name="กลุ่ม 24">
            <a:extLst>
              <a:ext uri="{FF2B5EF4-FFF2-40B4-BE49-F238E27FC236}">
                <a16:creationId xmlns:a16="http://schemas.microsoft.com/office/drawing/2014/main" id="{9609623D-841E-4707-8D02-94D210D316E1}"/>
              </a:ext>
            </a:extLst>
          </p:cNvPr>
          <p:cNvGrpSpPr/>
          <p:nvPr/>
        </p:nvGrpSpPr>
        <p:grpSpPr>
          <a:xfrm>
            <a:off x="1045847" y="1288347"/>
            <a:ext cx="3066865" cy="394727"/>
            <a:chOff x="7056439" y="4610100"/>
            <a:chExt cx="7266928" cy="935303"/>
          </a:xfrm>
        </p:grpSpPr>
        <p:sp>
          <p:nvSpPr>
            <p:cNvPr id="100" name="สี่เหลี่ยมผืนผ้า 27">
              <a:extLst>
                <a:ext uri="{FF2B5EF4-FFF2-40B4-BE49-F238E27FC236}">
                  <a16:creationId xmlns:a16="http://schemas.microsoft.com/office/drawing/2014/main" id="{D69035F5-B2D0-4CDE-9783-C0F9651F099E}"/>
                </a:ext>
              </a:extLst>
            </p:cNvPr>
            <p:cNvSpPr/>
            <p:nvPr/>
          </p:nvSpPr>
          <p:spPr>
            <a:xfrm>
              <a:off x="7056439" y="4610100"/>
              <a:ext cx="7266928" cy="8022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b="1" dirty="0">
                  <a:solidFill>
                    <a:schemeClr val="accent5"/>
                  </a:solidFill>
                  <a:latin typeface="+mj-ea"/>
                  <a:ea typeface="+mj-ea"/>
                </a:rPr>
                <a:t>위젯 </a:t>
              </a:r>
              <a:r>
                <a:rPr lang="en-US" altLang="ko-KR" sz="1600" b="1" dirty="0">
                  <a:solidFill>
                    <a:schemeClr val="accent5"/>
                  </a:solidFill>
                  <a:latin typeface="+mj-ea"/>
                  <a:ea typeface="+mj-ea"/>
                </a:rPr>
                <a:t>Widget(</a:t>
              </a:r>
              <a:r>
                <a:rPr lang="en-US" altLang="ko-KR" sz="1600" b="1" dirty="0" err="1">
                  <a:solidFill>
                    <a:schemeClr val="accent5"/>
                  </a:solidFill>
                  <a:latin typeface="+mj-ea"/>
                  <a:ea typeface="+mj-ea"/>
                </a:rPr>
                <a:t>Qslider</a:t>
              </a:r>
              <a:r>
                <a:rPr lang="en-US" altLang="ko-KR" sz="1600" b="1" dirty="0">
                  <a:solidFill>
                    <a:schemeClr val="accent5"/>
                  </a:solidFill>
                  <a:latin typeface="+mj-ea"/>
                  <a:ea typeface="+mj-ea"/>
                </a:rPr>
                <a:t> &amp; </a:t>
              </a:r>
              <a:r>
                <a:rPr lang="en-US" altLang="ko-KR" sz="1600" b="1" dirty="0" err="1">
                  <a:solidFill>
                    <a:schemeClr val="accent5"/>
                  </a:solidFill>
                  <a:latin typeface="+mj-ea"/>
                  <a:ea typeface="+mj-ea"/>
                </a:rPr>
                <a:t>Qdial</a:t>
              </a:r>
              <a:r>
                <a:rPr lang="en-US" altLang="ko-KR" sz="1600" b="1" dirty="0">
                  <a:solidFill>
                    <a:schemeClr val="accent5"/>
                  </a:solidFill>
                  <a:latin typeface="+mj-ea"/>
                  <a:ea typeface="+mj-ea"/>
                </a:rPr>
                <a:t>)</a:t>
              </a:r>
              <a:endParaRPr lang="th-TH" sz="1600" b="1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101" name="Rectangle 328">
              <a:extLst>
                <a:ext uri="{FF2B5EF4-FFF2-40B4-BE49-F238E27FC236}">
                  <a16:creationId xmlns:a16="http://schemas.microsoft.com/office/drawing/2014/main" id="{708B27AD-AC17-49BB-96E3-4F370E22F2B1}"/>
                </a:ext>
              </a:extLst>
            </p:cNvPr>
            <p:cNvSpPr/>
            <p:nvPr/>
          </p:nvSpPr>
          <p:spPr>
            <a:xfrm>
              <a:off x="7156831" y="5415353"/>
              <a:ext cx="4389938" cy="130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7" name="Rectangle 3">
            <a:extLst>
              <a:ext uri="{FF2B5EF4-FFF2-40B4-BE49-F238E27FC236}">
                <a16:creationId xmlns:a16="http://schemas.microsoft.com/office/drawing/2014/main" id="{EB99C3AD-2AC8-2038-892E-93DCC0A78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630" y="3224478"/>
            <a:ext cx="9788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ADEC15-E487-2367-901D-45CE40CB646C}"/>
              </a:ext>
            </a:extLst>
          </p:cNvPr>
          <p:cNvSpPr txBox="1"/>
          <p:nvPr/>
        </p:nvSpPr>
        <p:spPr>
          <a:xfrm>
            <a:off x="1251561" y="1765236"/>
            <a:ext cx="10398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Qslider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수평 또는 수직 방향의 슬라이더를 제공 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6A634D-DBDF-65C1-3C9F-66F26D264500}"/>
              </a:ext>
            </a:extLst>
          </p:cNvPr>
          <p:cNvSpPr txBox="1"/>
          <p:nvPr/>
        </p:nvSpPr>
        <p:spPr>
          <a:xfrm>
            <a:off x="1045847" y="4654049"/>
            <a:ext cx="102978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슬라이더의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(tick)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의 간격을 조절하기 위해서는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setTickInterval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메서드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(tick)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의 위치를 조절하기 위해서는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setTickPosition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메서드를 사용합니다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setTickInterval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메서드의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입력값은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픽셀이 아니라 값을 의미합니다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setTickPosition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메서드의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입력값과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기능은 아래의 표와 같습니다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예시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setTickPosition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QSlider.NoTicks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또는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setTickPosition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(0))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26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A79F6A95-578B-061E-5C2D-0E96B0DD0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10" y="2266144"/>
            <a:ext cx="3810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E886EDDA-F844-944F-D950-C1D3C5502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751" y="2231867"/>
            <a:ext cx="30099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6EFEA1B-4BEA-4637-9372-BC2012AEB1B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82" y="2040444"/>
            <a:ext cx="5732836" cy="277711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B5E6ABA-3BE6-4697-A8DB-38044216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grpSp>
        <p:nvGrpSpPr>
          <p:cNvPr id="98" name="กลุ่ม 24">
            <a:extLst>
              <a:ext uri="{FF2B5EF4-FFF2-40B4-BE49-F238E27FC236}">
                <a16:creationId xmlns:a16="http://schemas.microsoft.com/office/drawing/2014/main" id="{9609623D-841E-4707-8D02-94D210D316E1}"/>
              </a:ext>
            </a:extLst>
          </p:cNvPr>
          <p:cNvGrpSpPr/>
          <p:nvPr/>
        </p:nvGrpSpPr>
        <p:grpSpPr>
          <a:xfrm>
            <a:off x="1045847" y="1288347"/>
            <a:ext cx="2561920" cy="394727"/>
            <a:chOff x="7056439" y="4610100"/>
            <a:chExt cx="6070462" cy="935303"/>
          </a:xfrm>
        </p:grpSpPr>
        <p:sp>
          <p:nvSpPr>
            <p:cNvPr id="100" name="สี่เหลี่ยมผืนผ้า 27">
              <a:extLst>
                <a:ext uri="{FF2B5EF4-FFF2-40B4-BE49-F238E27FC236}">
                  <a16:creationId xmlns:a16="http://schemas.microsoft.com/office/drawing/2014/main" id="{D69035F5-B2D0-4CDE-9783-C0F9651F099E}"/>
                </a:ext>
              </a:extLst>
            </p:cNvPr>
            <p:cNvSpPr/>
            <p:nvPr/>
          </p:nvSpPr>
          <p:spPr>
            <a:xfrm>
              <a:off x="7056439" y="4610100"/>
              <a:ext cx="6070462" cy="8022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b="1" dirty="0">
                  <a:solidFill>
                    <a:schemeClr val="accent5"/>
                  </a:solidFill>
                  <a:latin typeface="+mj-ea"/>
                  <a:ea typeface="+mj-ea"/>
                </a:rPr>
                <a:t>다이얼로그 </a:t>
              </a:r>
              <a:r>
                <a:rPr lang="en-US" altLang="ko-KR" sz="1600" b="1" dirty="0">
                  <a:solidFill>
                    <a:schemeClr val="accent5"/>
                  </a:solidFill>
                  <a:latin typeface="+mj-ea"/>
                  <a:ea typeface="+mj-ea"/>
                </a:rPr>
                <a:t>- </a:t>
              </a:r>
              <a:r>
                <a:rPr lang="en-US" altLang="ko-KR" sz="1600" b="1" dirty="0" err="1">
                  <a:solidFill>
                    <a:schemeClr val="accent5"/>
                  </a:solidFill>
                  <a:latin typeface="+mj-ea"/>
                  <a:ea typeface="+mj-ea"/>
                </a:rPr>
                <a:t>QFileDialog</a:t>
              </a:r>
              <a:endParaRPr lang="th-TH" sz="1600" b="1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101" name="Rectangle 328">
              <a:extLst>
                <a:ext uri="{FF2B5EF4-FFF2-40B4-BE49-F238E27FC236}">
                  <a16:creationId xmlns:a16="http://schemas.microsoft.com/office/drawing/2014/main" id="{708B27AD-AC17-49BB-96E3-4F370E22F2B1}"/>
                </a:ext>
              </a:extLst>
            </p:cNvPr>
            <p:cNvSpPr/>
            <p:nvPr/>
          </p:nvSpPr>
          <p:spPr>
            <a:xfrm>
              <a:off x="7156831" y="5415353"/>
              <a:ext cx="4389938" cy="130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7" name="Rectangle 3">
            <a:extLst>
              <a:ext uri="{FF2B5EF4-FFF2-40B4-BE49-F238E27FC236}">
                <a16:creationId xmlns:a16="http://schemas.microsoft.com/office/drawing/2014/main" id="{EB99C3AD-2AC8-2038-892E-93DCC0A78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630" y="3224478"/>
            <a:ext cx="9788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0364E1-534F-DB72-61BE-0A6DA4DF00E0}"/>
              </a:ext>
            </a:extLst>
          </p:cNvPr>
          <p:cNvSpPr txBox="1"/>
          <p:nvPr/>
        </p:nvSpPr>
        <p:spPr>
          <a:xfrm>
            <a:off x="1160585" y="1744718"/>
            <a:ext cx="939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사용자가 파일이나 디렉터리를 선택할 수 있게 하는 다이얼로그 창입니다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865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16EFEA1B-4BEA-4637-9372-BC2012AEB1B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82" y="2040444"/>
            <a:ext cx="5732836" cy="277711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B5E6ABA-3BE6-4697-A8DB-38044216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grpSp>
        <p:nvGrpSpPr>
          <p:cNvPr id="98" name="กลุ่ม 24">
            <a:extLst>
              <a:ext uri="{FF2B5EF4-FFF2-40B4-BE49-F238E27FC236}">
                <a16:creationId xmlns:a16="http://schemas.microsoft.com/office/drawing/2014/main" id="{9609623D-841E-4707-8D02-94D210D316E1}"/>
              </a:ext>
            </a:extLst>
          </p:cNvPr>
          <p:cNvGrpSpPr/>
          <p:nvPr/>
        </p:nvGrpSpPr>
        <p:grpSpPr>
          <a:xfrm>
            <a:off x="1045847" y="1288347"/>
            <a:ext cx="1895056" cy="394727"/>
            <a:chOff x="7056439" y="4610100"/>
            <a:chExt cx="4490330" cy="935303"/>
          </a:xfrm>
        </p:grpSpPr>
        <p:sp>
          <p:nvSpPr>
            <p:cNvPr id="100" name="สี่เหลี่ยมผืนผ้า 27">
              <a:extLst>
                <a:ext uri="{FF2B5EF4-FFF2-40B4-BE49-F238E27FC236}">
                  <a16:creationId xmlns:a16="http://schemas.microsoft.com/office/drawing/2014/main" id="{D69035F5-B2D0-4CDE-9783-C0F9651F099E}"/>
                </a:ext>
              </a:extLst>
            </p:cNvPr>
            <p:cNvSpPr/>
            <p:nvPr/>
          </p:nvSpPr>
          <p:spPr>
            <a:xfrm>
              <a:off x="7056439" y="4610100"/>
              <a:ext cx="4353624" cy="8022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b="1" dirty="0">
                  <a:solidFill>
                    <a:schemeClr val="accent5"/>
                  </a:solidFill>
                  <a:latin typeface="+mj-ea"/>
                  <a:ea typeface="+mj-ea"/>
                </a:rPr>
                <a:t>리스트 박스 응용 </a:t>
              </a:r>
              <a:endParaRPr lang="th-TH" sz="1600" b="1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101" name="Rectangle 328">
              <a:extLst>
                <a:ext uri="{FF2B5EF4-FFF2-40B4-BE49-F238E27FC236}">
                  <a16:creationId xmlns:a16="http://schemas.microsoft.com/office/drawing/2014/main" id="{708B27AD-AC17-49BB-96E3-4F370E22F2B1}"/>
                </a:ext>
              </a:extLst>
            </p:cNvPr>
            <p:cNvSpPr/>
            <p:nvPr/>
          </p:nvSpPr>
          <p:spPr>
            <a:xfrm>
              <a:off x="7156831" y="5415353"/>
              <a:ext cx="4389938" cy="130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7" name="Rectangle 3">
            <a:extLst>
              <a:ext uri="{FF2B5EF4-FFF2-40B4-BE49-F238E27FC236}">
                <a16:creationId xmlns:a16="http://schemas.microsoft.com/office/drawing/2014/main" id="{EB99C3AD-2AC8-2038-892E-93DCC0A78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630" y="3224478"/>
            <a:ext cx="9788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0364E1-534F-DB72-61BE-0A6DA4DF00E0}"/>
              </a:ext>
            </a:extLst>
          </p:cNvPr>
          <p:cNvSpPr txBox="1"/>
          <p:nvPr/>
        </p:nvSpPr>
        <p:spPr>
          <a:xfrm>
            <a:off x="1160585" y="1744718"/>
            <a:ext cx="939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사용자가 파일이나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URL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주소를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리스트 박스에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Drop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내용을 리스트 보여줌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57C290-4E4C-3EDA-5404-811686045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130" y="2842931"/>
            <a:ext cx="4536952" cy="23868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C62F1D-14BC-6BDE-5D34-4524A472B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706" y="2842931"/>
            <a:ext cx="4917831" cy="238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16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27D455F5-D165-789C-7D79-F600D72A36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81"/>
          <a:stretch/>
        </p:blipFill>
        <p:spPr bwMode="auto">
          <a:xfrm>
            <a:off x="2014558" y="2171794"/>
            <a:ext cx="7620000" cy="272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6EFEA1B-4BEA-4637-9372-BC2012AEB1B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82" y="2040444"/>
            <a:ext cx="5732836" cy="277711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B5E6ABA-3BE6-4697-A8DB-38044216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grpSp>
        <p:nvGrpSpPr>
          <p:cNvPr id="98" name="กลุ่ม 24">
            <a:extLst>
              <a:ext uri="{FF2B5EF4-FFF2-40B4-BE49-F238E27FC236}">
                <a16:creationId xmlns:a16="http://schemas.microsoft.com/office/drawing/2014/main" id="{9609623D-841E-4707-8D02-94D210D316E1}"/>
              </a:ext>
            </a:extLst>
          </p:cNvPr>
          <p:cNvGrpSpPr/>
          <p:nvPr/>
        </p:nvGrpSpPr>
        <p:grpSpPr>
          <a:xfrm>
            <a:off x="1045847" y="1288347"/>
            <a:ext cx="2627642" cy="394727"/>
            <a:chOff x="7056439" y="4610100"/>
            <a:chExt cx="6226189" cy="935303"/>
          </a:xfrm>
        </p:grpSpPr>
        <p:sp>
          <p:nvSpPr>
            <p:cNvPr id="100" name="สี่เหลี่ยมผืนผ้า 27">
              <a:extLst>
                <a:ext uri="{FF2B5EF4-FFF2-40B4-BE49-F238E27FC236}">
                  <a16:creationId xmlns:a16="http://schemas.microsoft.com/office/drawing/2014/main" id="{D69035F5-B2D0-4CDE-9783-C0F9651F099E}"/>
                </a:ext>
              </a:extLst>
            </p:cNvPr>
            <p:cNvSpPr/>
            <p:nvPr/>
          </p:nvSpPr>
          <p:spPr>
            <a:xfrm>
              <a:off x="7056439" y="4610100"/>
              <a:ext cx="6226189" cy="8022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accent5"/>
                  </a:solidFill>
                  <a:latin typeface="+mj-ea"/>
                  <a:ea typeface="+mj-ea"/>
                </a:rPr>
                <a:t>MVC </a:t>
              </a:r>
              <a:r>
                <a:rPr lang="ko-KR" altLang="en-US" sz="1600" b="1" dirty="0">
                  <a:solidFill>
                    <a:schemeClr val="accent5"/>
                  </a:solidFill>
                  <a:latin typeface="+mj-ea"/>
                  <a:ea typeface="+mj-ea"/>
                </a:rPr>
                <a:t>패턴 대한 개념 필요 </a:t>
              </a:r>
              <a:endParaRPr lang="th-TH" sz="1600" b="1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101" name="Rectangle 328">
              <a:extLst>
                <a:ext uri="{FF2B5EF4-FFF2-40B4-BE49-F238E27FC236}">
                  <a16:creationId xmlns:a16="http://schemas.microsoft.com/office/drawing/2014/main" id="{708B27AD-AC17-49BB-96E3-4F370E22F2B1}"/>
                </a:ext>
              </a:extLst>
            </p:cNvPr>
            <p:cNvSpPr/>
            <p:nvPr/>
          </p:nvSpPr>
          <p:spPr>
            <a:xfrm>
              <a:off x="7156831" y="5415353"/>
              <a:ext cx="4389938" cy="130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7" name="Rectangle 3">
            <a:extLst>
              <a:ext uri="{FF2B5EF4-FFF2-40B4-BE49-F238E27FC236}">
                <a16:creationId xmlns:a16="http://schemas.microsoft.com/office/drawing/2014/main" id="{EB99C3AD-2AC8-2038-892E-93DCC0A78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630" y="3224478"/>
            <a:ext cx="9788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ADEC15-E487-2367-901D-45CE40CB646C}"/>
              </a:ext>
            </a:extLst>
          </p:cNvPr>
          <p:cNvSpPr txBox="1"/>
          <p:nvPr/>
        </p:nvSpPr>
        <p:spPr>
          <a:xfrm>
            <a:off x="1251561" y="1765236"/>
            <a:ext cx="10398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사전 지식 디자인패턴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: MVC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패턴 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691842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16EFEA1B-4BEA-4637-9372-BC2012AEB1B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82" y="2040444"/>
            <a:ext cx="5732836" cy="277711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B5E6ABA-3BE6-4697-A8DB-38044216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101" name="Rectangle 328">
            <a:extLst>
              <a:ext uri="{FF2B5EF4-FFF2-40B4-BE49-F238E27FC236}">
                <a16:creationId xmlns:a16="http://schemas.microsoft.com/office/drawing/2014/main" id="{708B27AD-AC17-49BB-96E3-4F370E22F2B1}"/>
              </a:ext>
            </a:extLst>
          </p:cNvPr>
          <p:cNvSpPr/>
          <p:nvPr/>
        </p:nvSpPr>
        <p:spPr>
          <a:xfrm>
            <a:off x="1088215" y="1628189"/>
            <a:ext cx="1852687" cy="5488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B99C3AD-2AC8-2038-892E-93DCC0A78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630" y="3224478"/>
            <a:ext cx="9788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ADEC15-E487-2367-901D-45CE40CB646C}"/>
              </a:ext>
            </a:extLst>
          </p:cNvPr>
          <p:cNvSpPr txBox="1"/>
          <p:nvPr/>
        </p:nvSpPr>
        <p:spPr>
          <a:xfrm>
            <a:off x="1251561" y="1765236"/>
            <a:ext cx="10398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사전 지식 디자인패턴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: MVC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패턴 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041ED9-B153-7803-D21E-E2029A11DE0B}"/>
              </a:ext>
            </a:extLst>
          </p:cNvPr>
          <p:cNvSpPr txBox="1"/>
          <p:nvPr/>
        </p:nvSpPr>
        <p:spPr>
          <a:xfrm>
            <a:off x="1251560" y="2298098"/>
            <a:ext cx="10398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모델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en-US" altLang="ko-KR" b="0" i="1" dirty="0">
                <a:solidFill>
                  <a:srgbClr val="3D4144"/>
                </a:solidFill>
                <a:effectLst/>
                <a:latin typeface="-apple-system"/>
              </a:rPr>
              <a:t>DATA, </a:t>
            </a:r>
            <a:r>
              <a:rPr lang="ko-KR" altLang="en-US" b="0" i="1" dirty="0">
                <a:solidFill>
                  <a:srgbClr val="3D4144"/>
                </a:solidFill>
                <a:effectLst/>
                <a:latin typeface="-apple-system"/>
              </a:rPr>
              <a:t>정보들의 가공을 책임지는 컴포넌트를 말합니다</a:t>
            </a:r>
            <a:r>
              <a:rPr lang="en-US" altLang="ko-KR" b="0" i="1" dirty="0">
                <a:solidFill>
                  <a:srgbClr val="3D4144"/>
                </a:solidFill>
                <a:effectLst/>
                <a:latin typeface="-apple-system"/>
              </a:rPr>
              <a:t>.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7DAB75-F4CB-C875-EEE7-52847C6E00FC}"/>
              </a:ext>
            </a:extLst>
          </p:cNvPr>
          <p:cNvSpPr txBox="1"/>
          <p:nvPr/>
        </p:nvSpPr>
        <p:spPr>
          <a:xfrm>
            <a:off x="1762369" y="2897909"/>
            <a:ext cx="98875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모델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(Model)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은 어플리케이션의 정보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데이터를 나타냅니다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데이타베이스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처음의 정의하는 상수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초기화 값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변수 등을 뜻합니다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비즈니스 로직을 처리한 후 모델의 변경사항을 컨트롤러와 뷰에 전달합니다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3D4144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모델은 다음과 같은 규칙을 가지고 있습니다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3D414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사용자가 편집하길 원하는 모든 데이터를 가지고 있어야 합니다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뷰나 컨트롤러에 대해서 어떤 정보도 알지 말아야 합니다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변경이 일어나면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변경 통지에 대한 처리 방법을 구현해야만 합니다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13" name="สี่เหลี่ยมผืนผ้า 27">
            <a:extLst>
              <a:ext uri="{FF2B5EF4-FFF2-40B4-BE49-F238E27FC236}">
                <a16:creationId xmlns:a16="http://schemas.microsoft.com/office/drawing/2014/main" id="{8C611568-C26A-D53C-23E8-5E696B8DED3E}"/>
              </a:ext>
            </a:extLst>
          </p:cNvPr>
          <p:cNvSpPr/>
          <p:nvPr/>
        </p:nvSpPr>
        <p:spPr>
          <a:xfrm>
            <a:off x="1045847" y="1288347"/>
            <a:ext cx="2627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+mj-ea"/>
                <a:ea typeface="+mj-ea"/>
              </a:rPr>
              <a:t>MVC </a:t>
            </a:r>
            <a:r>
              <a:rPr lang="ko-KR" altLang="en-US" sz="1600" b="1" dirty="0">
                <a:solidFill>
                  <a:schemeClr val="accent5"/>
                </a:solidFill>
                <a:latin typeface="+mj-ea"/>
                <a:ea typeface="+mj-ea"/>
              </a:rPr>
              <a:t>패턴 대한 개념 필요 </a:t>
            </a:r>
            <a:endParaRPr lang="th-TH" sz="1600" b="1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4584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16EFEA1B-4BEA-4637-9372-BC2012AEB1B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82" y="2040444"/>
            <a:ext cx="5732836" cy="277711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B5E6ABA-3BE6-4697-A8DB-38044216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101" name="Rectangle 328">
            <a:extLst>
              <a:ext uri="{FF2B5EF4-FFF2-40B4-BE49-F238E27FC236}">
                <a16:creationId xmlns:a16="http://schemas.microsoft.com/office/drawing/2014/main" id="{708B27AD-AC17-49BB-96E3-4F370E22F2B1}"/>
              </a:ext>
            </a:extLst>
          </p:cNvPr>
          <p:cNvSpPr/>
          <p:nvPr/>
        </p:nvSpPr>
        <p:spPr>
          <a:xfrm>
            <a:off x="1088215" y="1628189"/>
            <a:ext cx="1852687" cy="5488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B99C3AD-2AC8-2038-892E-93DCC0A78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630" y="3224478"/>
            <a:ext cx="9788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ADEC15-E487-2367-901D-45CE40CB646C}"/>
              </a:ext>
            </a:extLst>
          </p:cNvPr>
          <p:cNvSpPr txBox="1"/>
          <p:nvPr/>
        </p:nvSpPr>
        <p:spPr>
          <a:xfrm>
            <a:off x="1251561" y="1765236"/>
            <a:ext cx="10398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사전 지식 디자인패턴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: MVC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패턴 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041ED9-B153-7803-D21E-E2029A11DE0B}"/>
              </a:ext>
            </a:extLst>
          </p:cNvPr>
          <p:cNvSpPr txBox="1"/>
          <p:nvPr/>
        </p:nvSpPr>
        <p:spPr>
          <a:xfrm>
            <a:off x="1251560" y="2298098"/>
            <a:ext cx="10398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ko-KR" altLang="en-US" b="0" i="1" dirty="0">
                <a:solidFill>
                  <a:srgbClr val="3D4144"/>
                </a:solidFill>
                <a:effectLst/>
                <a:latin typeface="-apple-system"/>
              </a:rPr>
              <a:t>사용자에게 보여지는 부분</a:t>
            </a:r>
            <a:r>
              <a:rPr lang="en-US" altLang="ko-KR" b="0" i="1" dirty="0">
                <a:solidFill>
                  <a:srgbClr val="3D4144"/>
                </a:solidFill>
                <a:effectLst/>
                <a:latin typeface="-apple-system"/>
              </a:rPr>
              <a:t>, </a:t>
            </a:r>
            <a:r>
              <a:rPr lang="ko-KR" altLang="en-US" b="0" i="1" dirty="0">
                <a:solidFill>
                  <a:srgbClr val="3D4144"/>
                </a:solidFill>
                <a:effectLst/>
                <a:latin typeface="-apple-system"/>
              </a:rPr>
              <a:t>즉 유저 인터페이스</a:t>
            </a:r>
            <a:r>
              <a:rPr lang="en-US" altLang="ko-KR" b="0" i="1" dirty="0">
                <a:solidFill>
                  <a:srgbClr val="3D4144"/>
                </a:solidFill>
                <a:effectLst/>
                <a:latin typeface="-apple-system"/>
              </a:rPr>
              <a:t>(User interface)</a:t>
            </a:r>
            <a:r>
              <a:rPr lang="ko-KR" altLang="en-US" b="0" i="1" dirty="0">
                <a:solidFill>
                  <a:srgbClr val="3D4144"/>
                </a:solidFill>
                <a:effectLst/>
                <a:latin typeface="-apple-system"/>
              </a:rPr>
              <a:t>를 의미합니다</a:t>
            </a:r>
            <a:r>
              <a:rPr lang="en-US" altLang="ko-KR" b="0" i="1" dirty="0">
                <a:solidFill>
                  <a:srgbClr val="3D4144"/>
                </a:solidFill>
                <a:effectLst/>
                <a:latin typeface="-apple-system"/>
              </a:rPr>
              <a:t>.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7DAB75-F4CB-C875-EEE7-52847C6E00FC}"/>
              </a:ext>
            </a:extLst>
          </p:cNvPr>
          <p:cNvSpPr txBox="1"/>
          <p:nvPr/>
        </p:nvSpPr>
        <p:spPr>
          <a:xfrm>
            <a:off x="1762369" y="2897909"/>
            <a:ext cx="98875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MVC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패턴은 여러 개의 뷰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(View)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가 존재할 수 있으며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모델에게 질의하여 데이터를 전달받습니다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뷰는 받은 데이터를 화면에 표시해주는 역할을 가지고 있습니다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. </a:t>
            </a:r>
          </a:p>
          <a:p>
            <a:pPr algn="l"/>
            <a:endParaRPr lang="en-US" altLang="ko-KR" b="0" i="0" dirty="0">
              <a:solidFill>
                <a:srgbClr val="3D4144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모델에게 전달받은 데이터를 별도로 저장하지 않아야 합니다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사용자가 화면에 표시된 내용을 변경하게 되면 모델에게 전달하여 모델을 변경해야 합니다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3D4144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뷰는 다음과 같은 규칙을 가지고 있습니다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3D414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모델이 가지고 있는 정보를 따로 저장해서는 안됩니다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모델이나 컨트롤러와 같이 다른 구성요소들을 몰라야 됩니다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변경이 일어나면 변경통지에 대한 처리방법을 구현해야만 합니다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3D4144"/>
              </a:solidFill>
              <a:effectLst/>
              <a:latin typeface="-apple-system"/>
            </a:endParaRPr>
          </a:p>
        </p:txBody>
      </p:sp>
      <p:sp>
        <p:nvSpPr>
          <p:cNvPr id="13" name="สี่เหลี่ยมผืนผ้า 27">
            <a:extLst>
              <a:ext uri="{FF2B5EF4-FFF2-40B4-BE49-F238E27FC236}">
                <a16:creationId xmlns:a16="http://schemas.microsoft.com/office/drawing/2014/main" id="{F5ED336E-B967-E7C7-C883-AE5F70C50E9B}"/>
              </a:ext>
            </a:extLst>
          </p:cNvPr>
          <p:cNvSpPr/>
          <p:nvPr/>
        </p:nvSpPr>
        <p:spPr>
          <a:xfrm>
            <a:off x="1045847" y="1288347"/>
            <a:ext cx="2627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+mj-ea"/>
                <a:ea typeface="+mj-ea"/>
              </a:rPr>
              <a:t>MVC </a:t>
            </a:r>
            <a:r>
              <a:rPr lang="ko-KR" altLang="en-US" sz="1600" b="1" dirty="0">
                <a:solidFill>
                  <a:schemeClr val="accent5"/>
                </a:solidFill>
                <a:latin typeface="+mj-ea"/>
                <a:ea typeface="+mj-ea"/>
              </a:rPr>
              <a:t>패턴 대한 개념 필요 </a:t>
            </a:r>
            <a:endParaRPr lang="th-TH" sz="1600" b="1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2661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16EFEA1B-4BEA-4637-9372-BC2012AEB1B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82" y="2040444"/>
            <a:ext cx="5732836" cy="277711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B5E6ABA-3BE6-4697-A8DB-38044216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101" name="Rectangle 328">
            <a:extLst>
              <a:ext uri="{FF2B5EF4-FFF2-40B4-BE49-F238E27FC236}">
                <a16:creationId xmlns:a16="http://schemas.microsoft.com/office/drawing/2014/main" id="{708B27AD-AC17-49BB-96E3-4F370E22F2B1}"/>
              </a:ext>
            </a:extLst>
          </p:cNvPr>
          <p:cNvSpPr/>
          <p:nvPr/>
        </p:nvSpPr>
        <p:spPr>
          <a:xfrm>
            <a:off x="1088215" y="1628189"/>
            <a:ext cx="1852687" cy="5488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B99C3AD-2AC8-2038-892E-93DCC0A78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630" y="3224478"/>
            <a:ext cx="9788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ADEC15-E487-2367-901D-45CE40CB646C}"/>
              </a:ext>
            </a:extLst>
          </p:cNvPr>
          <p:cNvSpPr txBox="1"/>
          <p:nvPr/>
        </p:nvSpPr>
        <p:spPr>
          <a:xfrm>
            <a:off x="1251561" y="1765236"/>
            <a:ext cx="10398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사전 지식 디자인패턴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: MVC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패턴 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041ED9-B153-7803-D21E-E2029A11DE0B}"/>
              </a:ext>
            </a:extLst>
          </p:cNvPr>
          <p:cNvSpPr txBox="1"/>
          <p:nvPr/>
        </p:nvSpPr>
        <p:spPr>
          <a:xfrm>
            <a:off x="1251560" y="2298098"/>
            <a:ext cx="10398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컨트롤러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ko-KR" altLang="en-US" b="0" i="1" dirty="0">
                <a:solidFill>
                  <a:srgbClr val="3D4144"/>
                </a:solidFill>
                <a:effectLst/>
                <a:latin typeface="-apple-system"/>
              </a:rPr>
              <a:t>모델</a:t>
            </a:r>
            <a:r>
              <a:rPr lang="en-US" altLang="ko-KR" b="0" i="1" dirty="0">
                <a:solidFill>
                  <a:srgbClr val="3D4144"/>
                </a:solidFill>
                <a:effectLst/>
                <a:latin typeface="-apple-system"/>
              </a:rPr>
              <a:t>(Model)</a:t>
            </a:r>
            <a:r>
              <a:rPr lang="ko-KR" altLang="en-US" b="0" i="1" dirty="0">
                <a:solidFill>
                  <a:srgbClr val="3D4144"/>
                </a:solidFill>
                <a:effectLst/>
                <a:latin typeface="-apple-system"/>
              </a:rPr>
              <a:t>과 뷰</a:t>
            </a:r>
            <a:r>
              <a:rPr lang="en-US" altLang="ko-KR" b="0" i="1" dirty="0">
                <a:solidFill>
                  <a:srgbClr val="3D4144"/>
                </a:solidFill>
                <a:effectLst/>
                <a:latin typeface="-apple-system"/>
              </a:rPr>
              <a:t>(View) </a:t>
            </a:r>
            <a:r>
              <a:rPr lang="ko-KR" altLang="en-US" b="0" i="1" dirty="0">
                <a:solidFill>
                  <a:srgbClr val="3D4144"/>
                </a:solidFill>
                <a:effectLst/>
                <a:latin typeface="-apple-system"/>
              </a:rPr>
              <a:t>사이를 이어주는 </a:t>
            </a:r>
            <a:r>
              <a:rPr lang="ko-KR" altLang="en-US" b="0" i="1" dirty="0" err="1">
                <a:solidFill>
                  <a:srgbClr val="3D4144"/>
                </a:solidFill>
                <a:effectLst/>
                <a:latin typeface="-apple-system"/>
              </a:rPr>
              <a:t>브릿지</a:t>
            </a:r>
            <a:r>
              <a:rPr lang="en-US" altLang="ko-KR" b="0" i="1" dirty="0">
                <a:solidFill>
                  <a:srgbClr val="3D4144"/>
                </a:solidFill>
                <a:effectLst/>
                <a:latin typeface="-apple-system"/>
              </a:rPr>
              <a:t>(Bridge) </a:t>
            </a:r>
            <a:r>
              <a:rPr lang="ko-KR" altLang="en-US" b="0" i="1" dirty="0">
                <a:solidFill>
                  <a:srgbClr val="3D4144"/>
                </a:solidFill>
                <a:effectLst/>
                <a:latin typeface="-apple-system"/>
              </a:rPr>
              <a:t>역할을 의미합니다</a:t>
            </a:r>
            <a:r>
              <a:rPr lang="en-US" altLang="ko-KR" b="0" i="1" dirty="0">
                <a:solidFill>
                  <a:srgbClr val="3D4144"/>
                </a:solidFill>
                <a:effectLst/>
                <a:latin typeface="-apple-system"/>
              </a:rPr>
              <a:t>.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7DAB75-F4CB-C875-EEE7-52847C6E00FC}"/>
              </a:ext>
            </a:extLst>
          </p:cNvPr>
          <p:cNvSpPr txBox="1"/>
          <p:nvPr/>
        </p:nvSpPr>
        <p:spPr>
          <a:xfrm>
            <a:off x="1762369" y="2897909"/>
            <a:ext cx="98875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모델이나 뷰는 서로의 존재를 모르고 있습니다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변경 사항을 외부로 알리고 수신하는 방법만 있습니다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컨트롤러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(Controller)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는 이를 중재하기 위해 모델과 뷰에 대해 알고 있어야 합니다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. </a:t>
            </a:r>
          </a:p>
          <a:p>
            <a:pPr algn="l"/>
            <a:endParaRPr lang="en-US" altLang="ko-KR" b="0" i="0" dirty="0">
              <a:solidFill>
                <a:srgbClr val="3D4144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모델이나 뷰로부터 변경 내용을 통지 받으면 이를 각 구성 요소에게 통지해야 합니다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사용자가 어플리케이션을 조작하여 발생하는 변경 이벤트들을 처리하는 역할을 수행합니다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3D4144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컨트롤러는 다음과 같은 규칙을 가지고 있습니다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3D414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모델이나 뷰에 대해서 알고 있어야 합니다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모델이나 뷰의 변경을 모니터링 해야 합니다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3D4144"/>
              </a:solidFill>
              <a:effectLst/>
              <a:latin typeface="-apple-system"/>
            </a:endParaRPr>
          </a:p>
        </p:txBody>
      </p:sp>
      <p:sp>
        <p:nvSpPr>
          <p:cNvPr id="14" name="สี่เหลี่ยมผืนผ้า 27">
            <a:extLst>
              <a:ext uri="{FF2B5EF4-FFF2-40B4-BE49-F238E27FC236}">
                <a16:creationId xmlns:a16="http://schemas.microsoft.com/office/drawing/2014/main" id="{A629CCEE-4663-9368-1F48-511590880524}"/>
              </a:ext>
            </a:extLst>
          </p:cNvPr>
          <p:cNvSpPr/>
          <p:nvPr/>
        </p:nvSpPr>
        <p:spPr>
          <a:xfrm>
            <a:off x="1045847" y="1288347"/>
            <a:ext cx="2627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+mj-ea"/>
                <a:ea typeface="+mj-ea"/>
              </a:rPr>
              <a:t>MVC </a:t>
            </a:r>
            <a:r>
              <a:rPr lang="ko-KR" altLang="en-US" sz="1600" b="1" dirty="0">
                <a:solidFill>
                  <a:schemeClr val="accent5"/>
                </a:solidFill>
                <a:latin typeface="+mj-ea"/>
                <a:ea typeface="+mj-ea"/>
              </a:rPr>
              <a:t>패턴 대한 개념 필요 </a:t>
            </a:r>
            <a:endParaRPr lang="th-TH" sz="1600" b="1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07610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16EFEA1B-4BEA-4637-9372-BC2012AEB1B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82" y="2040444"/>
            <a:ext cx="5732836" cy="277711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B5E6ABA-3BE6-4697-A8DB-38044216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101" name="Rectangle 328">
            <a:extLst>
              <a:ext uri="{FF2B5EF4-FFF2-40B4-BE49-F238E27FC236}">
                <a16:creationId xmlns:a16="http://schemas.microsoft.com/office/drawing/2014/main" id="{708B27AD-AC17-49BB-96E3-4F370E22F2B1}"/>
              </a:ext>
            </a:extLst>
          </p:cNvPr>
          <p:cNvSpPr/>
          <p:nvPr/>
        </p:nvSpPr>
        <p:spPr>
          <a:xfrm>
            <a:off x="1088215" y="1628189"/>
            <a:ext cx="1852687" cy="5488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B99C3AD-2AC8-2038-892E-93DCC0A78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630" y="3224478"/>
            <a:ext cx="9788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ADEC15-E487-2367-901D-45CE40CB646C}"/>
              </a:ext>
            </a:extLst>
          </p:cNvPr>
          <p:cNvSpPr txBox="1"/>
          <p:nvPr/>
        </p:nvSpPr>
        <p:spPr>
          <a:xfrm>
            <a:off x="1251561" y="1765236"/>
            <a:ext cx="10398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사전 지식 디자인패턴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: MVC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패턴 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041ED9-B153-7803-D21E-E2029A11DE0B}"/>
              </a:ext>
            </a:extLst>
          </p:cNvPr>
          <p:cNvSpPr txBox="1"/>
          <p:nvPr/>
        </p:nvSpPr>
        <p:spPr>
          <a:xfrm>
            <a:off x="1251560" y="2298098"/>
            <a:ext cx="10398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왜 그러면 사용하는가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?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7DAB75-F4CB-C875-EEE7-52847C6E00FC}"/>
              </a:ext>
            </a:extLst>
          </p:cNvPr>
          <p:cNvSpPr txBox="1"/>
          <p:nvPr/>
        </p:nvSpPr>
        <p:spPr>
          <a:xfrm>
            <a:off x="1762369" y="2897909"/>
            <a:ext cx="98875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MVC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패턴에 대한 여러 글을 읽어봤지만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결국 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'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유지보수의 편리성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'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이라는 하나의 결론으로 수렴합니다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최초 설계를 꼼꼼하게 진행한 시스템이라도 유지보수가 발생하기 시작하면 각 기능 간의 결합도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(coupling)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가 높아지는 경우가 발생합니다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. </a:t>
            </a:r>
          </a:p>
          <a:p>
            <a:pPr algn="l"/>
            <a:endParaRPr lang="en-US" altLang="ko-KR" dirty="0">
              <a:solidFill>
                <a:srgbClr val="3D4144"/>
              </a:solidFill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이는 최초 설계 이념을 정했던 사람들의 부재 혹은 비즈니스 요건 변경으로 인해 필연적으로 발생하는 것 같습니다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. </a:t>
            </a:r>
          </a:p>
          <a:p>
            <a:pPr algn="l"/>
            <a:endParaRPr lang="en-US" altLang="ko-KR" dirty="0">
              <a:solidFill>
                <a:srgbClr val="3D4144"/>
              </a:solidFill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결합도가 높아진 시스템은 유지보수 작업 시 다른 비즈니스 로직에 영향을 미치게 되므로 사소한 코드의 변경이 의도치 않은 버그를 유발할 수 있습니다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13" name="สี่เหลี่ยมผืนผ้า 27">
            <a:extLst>
              <a:ext uri="{FF2B5EF4-FFF2-40B4-BE49-F238E27FC236}">
                <a16:creationId xmlns:a16="http://schemas.microsoft.com/office/drawing/2014/main" id="{80CA87CD-4CCF-C5D0-B557-9C5D8F620C2A}"/>
              </a:ext>
            </a:extLst>
          </p:cNvPr>
          <p:cNvSpPr/>
          <p:nvPr/>
        </p:nvSpPr>
        <p:spPr>
          <a:xfrm>
            <a:off x="1045847" y="1288347"/>
            <a:ext cx="2627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+mj-ea"/>
                <a:ea typeface="+mj-ea"/>
              </a:rPr>
              <a:t>MVC </a:t>
            </a:r>
            <a:r>
              <a:rPr lang="ko-KR" altLang="en-US" sz="1600" b="1" dirty="0">
                <a:solidFill>
                  <a:schemeClr val="accent5"/>
                </a:solidFill>
                <a:latin typeface="+mj-ea"/>
                <a:ea typeface="+mj-ea"/>
              </a:rPr>
              <a:t>패턴 대한 개념 필요 </a:t>
            </a:r>
            <a:endParaRPr lang="th-TH" sz="1600" b="1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88806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16EFEA1B-4BEA-4637-9372-BC2012AEB1B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82" y="2040444"/>
            <a:ext cx="5732836" cy="277711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B5E6ABA-3BE6-4697-A8DB-38044216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101" name="Rectangle 328">
            <a:extLst>
              <a:ext uri="{FF2B5EF4-FFF2-40B4-BE49-F238E27FC236}">
                <a16:creationId xmlns:a16="http://schemas.microsoft.com/office/drawing/2014/main" id="{708B27AD-AC17-49BB-96E3-4F370E22F2B1}"/>
              </a:ext>
            </a:extLst>
          </p:cNvPr>
          <p:cNvSpPr/>
          <p:nvPr/>
        </p:nvSpPr>
        <p:spPr>
          <a:xfrm>
            <a:off x="1088215" y="1628189"/>
            <a:ext cx="1852687" cy="5488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B99C3AD-2AC8-2038-892E-93DCC0A78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630" y="3224478"/>
            <a:ext cx="9788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ADEC15-E487-2367-901D-45CE40CB646C}"/>
              </a:ext>
            </a:extLst>
          </p:cNvPr>
          <p:cNvSpPr txBox="1"/>
          <p:nvPr/>
        </p:nvSpPr>
        <p:spPr>
          <a:xfrm>
            <a:off x="1251561" y="1765236"/>
            <a:ext cx="10398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사전 지식 디자인패턴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: MVC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패턴 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041ED9-B153-7803-D21E-E2029A11DE0B}"/>
              </a:ext>
            </a:extLst>
          </p:cNvPr>
          <p:cNvSpPr txBox="1"/>
          <p:nvPr/>
        </p:nvSpPr>
        <p:spPr>
          <a:xfrm>
            <a:off x="1251560" y="2298098"/>
            <a:ext cx="10398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MVC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패턴의 한계 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7DAB75-F4CB-C875-EEE7-52847C6E00FC}"/>
              </a:ext>
            </a:extLst>
          </p:cNvPr>
          <p:cNvSpPr txBox="1"/>
          <p:nvPr/>
        </p:nvSpPr>
        <p:spPr>
          <a:xfrm>
            <a:off x="1762369" y="2897909"/>
            <a:ext cx="98875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세상에 완벽이라는 단어는 없습니다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. MVC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패턴에도 한계가 있습니다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. 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복잡한 대규모 프로그램의 </a:t>
            </a:r>
            <a:endParaRPr lang="en-US" altLang="ko-KR" b="0" i="0" dirty="0">
              <a:solidFill>
                <a:srgbClr val="3D4144"/>
              </a:solidFill>
              <a:effectLst/>
              <a:latin typeface="-apple-system"/>
            </a:endParaRPr>
          </a:p>
          <a:p>
            <a:pPr algn="l"/>
            <a:r>
              <a:rPr lang="ko-KR" altLang="en-US" dirty="0">
                <a:solidFill>
                  <a:srgbClr val="3D4144"/>
                </a:solidFill>
                <a:latin typeface="-apple-system"/>
              </a:rPr>
              <a:t>경우 다수의 뷰와 모델이 컨트롤러를 통해 연결되기 때문에 컨트롤러가 불필요하게 커지는 현상 발생 합니다</a:t>
            </a:r>
            <a:r>
              <a:rPr lang="en-US" altLang="ko-KR" dirty="0">
                <a:solidFill>
                  <a:srgbClr val="3D4144"/>
                </a:solidFill>
                <a:latin typeface="-apple-system"/>
              </a:rPr>
              <a:t>. </a:t>
            </a:r>
          </a:p>
          <a:p>
            <a:pPr algn="l"/>
            <a:endParaRPr lang="en-US" altLang="ko-KR" b="0" i="0" dirty="0">
              <a:solidFill>
                <a:srgbClr val="3D4144"/>
              </a:solidFill>
              <a:effectLst/>
              <a:latin typeface="-apple-system"/>
            </a:endParaRPr>
          </a:p>
          <a:p>
            <a:pPr algn="l"/>
            <a:r>
              <a:rPr lang="ko-KR" altLang="en-US" dirty="0">
                <a:solidFill>
                  <a:srgbClr val="3D4144"/>
                </a:solidFill>
                <a:latin typeface="-apple-system"/>
              </a:rPr>
              <a:t>복잡한 화면을 구성하는 경우에도 동일한 현상 발생 이를 </a:t>
            </a:r>
            <a:r>
              <a:rPr lang="en-US" altLang="ko-KR" dirty="0">
                <a:solidFill>
                  <a:srgbClr val="3D4144"/>
                </a:solidFill>
                <a:latin typeface="-apple-system"/>
              </a:rPr>
              <a:t>massive view controller </a:t>
            </a:r>
            <a:r>
              <a:rPr lang="ko-KR" altLang="en-US" dirty="0">
                <a:solidFill>
                  <a:srgbClr val="3D4144"/>
                </a:solidFill>
                <a:latin typeface="-apple-system"/>
              </a:rPr>
              <a:t>라 고합니다</a:t>
            </a:r>
            <a:r>
              <a:rPr lang="en-US" altLang="ko-KR" dirty="0">
                <a:solidFill>
                  <a:srgbClr val="3D4144"/>
                </a:solidFill>
                <a:latin typeface="-apple-system"/>
              </a:rPr>
              <a:t>. </a:t>
            </a:r>
            <a:endParaRPr lang="en-US" altLang="ko-KR" b="0" i="0" dirty="0">
              <a:solidFill>
                <a:srgbClr val="3D4144"/>
              </a:solidFill>
              <a:effectLst/>
              <a:latin typeface="-apple-system"/>
            </a:endParaRPr>
          </a:p>
        </p:txBody>
      </p:sp>
      <p:sp>
        <p:nvSpPr>
          <p:cNvPr id="13" name="สี่เหลี่ยมผืนผ้า 27">
            <a:extLst>
              <a:ext uri="{FF2B5EF4-FFF2-40B4-BE49-F238E27FC236}">
                <a16:creationId xmlns:a16="http://schemas.microsoft.com/office/drawing/2014/main" id="{80CA87CD-4CCF-C5D0-B557-9C5D8F620C2A}"/>
              </a:ext>
            </a:extLst>
          </p:cNvPr>
          <p:cNvSpPr/>
          <p:nvPr/>
        </p:nvSpPr>
        <p:spPr>
          <a:xfrm>
            <a:off x="1045847" y="1288347"/>
            <a:ext cx="2627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+mj-ea"/>
                <a:ea typeface="+mj-ea"/>
              </a:rPr>
              <a:t>MVC </a:t>
            </a:r>
            <a:r>
              <a:rPr lang="ko-KR" altLang="en-US" sz="1600" b="1" dirty="0">
                <a:solidFill>
                  <a:schemeClr val="accent5"/>
                </a:solidFill>
                <a:latin typeface="+mj-ea"/>
                <a:ea typeface="+mj-ea"/>
              </a:rPr>
              <a:t>패턴 대한 개념 필요 </a:t>
            </a:r>
            <a:endParaRPr lang="th-TH" sz="1600" b="1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AEFFEE73-4808-132B-2633-127F5BA9D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436" y="4436069"/>
            <a:ext cx="3817025" cy="210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802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16EFEA1B-4BEA-4637-9372-BC2012AEB1B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82" y="2040444"/>
            <a:ext cx="5732836" cy="277711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B5E6ABA-3BE6-4697-A8DB-38044216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18</a:t>
            </a:r>
            <a:endParaRPr lang="ko-KR" altLang="en-US" dirty="0"/>
          </a:p>
        </p:txBody>
      </p:sp>
      <p:sp>
        <p:nvSpPr>
          <p:cNvPr id="101" name="Rectangle 328">
            <a:extLst>
              <a:ext uri="{FF2B5EF4-FFF2-40B4-BE49-F238E27FC236}">
                <a16:creationId xmlns:a16="http://schemas.microsoft.com/office/drawing/2014/main" id="{708B27AD-AC17-49BB-96E3-4F370E22F2B1}"/>
              </a:ext>
            </a:extLst>
          </p:cNvPr>
          <p:cNvSpPr/>
          <p:nvPr/>
        </p:nvSpPr>
        <p:spPr>
          <a:xfrm>
            <a:off x="1088215" y="1628189"/>
            <a:ext cx="1852687" cy="5488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B99C3AD-2AC8-2038-892E-93DCC0A78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630" y="3224478"/>
            <a:ext cx="9788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ADEC15-E487-2367-901D-45CE40CB646C}"/>
              </a:ext>
            </a:extLst>
          </p:cNvPr>
          <p:cNvSpPr txBox="1"/>
          <p:nvPr/>
        </p:nvSpPr>
        <p:spPr>
          <a:xfrm>
            <a:off x="1251561" y="1765236"/>
            <a:ext cx="10398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사전 지식 디자인패턴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: MVC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패턴 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041ED9-B153-7803-D21E-E2029A11DE0B}"/>
              </a:ext>
            </a:extLst>
          </p:cNvPr>
          <p:cNvSpPr txBox="1"/>
          <p:nvPr/>
        </p:nvSpPr>
        <p:spPr>
          <a:xfrm>
            <a:off x="1251560" y="2298098"/>
            <a:ext cx="10398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MVC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패턴의 한계  보완하기 위해서 다양한 패턴이 파생되었습니다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.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7DAB75-F4CB-C875-EEE7-52847C6E00FC}"/>
              </a:ext>
            </a:extLst>
          </p:cNvPr>
          <p:cNvSpPr txBox="1"/>
          <p:nvPr/>
        </p:nvSpPr>
        <p:spPr>
          <a:xfrm>
            <a:off x="1762369" y="2897909"/>
            <a:ext cx="98875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MVP       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패턴 </a:t>
            </a:r>
            <a:endParaRPr lang="en-US" altLang="ko-KR" b="0" i="0" dirty="0">
              <a:solidFill>
                <a:srgbClr val="3D4144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MVVM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    패턴</a:t>
            </a:r>
            <a:endParaRPr lang="en-US" altLang="ko-KR" b="0" i="0" dirty="0">
              <a:solidFill>
                <a:srgbClr val="3D4144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Flux         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패턴</a:t>
            </a:r>
            <a:endParaRPr lang="en-US" altLang="ko-KR" b="0" i="0" dirty="0">
              <a:solidFill>
                <a:srgbClr val="3D4144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D4144"/>
                </a:solidFill>
                <a:latin typeface="-apple-system"/>
              </a:rPr>
              <a:t>Redux      </a:t>
            </a:r>
            <a:r>
              <a:rPr lang="ko-KR" altLang="en-US" dirty="0">
                <a:solidFill>
                  <a:srgbClr val="3D4144"/>
                </a:solidFill>
                <a:latin typeface="-apple-system"/>
              </a:rPr>
              <a:t>패턴</a:t>
            </a:r>
            <a:endParaRPr lang="en-US" altLang="ko-KR" dirty="0">
              <a:solidFill>
                <a:srgbClr val="3D4144"/>
              </a:solidFill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D4144"/>
                </a:solidFill>
                <a:effectLst/>
                <a:latin typeface="-apple-system"/>
              </a:rPr>
              <a:t>R</a:t>
            </a:r>
            <a:r>
              <a:rPr lang="en-US" altLang="ko-KR" dirty="0" err="1">
                <a:solidFill>
                  <a:srgbClr val="3D4144"/>
                </a:solidFill>
                <a:latin typeface="-apple-system"/>
              </a:rPr>
              <a:t>xMVVM</a:t>
            </a:r>
            <a:r>
              <a:rPr lang="en-US" altLang="ko-KR" dirty="0">
                <a:solidFill>
                  <a:srgbClr val="3D4144"/>
                </a:solidFill>
                <a:latin typeface="-apple-system"/>
              </a:rPr>
              <a:t> </a:t>
            </a:r>
            <a:r>
              <a:rPr lang="ko-KR" altLang="en-US" dirty="0">
                <a:solidFill>
                  <a:srgbClr val="3D4144"/>
                </a:solidFill>
                <a:latin typeface="-apple-system"/>
              </a:rPr>
              <a:t>패턴</a:t>
            </a:r>
            <a:endParaRPr lang="en-US" altLang="ko-KR" b="0" i="0" dirty="0">
              <a:solidFill>
                <a:srgbClr val="3D4144"/>
              </a:solidFill>
              <a:effectLst/>
              <a:latin typeface="-apple-system"/>
            </a:endParaRPr>
          </a:p>
        </p:txBody>
      </p:sp>
      <p:sp>
        <p:nvSpPr>
          <p:cNvPr id="13" name="สี่เหลี่ยมผืนผ้า 27">
            <a:extLst>
              <a:ext uri="{FF2B5EF4-FFF2-40B4-BE49-F238E27FC236}">
                <a16:creationId xmlns:a16="http://schemas.microsoft.com/office/drawing/2014/main" id="{80CA87CD-4CCF-C5D0-B557-9C5D8F620C2A}"/>
              </a:ext>
            </a:extLst>
          </p:cNvPr>
          <p:cNvSpPr/>
          <p:nvPr/>
        </p:nvSpPr>
        <p:spPr>
          <a:xfrm>
            <a:off x="1045847" y="1288347"/>
            <a:ext cx="2627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+mj-ea"/>
                <a:ea typeface="+mj-ea"/>
              </a:rPr>
              <a:t>MVC </a:t>
            </a:r>
            <a:r>
              <a:rPr lang="ko-KR" altLang="en-US" sz="1600" b="1" dirty="0">
                <a:solidFill>
                  <a:schemeClr val="accent5"/>
                </a:solidFill>
                <a:latin typeface="+mj-ea"/>
                <a:ea typeface="+mj-ea"/>
              </a:rPr>
              <a:t>패턴 대한 개념 필요 </a:t>
            </a:r>
            <a:endParaRPr lang="th-TH" sz="1600" b="1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6273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qt logo">
            <a:extLst>
              <a:ext uri="{FF2B5EF4-FFF2-40B4-BE49-F238E27FC236}">
                <a16:creationId xmlns:a16="http://schemas.microsoft.com/office/drawing/2014/main" id="{37C236F7-C9AA-ABE7-8F0F-5D7450CCB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814" y="1761735"/>
            <a:ext cx="51435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6EFEA1B-4BEA-4637-9372-BC2012AEB1B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82" y="2040444"/>
            <a:ext cx="5732836" cy="277711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B5E6ABA-3BE6-4697-A8DB-38044216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98" name="กลุ่ม 24">
            <a:extLst>
              <a:ext uri="{FF2B5EF4-FFF2-40B4-BE49-F238E27FC236}">
                <a16:creationId xmlns:a16="http://schemas.microsoft.com/office/drawing/2014/main" id="{9609623D-841E-4707-8D02-94D210D316E1}"/>
              </a:ext>
            </a:extLst>
          </p:cNvPr>
          <p:cNvGrpSpPr/>
          <p:nvPr/>
        </p:nvGrpSpPr>
        <p:grpSpPr>
          <a:xfrm>
            <a:off x="1045848" y="1288347"/>
            <a:ext cx="1895057" cy="394727"/>
            <a:chOff x="7056439" y="4610100"/>
            <a:chExt cx="4490330" cy="935303"/>
          </a:xfrm>
        </p:grpSpPr>
        <p:sp>
          <p:nvSpPr>
            <p:cNvPr id="100" name="สี่เหลี่ยมผืนผ้า 27">
              <a:extLst>
                <a:ext uri="{FF2B5EF4-FFF2-40B4-BE49-F238E27FC236}">
                  <a16:creationId xmlns:a16="http://schemas.microsoft.com/office/drawing/2014/main" id="{D69035F5-B2D0-4CDE-9783-C0F9651F099E}"/>
                </a:ext>
              </a:extLst>
            </p:cNvPr>
            <p:cNvSpPr/>
            <p:nvPr/>
          </p:nvSpPr>
          <p:spPr>
            <a:xfrm>
              <a:off x="7056439" y="4610100"/>
              <a:ext cx="4365017" cy="8022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accent5"/>
                  </a:solidFill>
                  <a:latin typeface="+mj-ea"/>
                  <a:ea typeface="+mj-ea"/>
                </a:rPr>
                <a:t>Python GUI </a:t>
              </a:r>
              <a:r>
                <a:rPr lang="ko-KR" altLang="en-US" sz="1600" b="1" dirty="0">
                  <a:solidFill>
                    <a:schemeClr val="accent5"/>
                  </a:solidFill>
                  <a:latin typeface="+mj-ea"/>
                  <a:ea typeface="+mj-ea"/>
                </a:rPr>
                <a:t>소개 </a:t>
              </a:r>
              <a:endParaRPr lang="th-TH" sz="1600" b="1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101" name="Rectangle 328">
              <a:extLst>
                <a:ext uri="{FF2B5EF4-FFF2-40B4-BE49-F238E27FC236}">
                  <a16:creationId xmlns:a16="http://schemas.microsoft.com/office/drawing/2014/main" id="{708B27AD-AC17-49BB-96E3-4F370E22F2B1}"/>
                </a:ext>
              </a:extLst>
            </p:cNvPr>
            <p:cNvSpPr/>
            <p:nvPr/>
          </p:nvSpPr>
          <p:spPr>
            <a:xfrm>
              <a:off x="7156831" y="5415353"/>
              <a:ext cx="4389938" cy="130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2279F2F-CD1D-E623-9573-8CE7D43A236E}"/>
              </a:ext>
            </a:extLst>
          </p:cNvPr>
          <p:cNvSpPr txBox="1"/>
          <p:nvPr/>
        </p:nvSpPr>
        <p:spPr>
          <a:xfrm>
            <a:off x="2128604" y="3844816"/>
            <a:ext cx="8154648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PyQt5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Qt5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어플리케이션 프레임워크에 대한 파이썬 버전입니다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Qt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플랫폼에 관계없이 다양한 기능을 포함하는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C++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라이브러리이자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개발툴입니다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sz="3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PyQt5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이러한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1000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여 개의 클래스들을 포함하는 파이썬 모듈의 모음입니다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sz="3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PyQt5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윈도우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리눅스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macOS,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안드로이드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iOS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지원합니다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sz="3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PyQt5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의 홈페이지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en-US" altLang="ko-KR" b="0" i="0" u="none" strike="noStrike" dirty="0">
                <a:solidFill>
                  <a:srgbClr val="0C93E4"/>
                </a:solidFill>
                <a:effectLst/>
                <a:latin typeface="-apple-system"/>
                <a:hlinkClick r:id="rId4"/>
              </a:rPr>
              <a:t>https://www.riverbankcomputing.com/software/pyqt/intro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에서 최신의 그리고 안정적인 버전의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PyQt5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와 최신 버전의 문서를 얻을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sz="3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PyQt5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개발자는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GPL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과 상업용 라이센스 중 하나를 선택할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(PyQt5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라이센스 관련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: </a:t>
            </a:r>
            <a:r>
              <a:rPr lang="en-US" altLang="ko-KR" b="0" i="0" u="none" strike="noStrike" dirty="0">
                <a:solidFill>
                  <a:srgbClr val="0C93E4"/>
                </a:solidFill>
                <a:effectLst/>
                <a:latin typeface="-apple-system"/>
                <a:hlinkClick r:id="rId5"/>
              </a:rPr>
              <a:t>https://www.riverbankcomputing.com/commercial/license-faq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7439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16EFEA1B-4BEA-4637-9372-BC2012AEB1B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82" y="2040444"/>
            <a:ext cx="5732836" cy="277711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B5E6ABA-3BE6-4697-A8DB-38044216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101" name="Rectangle 328">
            <a:extLst>
              <a:ext uri="{FF2B5EF4-FFF2-40B4-BE49-F238E27FC236}">
                <a16:creationId xmlns:a16="http://schemas.microsoft.com/office/drawing/2014/main" id="{708B27AD-AC17-49BB-96E3-4F370E22F2B1}"/>
              </a:ext>
            </a:extLst>
          </p:cNvPr>
          <p:cNvSpPr/>
          <p:nvPr/>
        </p:nvSpPr>
        <p:spPr>
          <a:xfrm>
            <a:off x="1088215" y="1628189"/>
            <a:ext cx="1852687" cy="5488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B99C3AD-2AC8-2038-892E-93DCC0A78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630" y="3224478"/>
            <a:ext cx="9788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ADEC15-E487-2367-901D-45CE40CB646C}"/>
              </a:ext>
            </a:extLst>
          </p:cNvPr>
          <p:cNvSpPr txBox="1"/>
          <p:nvPr/>
        </p:nvSpPr>
        <p:spPr>
          <a:xfrm>
            <a:off x="1251561" y="1765236"/>
            <a:ext cx="10398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사전 지식 디자인패턴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: MVC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패턴 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13" name="สี่เหลี่ยมผืนผ้า 27">
            <a:extLst>
              <a:ext uri="{FF2B5EF4-FFF2-40B4-BE49-F238E27FC236}">
                <a16:creationId xmlns:a16="http://schemas.microsoft.com/office/drawing/2014/main" id="{80CA87CD-4CCF-C5D0-B557-9C5D8F620C2A}"/>
              </a:ext>
            </a:extLst>
          </p:cNvPr>
          <p:cNvSpPr/>
          <p:nvPr/>
        </p:nvSpPr>
        <p:spPr>
          <a:xfrm>
            <a:off x="1045847" y="1288347"/>
            <a:ext cx="23503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+mj-ea"/>
                <a:ea typeface="+mj-ea"/>
              </a:rPr>
              <a:t>MVC </a:t>
            </a:r>
            <a:r>
              <a:rPr lang="ko-KR" altLang="en-US" sz="1600" b="1" dirty="0">
                <a:solidFill>
                  <a:schemeClr val="accent5"/>
                </a:solidFill>
                <a:latin typeface="+mj-ea"/>
                <a:ea typeface="+mj-ea"/>
              </a:rPr>
              <a:t>패턴의 적용 사례 </a:t>
            </a:r>
            <a:endParaRPr lang="th-TH" sz="1600" b="1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181AC0-7C49-3871-832E-DA6161DDDCC0}"/>
              </a:ext>
            </a:extLst>
          </p:cNvPr>
          <p:cNvSpPr txBox="1"/>
          <p:nvPr/>
        </p:nvSpPr>
        <p:spPr>
          <a:xfrm>
            <a:off x="1536031" y="2146276"/>
            <a:ext cx="98699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MVC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패턴은 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Spring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프레임워크와 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JSP(Java Servlet Page)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를 사용한 웹 어플리케이션 개발에서 가장 즐겨 사용되는 개발 방식입니다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. </a:t>
            </a:r>
          </a:p>
          <a:p>
            <a:endParaRPr lang="en-US" altLang="ko-KR" dirty="0">
              <a:solidFill>
                <a:srgbClr val="3D4144"/>
              </a:solidFill>
              <a:latin typeface="-apple-system"/>
            </a:endParaRPr>
          </a:p>
          <a:p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Spring Boot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프레임워크는 공식적으로 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JSP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를 지원하지 않지만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개발은 가능하다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4941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BFEA3D51-56CD-2F11-6CE7-5F175979A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253" y="4192358"/>
            <a:ext cx="4646947" cy="218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6EFEA1B-4BEA-4637-9372-BC2012AEB1B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82" y="2040444"/>
            <a:ext cx="5732836" cy="277711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B5E6ABA-3BE6-4697-A8DB-38044216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101" name="Rectangle 328">
            <a:extLst>
              <a:ext uri="{FF2B5EF4-FFF2-40B4-BE49-F238E27FC236}">
                <a16:creationId xmlns:a16="http://schemas.microsoft.com/office/drawing/2014/main" id="{708B27AD-AC17-49BB-96E3-4F370E22F2B1}"/>
              </a:ext>
            </a:extLst>
          </p:cNvPr>
          <p:cNvSpPr/>
          <p:nvPr/>
        </p:nvSpPr>
        <p:spPr>
          <a:xfrm>
            <a:off x="1088215" y="1628189"/>
            <a:ext cx="1852687" cy="5488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B99C3AD-2AC8-2038-892E-93DCC0A78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630" y="3224478"/>
            <a:ext cx="9788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ADEC15-E487-2367-901D-45CE40CB646C}"/>
              </a:ext>
            </a:extLst>
          </p:cNvPr>
          <p:cNvSpPr txBox="1"/>
          <p:nvPr/>
        </p:nvSpPr>
        <p:spPr>
          <a:xfrm>
            <a:off x="1251561" y="1765236"/>
            <a:ext cx="10398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사전 지식 디자인패턴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: MVC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패턴 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13" name="สี่เหลี่ยมผืนผ้า 27">
            <a:extLst>
              <a:ext uri="{FF2B5EF4-FFF2-40B4-BE49-F238E27FC236}">
                <a16:creationId xmlns:a16="http://schemas.microsoft.com/office/drawing/2014/main" id="{80CA87CD-4CCF-C5D0-B557-9C5D8F620C2A}"/>
              </a:ext>
            </a:extLst>
          </p:cNvPr>
          <p:cNvSpPr/>
          <p:nvPr/>
        </p:nvSpPr>
        <p:spPr>
          <a:xfrm>
            <a:off x="1045847" y="1288347"/>
            <a:ext cx="26885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+mj-ea"/>
                <a:ea typeface="+mj-ea"/>
              </a:rPr>
              <a:t>MVC </a:t>
            </a:r>
            <a:r>
              <a:rPr lang="ko-KR" altLang="en-US" sz="1600" b="1" dirty="0">
                <a:solidFill>
                  <a:schemeClr val="accent5"/>
                </a:solidFill>
                <a:latin typeface="+mj-ea"/>
                <a:ea typeface="+mj-ea"/>
              </a:rPr>
              <a:t>패턴의 적용 시나리오</a:t>
            </a:r>
            <a:endParaRPr lang="th-TH" sz="1600" b="1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181AC0-7C49-3871-832E-DA6161DDDCC0}"/>
              </a:ext>
            </a:extLst>
          </p:cNvPr>
          <p:cNvSpPr txBox="1"/>
          <p:nvPr/>
        </p:nvSpPr>
        <p:spPr>
          <a:xfrm>
            <a:off x="1511968" y="2134568"/>
            <a:ext cx="98699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MVC </a:t>
            </a:r>
            <a:r>
              <a:rPr lang="ko-KR" altLang="en-US" dirty="0"/>
              <a:t>패턴 적용 시나리오</a:t>
            </a:r>
            <a:endParaRPr lang="en-US" altLang="ko-KR" dirty="0"/>
          </a:p>
          <a:p>
            <a:endParaRPr lang="en-US" altLang="ko-KR" dirty="0"/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브라우저 화면에서 서버로 데이터를 전달합니다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컨트롤러에서 데이터를 전달받아 서비스에게 데이터를 전달합니다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서비스는 </a:t>
            </a:r>
            <a:r>
              <a:rPr lang="en-US" altLang="ko-KR" b="0" i="0" dirty="0" err="1">
                <a:solidFill>
                  <a:srgbClr val="3D4144"/>
                </a:solidFill>
                <a:effectLst/>
                <a:latin typeface="-apple-system"/>
              </a:rPr>
              <a:t>JpaRepository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를 이용하여 전달받은 데이터를 데이터베이스에 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INSERT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합니다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INSERT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수행 후 컨트롤러는 서비스를 통해 데이터를 다시 조회합니다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조회한 데이터를 모델 객체를 통해 뷰에게 전달합니다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화면에 변경이 발생하는지 확인합니다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.</a:t>
            </a:r>
          </a:p>
          <a:p>
            <a:br>
              <a:rPr lang="ko-KR" altLang="en-US" dirty="0"/>
            </a:b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0039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7DA4CFD-3A15-F73E-AE41-764112981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416" y="1909389"/>
            <a:ext cx="4204868" cy="355208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6EFEA1B-4BEA-4637-9372-BC2012AEB1B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82" y="2040444"/>
            <a:ext cx="5732836" cy="277711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B5E6ABA-3BE6-4697-A8DB-38044216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21</a:t>
            </a:r>
            <a:endParaRPr lang="ko-KR" altLang="en-US" dirty="0"/>
          </a:p>
        </p:txBody>
      </p:sp>
      <p:sp>
        <p:nvSpPr>
          <p:cNvPr id="101" name="Rectangle 328">
            <a:extLst>
              <a:ext uri="{FF2B5EF4-FFF2-40B4-BE49-F238E27FC236}">
                <a16:creationId xmlns:a16="http://schemas.microsoft.com/office/drawing/2014/main" id="{708B27AD-AC17-49BB-96E3-4F370E22F2B1}"/>
              </a:ext>
            </a:extLst>
          </p:cNvPr>
          <p:cNvSpPr/>
          <p:nvPr/>
        </p:nvSpPr>
        <p:spPr>
          <a:xfrm>
            <a:off x="1088215" y="1628189"/>
            <a:ext cx="1852687" cy="5488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B99C3AD-2AC8-2038-892E-93DCC0A78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630" y="3224478"/>
            <a:ext cx="9788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ADEC15-E487-2367-901D-45CE40CB646C}"/>
              </a:ext>
            </a:extLst>
          </p:cNvPr>
          <p:cNvSpPr txBox="1"/>
          <p:nvPr/>
        </p:nvSpPr>
        <p:spPr>
          <a:xfrm>
            <a:off x="1251561" y="1765236"/>
            <a:ext cx="1039836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  MVC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패턴 적용 한다면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?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  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CONTROLLER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  -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버튼    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개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: open , save : loader image , save image 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 -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Qslider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개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: BRIGHTNESS, BLUR : </a:t>
            </a:r>
            <a:r>
              <a:rPr lang="en-US" altLang="ko-KR" dirty="0" err="1">
                <a:solidFill>
                  <a:srgbClr val="000000"/>
                </a:solidFill>
                <a:latin typeface="-apple-system"/>
              </a:rPr>
              <a:t>brightness_value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 , </a:t>
            </a:r>
            <a:r>
              <a:rPr lang="en-US" altLang="ko-KR" dirty="0" err="1">
                <a:solidFill>
                  <a:srgbClr val="000000"/>
                </a:solidFill>
                <a:latin typeface="-apple-system"/>
              </a:rPr>
              <a:t>blur_value</a:t>
            </a:r>
            <a:endParaRPr lang="en-US" altLang="ko-KR" dirty="0">
              <a:solidFill>
                <a:srgbClr val="000000"/>
              </a:solidFill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MODEL</a:t>
            </a:r>
          </a:p>
          <a:p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 - </a:t>
            </a:r>
            <a:r>
              <a:rPr lang="en-US" altLang="ko-KR" dirty="0" err="1">
                <a:solidFill>
                  <a:srgbClr val="000000"/>
                </a:solidFill>
                <a:latin typeface="-apple-system"/>
              </a:rPr>
              <a:t>setPhoto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 </a:t>
            </a:r>
            <a:endParaRPr lang="en-US" altLang="ko-KR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 - </a:t>
            </a:r>
            <a:r>
              <a:rPr lang="en-US" altLang="ko-KR" dirty="0" err="1">
                <a:solidFill>
                  <a:srgbClr val="000000"/>
                </a:solidFill>
                <a:latin typeface="-apple-system"/>
              </a:rPr>
              <a:t>savePhoto</a:t>
            </a:r>
            <a:endParaRPr lang="en-US" altLang="ko-KR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 - </a:t>
            </a:r>
            <a:r>
              <a:rPr lang="en-US" altLang="ko-KR" dirty="0" err="1">
                <a:solidFill>
                  <a:srgbClr val="000000"/>
                </a:solidFill>
                <a:latin typeface="-apple-system"/>
              </a:rPr>
              <a:t>changeBrightness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 </a:t>
            </a:r>
          </a:p>
          <a:p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 - </a:t>
            </a:r>
            <a:r>
              <a:rPr lang="en-US" altLang="ko-KR" dirty="0" err="1">
                <a:solidFill>
                  <a:srgbClr val="000000"/>
                </a:solidFill>
                <a:latin typeface="-apple-system"/>
              </a:rPr>
              <a:t>changeBlur</a:t>
            </a:r>
            <a:endParaRPr lang="en-US" altLang="ko-KR" dirty="0">
              <a:solidFill>
                <a:srgbClr val="000000"/>
              </a:solidFill>
              <a:latin typeface="-apple-system"/>
            </a:endParaRPr>
          </a:p>
          <a:p>
            <a:pPr algn="l"/>
            <a:endParaRPr lang="en-US" altLang="ko-KR" dirty="0">
              <a:solidFill>
                <a:srgbClr val="000000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View -&gt;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사용자에게 보이는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output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-apple-system"/>
            </a:endParaRPr>
          </a:p>
        </p:txBody>
      </p:sp>
      <p:sp>
        <p:nvSpPr>
          <p:cNvPr id="13" name="สี่เหลี่ยมผืนผ้า 27">
            <a:extLst>
              <a:ext uri="{FF2B5EF4-FFF2-40B4-BE49-F238E27FC236}">
                <a16:creationId xmlns:a16="http://schemas.microsoft.com/office/drawing/2014/main" id="{80CA87CD-4CCF-C5D0-B557-9C5D8F620C2A}"/>
              </a:ext>
            </a:extLst>
          </p:cNvPr>
          <p:cNvSpPr/>
          <p:nvPr/>
        </p:nvSpPr>
        <p:spPr>
          <a:xfrm>
            <a:off x="1045847" y="1288347"/>
            <a:ext cx="55666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+mj-ea"/>
                <a:ea typeface="+mj-ea"/>
              </a:rPr>
              <a:t>Open CV </a:t>
            </a:r>
            <a:r>
              <a:rPr lang="ko-KR" altLang="en-US" sz="1600" b="1" dirty="0">
                <a:solidFill>
                  <a:schemeClr val="accent5"/>
                </a:solidFill>
                <a:latin typeface="+mj-ea"/>
                <a:ea typeface="+mj-ea"/>
              </a:rPr>
              <a:t>이미지 </a:t>
            </a:r>
            <a:r>
              <a:rPr lang="en-US" altLang="ko-KR" sz="1600" b="1" dirty="0">
                <a:solidFill>
                  <a:schemeClr val="accent5"/>
                </a:solidFill>
                <a:latin typeface="+mj-ea"/>
                <a:ea typeface="+mj-ea"/>
              </a:rPr>
              <a:t>brightness, blur </a:t>
            </a:r>
            <a:r>
              <a:rPr lang="ko-KR" altLang="en-US" sz="1600" b="1" dirty="0">
                <a:solidFill>
                  <a:schemeClr val="accent5"/>
                </a:solidFill>
                <a:latin typeface="+mj-ea"/>
                <a:ea typeface="+mj-ea"/>
              </a:rPr>
              <a:t>기능 </a:t>
            </a:r>
            <a:r>
              <a:rPr lang="en-US" altLang="ko-KR" sz="1600" b="1" dirty="0">
                <a:solidFill>
                  <a:schemeClr val="accent5"/>
                </a:solidFill>
                <a:latin typeface="+mj-ea"/>
                <a:ea typeface="+mj-ea"/>
              </a:rPr>
              <a:t>GUI </a:t>
            </a:r>
            <a:r>
              <a:rPr lang="ko-KR" altLang="en-US" sz="1600" b="1" dirty="0">
                <a:solidFill>
                  <a:schemeClr val="accent5"/>
                </a:solidFill>
                <a:latin typeface="+mj-ea"/>
                <a:ea typeface="+mj-ea"/>
              </a:rPr>
              <a:t>형태로 구현 </a:t>
            </a:r>
            <a:r>
              <a:rPr lang="en-US" altLang="ko-KR" sz="1600" b="1" dirty="0">
                <a:solidFill>
                  <a:schemeClr val="accent5"/>
                </a:solidFill>
                <a:latin typeface="+mj-ea"/>
                <a:ea typeface="+mj-ea"/>
              </a:rPr>
              <a:t> </a:t>
            </a:r>
            <a:endParaRPr lang="th-TH" sz="1600" b="1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30841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16EFEA1B-4BEA-4637-9372-BC2012AEB1B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82" y="2040444"/>
            <a:ext cx="5732836" cy="277711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B5E6ABA-3BE6-4697-A8DB-38044216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22</a:t>
            </a:r>
            <a:endParaRPr lang="ko-KR" altLang="en-US" dirty="0"/>
          </a:p>
        </p:txBody>
      </p:sp>
      <p:grpSp>
        <p:nvGrpSpPr>
          <p:cNvPr id="98" name="กลุ่ม 24">
            <a:extLst>
              <a:ext uri="{FF2B5EF4-FFF2-40B4-BE49-F238E27FC236}">
                <a16:creationId xmlns:a16="http://schemas.microsoft.com/office/drawing/2014/main" id="{9609623D-841E-4707-8D02-94D210D316E1}"/>
              </a:ext>
            </a:extLst>
          </p:cNvPr>
          <p:cNvGrpSpPr/>
          <p:nvPr/>
        </p:nvGrpSpPr>
        <p:grpSpPr>
          <a:xfrm>
            <a:off x="1045847" y="1288347"/>
            <a:ext cx="3398687" cy="394727"/>
            <a:chOff x="7056439" y="4610100"/>
            <a:chExt cx="8053181" cy="935303"/>
          </a:xfrm>
        </p:grpSpPr>
        <p:sp>
          <p:nvSpPr>
            <p:cNvPr id="100" name="สี่เหลี่ยมผืนผ้า 27">
              <a:extLst>
                <a:ext uri="{FF2B5EF4-FFF2-40B4-BE49-F238E27FC236}">
                  <a16:creationId xmlns:a16="http://schemas.microsoft.com/office/drawing/2014/main" id="{D69035F5-B2D0-4CDE-9783-C0F9651F099E}"/>
                </a:ext>
              </a:extLst>
            </p:cNvPr>
            <p:cNvSpPr/>
            <p:nvPr/>
          </p:nvSpPr>
          <p:spPr>
            <a:xfrm>
              <a:off x="7056439" y="4610100"/>
              <a:ext cx="8053181" cy="8022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b="1" dirty="0">
                  <a:solidFill>
                    <a:schemeClr val="accent5"/>
                  </a:solidFill>
                  <a:latin typeface="+mj-ea"/>
                  <a:ea typeface="+mj-ea"/>
                </a:rPr>
                <a:t>과제 </a:t>
              </a:r>
              <a:r>
                <a:rPr lang="en-US" altLang="ko-KR" sz="1600" b="1" dirty="0">
                  <a:solidFill>
                    <a:schemeClr val="accent5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1600" b="1" dirty="0">
                  <a:solidFill>
                    <a:schemeClr val="accent5"/>
                  </a:solidFill>
                  <a:latin typeface="+mj-ea"/>
                  <a:ea typeface="+mj-ea"/>
                </a:rPr>
                <a:t>이미지 리스트 </a:t>
              </a:r>
              <a:r>
                <a:rPr lang="en-US" altLang="ko-KR" sz="1600" b="1" dirty="0">
                  <a:solidFill>
                    <a:schemeClr val="accent5"/>
                  </a:solidFill>
                  <a:latin typeface="+mj-ea"/>
                  <a:ea typeface="+mj-ea"/>
                </a:rPr>
                <a:t>View </a:t>
              </a:r>
              <a:r>
                <a:rPr lang="ko-KR" altLang="en-US" sz="1600" b="1" dirty="0">
                  <a:solidFill>
                    <a:schemeClr val="accent5"/>
                  </a:solidFill>
                  <a:latin typeface="+mj-ea"/>
                  <a:ea typeface="+mj-ea"/>
                </a:rPr>
                <a:t>만들기 </a:t>
              </a:r>
              <a:endParaRPr lang="th-TH" sz="1600" b="1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101" name="Rectangle 328">
              <a:extLst>
                <a:ext uri="{FF2B5EF4-FFF2-40B4-BE49-F238E27FC236}">
                  <a16:creationId xmlns:a16="http://schemas.microsoft.com/office/drawing/2014/main" id="{708B27AD-AC17-49BB-96E3-4F370E22F2B1}"/>
                </a:ext>
              </a:extLst>
            </p:cNvPr>
            <p:cNvSpPr/>
            <p:nvPr/>
          </p:nvSpPr>
          <p:spPr>
            <a:xfrm>
              <a:off x="7156831" y="5415353"/>
              <a:ext cx="4389938" cy="130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7" name="Rectangle 3">
            <a:extLst>
              <a:ext uri="{FF2B5EF4-FFF2-40B4-BE49-F238E27FC236}">
                <a16:creationId xmlns:a16="http://schemas.microsoft.com/office/drawing/2014/main" id="{EB99C3AD-2AC8-2038-892E-93DCC0A78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630" y="3224478"/>
            <a:ext cx="9788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84B186-EB0C-FE59-4C63-13296333D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91" y="2609071"/>
            <a:ext cx="5144477" cy="27051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303932-3BFA-2276-28CF-F15B0C6AA265}"/>
              </a:ext>
            </a:extLst>
          </p:cNvPr>
          <p:cNvSpPr txBox="1"/>
          <p:nvPr/>
        </p:nvSpPr>
        <p:spPr>
          <a:xfrm>
            <a:off x="1251561" y="1765236"/>
            <a:ext cx="10398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이미지 리스트에서 파일 선택 후 버튼 클릭하면 오른쪽에 이미지 보이는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Viewer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만들기 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A190328-B24C-C55C-3126-678406066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515" y="2667687"/>
            <a:ext cx="5144477" cy="2705137"/>
          </a:xfrm>
          <a:prstGeom prst="rect">
            <a:avLst/>
          </a:prstGeom>
        </p:spPr>
      </p:pic>
      <p:pic>
        <p:nvPicPr>
          <p:cNvPr id="8" name="그림 7" descr="고양이, 하얀색, 실내, 포유류이(가) 표시된 사진&#10;&#10;자동 생성된 설명">
            <a:extLst>
              <a:ext uri="{FF2B5EF4-FFF2-40B4-BE49-F238E27FC236}">
                <a16:creationId xmlns:a16="http://schemas.microsoft.com/office/drawing/2014/main" id="{28C3F1C2-DC6B-5B88-87C7-F7D53F4C4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403" y="3118094"/>
            <a:ext cx="1692021" cy="111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79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DCA9002-1274-27E3-48F8-B418A321E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954" y="2275748"/>
            <a:ext cx="4205352" cy="355249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6EFEA1B-4BEA-4637-9372-BC2012AEB1B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82" y="2040444"/>
            <a:ext cx="5732836" cy="277711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B5E6ABA-3BE6-4697-A8DB-38044216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23</a:t>
            </a:r>
            <a:endParaRPr lang="ko-KR" altLang="en-US" dirty="0"/>
          </a:p>
        </p:txBody>
      </p:sp>
      <p:grpSp>
        <p:nvGrpSpPr>
          <p:cNvPr id="98" name="กลุ่ม 24">
            <a:extLst>
              <a:ext uri="{FF2B5EF4-FFF2-40B4-BE49-F238E27FC236}">
                <a16:creationId xmlns:a16="http://schemas.microsoft.com/office/drawing/2014/main" id="{9609623D-841E-4707-8D02-94D210D316E1}"/>
              </a:ext>
            </a:extLst>
          </p:cNvPr>
          <p:cNvGrpSpPr/>
          <p:nvPr/>
        </p:nvGrpSpPr>
        <p:grpSpPr>
          <a:xfrm>
            <a:off x="1045847" y="1288347"/>
            <a:ext cx="7748340" cy="394727"/>
            <a:chOff x="7056439" y="4610100"/>
            <a:chExt cx="18359672" cy="935303"/>
          </a:xfrm>
        </p:grpSpPr>
        <p:sp>
          <p:nvSpPr>
            <p:cNvPr id="100" name="สี่เหลี่ยมผืนผ้า 27">
              <a:extLst>
                <a:ext uri="{FF2B5EF4-FFF2-40B4-BE49-F238E27FC236}">
                  <a16:creationId xmlns:a16="http://schemas.microsoft.com/office/drawing/2014/main" id="{D69035F5-B2D0-4CDE-9783-C0F9651F099E}"/>
                </a:ext>
              </a:extLst>
            </p:cNvPr>
            <p:cNvSpPr/>
            <p:nvPr/>
          </p:nvSpPr>
          <p:spPr>
            <a:xfrm>
              <a:off x="7056439" y="4610100"/>
              <a:ext cx="18359672" cy="8022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b="1" dirty="0">
                  <a:solidFill>
                    <a:schemeClr val="accent5"/>
                  </a:solidFill>
                  <a:latin typeface="+mj-ea"/>
                  <a:ea typeface="+mj-ea"/>
                </a:rPr>
                <a:t>과제 </a:t>
              </a:r>
              <a:r>
                <a:rPr lang="en-US" altLang="ko-KR" sz="1600" b="1" dirty="0">
                  <a:solidFill>
                    <a:schemeClr val="accent5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1600" b="1" dirty="0">
                  <a:solidFill>
                    <a:schemeClr val="accent5"/>
                  </a:solidFill>
                  <a:latin typeface="+mj-ea"/>
                  <a:ea typeface="+mj-ea"/>
                </a:rPr>
                <a:t>실습 코드에서 이미지처리 </a:t>
              </a:r>
              <a:r>
                <a:rPr lang="en-US" altLang="ko-KR" sz="1600" b="1" dirty="0">
                  <a:solidFill>
                    <a:schemeClr val="accent5"/>
                  </a:solidFill>
                  <a:latin typeface="+mj-ea"/>
                  <a:ea typeface="+mj-ea"/>
                </a:rPr>
                <a:t>brightness, blur </a:t>
              </a:r>
              <a:r>
                <a:rPr lang="ko-KR" altLang="en-US" sz="1600" b="1" dirty="0">
                  <a:solidFill>
                    <a:schemeClr val="accent5"/>
                  </a:solidFill>
                  <a:latin typeface="+mj-ea"/>
                  <a:ea typeface="+mj-ea"/>
                </a:rPr>
                <a:t>제외한 </a:t>
              </a:r>
              <a:r>
                <a:rPr lang="en-US" altLang="ko-KR" sz="1600" b="1" dirty="0">
                  <a:solidFill>
                    <a:schemeClr val="accent5"/>
                  </a:solidFill>
                  <a:latin typeface="+mj-ea"/>
                  <a:ea typeface="+mj-ea"/>
                </a:rPr>
                <a:t>2</a:t>
              </a:r>
              <a:r>
                <a:rPr lang="ko-KR" altLang="en-US" sz="1600" b="1" dirty="0">
                  <a:solidFill>
                    <a:schemeClr val="accent5"/>
                  </a:solidFill>
                  <a:latin typeface="+mj-ea"/>
                  <a:ea typeface="+mj-ea"/>
                </a:rPr>
                <a:t>가지 기능을 추가 하기</a:t>
              </a:r>
              <a:endParaRPr lang="th-TH" sz="1600" b="1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101" name="Rectangle 328">
              <a:extLst>
                <a:ext uri="{FF2B5EF4-FFF2-40B4-BE49-F238E27FC236}">
                  <a16:creationId xmlns:a16="http://schemas.microsoft.com/office/drawing/2014/main" id="{708B27AD-AC17-49BB-96E3-4F370E22F2B1}"/>
                </a:ext>
              </a:extLst>
            </p:cNvPr>
            <p:cNvSpPr/>
            <p:nvPr/>
          </p:nvSpPr>
          <p:spPr>
            <a:xfrm>
              <a:off x="7156831" y="5415353"/>
              <a:ext cx="4389938" cy="130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7" name="Rectangle 3">
            <a:extLst>
              <a:ext uri="{FF2B5EF4-FFF2-40B4-BE49-F238E27FC236}">
                <a16:creationId xmlns:a16="http://schemas.microsoft.com/office/drawing/2014/main" id="{EB99C3AD-2AC8-2038-892E-93DCC0A78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630" y="3224478"/>
            <a:ext cx="9788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4062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01987C49-8847-4D00-A38C-2391063D8A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alphaModFix amt="1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360"/>
          <a:stretch/>
        </p:blipFill>
        <p:spPr>
          <a:xfrm>
            <a:off x="2942711" y="1990618"/>
            <a:ext cx="10188641" cy="3239744"/>
          </a:xfrm>
          <a:prstGeom prst="rect">
            <a:avLst/>
          </a:prstGeom>
        </p:spPr>
      </p:pic>
      <p:pic>
        <p:nvPicPr>
          <p:cNvPr id="5" name="Picture 4" descr="EIT HEI Initiative Press Release November 2021">
            <a:extLst>
              <a:ext uri="{FF2B5EF4-FFF2-40B4-BE49-F238E27FC236}">
                <a16:creationId xmlns:a16="http://schemas.microsoft.com/office/drawing/2014/main" id="{0F1E90F9-3658-4915-BEB6-91AC1626E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7330E77-874C-4897-BE41-4E9ED7B27A7A}"/>
              </a:ext>
            </a:extLst>
          </p:cNvPr>
          <p:cNvSpPr/>
          <p:nvPr/>
        </p:nvSpPr>
        <p:spPr>
          <a:xfrm>
            <a:off x="0" y="0"/>
            <a:ext cx="12178128" cy="6858000"/>
          </a:xfrm>
          <a:prstGeom prst="rect">
            <a:avLst/>
          </a:prstGeom>
          <a:gradFill>
            <a:gsLst>
              <a:gs pos="0">
                <a:schemeClr val="tx1">
                  <a:alpha val="96000"/>
                </a:schemeClr>
              </a:gs>
              <a:gs pos="100000">
                <a:schemeClr val="tx1">
                  <a:alpha val="10000"/>
                </a:schemeClr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48906E-6FEC-46FF-954E-2C964A805B14}"/>
              </a:ext>
            </a:extLst>
          </p:cNvPr>
          <p:cNvSpPr/>
          <p:nvPr/>
        </p:nvSpPr>
        <p:spPr>
          <a:xfrm>
            <a:off x="4248603" y="2822192"/>
            <a:ext cx="369479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829544">
              <a:defRPr/>
            </a:pPr>
            <a:r>
              <a:rPr lang="ko-KR" altLang="en-US" sz="5400" b="1" spc="-136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5400" b="1" spc="-136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1864A62-8CAD-4B5E-AC6F-81B69B1A21F6}"/>
              </a:ext>
            </a:extLst>
          </p:cNvPr>
          <p:cNvGrpSpPr/>
          <p:nvPr/>
        </p:nvGrpSpPr>
        <p:grpSpPr>
          <a:xfrm>
            <a:off x="3841750" y="2315030"/>
            <a:ext cx="4750707" cy="312055"/>
            <a:chOff x="943429" y="2265630"/>
            <a:chExt cx="3694134" cy="36040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670C89-001B-4ED1-968A-DB377441A349}"/>
                </a:ext>
              </a:extLst>
            </p:cNvPr>
            <p:cNvSpPr txBox="1"/>
            <p:nvPr/>
          </p:nvSpPr>
          <p:spPr>
            <a:xfrm>
              <a:off x="943429" y="2518316"/>
              <a:ext cx="3424804" cy="10772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algn="ctr" defTabSz="414772" latinLnBrk="0">
                <a:defRPr/>
              </a:pPr>
              <a:endParaRPr kumimoji="1" lang="ko-KR" altLang="en-US" sz="100" spc="-1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endParaRPr>
            </a:p>
          </p:txBody>
        </p:sp>
        <p:sp>
          <p:nvSpPr>
            <p:cNvPr id="9" name="Google Shape;10;p1">
              <a:extLst>
                <a:ext uri="{FF2B5EF4-FFF2-40B4-BE49-F238E27FC236}">
                  <a16:creationId xmlns:a16="http://schemas.microsoft.com/office/drawing/2014/main" id="{DC44A22C-DFCB-4B79-A1C3-0A639289B5C8}"/>
                </a:ext>
              </a:extLst>
            </p:cNvPr>
            <p:cNvSpPr/>
            <p:nvPr/>
          </p:nvSpPr>
          <p:spPr>
            <a:xfrm>
              <a:off x="4183729" y="2265630"/>
              <a:ext cx="453834" cy="25268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4A60BD3D-7966-4C30-81BD-6654229CC5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alphaModFix amt="3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360"/>
          <a:stretch/>
        </p:blipFill>
        <p:spPr>
          <a:xfrm rot="16200000">
            <a:off x="10768691" y="5419258"/>
            <a:ext cx="1618345" cy="5145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4C7748E-71B6-42B9-A5A4-13002D62034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82" y="2040444"/>
            <a:ext cx="5732836" cy="277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6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16EFEA1B-4BEA-4637-9372-BC2012AEB1B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82" y="2040444"/>
            <a:ext cx="5732836" cy="277711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B5E6ABA-3BE6-4697-A8DB-38044216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98" name="กลุ่ม 24">
            <a:extLst>
              <a:ext uri="{FF2B5EF4-FFF2-40B4-BE49-F238E27FC236}">
                <a16:creationId xmlns:a16="http://schemas.microsoft.com/office/drawing/2014/main" id="{9609623D-841E-4707-8D02-94D210D316E1}"/>
              </a:ext>
            </a:extLst>
          </p:cNvPr>
          <p:cNvGrpSpPr/>
          <p:nvPr/>
        </p:nvGrpSpPr>
        <p:grpSpPr>
          <a:xfrm>
            <a:off x="1045848" y="1288347"/>
            <a:ext cx="2470548" cy="394727"/>
            <a:chOff x="7056439" y="4610100"/>
            <a:chExt cx="5853956" cy="935303"/>
          </a:xfrm>
        </p:grpSpPr>
        <p:sp>
          <p:nvSpPr>
            <p:cNvPr id="100" name="สี่เหลี่ยมผืนผ้า 27">
              <a:extLst>
                <a:ext uri="{FF2B5EF4-FFF2-40B4-BE49-F238E27FC236}">
                  <a16:creationId xmlns:a16="http://schemas.microsoft.com/office/drawing/2014/main" id="{D69035F5-B2D0-4CDE-9783-C0F9651F099E}"/>
                </a:ext>
              </a:extLst>
            </p:cNvPr>
            <p:cNvSpPr/>
            <p:nvPr/>
          </p:nvSpPr>
          <p:spPr>
            <a:xfrm>
              <a:off x="7056439" y="4610100"/>
              <a:ext cx="5853956" cy="8022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b="1" dirty="0">
                  <a:solidFill>
                    <a:schemeClr val="accent5"/>
                  </a:solidFill>
                  <a:latin typeface="+mj-ea"/>
                  <a:ea typeface="+mj-ea"/>
                </a:rPr>
                <a:t>기초 </a:t>
              </a:r>
              <a:r>
                <a:rPr lang="en-US" altLang="ko-KR" sz="1600" b="1" dirty="0">
                  <a:solidFill>
                    <a:schemeClr val="accent5"/>
                  </a:solidFill>
                  <a:latin typeface="+mj-ea"/>
                  <a:ea typeface="+mj-ea"/>
                </a:rPr>
                <a:t>Basics – </a:t>
              </a:r>
              <a:r>
                <a:rPr lang="ko-KR" altLang="en-US" sz="1600" b="1" dirty="0">
                  <a:solidFill>
                    <a:schemeClr val="accent5"/>
                  </a:solidFill>
                  <a:latin typeface="+mj-ea"/>
                  <a:ea typeface="+mj-ea"/>
                </a:rPr>
                <a:t>창 띄우기 </a:t>
              </a:r>
              <a:endParaRPr lang="th-TH" sz="1600" b="1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101" name="Rectangle 328">
              <a:extLst>
                <a:ext uri="{FF2B5EF4-FFF2-40B4-BE49-F238E27FC236}">
                  <a16:creationId xmlns:a16="http://schemas.microsoft.com/office/drawing/2014/main" id="{708B27AD-AC17-49BB-96E3-4F370E22F2B1}"/>
                </a:ext>
              </a:extLst>
            </p:cNvPr>
            <p:cNvSpPr/>
            <p:nvPr/>
          </p:nvSpPr>
          <p:spPr>
            <a:xfrm>
              <a:off x="7156831" y="5415353"/>
              <a:ext cx="4389938" cy="130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D763E6-6B83-1D30-A824-88D8912D7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221" y="1946037"/>
            <a:ext cx="23812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6897FB-316B-A10B-F9FA-55FE88EBAC28}"/>
              </a:ext>
            </a:extLst>
          </p:cNvPr>
          <p:cNvSpPr txBox="1"/>
          <p:nvPr/>
        </p:nvSpPr>
        <p:spPr>
          <a:xfrm>
            <a:off x="3740045" y="1921302"/>
            <a:ext cx="752506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옆 그림과 같은 작은 창을 하나 띄워보겠습니다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창의 오른쪽 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(Windows)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또는 왼쪽 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(macOS)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에 기본적으로 제공되는 버튼들로 창의 크기를 최대화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최소화하거나 종료할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또한 마우스를 가지고 창을 이동하거나 창의 크기를 조절할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이러한 기능은 사실 많은 코드를 필요로 하지만 대부분의 어플리케이션에서 자주 사용되는 기능이기 때문에 이미 누군가가 코드로 만들어 놓았습니다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5BA081-30C0-CEF9-0CAC-D3CED3A87B32}"/>
              </a:ext>
            </a:extLst>
          </p:cNvPr>
          <p:cNvSpPr txBox="1"/>
          <p:nvPr/>
        </p:nvSpPr>
        <p:spPr>
          <a:xfrm>
            <a:off x="962269" y="4263071"/>
            <a:ext cx="61009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https://doc.qt.io/qtforpython/index.html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라이브러리 설치 </a:t>
            </a:r>
            <a:endParaRPr lang="en-US" altLang="ko-KR" dirty="0"/>
          </a:p>
          <a:p>
            <a:r>
              <a:rPr lang="en-US" altLang="ko-KR" dirty="0"/>
              <a:t>pip install PyQt5</a:t>
            </a:r>
          </a:p>
          <a:p>
            <a:r>
              <a:rPr lang="en-US" altLang="ko-KR" dirty="0"/>
              <a:t>pip install pyqt5-tools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556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16EFEA1B-4BEA-4637-9372-BC2012AEB1B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82" y="2040444"/>
            <a:ext cx="5732836" cy="277711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B5E6ABA-3BE6-4697-A8DB-38044216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98" name="กลุ่ม 24">
            <a:extLst>
              <a:ext uri="{FF2B5EF4-FFF2-40B4-BE49-F238E27FC236}">
                <a16:creationId xmlns:a16="http://schemas.microsoft.com/office/drawing/2014/main" id="{9609623D-841E-4707-8D02-94D210D316E1}"/>
              </a:ext>
            </a:extLst>
          </p:cNvPr>
          <p:cNvGrpSpPr/>
          <p:nvPr/>
        </p:nvGrpSpPr>
        <p:grpSpPr>
          <a:xfrm>
            <a:off x="1045848" y="1288347"/>
            <a:ext cx="3906839" cy="394727"/>
            <a:chOff x="7056439" y="4610100"/>
            <a:chExt cx="9257244" cy="935303"/>
          </a:xfrm>
        </p:grpSpPr>
        <p:sp>
          <p:nvSpPr>
            <p:cNvPr id="100" name="สี่เหลี่ยมผืนผ้า 27">
              <a:extLst>
                <a:ext uri="{FF2B5EF4-FFF2-40B4-BE49-F238E27FC236}">
                  <a16:creationId xmlns:a16="http://schemas.microsoft.com/office/drawing/2014/main" id="{D69035F5-B2D0-4CDE-9783-C0F9651F099E}"/>
                </a:ext>
              </a:extLst>
            </p:cNvPr>
            <p:cNvSpPr/>
            <p:nvPr/>
          </p:nvSpPr>
          <p:spPr>
            <a:xfrm>
              <a:off x="7056439" y="4610100"/>
              <a:ext cx="9257244" cy="8022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b="1" dirty="0">
                  <a:solidFill>
                    <a:schemeClr val="accent5"/>
                  </a:solidFill>
                  <a:latin typeface="+mj-ea"/>
                  <a:ea typeface="+mj-ea"/>
                </a:rPr>
                <a:t>기초 </a:t>
              </a:r>
              <a:r>
                <a:rPr lang="en-US" altLang="ko-KR" sz="1600" b="1" dirty="0">
                  <a:solidFill>
                    <a:schemeClr val="accent5"/>
                  </a:solidFill>
                  <a:latin typeface="+mj-ea"/>
                  <a:ea typeface="+mj-ea"/>
                </a:rPr>
                <a:t>Basics – </a:t>
              </a:r>
              <a:r>
                <a:rPr lang="ko-KR" altLang="en-US" sz="1600" b="1" dirty="0">
                  <a:solidFill>
                    <a:schemeClr val="accent5"/>
                  </a:solidFill>
                  <a:latin typeface="+mj-ea"/>
                  <a:ea typeface="+mj-ea"/>
                </a:rPr>
                <a:t>어플리케이션 아이콘 넣기</a:t>
              </a:r>
              <a:endParaRPr lang="th-TH" sz="1600" b="1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101" name="Rectangle 328">
              <a:extLst>
                <a:ext uri="{FF2B5EF4-FFF2-40B4-BE49-F238E27FC236}">
                  <a16:creationId xmlns:a16="http://schemas.microsoft.com/office/drawing/2014/main" id="{708B27AD-AC17-49BB-96E3-4F370E22F2B1}"/>
                </a:ext>
              </a:extLst>
            </p:cNvPr>
            <p:cNvSpPr/>
            <p:nvPr/>
          </p:nvSpPr>
          <p:spPr>
            <a:xfrm>
              <a:off x="7156831" y="5415353"/>
              <a:ext cx="4389938" cy="130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F6897FB-316B-A10B-F9FA-55FE88EBAC28}"/>
              </a:ext>
            </a:extLst>
          </p:cNvPr>
          <p:cNvSpPr txBox="1"/>
          <p:nvPr/>
        </p:nvSpPr>
        <p:spPr>
          <a:xfrm>
            <a:off x="3740045" y="1921302"/>
            <a:ext cx="75250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어플리케이션 아이콘은 타이틀바의 왼쪽 끝에 보여질 작은 이미지입니다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  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우선 폴더 안에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아래와 같이 아이콘으로 사용할 이미지 파일을 저장해 둡니다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7684515-037A-D214-18B6-D70D7900E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13" y="1760407"/>
            <a:ext cx="2028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91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16EFEA1B-4BEA-4637-9372-BC2012AEB1B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82" y="2040444"/>
            <a:ext cx="5732836" cy="277711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B5E6ABA-3BE6-4697-A8DB-38044216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98" name="กลุ่ม 24">
            <a:extLst>
              <a:ext uri="{FF2B5EF4-FFF2-40B4-BE49-F238E27FC236}">
                <a16:creationId xmlns:a16="http://schemas.microsoft.com/office/drawing/2014/main" id="{9609623D-841E-4707-8D02-94D210D316E1}"/>
              </a:ext>
            </a:extLst>
          </p:cNvPr>
          <p:cNvGrpSpPr/>
          <p:nvPr/>
        </p:nvGrpSpPr>
        <p:grpSpPr>
          <a:xfrm>
            <a:off x="1045848" y="1288347"/>
            <a:ext cx="2675732" cy="394727"/>
            <a:chOff x="7056439" y="4610100"/>
            <a:chExt cx="6340139" cy="935303"/>
          </a:xfrm>
        </p:grpSpPr>
        <p:sp>
          <p:nvSpPr>
            <p:cNvPr id="100" name="สี่เหลี่ยมผืนผ้า 27">
              <a:extLst>
                <a:ext uri="{FF2B5EF4-FFF2-40B4-BE49-F238E27FC236}">
                  <a16:creationId xmlns:a16="http://schemas.microsoft.com/office/drawing/2014/main" id="{D69035F5-B2D0-4CDE-9783-C0F9651F099E}"/>
                </a:ext>
              </a:extLst>
            </p:cNvPr>
            <p:cNvSpPr/>
            <p:nvPr/>
          </p:nvSpPr>
          <p:spPr>
            <a:xfrm>
              <a:off x="7056439" y="4610100"/>
              <a:ext cx="6340139" cy="8022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b="1" dirty="0">
                  <a:solidFill>
                    <a:schemeClr val="accent5"/>
                  </a:solidFill>
                  <a:latin typeface="+mj-ea"/>
                  <a:ea typeface="+mj-ea"/>
                </a:rPr>
                <a:t>기초 </a:t>
              </a:r>
              <a:r>
                <a:rPr lang="en-US" altLang="ko-KR" sz="1600" b="1" dirty="0">
                  <a:solidFill>
                    <a:schemeClr val="accent5"/>
                  </a:solidFill>
                  <a:latin typeface="+mj-ea"/>
                  <a:ea typeface="+mj-ea"/>
                </a:rPr>
                <a:t>Basics – </a:t>
              </a:r>
              <a:r>
                <a:rPr lang="ko-KR" altLang="en-US" sz="1600" b="1" dirty="0" err="1">
                  <a:solidFill>
                    <a:schemeClr val="accent5"/>
                  </a:solidFill>
                  <a:latin typeface="+mj-ea"/>
                  <a:ea typeface="+mj-ea"/>
                </a:rPr>
                <a:t>메인창</a:t>
              </a:r>
              <a:r>
                <a:rPr lang="ko-KR" altLang="en-US" sz="1600" b="1" dirty="0">
                  <a:solidFill>
                    <a:schemeClr val="accent5"/>
                  </a:solidFill>
                  <a:latin typeface="+mj-ea"/>
                  <a:ea typeface="+mj-ea"/>
                </a:rPr>
                <a:t> 구성</a:t>
              </a:r>
              <a:endParaRPr lang="th-TH" sz="1600" b="1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101" name="Rectangle 328">
              <a:extLst>
                <a:ext uri="{FF2B5EF4-FFF2-40B4-BE49-F238E27FC236}">
                  <a16:creationId xmlns:a16="http://schemas.microsoft.com/office/drawing/2014/main" id="{708B27AD-AC17-49BB-96E3-4F370E22F2B1}"/>
                </a:ext>
              </a:extLst>
            </p:cNvPr>
            <p:cNvSpPr/>
            <p:nvPr/>
          </p:nvSpPr>
          <p:spPr>
            <a:xfrm>
              <a:off x="7156831" y="5415353"/>
              <a:ext cx="4389938" cy="130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0991D57-1655-A35D-FA2C-49BF2371723F}"/>
              </a:ext>
            </a:extLst>
          </p:cNvPr>
          <p:cNvSpPr txBox="1"/>
          <p:nvPr/>
        </p:nvSpPr>
        <p:spPr>
          <a:xfrm>
            <a:off x="1153587" y="1807641"/>
            <a:ext cx="610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메인창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(Main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window)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의 구성은 다음과 같습니다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B99C3AD-2AC8-2038-892E-93DCC0A78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630" y="3224478"/>
            <a:ext cx="9788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B72043BD-D057-8A28-3E7F-07BDDE22A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801" y="2279719"/>
            <a:ext cx="2653675" cy="240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7014B91-A036-43B8-7754-0F7D66D9ABFE}"/>
              </a:ext>
            </a:extLst>
          </p:cNvPr>
          <p:cNvSpPr txBox="1"/>
          <p:nvPr/>
        </p:nvSpPr>
        <p:spPr>
          <a:xfrm>
            <a:off x="1153587" y="4783097"/>
            <a:ext cx="10396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메인창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(Main window)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메뉴바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툴바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상태바를 갖는 전형적인 어플리케이션 창입니다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9EBD5F-E806-0FD7-2829-3F841D01D86B}"/>
              </a:ext>
            </a:extLst>
          </p:cNvPr>
          <p:cNvSpPr txBox="1"/>
          <p:nvPr/>
        </p:nvSpPr>
        <p:spPr>
          <a:xfrm>
            <a:off x="1088215" y="5243255"/>
            <a:ext cx="103342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메인창은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QMenuBar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QToolBar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QDockWidget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QStatusBar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위한 고유의 레이아웃을 갖고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또한 가운데 영역에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중심위젯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(Central widget)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을 위한 영역을 갖고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여기에는 어떠한 위젯도 들어올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QMainWindow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클래스를 이용해서 메인 어플리케이션 창을 만들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8760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16EFEA1B-4BEA-4637-9372-BC2012AEB1B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82" y="2040444"/>
            <a:ext cx="5732836" cy="277711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B5E6ABA-3BE6-4697-A8DB-38044216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grpSp>
        <p:nvGrpSpPr>
          <p:cNvPr id="98" name="กลุ่ม 24">
            <a:extLst>
              <a:ext uri="{FF2B5EF4-FFF2-40B4-BE49-F238E27FC236}">
                <a16:creationId xmlns:a16="http://schemas.microsoft.com/office/drawing/2014/main" id="{9609623D-841E-4707-8D02-94D210D316E1}"/>
              </a:ext>
            </a:extLst>
          </p:cNvPr>
          <p:cNvGrpSpPr/>
          <p:nvPr/>
        </p:nvGrpSpPr>
        <p:grpSpPr>
          <a:xfrm>
            <a:off x="1045848" y="1288347"/>
            <a:ext cx="2572243" cy="394727"/>
            <a:chOff x="7056439" y="4610100"/>
            <a:chExt cx="6094923" cy="935303"/>
          </a:xfrm>
        </p:grpSpPr>
        <p:sp>
          <p:nvSpPr>
            <p:cNvPr id="100" name="สี่เหลี่ยมผืนผ้า 27">
              <a:extLst>
                <a:ext uri="{FF2B5EF4-FFF2-40B4-BE49-F238E27FC236}">
                  <a16:creationId xmlns:a16="http://schemas.microsoft.com/office/drawing/2014/main" id="{D69035F5-B2D0-4CDE-9783-C0F9651F099E}"/>
                </a:ext>
              </a:extLst>
            </p:cNvPr>
            <p:cNvSpPr/>
            <p:nvPr/>
          </p:nvSpPr>
          <p:spPr>
            <a:xfrm>
              <a:off x="7056439" y="4610100"/>
              <a:ext cx="6094923" cy="8022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b="1" dirty="0">
                  <a:solidFill>
                    <a:schemeClr val="accent5"/>
                  </a:solidFill>
                  <a:latin typeface="+mj-ea"/>
                  <a:ea typeface="+mj-ea"/>
                </a:rPr>
                <a:t>기초 </a:t>
              </a:r>
              <a:r>
                <a:rPr lang="en-US" altLang="ko-KR" sz="1600" b="1" dirty="0">
                  <a:solidFill>
                    <a:schemeClr val="accent5"/>
                  </a:solidFill>
                  <a:latin typeface="+mj-ea"/>
                  <a:ea typeface="+mj-ea"/>
                </a:rPr>
                <a:t>Basics – Status Bar </a:t>
              </a:r>
              <a:endParaRPr lang="th-TH" sz="1600" b="1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101" name="Rectangle 328">
              <a:extLst>
                <a:ext uri="{FF2B5EF4-FFF2-40B4-BE49-F238E27FC236}">
                  <a16:creationId xmlns:a16="http://schemas.microsoft.com/office/drawing/2014/main" id="{708B27AD-AC17-49BB-96E3-4F370E22F2B1}"/>
                </a:ext>
              </a:extLst>
            </p:cNvPr>
            <p:cNvSpPr/>
            <p:nvPr/>
          </p:nvSpPr>
          <p:spPr>
            <a:xfrm>
              <a:off x="7156831" y="5415353"/>
              <a:ext cx="4389938" cy="130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0991D57-1655-A35D-FA2C-49BF2371723F}"/>
              </a:ext>
            </a:extLst>
          </p:cNvPr>
          <p:cNvSpPr txBox="1"/>
          <p:nvPr/>
        </p:nvSpPr>
        <p:spPr>
          <a:xfrm>
            <a:off x="1221041" y="2088224"/>
            <a:ext cx="10334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상태바는 어플리케이션의 상태를 알려주기 위해 어플리케이션의 하단에 위치하는 위젯입니다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B99C3AD-2AC8-2038-892E-93DCC0A78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630" y="3224478"/>
            <a:ext cx="9788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758AC6-47A1-7DEC-0A9E-DAAA0E001DA8}"/>
              </a:ext>
            </a:extLst>
          </p:cNvPr>
          <p:cNvSpPr txBox="1"/>
          <p:nvPr/>
        </p:nvSpPr>
        <p:spPr>
          <a:xfrm>
            <a:off x="1221041" y="2631189"/>
            <a:ext cx="1063617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상태바에 텍스트를 표시하기 위해서는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showMessage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메서드를 사용합니다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텍스트가 사라지게 하고 싶으면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clearMessage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메서드를 사용하거나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showMessage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메서드에 텍스트가 표시되는 시간을 설정할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현재 상태바에 표시되는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메세지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텍스트를 갖고 오고 싶을 때는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currentMessage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메서드를 사용합니다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QStatusBar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클래스는 상태바에 표시되는 메세지가 바뀔 때 마다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messageChanged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시그널을 발생합니다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757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16EFEA1B-4BEA-4637-9372-BC2012AEB1B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82" y="2040444"/>
            <a:ext cx="5732836" cy="277711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B5E6ABA-3BE6-4697-A8DB-38044216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98" name="กลุ่ม 24">
            <a:extLst>
              <a:ext uri="{FF2B5EF4-FFF2-40B4-BE49-F238E27FC236}">
                <a16:creationId xmlns:a16="http://schemas.microsoft.com/office/drawing/2014/main" id="{9609623D-841E-4707-8D02-94D210D316E1}"/>
              </a:ext>
            </a:extLst>
          </p:cNvPr>
          <p:cNvGrpSpPr/>
          <p:nvPr/>
        </p:nvGrpSpPr>
        <p:grpSpPr>
          <a:xfrm>
            <a:off x="1045848" y="1288347"/>
            <a:ext cx="2808782" cy="394727"/>
            <a:chOff x="7056439" y="4610100"/>
            <a:chExt cx="6655400" cy="935303"/>
          </a:xfrm>
        </p:grpSpPr>
        <p:sp>
          <p:nvSpPr>
            <p:cNvPr id="100" name="สี่เหลี่ยมผืนผ้า 27">
              <a:extLst>
                <a:ext uri="{FF2B5EF4-FFF2-40B4-BE49-F238E27FC236}">
                  <a16:creationId xmlns:a16="http://schemas.microsoft.com/office/drawing/2014/main" id="{D69035F5-B2D0-4CDE-9783-C0F9651F099E}"/>
                </a:ext>
              </a:extLst>
            </p:cNvPr>
            <p:cNvSpPr/>
            <p:nvPr/>
          </p:nvSpPr>
          <p:spPr>
            <a:xfrm>
              <a:off x="7056439" y="4610100"/>
              <a:ext cx="6655400" cy="8022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b="1" dirty="0">
                  <a:solidFill>
                    <a:schemeClr val="accent5"/>
                  </a:solidFill>
                  <a:latin typeface="+mj-ea"/>
                  <a:ea typeface="+mj-ea"/>
                </a:rPr>
                <a:t>기초 </a:t>
              </a:r>
              <a:r>
                <a:rPr lang="en-US" altLang="ko-KR" sz="1600" b="1" dirty="0">
                  <a:solidFill>
                    <a:schemeClr val="accent5"/>
                  </a:solidFill>
                  <a:latin typeface="+mj-ea"/>
                  <a:ea typeface="+mj-ea"/>
                </a:rPr>
                <a:t>Basics – </a:t>
              </a:r>
              <a:r>
                <a:rPr lang="ko-KR" altLang="en-US" sz="1600" b="1" dirty="0" err="1">
                  <a:solidFill>
                    <a:schemeClr val="accent5"/>
                  </a:solidFill>
                  <a:latin typeface="+mj-ea"/>
                  <a:ea typeface="+mj-ea"/>
                </a:rPr>
                <a:t>메뉴바</a:t>
              </a:r>
              <a:r>
                <a:rPr lang="ko-KR" altLang="en-US" sz="1600" b="1" dirty="0">
                  <a:solidFill>
                    <a:schemeClr val="accent5"/>
                  </a:solidFill>
                  <a:latin typeface="+mj-ea"/>
                  <a:ea typeface="+mj-ea"/>
                </a:rPr>
                <a:t> 만들기</a:t>
              </a:r>
              <a:endParaRPr lang="th-TH" sz="1600" b="1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101" name="Rectangle 328">
              <a:extLst>
                <a:ext uri="{FF2B5EF4-FFF2-40B4-BE49-F238E27FC236}">
                  <a16:creationId xmlns:a16="http://schemas.microsoft.com/office/drawing/2014/main" id="{708B27AD-AC17-49BB-96E3-4F370E22F2B1}"/>
                </a:ext>
              </a:extLst>
            </p:cNvPr>
            <p:cNvSpPr/>
            <p:nvPr/>
          </p:nvSpPr>
          <p:spPr>
            <a:xfrm>
              <a:off x="7156831" y="5415353"/>
              <a:ext cx="4389938" cy="130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7" name="Rectangle 3">
            <a:extLst>
              <a:ext uri="{FF2B5EF4-FFF2-40B4-BE49-F238E27FC236}">
                <a16:creationId xmlns:a16="http://schemas.microsoft.com/office/drawing/2014/main" id="{EB99C3AD-2AC8-2038-892E-93DCC0A78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630" y="3224478"/>
            <a:ext cx="9788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9FE15A0-D5FC-ECC1-763F-77CB1FB5D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555" y="1877285"/>
            <a:ext cx="285750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BDDCD4-5C31-178F-8097-838D5D47F2C1}"/>
              </a:ext>
            </a:extLst>
          </p:cNvPr>
          <p:cNvSpPr txBox="1"/>
          <p:nvPr/>
        </p:nvSpPr>
        <p:spPr>
          <a:xfrm>
            <a:off x="2390931" y="3188595"/>
            <a:ext cx="6760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GUI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어플리케이션에서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메뉴바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(menu bar)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흔하게 사용됩니다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8276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16EFEA1B-4BEA-4637-9372-BC2012AEB1B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82" y="2040444"/>
            <a:ext cx="5732836" cy="277711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B5E6ABA-3BE6-4697-A8DB-38044216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grpSp>
        <p:nvGrpSpPr>
          <p:cNvPr id="98" name="กลุ่ม 24">
            <a:extLst>
              <a:ext uri="{FF2B5EF4-FFF2-40B4-BE49-F238E27FC236}">
                <a16:creationId xmlns:a16="http://schemas.microsoft.com/office/drawing/2014/main" id="{9609623D-841E-4707-8D02-94D210D316E1}"/>
              </a:ext>
            </a:extLst>
          </p:cNvPr>
          <p:cNvGrpSpPr/>
          <p:nvPr/>
        </p:nvGrpSpPr>
        <p:grpSpPr>
          <a:xfrm>
            <a:off x="1045847" y="1288347"/>
            <a:ext cx="2603598" cy="394727"/>
            <a:chOff x="7056439" y="4610100"/>
            <a:chExt cx="6169218" cy="935303"/>
          </a:xfrm>
        </p:grpSpPr>
        <p:sp>
          <p:nvSpPr>
            <p:cNvPr id="100" name="สี่เหลี่ยมผืนผ้า 27">
              <a:extLst>
                <a:ext uri="{FF2B5EF4-FFF2-40B4-BE49-F238E27FC236}">
                  <a16:creationId xmlns:a16="http://schemas.microsoft.com/office/drawing/2014/main" id="{D69035F5-B2D0-4CDE-9783-C0F9651F099E}"/>
                </a:ext>
              </a:extLst>
            </p:cNvPr>
            <p:cNvSpPr/>
            <p:nvPr/>
          </p:nvSpPr>
          <p:spPr>
            <a:xfrm>
              <a:off x="7056439" y="4610100"/>
              <a:ext cx="6169218" cy="8022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b="1" dirty="0">
                  <a:solidFill>
                    <a:schemeClr val="accent5"/>
                  </a:solidFill>
                  <a:latin typeface="+mj-ea"/>
                  <a:ea typeface="+mj-ea"/>
                </a:rPr>
                <a:t>기초 </a:t>
              </a:r>
              <a:r>
                <a:rPr lang="en-US" altLang="ko-KR" sz="1600" b="1" dirty="0">
                  <a:solidFill>
                    <a:schemeClr val="accent5"/>
                  </a:solidFill>
                  <a:latin typeface="+mj-ea"/>
                  <a:ea typeface="+mj-ea"/>
                </a:rPr>
                <a:t>Basics – </a:t>
              </a:r>
              <a:r>
                <a:rPr lang="ko-KR" altLang="en-US" sz="1600" b="1" dirty="0">
                  <a:solidFill>
                    <a:schemeClr val="accent5"/>
                  </a:solidFill>
                  <a:latin typeface="+mj-ea"/>
                  <a:ea typeface="+mj-ea"/>
                </a:rPr>
                <a:t>절대적 배치</a:t>
              </a:r>
              <a:endParaRPr lang="th-TH" sz="1600" b="1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101" name="Rectangle 328">
              <a:extLst>
                <a:ext uri="{FF2B5EF4-FFF2-40B4-BE49-F238E27FC236}">
                  <a16:creationId xmlns:a16="http://schemas.microsoft.com/office/drawing/2014/main" id="{708B27AD-AC17-49BB-96E3-4F370E22F2B1}"/>
                </a:ext>
              </a:extLst>
            </p:cNvPr>
            <p:cNvSpPr/>
            <p:nvPr/>
          </p:nvSpPr>
          <p:spPr>
            <a:xfrm>
              <a:off x="7156831" y="5415353"/>
              <a:ext cx="4389938" cy="130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7" name="Rectangle 3">
            <a:extLst>
              <a:ext uri="{FF2B5EF4-FFF2-40B4-BE49-F238E27FC236}">
                <a16:creationId xmlns:a16="http://schemas.microsoft.com/office/drawing/2014/main" id="{EB99C3AD-2AC8-2038-892E-93DCC0A78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630" y="3224478"/>
            <a:ext cx="9788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ADEC15-E487-2367-901D-45CE40CB646C}"/>
              </a:ext>
            </a:extLst>
          </p:cNvPr>
          <p:cNvSpPr txBox="1"/>
          <p:nvPr/>
        </p:nvSpPr>
        <p:spPr>
          <a:xfrm>
            <a:off x="1340339" y="2040444"/>
            <a:ext cx="102264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절대적 배치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(Absolute positioning)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방식은 각 위젯의 위치와 크기를 픽셀 단위로 설정해서 배치합니다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절대 배치 방식을 사용할 때는 다음의 제약을 이해하고 있어야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</a:br>
            <a:b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창의 크기를 조절해도 위젯의 크기와 위치는 변하지 않는다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다양한 플랫폼에서 어플리케이션이 다르게 보일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어플리케이션의 폰트를 바꾸면 레이아웃이 망가질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레이아웃을 바꾸고 싶다면 완전히 새로 고쳐야 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이는 매우 번거롭다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1067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16EFEA1B-4BEA-4637-9372-BC2012AEB1B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82" y="2040444"/>
            <a:ext cx="5732836" cy="277711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B5E6ABA-3BE6-4697-A8DB-38044216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98" name="กลุ่ม 24">
            <a:extLst>
              <a:ext uri="{FF2B5EF4-FFF2-40B4-BE49-F238E27FC236}">
                <a16:creationId xmlns:a16="http://schemas.microsoft.com/office/drawing/2014/main" id="{9609623D-841E-4707-8D02-94D210D316E1}"/>
              </a:ext>
            </a:extLst>
          </p:cNvPr>
          <p:cNvGrpSpPr/>
          <p:nvPr/>
        </p:nvGrpSpPr>
        <p:grpSpPr>
          <a:xfrm>
            <a:off x="1045847" y="1288347"/>
            <a:ext cx="2808782" cy="394727"/>
            <a:chOff x="7056439" y="4610100"/>
            <a:chExt cx="6655401" cy="935303"/>
          </a:xfrm>
        </p:grpSpPr>
        <p:sp>
          <p:nvSpPr>
            <p:cNvPr id="100" name="สี่เหลี่ยมผืนผ้า 27">
              <a:extLst>
                <a:ext uri="{FF2B5EF4-FFF2-40B4-BE49-F238E27FC236}">
                  <a16:creationId xmlns:a16="http://schemas.microsoft.com/office/drawing/2014/main" id="{D69035F5-B2D0-4CDE-9783-C0F9651F099E}"/>
                </a:ext>
              </a:extLst>
            </p:cNvPr>
            <p:cNvSpPr/>
            <p:nvPr/>
          </p:nvSpPr>
          <p:spPr>
            <a:xfrm>
              <a:off x="7056439" y="4610100"/>
              <a:ext cx="6655401" cy="8022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b="1" dirty="0">
                  <a:solidFill>
                    <a:schemeClr val="accent5"/>
                  </a:solidFill>
                  <a:latin typeface="+mj-ea"/>
                  <a:ea typeface="+mj-ea"/>
                </a:rPr>
                <a:t>기초 </a:t>
              </a:r>
              <a:r>
                <a:rPr lang="en-US" altLang="ko-KR" sz="1600" b="1" dirty="0">
                  <a:solidFill>
                    <a:schemeClr val="accent5"/>
                  </a:solidFill>
                  <a:latin typeface="+mj-ea"/>
                  <a:ea typeface="+mj-ea"/>
                </a:rPr>
                <a:t>Basics – </a:t>
              </a:r>
              <a:r>
                <a:rPr lang="ko-KR" altLang="en-US" sz="1600" b="1" dirty="0">
                  <a:solidFill>
                    <a:schemeClr val="accent5"/>
                  </a:solidFill>
                  <a:latin typeface="+mj-ea"/>
                  <a:ea typeface="+mj-ea"/>
                </a:rPr>
                <a:t>박스 레이아웃</a:t>
              </a:r>
              <a:endParaRPr lang="th-TH" sz="1600" b="1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101" name="Rectangle 328">
              <a:extLst>
                <a:ext uri="{FF2B5EF4-FFF2-40B4-BE49-F238E27FC236}">
                  <a16:creationId xmlns:a16="http://schemas.microsoft.com/office/drawing/2014/main" id="{708B27AD-AC17-49BB-96E3-4F370E22F2B1}"/>
                </a:ext>
              </a:extLst>
            </p:cNvPr>
            <p:cNvSpPr/>
            <p:nvPr/>
          </p:nvSpPr>
          <p:spPr>
            <a:xfrm>
              <a:off x="7156831" y="5415353"/>
              <a:ext cx="4389938" cy="130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7" name="Rectangle 3">
            <a:extLst>
              <a:ext uri="{FF2B5EF4-FFF2-40B4-BE49-F238E27FC236}">
                <a16:creationId xmlns:a16="http://schemas.microsoft.com/office/drawing/2014/main" id="{EB99C3AD-2AC8-2038-892E-93DCC0A78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630" y="3224478"/>
            <a:ext cx="9788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ADEC15-E487-2367-901D-45CE40CB646C}"/>
              </a:ext>
            </a:extLst>
          </p:cNvPr>
          <p:cNvSpPr txBox="1"/>
          <p:nvPr/>
        </p:nvSpPr>
        <p:spPr>
          <a:xfrm>
            <a:off x="1251561" y="1765236"/>
            <a:ext cx="1039836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박스 레이아웃 클래스를 이용하면 훨씬 유연하고 실용적인 레이아웃을 할 수 있습니다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\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QHBoxLayout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QVBoxLayout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은 여러 위젯을 수평으로 정렬하는 레이아웃 클래스 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QHBoxLayout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QVBoxLayout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생성자는 수평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수직의 박스를 하나 만드는데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다른 레이아웃 박스를 넣을 수도 있고 위젯을 배치할 수도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예제 코드에서 위젯의 가운데 아래 부분에 두 개의 버튼을 배치하기 위해 수평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수직의 박스를 하나씩 사용합니다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필요한 공간을 만들기 위해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addStretch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메서드를 사용하고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'stretch factor'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조절해 보겠습니다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4C2C8FC-F2CF-330D-1C95-3BF32652E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607" y="4889957"/>
            <a:ext cx="2317262" cy="171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23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7F7F7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BA66F8BBCF174393FF1D1548292CE5" ma:contentTypeVersion="12" ma:contentTypeDescription="Create a new document." ma:contentTypeScope="" ma:versionID="d9a35e3ec5fa46b84fd6fd18bb580d5b">
  <xsd:schema xmlns:xsd="http://www.w3.org/2001/XMLSchema" xmlns:xs="http://www.w3.org/2001/XMLSchema" xmlns:p="http://schemas.microsoft.com/office/2006/metadata/properties" xmlns:ns2="44ed515a-a4d4-459e-9400-726b98f646ba" xmlns:ns3="40005d18-9ad5-4e99-9a70-dd8938c0500c" targetNamespace="http://schemas.microsoft.com/office/2006/metadata/properties" ma:root="true" ma:fieldsID="bdd4c41ddbf3bd3ce07020c7b3da5752" ns2:_="" ns3:_="">
    <xsd:import namespace="44ed515a-a4d4-459e-9400-726b98f646ba"/>
    <xsd:import namespace="40005d18-9ad5-4e99-9a70-dd8938c050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ed515a-a4d4-459e-9400-726b98f646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910b48b5-2889-4574-bf8a-c2c9d76db0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005d18-9ad5-4e99-9a70-dd8938c0500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6881bd35-5077-4e9f-884c-eeb922bb039e}" ma:internalName="TaxCatchAll" ma:showField="CatchAllData" ma:web="40005d18-9ad5-4e99-9a70-dd8938c050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0005d18-9ad5-4e99-9a70-dd8938c0500c" xsi:nil="true"/>
    <lcf76f155ced4ddcb4097134ff3c332f xmlns="44ed515a-a4d4-459e-9400-726b98f646b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ADFB82B-8706-4B4E-9648-20800AB1868A}"/>
</file>

<file path=customXml/itemProps2.xml><?xml version="1.0" encoding="utf-8"?>
<ds:datastoreItem xmlns:ds="http://schemas.openxmlformats.org/officeDocument/2006/customXml" ds:itemID="{F48C0A08-4D77-40AA-829D-C35EC679379B}"/>
</file>

<file path=customXml/itemProps3.xml><?xml version="1.0" encoding="utf-8"?>
<ds:datastoreItem xmlns:ds="http://schemas.openxmlformats.org/officeDocument/2006/customXml" ds:itemID="{3778879D-357E-4C1C-A3E5-6CAF676ADD2F}"/>
</file>

<file path=docProps/app.xml><?xml version="1.0" encoding="utf-8"?>
<Properties xmlns="http://schemas.openxmlformats.org/officeDocument/2006/extended-properties" xmlns:vt="http://schemas.openxmlformats.org/officeDocument/2006/docPropsVTypes">
  <TotalTime>11218</TotalTime>
  <Words>1431</Words>
  <Application>Microsoft Office PowerPoint</Application>
  <PresentationFormat>와이드스크린</PresentationFormat>
  <Paragraphs>199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상엽 백</dc:creator>
  <cp:lastModifiedBy>4104</cp:lastModifiedBy>
  <cp:revision>342</cp:revision>
  <dcterms:created xsi:type="dcterms:W3CDTF">2021-04-06T04:33:32Z</dcterms:created>
  <dcterms:modified xsi:type="dcterms:W3CDTF">2022-05-29T13:44:04Z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0x010100B2BA66F8BBCF174393FF1D1548292CE5</vt:lpwstr>
  </property>
</Properties>
</file>