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878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3374"/>
    <p:restoredTop sz="95499"/>
  </p:normalViewPr>
  <p:slideViewPr>
    <p:cSldViewPr>
      <p:cViewPr>
        <p:scale>
          <a:sx n="80" d="100"/>
          <a:sy n="80" d="100"/>
        </p:scale>
        <p:origin x="-2238" y="-228"/>
      </p:cViewPr>
      <p:guideLst>
        <p:guide orient="horz" pos="2157"/>
        <p:guide orient="horz" pos="71"/>
        <p:guide orient="horz" pos="-257"/>
        <p:guide orient="horz" pos="1994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58" y="-90"/>
      </p:cViewPr>
      <p:guideLst>
        <p:guide orient="horz" pos="2878"/>
        <p:guide pos="2157"/>
      </p:guideLst>
    </p:cSldViewPr>
  </p:notesViewPr>
  <p:gridSpacing cx="73736192" cy="73736192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notesMaster" Target="notesMasters/notesMaster1.xml"  /><Relationship Id="rId20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4CCFBE2-2B8D-499C-81C9-2CD5B3EB8E93}" type="datetime1">
              <a:rPr lang="ko-KR" altLang="en-US"/>
              <a:pPr lvl="0">
                <a:defRPr lang="ko-KR" altLang="en-US"/>
              </a:pPr>
              <a:t>2022-05-15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5554DD7E-3179-445A-81DB-781C4554AFF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B545AC5-813F-4ED1-B011-8EA17CB93331}" type="datetime1">
              <a:rPr lang="ko-KR" altLang="en-US"/>
              <a:pPr lvl="0">
                <a:defRPr lang="ko-KR" altLang="en-US"/>
              </a:pPr>
              <a:t>2022-05-15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A5504B90-27FD-422C-8CC6-2AADAD122D08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5504B90-27FD-422C-8CC6-2AADAD122D08}" type="slidenum">
              <a:rPr lang="ko-KR" altLang="en-US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jpe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jpe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jpe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5.jpe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6.jpe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71800" y="4075911"/>
            <a:ext cx="5832648" cy="4308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1800" kern="1200" baseline="0" dirty="0">
                <a:solidFill>
                  <a:srgbClr val="C9C9D5"/>
                </a:solidFill>
                <a:effectLst/>
                <a:latin typeface="Noto Sans" pitchFamily="34" charset="0"/>
                <a:ea typeface="맑은 고딕" pitchFamily="50" charset="-127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2018-03-16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2771800" y="2492896"/>
            <a:ext cx="5832648" cy="15853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4300" kern="1200" baseline="0" dirty="0">
                <a:solidFill>
                  <a:srgbClr val="A49ECA"/>
                </a:solidFill>
                <a:effectLst/>
                <a:latin typeface="Noto Sans" pitchFamily="34" charset="0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2018-03-16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2018-03-16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44624"/>
            <a:ext cx="7661196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A49ECA"/>
                </a:solidFill>
                <a:latin typeface="Noto Sans" pitchFamily="34" charset="0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2018-03-16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402525" cy="4881686"/>
          </a:xfrm>
        </p:spPr>
        <p:txBody>
          <a:bodyPr/>
          <a:lstStyle>
            <a:lvl1pPr algn="l"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</a:defRPr>
            </a:lvl1pPr>
            <a:lvl2pPr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</a:defRPr>
            </a:lvl2pPr>
            <a:lvl3pPr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</a:defRPr>
            </a:lvl3pPr>
            <a:lvl4pPr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</a:defRPr>
            </a:lvl4pPr>
            <a:lvl5pPr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00834"/>
            <a:ext cx="2133600" cy="220641"/>
          </a:xfrm>
        </p:spPr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2018-03-16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00834"/>
            <a:ext cx="2895600" cy="22064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00834"/>
            <a:ext cx="2133600" cy="220641"/>
          </a:xfrm>
        </p:spPr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402525" cy="4881686"/>
          </a:xfrm>
        </p:spPr>
        <p:txBody>
          <a:bodyPr/>
          <a:lstStyle>
            <a:lvl1pPr algn="l"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</a:defRPr>
            </a:lvl1pPr>
            <a:lvl2pPr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</a:defRPr>
            </a:lvl2pPr>
            <a:lvl3pPr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</a:defRPr>
            </a:lvl3pPr>
            <a:lvl4pPr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</a:defRPr>
            </a:lvl4pPr>
            <a:lvl5pPr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395536" y="44624"/>
            <a:ext cx="7661196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A49ECA"/>
                </a:solidFill>
                <a:latin typeface="Noto Sans" pitchFamily="34" charset="0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2018-03-16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611560" y="908720"/>
            <a:ext cx="3887370" cy="237626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kern="1200" baseline="0" dirty="0">
                <a:solidFill>
                  <a:srgbClr val="A49ECA"/>
                </a:solidFill>
                <a:effectLst/>
                <a:latin typeface="Noto Sans" pitchFamily="34" charset="0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2018-03-16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Relationship Id="rId4" Type="http://schemas.openxmlformats.org/officeDocument/2006/relationships/image" Target="../media/image2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6.png"  /><Relationship Id="rId3" Type="http://schemas.openxmlformats.org/officeDocument/2006/relationships/image" Target="../media/image27.png"  /><Relationship Id="rId4" Type="http://schemas.openxmlformats.org/officeDocument/2006/relationships/image" Target="../media/image2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7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 idx="0"/>
          </p:nvPr>
        </p:nvSpPr>
        <p:spPr>
          <a:xfrm>
            <a:off x="539552" y="2492896"/>
            <a:ext cx="8064896" cy="1585337"/>
          </a:xfrm>
        </p:spPr>
        <p:txBody>
          <a:bodyPr/>
          <a:lstStyle/>
          <a:p>
            <a:pPr lvl="0" algn="ctr">
              <a:defRPr lang="ko-KR" altLang="en-US"/>
            </a:pPr>
            <a:r>
              <a:rPr lang="ko-KR" altLang="en-US" b="1">
                <a:solidFill>
                  <a:schemeClr val="bg1">
                    <a:lumMod val="30000"/>
                  </a:schemeClr>
                </a:solidFill>
              </a:rPr>
              <a:t>이미지 처리 인공지능과</a:t>
            </a:r>
            <a:endParaRPr lang="ko-KR" altLang="en-US" b="1">
              <a:solidFill>
                <a:schemeClr val="bg1">
                  <a:lumMod val="30000"/>
                </a:schemeClr>
              </a:solidFill>
            </a:endParaRPr>
          </a:p>
          <a:p>
            <a:pPr lvl="0" algn="ctr">
              <a:defRPr lang="ko-KR" altLang="en-US"/>
            </a:pPr>
            <a:r>
              <a:rPr lang="ko-KR" altLang="en-US" b="1">
                <a:solidFill>
                  <a:schemeClr val="bg1">
                    <a:lumMod val="30000"/>
                  </a:schemeClr>
                </a:solidFill>
              </a:rPr>
              <a:t>데이터셋</a:t>
            </a:r>
            <a:endParaRPr lang="ko-KR" altLang="en-US" b="1">
              <a:solidFill>
                <a:schemeClr val="bg1">
                  <a:lumMod val="3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30000"/>
                  </a:schemeClr>
                </a:solidFill>
              </a:rPr>
              <a:t>파이썬 라이브러리 </a:t>
            </a:r>
            <a:r>
              <a:rPr lang="en-US" altLang="ko-KR">
                <a:solidFill>
                  <a:schemeClr val="accent1">
                    <a:lumMod val="30000"/>
                  </a:schemeClr>
                </a:solidFill>
              </a:rPr>
              <a:t>cv2</a:t>
            </a:r>
            <a:endParaRPr lang="en-US" altLang="ko-KR">
              <a:solidFill>
                <a:schemeClr val="accent1">
                  <a:lumMod val="30000"/>
                </a:schemeClr>
              </a:solidFill>
            </a:endParaRPr>
          </a:p>
        </p:txBody>
      </p:sp>
      <p:sp>
        <p:nvSpPr>
          <p:cNvPr id="44" name="내용 개체 틀 36"/>
          <p:cNvSpPr>
            <a:spLocks noGrp="1"/>
          </p:cNvSpPr>
          <p:nvPr/>
        </p:nvSpPr>
        <p:spPr>
          <a:xfrm>
            <a:off x="395536" y="1268760"/>
            <a:ext cx="8402525" cy="72008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이미지를 다루는 라이브러리 (</a:t>
            </a:r>
            <a:r>
              <a:rPr lang="en-US" altLang="ko-KR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Numpy Array </a:t>
            </a: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형태)</a:t>
            </a:r>
            <a:endParaRPr lang="ko-KR" altLang="en-US" sz="200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None/>
              <a:defRPr lang="ko-KR" altLang="en-US"/>
            </a:pPr>
            <a:r>
              <a:rPr lang="en-US" altLang="ko-KR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     </a:t>
            </a: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이미지 가공 및 시각화가 </a:t>
            </a:r>
            <a:r>
              <a:rPr lang="en-US" altLang="ko-KR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PIL</a:t>
            </a: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보다 편리함</a:t>
            </a:r>
            <a:endParaRPr lang="ko-KR" altLang="en-US" sz="200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</p:txBody>
      </p:sp>
      <p:sp>
        <p:nvSpPr>
          <p:cNvPr id="45" name="내용 개체 틀 36"/>
          <p:cNvSpPr>
            <a:spLocks noGrp="1"/>
          </p:cNvSpPr>
          <p:nvPr/>
        </p:nvSpPr>
        <p:spPr>
          <a:xfrm>
            <a:off x="827583" y="2132856"/>
            <a:ext cx="7776864" cy="576063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파일 읽기 및 저장하기</a:t>
            </a:r>
            <a:endParaRPr lang="ko-KR" altLang="en-US" sz="160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endParaRPr lang="ko-KR" altLang="en-US" sz="160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</p:txBody>
      </p:sp>
      <p:sp>
        <p:nvSpPr>
          <p:cNvPr id="46" name="내용 개체 틀 36"/>
          <p:cNvSpPr>
            <a:spLocks noGrp="1"/>
          </p:cNvSpPr>
          <p:nvPr/>
        </p:nvSpPr>
        <p:spPr>
          <a:xfrm>
            <a:off x="827583" y="3933056"/>
            <a:ext cx="7776864" cy="1296144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이미지 변형(이미지 위에 그림 그리기, </a:t>
            </a: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binary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 연산 등)</a:t>
            </a:r>
            <a:endParaRPr lang="ko-KR" altLang="en-US" sz="160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객체 윤곽선 검출 등 </a:t>
            </a: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computer vision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 알고리즘 함수 제공</a:t>
            </a:r>
            <a:endParaRPr lang="ko-KR" altLang="en-US" sz="160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https://076923.github.io/posts/Python-opencv-1/</a:t>
            </a:r>
            <a:endParaRPr lang="ko-KR" altLang="en-US" sz="160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endParaRPr lang="ko-KR" altLang="en-US" sz="160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</p:txBody>
      </p:sp>
      <p:pic>
        <p:nvPicPr>
          <p:cNvPr id="4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95668" y="2501340"/>
            <a:ext cx="6416692" cy="1431716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30000"/>
                  </a:schemeClr>
                </a:solidFill>
              </a:rPr>
              <a:t>파이썬 라이브러리 </a:t>
            </a:r>
            <a:r>
              <a:rPr lang="en-US" altLang="ko-KR">
                <a:solidFill>
                  <a:schemeClr val="accent1">
                    <a:lumMod val="30000"/>
                  </a:schemeClr>
                </a:solidFill>
              </a:rPr>
              <a:t>PIL, cv2 </a:t>
            </a:r>
            <a:r>
              <a:rPr lang="ko-KR" altLang="en-US">
                <a:solidFill>
                  <a:schemeClr val="accent1">
                    <a:lumMod val="30000"/>
                  </a:schemeClr>
                </a:solidFill>
              </a:rPr>
              <a:t>변환</a:t>
            </a:r>
            <a:endParaRPr lang="ko-KR" altLang="en-US">
              <a:solidFill>
                <a:schemeClr val="accent1">
                  <a:lumMod val="30000"/>
                </a:schemeClr>
              </a:solidFill>
            </a:endParaRPr>
          </a:p>
        </p:txBody>
      </p:sp>
      <p:sp>
        <p:nvSpPr>
          <p:cNvPr id="44" name="내용 개체 틀 36"/>
          <p:cNvSpPr>
            <a:spLocks noGrp="1"/>
          </p:cNvSpPr>
          <p:nvPr/>
        </p:nvSpPr>
        <p:spPr>
          <a:xfrm>
            <a:off x="395536" y="1268760"/>
            <a:ext cx="8402525" cy="72008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en-US" altLang="ko-KR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PIL</a:t>
            </a: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 </a:t>
            </a:r>
            <a:r>
              <a:rPr lang="en-US" altLang="ko-KR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-&gt; cv2</a:t>
            </a:r>
            <a:endParaRPr lang="en-US" altLang="ko-KR" sz="200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</p:txBody>
      </p:sp>
      <p:pic>
        <p:nvPicPr>
          <p:cNvPr id="5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43608" y="1839433"/>
            <a:ext cx="5274947" cy="941494"/>
          </a:xfrm>
          <a:prstGeom prst="rect">
            <a:avLst/>
          </a:prstGeom>
        </p:spPr>
      </p:pic>
      <p:pic>
        <p:nvPicPr>
          <p:cNvPr id="5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43608" y="3619214"/>
            <a:ext cx="6306721" cy="889905"/>
          </a:xfrm>
          <a:prstGeom prst="rect">
            <a:avLst/>
          </a:prstGeom>
        </p:spPr>
      </p:pic>
      <p:sp>
        <p:nvSpPr>
          <p:cNvPr id="52" name="내용 개체 틀 36"/>
          <p:cNvSpPr>
            <a:spLocks noGrp="1"/>
          </p:cNvSpPr>
          <p:nvPr/>
        </p:nvSpPr>
        <p:spPr>
          <a:xfrm>
            <a:off x="395536" y="3068960"/>
            <a:ext cx="8402525" cy="72008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en-US" altLang="ko-KR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cv2 -&gt; PIL</a:t>
            </a:r>
            <a:endParaRPr lang="ko-KR" altLang="en-US" sz="200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30000"/>
                  </a:schemeClr>
                </a:solidFill>
              </a:rPr>
              <a:t>실습 - </a:t>
            </a:r>
            <a:r>
              <a:rPr lang="en-US" altLang="ko-KR">
                <a:solidFill>
                  <a:schemeClr val="accent1">
                    <a:lumMod val="30000"/>
                  </a:schemeClr>
                </a:solidFill>
              </a:rPr>
              <a:t>csv</a:t>
            </a:r>
            <a:r>
              <a:rPr lang="ko-KR" altLang="en-US">
                <a:solidFill>
                  <a:schemeClr val="accent1">
                    <a:lumMod val="30000"/>
                  </a:schemeClr>
                </a:solidFill>
              </a:rPr>
              <a:t>를 읽어 이미지 파일을 폴더에 분류하기</a:t>
            </a:r>
            <a:endParaRPr lang="ko-KR" altLang="en-US">
              <a:solidFill>
                <a:schemeClr val="accent1">
                  <a:lumMod val="30000"/>
                </a:schemeClr>
              </a:solidFill>
            </a:endParaRPr>
          </a:p>
        </p:txBody>
      </p:sp>
      <p:sp>
        <p:nvSpPr>
          <p:cNvPr id="44" name="내용 개체 틀 36"/>
          <p:cNvSpPr>
            <a:spLocks noGrp="1"/>
          </p:cNvSpPr>
          <p:nvPr/>
        </p:nvSpPr>
        <p:spPr>
          <a:xfrm>
            <a:off x="395536" y="1268760"/>
            <a:ext cx="8402525" cy="72008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en-US" altLang="ko-KR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csv </a:t>
            </a: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파일의 </a:t>
            </a:r>
            <a:r>
              <a:rPr lang="en-US" altLang="ko-KR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Name</a:t>
            </a: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, </a:t>
            </a:r>
            <a:r>
              <a:rPr lang="en-US" altLang="ko-KR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Type1</a:t>
            </a: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에 기록된 내용을 참고하여 이미지 분류</a:t>
            </a:r>
            <a:endParaRPr lang="ko-KR" altLang="en-US" sz="200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</p:txBody>
      </p:sp>
      <p:pic>
        <p:nvPicPr>
          <p:cNvPr id="53" name=""/>
          <p:cNvPicPr>
            <a:picLocks noChangeAspect="1"/>
          </p:cNvPicPr>
          <p:nvPr/>
        </p:nvPicPr>
        <p:blipFill rotWithShape="1">
          <a:blip r:embed="rId2"/>
          <a:srcRect t="25900" r="17100"/>
          <a:stretch>
            <a:fillRect/>
          </a:stretch>
        </p:blipFill>
        <p:spPr>
          <a:xfrm>
            <a:off x="199967" y="1924682"/>
            <a:ext cx="5472608" cy="3296668"/>
          </a:xfrm>
          <a:prstGeom prst="rect">
            <a:avLst/>
          </a:prstGeom>
        </p:spPr>
      </p:pic>
      <p:pic>
        <p:nvPicPr>
          <p:cNvPr id="5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72575" y="1968249"/>
            <a:ext cx="2452355" cy="3209533"/>
          </a:xfrm>
          <a:prstGeom prst="rect">
            <a:avLst/>
          </a:prstGeom>
        </p:spPr>
      </p:pic>
      <p:pic>
        <p:nvPicPr>
          <p:cNvPr id="5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92855" y="1849595"/>
            <a:ext cx="771632" cy="3667637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30000"/>
                  </a:schemeClr>
                </a:solidFill>
              </a:rPr>
              <a:t>실습 - 이미지 파일을 읽어 정보 확인하기</a:t>
            </a:r>
            <a:endParaRPr lang="ko-KR" altLang="en-US">
              <a:solidFill>
                <a:schemeClr val="accent1">
                  <a:lumMod val="30000"/>
                </a:schemeClr>
              </a:solidFill>
            </a:endParaRPr>
          </a:p>
        </p:txBody>
      </p:sp>
      <p:sp>
        <p:nvSpPr>
          <p:cNvPr id="44" name="내용 개체 틀 36"/>
          <p:cNvSpPr>
            <a:spLocks noGrp="1"/>
          </p:cNvSpPr>
          <p:nvPr/>
        </p:nvSpPr>
        <p:spPr>
          <a:xfrm>
            <a:off x="395536" y="1268760"/>
            <a:ext cx="8402525" cy="72008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이미지 파일과 매칭하는 마스킹 이미지 파일을 읽어 정보 확인 </a:t>
            </a:r>
            <a:endParaRPr lang="ko-KR" altLang="en-US" sz="200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</p:txBody>
      </p:sp>
      <p:pic>
        <p:nvPicPr>
          <p:cNvPr id="5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00192" y="2396865"/>
            <a:ext cx="2457450" cy="2457450"/>
          </a:xfrm>
          <a:prstGeom prst="rect">
            <a:avLst/>
          </a:prstGeom>
        </p:spPr>
      </p:pic>
      <p:pic>
        <p:nvPicPr>
          <p:cNvPr id="5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7662" y="2406043"/>
            <a:ext cx="2410161" cy="2391108"/>
          </a:xfrm>
          <a:prstGeom prst="rect">
            <a:avLst/>
          </a:prstGeom>
        </p:spPr>
      </p:pic>
      <p:pic>
        <p:nvPicPr>
          <p:cNvPr id="5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088416" y="2406043"/>
            <a:ext cx="2419687" cy="2419687"/>
          </a:xfrm>
          <a:prstGeom prst="rect">
            <a:avLst/>
          </a:prstGeom>
        </p:spPr>
      </p:pic>
      <p:sp>
        <p:nvSpPr>
          <p:cNvPr id="60" name=""/>
          <p:cNvSpPr/>
          <p:nvPr/>
        </p:nvSpPr>
        <p:spPr>
          <a:xfrm>
            <a:off x="5724128" y="3356992"/>
            <a:ext cx="360040" cy="57606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>
              <a:lumMod val="30000"/>
            </a:schemeClr>
          </a:solidFill>
          <a:ln>
            <a:solidFill>
              <a:schemeClr val="tx2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30000"/>
                  </a:schemeClr>
                </a:solidFill>
              </a:rPr>
              <a:t>이미지 처리 인공지능</a:t>
            </a:r>
            <a:endParaRPr lang="ko-KR" altLang="en-US">
              <a:solidFill>
                <a:schemeClr val="accent1">
                  <a:lumMod val="30000"/>
                </a:schemeClr>
              </a:solidFill>
            </a:endParaRPr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>
          <a:xfrm>
            <a:off x="395536" y="1268760"/>
            <a:ext cx="8402525" cy="648072"/>
          </a:xfrm>
        </p:spPr>
        <p:txBody>
          <a:bodyPr vert="horz" wrap="square" lIns="91440" tIns="45720" rIns="91440" bIns="45720" anchor="t">
            <a:noAutofit/>
          </a:bodyPr>
          <a:lstStyle/>
          <a:p>
            <a:pPr lvl="0">
              <a:lnSpc>
                <a:spcPct val="120000"/>
              </a:lnSpc>
              <a:defRPr lang="ko-KR" altLang="en-US"/>
            </a:pPr>
            <a:r>
              <a:rPr lang="ko-KR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기본적인 이미지 처리 문제</a:t>
            </a:r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5652" y="1916832"/>
            <a:ext cx="8392696" cy="2353003"/>
          </a:xfrm>
          <a:prstGeom prst="rect">
            <a:avLst/>
          </a:prstGeom>
        </p:spPr>
      </p:pic>
      <p:sp>
        <p:nvSpPr>
          <p:cNvPr id="39" name="내용 개체 틀 36"/>
          <p:cNvSpPr>
            <a:spLocks noGrp="1"/>
          </p:cNvSpPr>
          <p:nvPr/>
        </p:nvSpPr>
        <p:spPr>
          <a:xfrm>
            <a:off x="622765" y="4365104"/>
            <a:ext cx="7898469" cy="1656184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en-US" altLang="ko-KR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Classification: </a:t>
            </a: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이미지가 어떤 상황/객체에 해당하는지 분류</a:t>
            </a:r>
            <a:endParaRPr lang="ko-KR" altLang="en-US" sz="200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  <a:p>
            <a:pPr marL="342900" lvl="0" indent="-342900" algn="l" defTabSz="914400" eaLnBrk="1" latinLnBrk="1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en-US" altLang="ko-KR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Detection: </a:t>
            </a: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이미지 내에서 객체 추출</a:t>
            </a:r>
            <a:r>
              <a:rPr xmlns:mc="http://schemas.openxmlformats.org/markup-compatibility/2006" xmlns:hp="http://schemas.haansoft.com/office/presentation/8.0" lang="ko-KR" altLang="en-US" sz="2000" b="0" i="0" kern="1200" spc="5" baseline="0" mc:Ignorable="hp" hp:hslEmbossed="0">
                <a:solidFill>
                  <a:srgbClr val="0d0d0d"/>
                </a:solidFill>
                <a:latin typeface="Noto Sans"/>
              </a:rPr>
              <a:t>(박스 단위)</a:t>
            </a: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 및 라벨 분류</a:t>
            </a:r>
            <a:endParaRPr lang="ko-KR" altLang="en-US" sz="200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  <a:p>
            <a:pPr marL="342900" lvl="0" indent="-342900" algn="l" defTabSz="914400" eaLnBrk="1" latinLnBrk="1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en-US" altLang="ko-KR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Segmentation: </a:t>
            </a: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이미지 내에서 객체 추출</a:t>
            </a:r>
            <a:r>
              <a:rPr xmlns:mc="http://schemas.openxmlformats.org/markup-compatibility/2006" xmlns:hp="http://schemas.haansoft.com/office/presentation/8.0" lang="ko-KR" altLang="en-US" sz="2000" b="0" i="0" kern="1200" spc="5" baseline="0" mc:Ignorable="hp" hp:hslEmbossed="0">
                <a:solidFill>
                  <a:srgbClr val="0d0d0d"/>
                </a:solidFill>
                <a:latin typeface="Noto Sans"/>
              </a:rPr>
              <a:t>(픽셀 단위)</a:t>
            </a: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 및 라벨 분류</a:t>
            </a:r>
            <a:endParaRPr lang="ko-KR" altLang="en-US" sz="200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30000"/>
                  </a:schemeClr>
                </a:solidFill>
              </a:rPr>
              <a:t>이미지 처리 인공지능</a:t>
            </a:r>
            <a:endParaRPr lang="ko-KR" altLang="en-US">
              <a:solidFill>
                <a:schemeClr val="accent1">
                  <a:lumMod val="30000"/>
                </a:schemeClr>
              </a:solidFill>
            </a:endParaRPr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>
          <a:xfrm>
            <a:off x="395536" y="1268760"/>
            <a:ext cx="8402525" cy="648072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None/>
              <a:defRPr lang="ko-KR" altLang="en-US"/>
            </a:pPr>
            <a:r>
              <a: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해결할 문제에 따라 적절한 처리 방식 선택</a:t>
            </a:r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</p:txBody>
      </p:sp>
      <p:sp>
        <p:nvSpPr>
          <p:cNvPr id="39" name="내용 개체 틀 36"/>
          <p:cNvSpPr>
            <a:spLocks noGrp="1"/>
          </p:cNvSpPr>
          <p:nvPr/>
        </p:nvSpPr>
        <p:spPr>
          <a:xfrm>
            <a:off x="622765" y="1700808"/>
            <a:ext cx="7898469" cy="576064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이상 환경 감지 및 질병 진단 등 -&gt; </a:t>
            </a:r>
            <a:r>
              <a:rPr lang="en-US" altLang="ko-KR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classification</a:t>
            </a:r>
            <a:endParaRPr lang="en-US" altLang="ko-KR" sz="200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</p:txBody>
      </p:sp>
      <p:pic>
        <p:nvPicPr>
          <p:cNvPr id="4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9592" y="2204864"/>
            <a:ext cx="1976926" cy="1368000"/>
          </a:xfrm>
          <a:prstGeom prst="rect">
            <a:avLst/>
          </a:prstGeom>
        </p:spPr>
      </p:pic>
      <p:pic>
        <p:nvPicPr>
          <p:cNvPr id="4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15816" y="2204864"/>
            <a:ext cx="2016000" cy="1368000"/>
          </a:xfrm>
          <a:prstGeom prst="rect">
            <a:avLst/>
          </a:prstGeom>
        </p:spPr>
      </p:pic>
      <p:pic>
        <p:nvPicPr>
          <p:cNvPr id="46" name="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6804400" y="2205016"/>
            <a:ext cx="1368000" cy="1368000"/>
          </a:xfrm>
          <a:prstGeom prst="rect">
            <a:avLst/>
          </a:prstGeom>
        </p:spPr>
      </p:pic>
      <p:pic>
        <p:nvPicPr>
          <p:cNvPr id="4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216711" y="2194168"/>
            <a:ext cx="1515529" cy="1368000"/>
          </a:xfrm>
          <a:prstGeom prst="rect">
            <a:avLst/>
          </a:prstGeom>
        </p:spPr>
      </p:pic>
      <p:sp>
        <p:nvSpPr>
          <p:cNvPr id="49" name="내용 개체 틀 36"/>
          <p:cNvSpPr>
            <a:spLocks noGrp="1"/>
          </p:cNvSpPr>
          <p:nvPr/>
        </p:nvSpPr>
        <p:spPr>
          <a:xfrm>
            <a:off x="622765" y="3789040"/>
            <a:ext cx="7898469" cy="576064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객체 확인 및 위치 탐지 -&gt; </a:t>
            </a:r>
            <a:r>
              <a:rPr lang="en-US" altLang="ko-KR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detection, segmentation</a:t>
            </a:r>
            <a:endParaRPr lang="en-US" altLang="ko-KR" sz="200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</p:txBody>
      </p:sp>
      <p:pic>
        <p:nvPicPr>
          <p:cNvPr id="50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19672" y="4293272"/>
            <a:ext cx="2106666" cy="1584000"/>
          </a:xfrm>
          <a:prstGeom prst="rect">
            <a:avLst/>
          </a:prstGeom>
        </p:spPr>
      </p:pic>
      <p:pic>
        <p:nvPicPr>
          <p:cNvPr id="51" name=""/>
          <p:cNvPicPr>
            <a:picLocks noChangeAspect="1"/>
          </p:cNvPicPr>
          <p:nvPr/>
        </p:nvPicPr>
        <p:blipFill rotWithShape="1">
          <a:blip r:embed="rId7"/>
          <a:srcRect b="48630"/>
          <a:stretch>
            <a:fillRect/>
          </a:stretch>
        </p:blipFill>
        <p:spPr>
          <a:xfrm>
            <a:off x="4716016" y="4293272"/>
            <a:ext cx="1117631" cy="1584000"/>
          </a:xfrm>
          <a:prstGeom prst="rect">
            <a:avLst/>
          </a:prstGeom>
        </p:spPr>
      </p:pic>
      <p:pic>
        <p:nvPicPr>
          <p:cNvPr id="52" name=""/>
          <p:cNvPicPr>
            <a:picLocks noChangeAspect="1"/>
          </p:cNvPicPr>
          <p:nvPr/>
        </p:nvPicPr>
        <p:blipFill rotWithShape="1">
          <a:blip r:embed="rId7"/>
          <a:srcRect t="53820"/>
          <a:stretch>
            <a:fillRect/>
          </a:stretch>
        </p:blipFill>
        <p:spPr>
          <a:xfrm>
            <a:off x="5868144" y="4293272"/>
            <a:ext cx="1243175" cy="158400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30000"/>
                  </a:schemeClr>
                </a:solidFill>
              </a:rPr>
              <a:t>데이터 셋(이미지)</a:t>
            </a:r>
            <a:endParaRPr lang="ko-KR" altLang="en-US">
              <a:solidFill>
                <a:schemeClr val="accent1">
                  <a:lumMod val="30000"/>
                </a:schemeClr>
              </a:solidFill>
            </a:endParaRPr>
          </a:p>
        </p:txBody>
      </p:sp>
      <p:sp>
        <p:nvSpPr>
          <p:cNvPr id="40" name="내용 개체 틀 36"/>
          <p:cNvSpPr>
            <a:spLocks noGrp="1"/>
          </p:cNvSpPr>
          <p:nvPr/>
        </p:nvSpPr>
        <p:spPr>
          <a:xfrm>
            <a:off x="395536" y="1268760"/>
            <a:ext cx="8402525" cy="1368152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인공지능 학습 및 모델 성능 평가를 위해 사용</a:t>
            </a:r>
            <a:endParaRPr lang="ko-KR" altLang="en-US" sz="200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모델 타입에 따라 데이터셋이 갖추어야 할 정보가 달라짐 -&gt; </a:t>
            </a:r>
            <a:r>
              <a:rPr lang="en-US" altLang="ko-KR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annotation file</a:t>
            </a:r>
            <a:endParaRPr lang="en-US" altLang="ko-KR" sz="200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</p:txBody>
      </p:sp>
      <p:sp>
        <p:nvSpPr>
          <p:cNvPr id="41" name="내용 개체 틀 36"/>
          <p:cNvSpPr>
            <a:spLocks noGrp="1"/>
          </p:cNvSpPr>
          <p:nvPr/>
        </p:nvSpPr>
        <p:spPr>
          <a:xfrm>
            <a:off x="395536" y="2780928"/>
            <a:ext cx="8402525" cy="576064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학습과 실제 모델 사용 환경을 모두 고려하여 데이터를 수집해야 함</a:t>
            </a:r>
            <a:endParaRPr lang="ko-KR" altLang="en-US" sz="200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</p:txBody>
      </p:sp>
      <p:sp>
        <p:nvSpPr>
          <p:cNvPr id="42" name="내용 개체 틀 36"/>
          <p:cNvSpPr>
            <a:spLocks noGrp="1"/>
          </p:cNvSpPr>
          <p:nvPr/>
        </p:nvSpPr>
        <p:spPr>
          <a:xfrm>
            <a:off x="827583" y="3212976"/>
            <a:ext cx="7776864" cy="2808312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학습데이터의 클래스 불균형: 각 클래스에 따른 데이터의 수가 크게 차이나는 경우 학습이 잘 안 될 수 있음</a:t>
            </a:r>
            <a:endParaRPr lang="ko-KR" altLang="en-US" sz="200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실제 적용환경에서 입력될 수 있는 모든 이미지를 상정해야 함</a:t>
            </a:r>
            <a:endParaRPr lang="ko-KR" altLang="en-US" sz="200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None/>
              <a:defRPr lang="ko-KR" altLang="en-US"/>
            </a:pP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      </a:t>
            </a:r>
            <a:r>
              <a:rPr lang="en-US" altLang="ko-KR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ex) </a:t>
            </a: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불량 / 정상을 판독해야하는 경우 가능한 불량 케이스를</a:t>
            </a:r>
            <a:endParaRPr lang="ko-KR" altLang="en-US" sz="200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None/>
              <a:defRPr lang="ko-KR" altLang="en-US"/>
            </a:pP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            모두 수집해야함</a:t>
            </a:r>
            <a:endParaRPr lang="ko-KR" altLang="en-US" sz="200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30000"/>
                  </a:schemeClr>
                </a:solidFill>
              </a:rPr>
              <a:t>데이터 셋 - 일반화(</a:t>
            </a:r>
            <a:r>
              <a:rPr lang="en-US" altLang="ko-KR">
                <a:solidFill>
                  <a:schemeClr val="accent1">
                    <a:lumMod val="30000"/>
                  </a:schemeClr>
                </a:solidFill>
              </a:rPr>
              <a:t>Generalization</a:t>
            </a:r>
            <a:r>
              <a:rPr lang="ko-KR" altLang="en-US">
                <a:solidFill>
                  <a:schemeClr val="accent1">
                    <a:lumMod val="30000"/>
                  </a:schemeClr>
                </a:solidFill>
              </a:rPr>
              <a:t>)</a:t>
            </a:r>
            <a:endParaRPr lang="ko-KR" altLang="en-US">
              <a:solidFill>
                <a:schemeClr val="accent1">
                  <a:lumMod val="30000"/>
                </a:schemeClr>
              </a:solidFill>
            </a:endParaRPr>
          </a:p>
        </p:txBody>
      </p:sp>
      <p:sp>
        <p:nvSpPr>
          <p:cNvPr id="40" name="내용 개체 틀 36"/>
          <p:cNvSpPr>
            <a:spLocks noGrp="1"/>
          </p:cNvSpPr>
          <p:nvPr/>
        </p:nvSpPr>
        <p:spPr>
          <a:xfrm>
            <a:off x="395536" y="1268760"/>
            <a:ext cx="8402525" cy="1368152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실제 모델 적용 환경을 대비하여, 편향되지 않도록 데이터 수집</a:t>
            </a:r>
            <a:endParaRPr lang="ko-KR" altLang="en-US" sz="200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</p:txBody>
      </p:sp>
      <p:sp>
        <p:nvSpPr>
          <p:cNvPr id="42" name="내용 개체 틀 36"/>
          <p:cNvSpPr>
            <a:spLocks noGrp="1"/>
          </p:cNvSpPr>
          <p:nvPr/>
        </p:nvSpPr>
        <p:spPr>
          <a:xfrm>
            <a:off x="827583" y="1700808"/>
            <a:ext cx="7776864" cy="4464496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Viewpoint variation: 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시점에 따라 동일한 물체가 다르게 보일 수 있음</a:t>
            </a:r>
            <a:endParaRPr lang="ko-KR" altLang="en-US" sz="160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Scale variation: 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한 클래스에 속하는 물체들의 크기가 다양할 수 있음</a:t>
            </a:r>
            <a:endParaRPr lang="ko-KR" altLang="en-US" sz="160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Deformation: 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물체가 왜곡되어 동일한 물체와 달라 보일 수 있음</a:t>
            </a:r>
            <a:endParaRPr lang="ko-KR" altLang="en-US" sz="160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Occlusion: 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물체의 일부가 가려질 수 있음</a:t>
            </a:r>
            <a:endParaRPr lang="ko-KR" altLang="en-US" sz="160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Illumination conditions: 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빛에 의해 물체의 픽셀 정보가 크게 달라질 수 있음</a:t>
            </a:r>
            <a:endParaRPr lang="ko-KR" altLang="en-US" sz="160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Background clutter: 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배경에 의해 물체 인식이 어려울 수 있음</a:t>
            </a:r>
            <a:endParaRPr lang="ko-KR" altLang="en-US" sz="160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Intra-class variation: 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한 클래스에 속하는 물체들의 형태가 다양할 수 있음</a:t>
            </a:r>
            <a:endParaRPr lang="ko-KR" altLang="en-US" sz="160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endParaRPr lang="en-US" altLang="ko-KR" sz="160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4751512" y="6491426"/>
            <a:ext cx="4392488" cy="366574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 lang="ko-KR" altLang="en-US"/>
            </a:pPr>
            <a:r>
              <a:rPr lang="en-US" altLang="ko-KR">
                <a:solidFill>
                  <a:schemeClr val="bg2">
                    <a:lumMod val="30000"/>
                  </a:schemeClr>
                </a:solidFill>
              </a:rPr>
              <a:t>https://cs231n.github.io/classification/</a:t>
            </a:r>
            <a:endParaRPr lang="en-US" altLang="ko-KR">
              <a:solidFill>
                <a:schemeClr val="bg2">
                  <a:lumMod val="30000"/>
                </a:schemeClr>
              </a:solidFill>
            </a:endParaRPr>
          </a:p>
        </p:txBody>
      </p:sp>
      <p:pic>
        <p:nvPicPr>
          <p:cNvPr id="4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4154751"/>
            <a:ext cx="6729937" cy="2370592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30000"/>
                  </a:schemeClr>
                </a:solidFill>
              </a:rPr>
              <a:t>공개 이미지 데이터 셋</a:t>
            </a:r>
            <a:endParaRPr lang="ko-KR" altLang="en-US">
              <a:solidFill>
                <a:schemeClr val="accent1">
                  <a:lumMod val="30000"/>
                </a:schemeClr>
              </a:solidFill>
            </a:endParaRPr>
          </a:p>
        </p:txBody>
      </p:sp>
      <p:sp>
        <p:nvSpPr>
          <p:cNvPr id="39" name="내용 개체 틀 36"/>
          <p:cNvSpPr>
            <a:spLocks noGrp="1"/>
          </p:cNvSpPr>
          <p:nvPr/>
        </p:nvSpPr>
        <p:spPr>
          <a:xfrm>
            <a:off x="395536" y="1268760"/>
            <a:ext cx="8402525" cy="252028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MNIST(Modified National Institute of Standards and Technology):       </a:t>
            </a:r>
            <a:endParaRPr lang="ko-KR" altLang="en-US" sz="160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None/>
              <a:defRPr lang="ko-KR" altLang="en-US"/>
            </a:pP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      컴퓨터 비전 테스트를 위해 자주 사용되는 기본 데이터셋.</a:t>
            </a:r>
            <a:endParaRPr lang="ko-KR" altLang="en-US" sz="160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None/>
              <a:defRPr lang="ko-KR" altLang="en-US"/>
            </a:pP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      숫자 데이터는 </a:t>
            </a: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CNN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 최초 모델인 </a:t>
            </a: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Le Cun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의 </a:t>
            </a: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LeNet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에서 만들어짐</a:t>
            </a:r>
            <a:endParaRPr lang="ko-KR" altLang="en-US" sz="160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</p:txBody>
      </p:sp>
      <p:pic>
        <p:nvPicPr>
          <p:cNvPr id="4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43608" y="2313088"/>
            <a:ext cx="3129120" cy="1908000"/>
          </a:xfrm>
          <a:prstGeom prst="rect">
            <a:avLst/>
          </a:prstGeom>
        </p:spPr>
      </p:pic>
      <p:pic>
        <p:nvPicPr>
          <p:cNvPr id="4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55976" y="2313088"/>
            <a:ext cx="3749827" cy="1908000"/>
          </a:xfrm>
          <a:prstGeom prst="rect">
            <a:avLst/>
          </a:prstGeom>
        </p:spPr>
      </p:pic>
      <p:sp>
        <p:nvSpPr>
          <p:cNvPr id="42" name="내용 개체 틀 36"/>
          <p:cNvSpPr>
            <a:spLocks noGrp="1"/>
          </p:cNvSpPr>
          <p:nvPr/>
        </p:nvSpPr>
        <p:spPr>
          <a:xfrm>
            <a:off x="395536" y="4221088"/>
            <a:ext cx="8402525" cy="2376264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CIFAR(Canadian Institute For Advanced Research):       </a:t>
            </a:r>
            <a:endParaRPr lang="en-US" altLang="ko-KR" sz="160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None/>
              <a:defRPr lang="ko-KR" altLang="en-US"/>
            </a:pP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      </a:t>
            </a: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32x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32</a:t>
            </a: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 pixel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 크키의 컬러이미지로 구성된 데이터셋</a:t>
            </a:r>
            <a:endParaRPr lang="ko-KR" altLang="en-US" sz="160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None/>
              <a:defRPr lang="ko-KR" altLang="en-US"/>
            </a:pP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      https://www.cs.toronto.edu/~kriz/cifar.html</a:t>
            </a:r>
            <a:endParaRPr lang="ko-KR" altLang="en-US" sz="160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27584" y="5247578"/>
            <a:ext cx="7603979" cy="1493789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30000"/>
                  </a:schemeClr>
                </a:solidFill>
              </a:rPr>
              <a:t>공개 이미지 데이터 셋</a:t>
            </a:r>
            <a:endParaRPr lang="ko-KR" altLang="en-US">
              <a:solidFill>
                <a:schemeClr val="accent1">
                  <a:lumMod val="30000"/>
                </a:schemeClr>
              </a:solidFill>
            </a:endParaRPr>
          </a:p>
        </p:txBody>
      </p:sp>
      <p:sp>
        <p:nvSpPr>
          <p:cNvPr id="39" name="내용 개체 틀 36"/>
          <p:cNvSpPr>
            <a:spLocks noGrp="1"/>
          </p:cNvSpPr>
          <p:nvPr/>
        </p:nvSpPr>
        <p:spPr>
          <a:xfrm>
            <a:off x="395536" y="1268760"/>
            <a:ext cx="8402525" cy="1728192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ImageNet</a:t>
            </a:r>
            <a:endParaRPr lang="en-US" altLang="ko-KR" sz="160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None/>
              <a:defRPr lang="ko-KR" altLang="en-US"/>
            </a:pP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      컴퓨터 비전 경진대회인 </a:t>
            </a: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ILSVRC(ImageNet Large Scale Recognitioni Challenge)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에서 사용되는 데이터셋</a:t>
            </a:r>
            <a:endParaRPr lang="ko-KR" altLang="en-US" sz="160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None/>
              <a:defRPr lang="ko-KR" altLang="en-US"/>
            </a:pP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      많은 이미지 </a:t>
            </a: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classification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 인공지능 모델들의 성능 평가 기반</a:t>
            </a:r>
            <a:endParaRPr lang="ko-KR" altLang="en-US" sz="160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None/>
              <a:defRPr lang="ko-KR" altLang="en-US"/>
            </a:pP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      https://www.image-net.org/</a:t>
            </a:r>
            <a:endParaRPr lang="ko-KR" altLang="en-US" sz="160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</p:txBody>
      </p:sp>
      <p:sp>
        <p:nvSpPr>
          <p:cNvPr id="44" name="내용 개체 틀 36"/>
          <p:cNvSpPr>
            <a:spLocks noGrp="1"/>
          </p:cNvSpPr>
          <p:nvPr/>
        </p:nvSpPr>
        <p:spPr>
          <a:xfrm>
            <a:off x="395536" y="3068960"/>
            <a:ext cx="8402525" cy="1728192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COCO(Common Objects in COntext)</a:t>
            </a:r>
            <a:endParaRPr lang="en-US" altLang="ko-KR" sz="160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None/>
              <a:defRPr lang="ko-KR" altLang="en-US"/>
            </a:pP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      </a:t>
            </a: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object detection, segmentation 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등</a:t>
            </a: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 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다양한 컴퓨터 비전에서 사용됨</a:t>
            </a:r>
            <a:endParaRPr lang="ko-KR" altLang="en-US" sz="160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None/>
              <a:defRPr lang="ko-KR" altLang="en-US"/>
            </a:pP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      </a:t>
            </a: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detection 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인공지능 모델들의 성능 평가 기반</a:t>
            </a:r>
            <a:endParaRPr lang="ko-KR" altLang="en-US" sz="160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None/>
              <a:defRPr lang="ko-KR" altLang="en-US"/>
            </a:pP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      https://cocodataset.org/</a:t>
            </a:r>
            <a:endParaRPr lang="ko-KR" altLang="en-US" sz="160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</p:txBody>
      </p:sp>
      <p:sp>
        <p:nvSpPr>
          <p:cNvPr id="45" name="내용 개체 틀 36"/>
          <p:cNvSpPr>
            <a:spLocks noGrp="1"/>
          </p:cNvSpPr>
          <p:nvPr/>
        </p:nvSpPr>
        <p:spPr>
          <a:xfrm>
            <a:off x="395536" y="4581128"/>
            <a:ext cx="8568952" cy="1728192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AI Hub</a:t>
            </a:r>
            <a:endParaRPr lang="en-US" altLang="ko-KR" sz="160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None/>
              <a:defRPr lang="ko-KR" altLang="en-US"/>
            </a:pP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      한국지능정보사회진흥원에서 운영하는 </a:t>
            </a: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AI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 통합 플랫폼</a:t>
            </a:r>
            <a:endParaRPr lang="ko-KR" altLang="en-US" sz="160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None/>
              <a:defRPr lang="ko-KR" altLang="en-US"/>
            </a:pP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      비전을 비롯하여 음성/자연어, 자율주행, 헬스케어 등 다양한 분야의 데이터셋 구축, 공개</a:t>
            </a:r>
            <a:endParaRPr lang="ko-KR" altLang="en-US" sz="160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None/>
              <a:defRPr lang="ko-KR" altLang="en-US"/>
            </a:pP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      https://aihub.or.kr/</a:t>
            </a:r>
            <a:endParaRPr lang="ko-KR" altLang="en-US" sz="160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30000"/>
                  </a:schemeClr>
                </a:solidFill>
              </a:rPr>
              <a:t>파이썬 라이브러리 </a:t>
            </a:r>
            <a:r>
              <a:rPr lang="en-US" altLang="ko-KR">
                <a:solidFill>
                  <a:schemeClr val="accent1">
                    <a:lumMod val="30000"/>
                  </a:schemeClr>
                </a:solidFill>
              </a:rPr>
              <a:t>os</a:t>
            </a:r>
            <a:endParaRPr lang="en-US" altLang="ko-KR">
              <a:solidFill>
                <a:schemeClr val="accent1">
                  <a:lumMod val="30000"/>
                </a:schemeClr>
              </a:solidFill>
            </a:endParaRPr>
          </a:p>
        </p:txBody>
      </p:sp>
      <p:sp>
        <p:nvSpPr>
          <p:cNvPr id="39" name="내용 개체 틀 36"/>
          <p:cNvSpPr>
            <a:spLocks noGrp="1"/>
          </p:cNvSpPr>
          <p:nvPr/>
        </p:nvSpPr>
        <p:spPr>
          <a:xfrm>
            <a:off x="395536" y="1268760"/>
            <a:ext cx="8402525" cy="576064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디렉토리 구조 및 파일을 관리하기 위해 사용하는 라이브러리</a:t>
            </a:r>
            <a:endParaRPr lang="ko-KR" altLang="en-US" sz="200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</p:txBody>
      </p:sp>
      <p:sp>
        <p:nvSpPr>
          <p:cNvPr id="40" name="내용 개체 틀 36"/>
          <p:cNvSpPr>
            <a:spLocks noGrp="1"/>
          </p:cNvSpPr>
          <p:nvPr/>
        </p:nvSpPr>
        <p:spPr>
          <a:xfrm>
            <a:off x="827583" y="1628800"/>
            <a:ext cx="7776864" cy="576063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폴더 관리</a:t>
            </a:r>
            <a:endParaRPr lang="ko-KR" altLang="en-US" sz="160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endParaRPr lang="ko-KR" altLang="en-US" sz="160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</p:txBody>
      </p:sp>
      <p:pic>
        <p:nvPicPr>
          <p:cNvPr id="42" name=""/>
          <p:cNvPicPr>
            <a:picLocks noChangeAspect="1"/>
          </p:cNvPicPr>
          <p:nvPr/>
        </p:nvPicPr>
        <p:blipFill rotWithShape="1">
          <a:blip r:embed="rId2"/>
          <a:srcRect b="87300"/>
          <a:stretch>
            <a:fillRect/>
          </a:stretch>
        </p:blipFill>
        <p:spPr>
          <a:xfrm>
            <a:off x="1385645" y="2041056"/>
            <a:ext cx="6372708" cy="523847"/>
          </a:xfrm>
          <a:prstGeom prst="rect">
            <a:avLst/>
          </a:prstGeom>
        </p:spPr>
      </p:pic>
      <p:pic>
        <p:nvPicPr>
          <p:cNvPr id="44" name=""/>
          <p:cNvPicPr>
            <a:picLocks noChangeAspect="1"/>
          </p:cNvPicPr>
          <p:nvPr/>
        </p:nvPicPr>
        <p:blipFill rotWithShape="1">
          <a:blip r:embed="rId2"/>
          <a:srcRect t="51780"/>
          <a:stretch>
            <a:fillRect/>
          </a:stretch>
        </p:blipFill>
        <p:spPr>
          <a:xfrm>
            <a:off x="1385645" y="4509120"/>
            <a:ext cx="6372708" cy="1988840"/>
          </a:xfrm>
          <a:prstGeom prst="rect">
            <a:avLst/>
          </a:prstGeom>
        </p:spPr>
      </p:pic>
      <p:pic>
        <p:nvPicPr>
          <p:cNvPr id="45" name=""/>
          <p:cNvPicPr>
            <a:picLocks noChangeAspect="1"/>
          </p:cNvPicPr>
          <p:nvPr/>
        </p:nvPicPr>
        <p:blipFill rotWithShape="1">
          <a:blip r:embed="rId2"/>
          <a:srcRect t="19690" b="52380"/>
          <a:stretch>
            <a:fillRect/>
          </a:stretch>
        </p:blipFill>
        <p:spPr>
          <a:xfrm>
            <a:off x="1385645" y="2996952"/>
            <a:ext cx="6372708" cy="1152127"/>
          </a:xfrm>
          <a:prstGeom prst="rect">
            <a:avLst/>
          </a:prstGeom>
        </p:spPr>
      </p:pic>
      <p:sp>
        <p:nvSpPr>
          <p:cNvPr id="46" name="내용 개체 틀 36"/>
          <p:cNvSpPr>
            <a:spLocks noGrp="1"/>
          </p:cNvSpPr>
          <p:nvPr/>
        </p:nvSpPr>
        <p:spPr>
          <a:xfrm>
            <a:off x="827583" y="2564904"/>
            <a:ext cx="7776864" cy="576063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하위 폴더/파일 탐색</a:t>
            </a:r>
            <a:endParaRPr lang="ko-KR" altLang="en-US" sz="160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endParaRPr lang="ko-KR" altLang="en-US" sz="160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</p:txBody>
      </p:sp>
      <p:sp>
        <p:nvSpPr>
          <p:cNvPr id="47" name="내용 개체 틀 36"/>
          <p:cNvSpPr>
            <a:spLocks noGrp="1"/>
          </p:cNvSpPr>
          <p:nvPr/>
        </p:nvSpPr>
        <p:spPr>
          <a:xfrm>
            <a:off x="827583" y="4149080"/>
            <a:ext cx="7776864" cy="576063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폴더 관리</a:t>
            </a:r>
            <a:endParaRPr lang="ko-KR" altLang="en-US" sz="160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endParaRPr lang="ko-KR" altLang="en-US" sz="160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30000"/>
                  </a:schemeClr>
                </a:solidFill>
              </a:rPr>
              <a:t>파이썬 라이브러리 </a:t>
            </a:r>
            <a:r>
              <a:rPr lang="en-US" altLang="ko-KR">
                <a:solidFill>
                  <a:schemeClr val="accent1">
                    <a:lumMod val="30000"/>
                  </a:schemeClr>
                </a:solidFill>
              </a:rPr>
              <a:t>PIL</a:t>
            </a:r>
            <a:endParaRPr lang="en-US" altLang="ko-KR">
              <a:solidFill>
                <a:schemeClr val="accent1">
                  <a:lumMod val="30000"/>
                </a:schemeClr>
              </a:solidFill>
            </a:endParaRPr>
          </a:p>
        </p:txBody>
      </p:sp>
      <p:sp>
        <p:nvSpPr>
          <p:cNvPr id="39" name="내용 개체 틀 36"/>
          <p:cNvSpPr>
            <a:spLocks noGrp="1"/>
          </p:cNvSpPr>
          <p:nvPr/>
        </p:nvSpPr>
        <p:spPr>
          <a:xfrm>
            <a:off x="395536" y="1268760"/>
            <a:ext cx="8424936" cy="144016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이미지를 다루는 라이브러리 (</a:t>
            </a:r>
            <a:r>
              <a:rPr lang="en-US" altLang="ko-KR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PIL.Image </a:t>
            </a: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형태).</a:t>
            </a:r>
            <a:endParaRPr lang="ko-KR" altLang="en-US" sz="200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None/>
              <a:defRPr lang="ko-KR" altLang="en-US"/>
            </a:pP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     </a:t>
            </a:r>
            <a:r>
              <a:rPr lang="en-US" altLang="ko-KR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pytorch, torchvision</a:t>
            </a: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과 호환성이 좋아, </a:t>
            </a:r>
            <a:endParaRPr lang="ko-KR" altLang="en-US" sz="200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None/>
              <a:defRPr lang="ko-KR" altLang="en-US"/>
            </a:pP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     여러 인공지능 이미지 예제에서 기본으로 사용 이미지 읽는 방식</a:t>
            </a:r>
            <a:endParaRPr lang="ko-KR" altLang="en-US" sz="200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</p:txBody>
      </p:sp>
      <p:pic>
        <p:nvPicPr>
          <p:cNvPr id="40" name=""/>
          <p:cNvPicPr>
            <a:picLocks noChangeAspect="1"/>
          </p:cNvPicPr>
          <p:nvPr/>
        </p:nvPicPr>
        <p:blipFill rotWithShape="1">
          <a:blip r:embed="rId2"/>
          <a:srcRect b="33270"/>
          <a:stretch>
            <a:fillRect/>
          </a:stretch>
        </p:blipFill>
        <p:spPr>
          <a:xfrm>
            <a:off x="1403648" y="2924944"/>
            <a:ext cx="6408711" cy="1656184"/>
          </a:xfrm>
          <a:prstGeom prst="rect">
            <a:avLst/>
          </a:prstGeom>
        </p:spPr>
      </p:pic>
      <p:sp>
        <p:nvSpPr>
          <p:cNvPr id="42" name="내용 개체 틀 36"/>
          <p:cNvSpPr>
            <a:spLocks noGrp="1"/>
          </p:cNvSpPr>
          <p:nvPr/>
        </p:nvSpPr>
        <p:spPr>
          <a:xfrm>
            <a:off x="827583" y="2564904"/>
            <a:ext cx="7776864" cy="576063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파일 읽기 및 저장하기</a:t>
            </a:r>
            <a:endParaRPr lang="ko-KR" altLang="en-US" sz="160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endParaRPr lang="ko-KR" altLang="en-US" sz="160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</p:txBody>
      </p:sp>
      <p:pic>
        <p:nvPicPr>
          <p:cNvPr id="44" name=""/>
          <p:cNvPicPr>
            <a:picLocks noChangeAspect="1"/>
          </p:cNvPicPr>
          <p:nvPr/>
        </p:nvPicPr>
        <p:blipFill rotWithShape="1">
          <a:blip r:embed="rId2"/>
          <a:srcRect t="75430"/>
          <a:stretch>
            <a:fillRect/>
          </a:stretch>
        </p:blipFill>
        <p:spPr>
          <a:xfrm>
            <a:off x="1403648" y="5013176"/>
            <a:ext cx="6408711" cy="609778"/>
          </a:xfrm>
          <a:prstGeom prst="rect">
            <a:avLst/>
          </a:prstGeom>
        </p:spPr>
      </p:pic>
      <p:sp>
        <p:nvSpPr>
          <p:cNvPr id="45" name="내용 개체 틀 36"/>
          <p:cNvSpPr>
            <a:spLocks noGrp="1"/>
          </p:cNvSpPr>
          <p:nvPr/>
        </p:nvSpPr>
        <p:spPr>
          <a:xfrm>
            <a:off x="827583" y="4653136"/>
            <a:ext cx="7776864" cy="576063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이미지 변형</a:t>
            </a:r>
            <a:endParaRPr lang="ko-KR" altLang="en-US" sz="160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endParaRPr lang="ko-KR" altLang="en-US" sz="160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</p:txBody>
      </p:sp>
      <p:sp>
        <p:nvSpPr>
          <p:cNvPr id="46" name="내용 개체 틀 36"/>
          <p:cNvSpPr>
            <a:spLocks noGrp="1"/>
          </p:cNvSpPr>
          <p:nvPr/>
        </p:nvSpPr>
        <p:spPr>
          <a:xfrm>
            <a:off x="827583" y="5661248"/>
            <a:ext cx="7776864" cy="576063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https://ddolcat.tistory.com/690</a:t>
            </a:r>
            <a:endParaRPr lang="ko-KR" altLang="en-US" sz="160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endParaRPr lang="ko-KR" altLang="en-US" sz="160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(주) 예스폼</ep:Company>
  <ep:Words>350</ep:Words>
  <ep:PresentationFormat>화면 슬라이드 쇼(4:3)</ep:PresentationFormat>
  <ep:Paragraphs>48</ep:Paragraphs>
  <ep:Slides>13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Office 테마</vt:lpstr>
      <vt:lpstr>이미지 처리 인공지능과 데이터셋</vt:lpstr>
      <vt:lpstr>이미지 처리 인공지능</vt:lpstr>
      <vt:lpstr>이미지 처리 인공지능</vt:lpstr>
      <vt:lpstr>데이터 셋(이미지)</vt:lpstr>
      <vt:lpstr>데이터 셋 - 일반화(Generalization)</vt:lpstr>
      <vt:lpstr>공개 이미지 데이터 셋</vt:lpstr>
      <vt:lpstr>공개 이미지 데이터 셋</vt:lpstr>
      <vt:lpstr>파이썬 라이브러리 os</vt:lpstr>
      <vt:lpstr>파이썬 라이브러리 PIL</vt:lpstr>
      <vt:lpstr>파이썬 라이브러리 cv2</vt:lpstr>
      <vt:lpstr>파이썬 라이브러리 PIL, cv2 변환</vt:lpstr>
      <vt:lpstr>실습 - csv를 읽어 이미지 파일을 폴더에 분류하기</vt:lpstr>
      <vt:lpstr>실습 - 이미지 파일을 읽어 정보 확인하기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2010-02-01T08:03:16.000</dcterms:created>
  <dc:creator>문서서식 예스폼(www.yesform.com) 김다혜</dc:creator>
  <dc:description>본 문서의 저작권은 예스폼(yesform)에 있으며
무단 복제 배포시 법적인 제재를 받을 수 있습니다.</dc:description>
  <cp:keywords>www.yesform.com</cp:keywords>
  <cp:lastModifiedBy>python_2</cp:lastModifiedBy>
  <dcterms:modified xsi:type="dcterms:W3CDTF">2022-05-15T15:11:13.411</dcterms:modified>
  <cp:revision>996</cp:revision>
  <dc:title>예스폼 템플릿</dc:title>
</cp:coreProperties>
</file>