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72" r:id="rId5"/>
    <p:sldId id="271" r:id="rId6"/>
    <p:sldId id="269" r:id="rId7"/>
    <p:sldId id="259" r:id="rId8"/>
    <p:sldId id="273" r:id="rId9"/>
    <p:sldId id="267" r:id="rId10"/>
    <p:sldId id="268" r:id="rId11"/>
    <p:sldId id="27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/>
    <p:restoredTop sz="95499"/>
  </p:normalViewPr>
  <p:slideViewPr>
    <p:cSldViewPr>
      <p:cViewPr varScale="1">
        <p:scale>
          <a:sx n="110" d="100"/>
          <a:sy n="110" d="100"/>
        </p:scale>
        <p:origin x="120" y="1110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78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4CCFBE2-2B8D-499C-81C9-2CD5B3EB8E93}" type="datetime1">
              <a:rPr lang="ko-KR" altLang="en-US"/>
              <a:pPr lvl="0">
                <a:defRPr lang="ko-KR" altLang="en-US"/>
              </a:pPr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554DD7E-3179-445A-81DB-781C4554AFF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B545AC5-813F-4ED1-B011-8EA17CB93331}" type="datetime1">
              <a:rPr lang="ko-KR" altLang="en-US"/>
              <a:pPr lvl="0">
                <a:defRPr lang="ko-KR" altLang="en-US"/>
              </a:pPr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5504B90-27FD-422C-8CC6-2AADAD122D0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5504B90-27FD-422C-8CC6-2AADAD122D08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71800" y="4075911"/>
            <a:ext cx="5832648" cy="430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800" kern="1200" baseline="0" dirty="0">
                <a:solidFill>
                  <a:srgbClr val="C9C9D5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771800" y="2492896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4300" kern="1200" baseline="0" dirty="0">
                <a:solidFill>
                  <a:srgbClr val="A49ECA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A49ECA"/>
                </a:solidFill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A49ECA"/>
                </a:solidFill>
                <a:effectLst/>
                <a:latin typeface="Noto Sans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552" y="2492896"/>
            <a:ext cx="8064896" cy="1585337"/>
          </a:xfrm>
        </p:spPr>
        <p:txBody>
          <a:bodyPr/>
          <a:lstStyle/>
          <a:p>
            <a:pPr lvl="0" algn="ctr">
              <a:defRPr lang="ko-KR" altLang="en-US"/>
            </a:pPr>
            <a:r>
              <a:rPr lang="ko-KR" altLang="en-US" b="1">
                <a:solidFill>
                  <a:schemeClr val="bg1">
                    <a:lumMod val="30000"/>
                  </a:schemeClr>
                </a:solidFill>
              </a:rPr>
              <a:t>이미지 어노테이션 파일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실습 - 마스킹 정보를 읽어 어노테이션 파일 만들기       </a:t>
            </a: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12687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파일과 매칭하는 마스킹 이미지 파일을 읽어 정보 확인 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9768" y="2396865"/>
            <a:ext cx="2457450" cy="2457450"/>
          </a:xfrm>
          <a:prstGeom prst="rect">
            <a:avLst/>
          </a:prstGeom>
        </p:spPr>
      </p:pic>
      <p:sp>
        <p:nvSpPr>
          <p:cNvPr id="60" name="화살표: 오른쪽 59"/>
          <p:cNvSpPr/>
          <p:nvPr/>
        </p:nvSpPr>
        <p:spPr>
          <a:xfrm>
            <a:off x="4066685" y="3356992"/>
            <a:ext cx="360040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30000"/>
            </a:schemeClr>
          </a:solidFill>
          <a:ln>
            <a:solidFill>
              <a:schemeClr val="tx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791AEF-64AC-47E1-8DB1-BD6A3C80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92" y="4409067"/>
            <a:ext cx="3527545" cy="1220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F0B73A-4F16-4857-9426-30511F616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131039"/>
            <a:ext cx="2368568" cy="22011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실습 - 마스킹 정보를 읽어 어노테이션 파일 만들기       </a:t>
            </a: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12687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파일과 매칭하는 마스킹 이미지 파일을 읽어 정보 확인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42D932-8BC4-4DCA-8B60-87DB7AEF17D6}"/>
              </a:ext>
            </a:extLst>
          </p:cNvPr>
          <p:cNvSpPr/>
          <p:nvPr/>
        </p:nvSpPr>
        <p:spPr>
          <a:xfrm>
            <a:off x="4087334" y="6211669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https://bkshin.tistory.com/entry/OpenCV-22-%EC%BB%A8%ED%88%AC%EC%96%B4Contour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5318AD-7802-4367-A997-39DEF5F0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6" y="1772816"/>
            <a:ext cx="8706628" cy="16235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41E21A-41E8-48D9-A0B5-1F50741A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12754"/>
            <a:ext cx="61912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B3EB47-13AB-41C0-A2C2-9ADC2B02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44216"/>
            <a:ext cx="61912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14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이미지 처리 인공지능 모델에 따라 필요한 정보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95536" y="3429000"/>
            <a:ext cx="8402525" cy="936104"/>
          </a:xfrm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lnSpc>
                <a:spcPct val="120000"/>
              </a:lnSpc>
              <a:buNone/>
              <a:defRPr lang="ko-KR" altLang="en-US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이미지의 라벨 정보</a:t>
            </a:r>
          </a:p>
          <a:p>
            <a:pPr lvl="0">
              <a:lnSpc>
                <a:spcPct val="120000"/>
              </a:lnSpc>
              <a:buNone/>
              <a:defRPr lang="ko-KR" altLang="en-US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Detection, Segmentation: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라벨, 위치 정보*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5652" y="1124744"/>
            <a:ext cx="8392696" cy="2353003"/>
          </a:xfrm>
          <a:prstGeom prst="rect">
            <a:avLst/>
          </a:prstGeom>
        </p:spPr>
      </p:pic>
      <p:sp>
        <p:nvSpPr>
          <p:cNvPr id="41" name="내용 개체 틀 36"/>
          <p:cNvSpPr>
            <a:spLocks noGrp="1"/>
          </p:cNvSpPr>
          <p:nvPr/>
        </p:nvSpPr>
        <p:spPr>
          <a:xfrm>
            <a:off x="827583" y="4221088"/>
            <a:ext cx="7776864" cy="24482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라벨 정보는 파일 명 / 파일이 있는 폴더 명 등으로 표현 가능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위치 정보는 기록해야 하는 정보량이 많아 별도로 관리가 필요함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이러한 정보를 기록하는 것을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annotate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/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labelling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정보가 기록된 파일은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annotation file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이라고 부름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이미지 처리 인공지능 모델에 따라 필요한 정보</a:t>
            </a:r>
            <a:endParaRPr lang="en-US" altLang="ko-KR" dirty="0">
              <a:solidFill>
                <a:schemeClr val="accent1">
                  <a:lumMod val="30000"/>
                </a:schemeClr>
              </a:solidFill>
            </a:endParaRPr>
          </a:p>
        </p:txBody>
      </p:sp>
      <p:sp>
        <p:nvSpPr>
          <p:cNvPr id="42" name="내용 개체 틀 36"/>
          <p:cNvSpPr>
            <a:spLocks noGrp="1"/>
          </p:cNvSpPr>
          <p:nvPr/>
        </p:nvSpPr>
        <p:spPr>
          <a:xfrm>
            <a:off x="395536" y="1268760"/>
            <a:ext cx="8402525" cy="5760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Detection -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bbox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(bounding box):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사각형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404E07-0CFA-48A1-A98D-EC9B5A52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98735"/>
            <a:ext cx="3451332" cy="19935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36819C-5A90-4200-AE77-3B4CF55B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28" y="2482312"/>
            <a:ext cx="3534903" cy="3092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43DBB87-D6DD-4C5E-9E39-96F87E630BB5}"/>
              </a:ext>
            </a:extLst>
          </p:cNvPr>
          <p:cNvSpPr/>
          <p:nvPr/>
        </p:nvSpPr>
        <p:spPr>
          <a:xfrm>
            <a:off x="4690335" y="2348880"/>
            <a:ext cx="360040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30000"/>
            </a:schemeClr>
          </a:solidFill>
          <a:ln>
            <a:solidFill>
              <a:schemeClr val="tx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7451A1-2147-4F3A-9E45-7AD27FB3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78" y="4391548"/>
            <a:ext cx="4013843" cy="2133796"/>
          </a:xfrm>
          <a:prstGeom prst="rect">
            <a:avLst/>
          </a:prstGeom>
        </p:spPr>
      </p:pic>
      <p:sp>
        <p:nvSpPr>
          <p:cNvPr id="14" name="내용 개체 틀 36">
            <a:extLst>
              <a:ext uri="{FF2B5EF4-FFF2-40B4-BE49-F238E27FC236}">
                <a16:creationId xmlns:a16="http://schemas.microsoft.com/office/drawing/2014/main" id="{A41C46E0-CB2D-4195-9B3E-6960B6792D20}"/>
              </a:ext>
            </a:extLst>
          </p:cNvPr>
          <p:cNvSpPr>
            <a:spLocks noGrp="1"/>
          </p:cNvSpPr>
          <p:nvPr/>
        </p:nvSpPr>
        <p:spPr>
          <a:xfrm>
            <a:off x="827583" y="3732211"/>
            <a:ext cx="7776864" cy="7673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Detection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모델 중 하나인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YOLO(You Only Look Once)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 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이미지 크기에 상대적인 값으로 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bbox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표현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6A8FD1-24DF-41ED-B8E7-5AB7B3D4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983" y="4893221"/>
            <a:ext cx="2862078" cy="3092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22AB0A5-DFCB-41FF-A83D-7EC6CD20771E}"/>
              </a:ext>
            </a:extLst>
          </p:cNvPr>
          <p:cNvSpPr/>
          <p:nvPr/>
        </p:nvSpPr>
        <p:spPr>
          <a:xfrm>
            <a:off x="5342262" y="4921720"/>
            <a:ext cx="360040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30000"/>
            </a:schemeClr>
          </a:solidFill>
          <a:ln>
            <a:solidFill>
              <a:schemeClr val="tx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8538AB-3B88-4B01-B6A6-C05629175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192" y="5267811"/>
            <a:ext cx="1910697" cy="309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이미지 처리 인공지능 모델에 따라 필요한 정보</a:t>
            </a:r>
            <a:endParaRPr lang="en-US" altLang="ko-KR" dirty="0">
              <a:solidFill>
                <a:schemeClr val="accent1">
                  <a:lumMod val="3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3B73E-0A28-4CAE-9E5E-46A9101C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11058"/>
            <a:ext cx="7630590" cy="2438740"/>
          </a:xfrm>
          <a:prstGeom prst="rect">
            <a:avLst/>
          </a:prstGeom>
        </p:spPr>
      </p:pic>
      <p:sp>
        <p:nvSpPr>
          <p:cNvPr id="7" name="내용 개체 틀 36">
            <a:extLst>
              <a:ext uri="{FF2B5EF4-FFF2-40B4-BE49-F238E27FC236}">
                <a16:creationId xmlns:a16="http://schemas.microsoft.com/office/drawing/2014/main" id="{42FFF06E-64C8-4379-8F35-F54DDE117A97}"/>
              </a:ext>
            </a:extLst>
          </p:cNvPr>
          <p:cNvSpPr>
            <a:spLocks noGrp="1"/>
          </p:cNvSpPr>
          <p:nvPr/>
        </p:nvSpPr>
        <p:spPr>
          <a:xfrm>
            <a:off x="395536" y="1268760"/>
            <a:ext cx="8402525" cy="57606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Segmentation – polygon: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다각형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FC2AFF0D-ABC5-45B2-8CF1-19B0F4A79064}"/>
              </a:ext>
            </a:extLst>
          </p:cNvPr>
          <p:cNvSpPr>
            <a:spLocks noGrp="1"/>
          </p:cNvSpPr>
          <p:nvPr/>
        </p:nvSpPr>
        <p:spPr>
          <a:xfrm>
            <a:off x="827583" y="4368202"/>
            <a:ext cx="7776864" cy="1221037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모델마다 요구하는 양식이 다르니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모델을 분석하고 사용해야 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  U-Net: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마스킹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이미지 사용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/ Detectron2: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폴리건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좌표 사용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좌표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: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폴리건을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구성하는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x, y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좌표 쌍들을 순서대로 작성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FFB0F-1284-4AD3-A0DD-7DF236CB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59" y="5440258"/>
            <a:ext cx="5917855" cy="2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305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Annotation file</a:t>
            </a:r>
          </a:p>
        </p:txBody>
      </p:sp>
      <p:sp>
        <p:nvSpPr>
          <p:cNvPr id="42" name="내용 개체 틀 36"/>
          <p:cNvSpPr>
            <a:spLocks noGrp="1"/>
          </p:cNvSpPr>
          <p:nvPr/>
        </p:nvSpPr>
        <p:spPr>
          <a:xfrm>
            <a:off x="395536" y="1268760"/>
            <a:ext cx="8402525" cy="136815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어노테이션 마지막 수정 시간, 검수자 등 메타 정보 및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     학습에 사용하는 정보를 기록한 파일</a:t>
            </a: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확장자: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json, xml,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txt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4B04D7-589E-43FF-9FBD-C97A9E2F2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3848" y="2564905"/>
            <a:ext cx="3270085" cy="35477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E66EFF-4616-4B8A-8E15-F81CE7E11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37"/>
          <a:stretch/>
        </p:blipFill>
        <p:spPr>
          <a:xfrm>
            <a:off x="1115616" y="2564904"/>
            <a:ext cx="2005240" cy="3547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AA45D4-2C28-48B8-B132-4B90A944C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560" y="3904497"/>
            <a:ext cx="2100896" cy="5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264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accent1">
                    <a:lumMod val="30000"/>
                  </a:schemeClr>
                </a:solidFill>
              </a:rPr>
              <a:t>Annotation file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01D99D4-18FB-4538-BA4B-1EA9E32B5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46000"/>
              </p:ext>
            </p:extLst>
          </p:nvPr>
        </p:nvGraphicFramePr>
        <p:xfrm>
          <a:off x="1391816" y="1772816"/>
          <a:ext cx="6360367" cy="30243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51653">
                  <a:extLst>
                    <a:ext uri="{9D8B030D-6E8A-4147-A177-3AD203B41FA5}">
                      <a16:colId xmlns:a16="http://schemas.microsoft.com/office/drawing/2014/main" val="1005695838"/>
                    </a:ext>
                  </a:extLst>
                </a:gridCol>
                <a:gridCol w="5208714">
                  <a:extLst>
                    <a:ext uri="{9D8B030D-6E8A-4147-A177-3AD203B41FA5}">
                      <a16:colId xmlns:a16="http://schemas.microsoft.com/office/drawing/2014/main" val="351623244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json</a:t>
                      </a:r>
                      <a:r>
                        <a:rPr lang="ko-KR" altLang="en-US" sz="1600" dirty="0"/>
                        <a:t> 라이브러리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List,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dict</a:t>
                      </a:r>
                      <a:r>
                        <a:rPr lang="ko-KR" altLang="en-US" sz="1600" dirty="0"/>
                        <a:t> 등 파이썬 기본 자료형 양식으로 사용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69015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라이브러리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node</a:t>
                      </a:r>
                      <a:r>
                        <a:rPr lang="ko-KR" altLang="en-US" sz="1600" dirty="0"/>
                        <a:t>로 구성된 </a:t>
                      </a:r>
                      <a:r>
                        <a:rPr lang="en-US" altLang="ko-KR" sz="1600" dirty="0"/>
                        <a:t>tree </a:t>
                      </a:r>
                      <a:r>
                        <a:rPr lang="ko-KR" altLang="en-US" sz="1600" dirty="0"/>
                        <a:t>구조를 가지고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6905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txt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별도 라이브러리를 사용할 필요 없음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문자열 형태로 읽음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YOLO</a:t>
                      </a:r>
                      <a:r>
                        <a:rPr lang="ko-KR" altLang="en-US" sz="1600" dirty="0"/>
                        <a:t> 모델에서 주로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10561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527D66F-BAD7-44F7-BDDA-33150445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5165584"/>
            <a:ext cx="2100896" cy="5935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47831A-B665-49FC-8EEF-32058CAFE32A}"/>
              </a:ext>
            </a:extLst>
          </p:cNvPr>
          <p:cNvSpPr/>
          <p:nvPr/>
        </p:nvSpPr>
        <p:spPr>
          <a:xfrm>
            <a:off x="3323306" y="5186398"/>
            <a:ext cx="197811" cy="5935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650CB9-849E-45F5-BA65-24E886D54137}"/>
              </a:ext>
            </a:extLst>
          </p:cNvPr>
          <p:cNvSpPr/>
          <p:nvPr/>
        </p:nvSpPr>
        <p:spPr>
          <a:xfrm>
            <a:off x="3545674" y="5186398"/>
            <a:ext cx="1927644" cy="5935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83940963-A7D9-4FA6-AEBF-770892AD7CC8}"/>
              </a:ext>
            </a:extLst>
          </p:cNvPr>
          <p:cNvSpPr>
            <a:spLocks noGrp="1"/>
          </p:cNvSpPr>
          <p:nvPr/>
        </p:nvSpPr>
        <p:spPr>
          <a:xfrm>
            <a:off x="3005615" y="4891435"/>
            <a:ext cx="972107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ko-KR" altLang="en-US" sz="1600" dirty="0">
                <a:solidFill>
                  <a:schemeClr val="accent6"/>
                </a:solidFill>
                <a:latin typeface="Noto Sans"/>
              </a:rPr>
              <a:t>클래스</a:t>
            </a:r>
            <a:endParaRPr lang="en-US" altLang="ko-KR" sz="1600" dirty="0">
              <a:solidFill>
                <a:schemeClr val="accent6"/>
              </a:solidFill>
              <a:latin typeface="Noto Sans"/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4B541A02-138F-458B-AAB3-D3BDD714194B}"/>
              </a:ext>
            </a:extLst>
          </p:cNvPr>
          <p:cNvSpPr>
            <a:spLocks noGrp="1"/>
          </p:cNvSpPr>
          <p:nvPr/>
        </p:nvSpPr>
        <p:spPr>
          <a:xfrm>
            <a:off x="4273420" y="4825309"/>
            <a:ext cx="972107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 err="1">
                <a:solidFill>
                  <a:schemeClr val="accent6"/>
                </a:solidFill>
                <a:latin typeface="Noto Sans"/>
              </a:rPr>
              <a:t>bbox</a:t>
            </a:r>
            <a:endParaRPr lang="en-US" altLang="ko-KR" sz="1600" dirty="0">
              <a:solidFill>
                <a:schemeClr val="accent6"/>
              </a:solidFill>
              <a:latin typeface="Noto San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7A430-0596-4B33-9515-A3E6053070C5}"/>
              </a:ext>
            </a:extLst>
          </p:cNvPr>
          <p:cNvSpPr/>
          <p:nvPr/>
        </p:nvSpPr>
        <p:spPr>
          <a:xfrm>
            <a:off x="3737564" y="6488668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https://codechacha.com/ko/python-read-write-file/</a:t>
            </a:r>
          </a:p>
        </p:txBody>
      </p:sp>
      <p:sp>
        <p:nvSpPr>
          <p:cNvPr id="12" name="내용 개체 틀 36">
            <a:extLst>
              <a:ext uri="{FF2B5EF4-FFF2-40B4-BE49-F238E27FC236}">
                <a16:creationId xmlns:a16="http://schemas.microsoft.com/office/drawing/2014/main" id="{DF84253E-A56B-4126-B04C-3F6970C35934}"/>
              </a:ext>
            </a:extLst>
          </p:cNvPr>
          <p:cNvSpPr>
            <a:spLocks noGrp="1"/>
          </p:cNvSpPr>
          <p:nvPr/>
        </p:nvSpPr>
        <p:spPr>
          <a:xfrm>
            <a:off x="3293646" y="5750041"/>
            <a:ext cx="1368152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test.txt</a:t>
            </a:r>
          </a:p>
        </p:txBody>
      </p:sp>
    </p:spTree>
    <p:extLst>
      <p:ext uri="{BB962C8B-B14F-4D97-AF65-F5344CB8AC3E}">
        <p14:creationId xmlns:p14="http://schemas.microsoft.com/office/powerpoint/2010/main" val="6282620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JSON(JavaScript Object Notation) 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읽기 및 쓰기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42637-F2AE-4BDE-8FA3-47436F69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1" y="1701246"/>
            <a:ext cx="3024336" cy="631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48B640-AC1C-4C2D-9A57-78F57C4C1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37"/>
          <a:stretch/>
        </p:blipFill>
        <p:spPr>
          <a:xfrm>
            <a:off x="604588" y="1412776"/>
            <a:ext cx="2383236" cy="4216496"/>
          </a:xfrm>
          <a:prstGeom prst="rect">
            <a:avLst/>
          </a:prstGeom>
        </p:spPr>
      </p:pic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285D0F66-9C11-455F-9DE0-CE609C3F0157}"/>
              </a:ext>
            </a:extLst>
          </p:cNvPr>
          <p:cNvSpPr>
            <a:spLocks noGrp="1"/>
          </p:cNvSpPr>
          <p:nvPr/>
        </p:nvSpPr>
        <p:spPr>
          <a:xfrm>
            <a:off x="539552" y="5584420"/>
            <a:ext cx="1368152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test.json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74C3F567-BF2B-4A0F-9B2F-5578D2DF3E7B}"/>
              </a:ext>
            </a:extLst>
          </p:cNvPr>
          <p:cNvSpPr>
            <a:spLocks noGrp="1"/>
          </p:cNvSpPr>
          <p:nvPr/>
        </p:nvSpPr>
        <p:spPr>
          <a:xfrm>
            <a:off x="3275856" y="1288331"/>
            <a:ext cx="1944216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1.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파일 열기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14" name="내용 개체 틀 36">
            <a:extLst>
              <a:ext uri="{FF2B5EF4-FFF2-40B4-BE49-F238E27FC236}">
                <a16:creationId xmlns:a16="http://schemas.microsoft.com/office/drawing/2014/main" id="{C419DE0D-B8C9-4A90-B14A-F87B50321E3B}"/>
              </a:ext>
            </a:extLst>
          </p:cNvPr>
          <p:cNvSpPr>
            <a:spLocks noGrp="1"/>
          </p:cNvSpPr>
          <p:nvPr/>
        </p:nvSpPr>
        <p:spPr>
          <a:xfrm>
            <a:off x="3851920" y="2348880"/>
            <a:ext cx="5184576" cy="796909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json_data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내에 있는 작성 내용은 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dict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와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list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의 조합으로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</a:p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dict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와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list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를 사용하는 문법에 따라 읽을 수 있음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15" name="내용 개체 틀 36">
            <a:extLst>
              <a:ext uri="{FF2B5EF4-FFF2-40B4-BE49-F238E27FC236}">
                <a16:creationId xmlns:a16="http://schemas.microsoft.com/office/drawing/2014/main" id="{CABE4FE5-A784-4A8E-AAD7-DC5921AF471F}"/>
              </a:ext>
            </a:extLst>
          </p:cNvPr>
          <p:cNvSpPr>
            <a:spLocks noGrp="1"/>
          </p:cNvSpPr>
          <p:nvPr/>
        </p:nvSpPr>
        <p:spPr>
          <a:xfrm>
            <a:off x="3275856" y="3036912"/>
            <a:ext cx="1944216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2.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파일 저장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78E90C-1CA1-472C-87DC-89A046DBE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22" y="3418206"/>
            <a:ext cx="4941790" cy="588011"/>
          </a:xfrm>
          <a:prstGeom prst="rect">
            <a:avLst/>
          </a:prstGeom>
        </p:spPr>
      </p:pic>
      <p:sp>
        <p:nvSpPr>
          <p:cNvPr id="17" name="내용 개체 틀 36">
            <a:extLst>
              <a:ext uri="{FF2B5EF4-FFF2-40B4-BE49-F238E27FC236}">
                <a16:creationId xmlns:a16="http://schemas.microsoft.com/office/drawing/2014/main" id="{1B6B4375-95F6-44BC-AC55-614648624748}"/>
              </a:ext>
            </a:extLst>
          </p:cNvPr>
          <p:cNvSpPr>
            <a:spLocks noGrp="1"/>
          </p:cNvSpPr>
          <p:nvPr/>
        </p:nvSpPr>
        <p:spPr>
          <a:xfrm>
            <a:off x="3851920" y="4006217"/>
            <a:ext cx="5184576" cy="796909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json_data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내용을 저장하고 싶은 경우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,</a:t>
            </a:r>
          </a:p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일반 파일처럼 취급하여 저장할 수 있음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XML(</a:t>
            </a:r>
            <a:r>
              <a:rPr lang="en-US" altLang="ko-KR" dirty="0" err="1">
                <a:solidFill>
                  <a:schemeClr val="accent1">
                    <a:lumMod val="30000"/>
                  </a:schemeClr>
                </a:solidFill>
              </a:rPr>
              <a:t>eXtensible</a:t>
            </a:r>
            <a:r>
              <a:rPr lang="en-US" altLang="ko-KR" dirty="0">
                <a:solidFill>
                  <a:schemeClr val="accent1">
                    <a:lumMod val="30000"/>
                  </a:schemeClr>
                </a:solidFill>
              </a:rPr>
              <a:t> Markup Language) </a:t>
            </a:r>
            <a:r>
              <a:rPr lang="ko-KR" altLang="en-US" dirty="0">
                <a:solidFill>
                  <a:schemeClr val="accent1">
                    <a:lumMod val="30000"/>
                  </a:schemeClr>
                </a:solidFill>
              </a:rPr>
              <a:t>읽기 및 쓰기</a:t>
            </a:r>
          </a:p>
        </p:txBody>
      </p:sp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285D0F66-9C11-455F-9DE0-CE609C3F0157}"/>
              </a:ext>
            </a:extLst>
          </p:cNvPr>
          <p:cNvSpPr>
            <a:spLocks noGrp="1"/>
          </p:cNvSpPr>
          <p:nvPr/>
        </p:nvSpPr>
        <p:spPr>
          <a:xfrm>
            <a:off x="251520" y="5464565"/>
            <a:ext cx="1368152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test.xml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74C3F567-BF2B-4A0F-9B2F-5578D2DF3E7B}"/>
              </a:ext>
            </a:extLst>
          </p:cNvPr>
          <p:cNvSpPr>
            <a:spLocks noGrp="1"/>
          </p:cNvSpPr>
          <p:nvPr/>
        </p:nvSpPr>
        <p:spPr>
          <a:xfrm>
            <a:off x="3530154" y="1288331"/>
            <a:ext cx="1944216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1.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파일 열기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6E50FA-910D-4F03-877C-64206F3CC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282" y="1916832"/>
            <a:ext cx="3270085" cy="3547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EF10CF-6546-42EC-965D-B9CFBECD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19891"/>
            <a:ext cx="2873386" cy="4737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15C007-4838-4227-830E-9F28F05C7192}"/>
              </a:ext>
            </a:extLst>
          </p:cNvPr>
          <p:cNvSpPr/>
          <p:nvPr/>
        </p:nvSpPr>
        <p:spPr>
          <a:xfrm>
            <a:off x="5595635" y="2260333"/>
            <a:ext cx="135262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annotation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내용 개체 틀 36">
            <a:extLst>
              <a:ext uri="{FF2B5EF4-FFF2-40B4-BE49-F238E27FC236}">
                <a16:creationId xmlns:a16="http://schemas.microsoft.com/office/drawing/2014/main" id="{63F1EF44-4685-4B2B-AC94-B601169C302E}"/>
              </a:ext>
            </a:extLst>
          </p:cNvPr>
          <p:cNvSpPr>
            <a:spLocks noGrp="1"/>
          </p:cNvSpPr>
          <p:nvPr/>
        </p:nvSpPr>
        <p:spPr>
          <a:xfrm>
            <a:off x="4139952" y="2312960"/>
            <a:ext cx="1368152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algn="r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root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035D02-A5EC-4105-A0D5-CA825CE6A17A}"/>
              </a:ext>
            </a:extLst>
          </p:cNvPr>
          <p:cNvSpPr/>
          <p:nvPr/>
        </p:nvSpPr>
        <p:spPr>
          <a:xfrm>
            <a:off x="3697454" y="3356992"/>
            <a:ext cx="135262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size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00BA06-F87C-4169-B0BD-6C8C8DD2FD55}"/>
              </a:ext>
            </a:extLst>
          </p:cNvPr>
          <p:cNvSpPr/>
          <p:nvPr/>
        </p:nvSpPr>
        <p:spPr>
          <a:xfrm>
            <a:off x="7467843" y="3356992"/>
            <a:ext cx="135262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object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9FCF3-285B-4B20-8509-C4374E947C34}"/>
              </a:ext>
            </a:extLst>
          </p:cNvPr>
          <p:cNvSpPr/>
          <p:nvPr/>
        </p:nvSpPr>
        <p:spPr>
          <a:xfrm>
            <a:off x="5595635" y="3356992"/>
            <a:ext cx="135262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object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D8B5BD8-C0ED-4E7E-AC43-6034923C3D47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5400000">
            <a:off x="5011405" y="2096446"/>
            <a:ext cx="622911" cy="18981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A7A3B35-C907-4F85-BF6A-7B3CF33F885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>
            <a:off x="5960495" y="3045536"/>
            <a:ext cx="62291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4B475C-0AF7-425D-A729-B99B0FF7901C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16200000" flipH="1">
            <a:off x="6896599" y="2109432"/>
            <a:ext cx="622911" cy="18722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9E88B9-E375-404F-9884-41D490BA186D}"/>
              </a:ext>
            </a:extLst>
          </p:cNvPr>
          <p:cNvSpPr/>
          <p:nvPr/>
        </p:nvSpPr>
        <p:spPr>
          <a:xfrm>
            <a:off x="4684306" y="4442724"/>
            <a:ext cx="135262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D5A073-2D3C-458D-A296-2C66ABF8A7CE}"/>
              </a:ext>
            </a:extLst>
          </p:cNvPr>
          <p:cNvSpPr/>
          <p:nvPr/>
        </p:nvSpPr>
        <p:spPr>
          <a:xfrm>
            <a:off x="6588224" y="4427707"/>
            <a:ext cx="135262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bndbox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839233-E177-4311-9FBB-2CC320F9D578}"/>
              </a:ext>
            </a:extLst>
          </p:cNvPr>
          <p:cNvSpPr/>
          <p:nvPr/>
        </p:nvSpPr>
        <p:spPr>
          <a:xfrm>
            <a:off x="5143474" y="5489970"/>
            <a:ext cx="109124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ymin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ED4990-F908-42B8-A74F-9ACD8382A9FC}"/>
              </a:ext>
            </a:extLst>
          </p:cNvPr>
          <p:cNvSpPr/>
          <p:nvPr/>
        </p:nvSpPr>
        <p:spPr>
          <a:xfrm>
            <a:off x="3936728" y="5489970"/>
            <a:ext cx="109124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xmin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1B31E3-86C3-4448-A4F2-E72B3F18AD5E}"/>
              </a:ext>
            </a:extLst>
          </p:cNvPr>
          <p:cNvSpPr/>
          <p:nvPr/>
        </p:nvSpPr>
        <p:spPr>
          <a:xfrm>
            <a:off x="7572809" y="5489970"/>
            <a:ext cx="109124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ymin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75C57F-D004-4F00-BC33-AA759F4AD947}"/>
              </a:ext>
            </a:extLst>
          </p:cNvPr>
          <p:cNvSpPr/>
          <p:nvPr/>
        </p:nvSpPr>
        <p:spPr>
          <a:xfrm>
            <a:off x="6372200" y="5489970"/>
            <a:ext cx="1091249" cy="473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xmin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5A2BA9B-FA44-452B-A6B1-CBF6C8D6BEFC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5510294" y="3681068"/>
            <a:ext cx="611984" cy="911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1B91B47-DE1A-4B8B-9CAE-C18975CEDF89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16200000" flipV="1">
            <a:off x="7397230" y="4768765"/>
            <a:ext cx="588515" cy="853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21EA9C7-634F-41A2-BB93-740F6A5FBD00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5400000" flipH="1" flipV="1">
            <a:off x="5579189" y="3804620"/>
            <a:ext cx="588515" cy="2782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364A715-4478-4A84-ACE7-474FEE12C70D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6182562" y="4407993"/>
            <a:ext cx="588515" cy="15754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08C725D-BA86-42EC-9509-1654493067DC}"/>
              </a:ext>
            </a:extLst>
          </p:cNvPr>
          <p:cNvCxnSpPr>
            <a:cxnSpLocks/>
            <a:stCxn id="29" idx="0"/>
            <a:endCxn id="19" idx="2"/>
          </p:cNvCxnSpPr>
          <p:nvPr/>
        </p:nvCxnSpPr>
        <p:spPr>
          <a:xfrm rot="16200000" flipV="1">
            <a:off x="6469762" y="3632929"/>
            <a:ext cx="596967" cy="9925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43A189-0122-45C1-B29A-B9F9E0A74D19}"/>
              </a:ext>
            </a:extLst>
          </p:cNvPr>
          <p:cNvCxnSpPr>
            <a:cxnSpLocks/>
            <a:stCxn id="33" idx="0"/>
            <a:endCxn id="29" idx="2"/>
          </p:cNvCxnSpPr>
          <p:nvPr/>
        </p:nvCxnSpPr>
        <p:spPr>
          <a:xfrm rot="5400000" flipH="1" flipV="1">
            <a:off x="6796925" y="5022356"/>
            <a:ext cx="588515" cy="346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99D9FAE-0017-44D4-B7BF-A4C96490CAB5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8144158" y="3830741"/>
            <a:ext cx="519900" cy="2984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36">
            <a:extLst>
              <a:ext uri="{FF2B5EF4-FFF2-40B4-BE49-F238E27FC236}">
                <a16:creationId xmlns:a16="http://schemas.microsoft.com/office/drawing/2014/main" id="{320B50A2-51F3-4027-BA77-0DB37C498443}"/>
              </a:ext>
            </a:extLst>
          </p:cNvPr>
          <p:cNvSpPr>
            <a:spLocks noGrp="1"/>
          </p:cNvSpPr>
          <p:nvPr/>
        </p:nvSpPr>
        <p:spPr>
          <a:xfrm>
            <a:off x="3756939" y="3773802"/>
            <a:ext cx="1368152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.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attrib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[‘…’]</a:t>
            </a:r>
          </a:p>
        </p:txBody>
      </p:sp>
      <p:sp>
        <p:nvSpPr>
          <p:cNvPr id="58" name="내용 개체 틀 36">
            <a:extLst>
              <a:ext uri="{FF2B5EF4-FFF2-40B4-BE49-F238E27FC236}">
                <a16:creationId xmlns:a16="http://schemas.microsoft.com/office/drawing/2014/main" id="{D7FB725F-B54F-485D-B24B-72D8B97D4712}"/>
              </a:ext>
            </a:extLst>
          </p:cNvPr>
          <p:cNvSpPr>
            <a:spLocks noGrp="1"/>
          </p:cNvSpPr>
          <p:nvPr/>
        </p:nvSpPr>
        <p:spPr>
          <a:xfrm>
            <a:off x="7042147" y="2301342"/>
            <a:ext cx="1368152" cy="79690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.find(‘…’)</a:t>
            </a:r>
          </a:p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.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findall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(‘…’)</a:t>
            </a:r>
          </a:p>
        </p:txBody>
      </p:sp>
      <p:sp>
        <p:nvSpPr>
          <p:cNvPr id="36" name="내용 개체 틀 36">
            <a:extLst>
              <a:ext uri="{FF2B5EF4-FFF2-40B4-BE49-F238E27FC236}">
                <a16:creationId xmlns:a16="http://schemas.microsoft.com/office/drawing/2014/main" id="{45CE1DB7-4923-41A3-AE60-81D23E4CA37C}"/>
              </a:ext>
            </a:extLst>
          </p:cNvPr>
          <p:cNvSpPr>
            <a:spLocks noGrp="1"/>
          </p:cNvSpPr>
          <p:nvPr/>
        </p:nvSpPr>
        <p:spPr>
          <a:xfrm>
            <a:off x="3530154" y="2167668"/>
            <a:ext cx="1944216" cy="432048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20000"/>
              </a:spcBef>
              <a:defRPr lang="ko-KR" altLang="en-US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2.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파일 읽기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A0DDBE-3CF0-46A0-B574-5CD94B7E1570}"/>
              </a:ext>
            </a:extLst>
          </p:cNvPr>
          <p:cNvSpPr/>
          <p:nvPr/>
        </p:nvSpPr>
        <p:spPr>
          <a:xfrm>
            <a:off x="4283968" y="6086937"/>
            <a:ext cx="5011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https://mystyle1057.tistory.com/entry/Python-XML-%EC%B2%98%EB%A6%AC</a:t>
            </a:r>
          </a:p>
        </p:txBody>
      </p:sp>
    </p:spTree>
    <p:extLst>
      <p:ext uri="{BB962C8B-B14F-4D97-AF65-F5344CB8AC3E}">
        <p14:creationId xmlns:p14="http://schemas.microsoft.com/office/powerpoint/2010/main" val="41093898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30000"/>
                  </a:schemeClr>
                </a:solidFill>
              </a:rPr>
              <a:t>실습 - 어노테이션 정보를 읽어 이미지에 표시하기</a:t>
            </a:r>
          </a:p>
        </p:txBody>
      </p:sp>
      <p:sp>
        <p:nvSpPr>
          <p:cNvPr id="44" name="내용 개체 틀 36"/>
          <p:cNvSpPr>
            <a:spLocks noGrp="1"/>
          </p:cNvSpPr>
          <p:nvPr/>
        </p:nvSpPr>
        <p:spPr>
          <a:xfrm>
            <a:off x="395536" y="1268760"/>
            <a:ext cx="8402525" cy="7200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json / xml / txt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에 기록된 내용을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읽어 이미지에 시각화하기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9737E5-DA7D-4C95-9690-CF8285864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28" y="2132856"/>
            <a:ext cx="2679544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F99FE2-6C2E-4FE0-968D-217430A1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17" y="2137697"/>
            <a:ext cx="3458677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74D078-A8D9-428B-B6F5-A336DD57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132856"/>
            <a:ext cx="2294366" cy="1800000"/>
          </a:xfrm>
          <a:prstGeom prst="rect">
            <a:avLst/>
          </a:prstGeom>
        </p:spPr>
      </p:pic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DEB198AE-334D-49DB-B2B8-383BA4337CAE}"/>
              </a:ext>
            </a:extLst>
          </p:cNvPr>
          <p:cNvSpPr>
            <a:spLocks noGrp="1"/>
          </p:cNvSpPr>
          <p:nvPr/>
        </p:nvSpPr>
        <p:spPr>
          <a:xfrm>
            <a:off x="827583" y="4258642"/>
            <a:ext cx="7776864" cy="1221037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json / xml / txt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에서 라벨 및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polygon /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bbox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정보 읽기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  <a:p>
            <a:pPr marL="342900" lvl="0" indent="-342900" defTabSz="9144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읽은 정보를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cv2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/>
              </a:rPr>
              <a:t> 기능을 사용하여 이미지에 표현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Noto San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440</Words>
  <Application>Microsoft Office PowerPoint</Application>
  <PresentationFormat>화면 슬라이드 쇼(4:3)</PresentationFormat>
  <Paragraphs>73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</vt:lpstr>
      <vt:lpstr>굴림체</vt:lpstr>
      <vt:lpstr>맑은 고딕</vt:lpstr>
      <vt:lpstr>Arial</vt:lpstr>
      <vt:lpstr>Office 테마</vt:lpstr>
      <vt:lpstr>이미지 어노테이션 파일</vt:lpstr>
      <vt:lpstr>이미지 처리 인공지능 모델에 따라 필요한 정보</vt:lpstr>
      <vt:lpstr>이미지 처리 인공지능 모델에 따라 필요한 정보</vt:lpstr>
      <vt:lpstr>이미지 처리 인공지능 모델에 따라 필요한 정보</vt:lpstr>
      <vt:lpstr>Annotation file</vt:lpstr>
      <vt:lpstr>Annotation file</vt:lpstr>
      <vt:lpstr>JSON(JavaScript Object Notation) 읽기 및 쓰기</vt:lpstr>
      <vt:lpstr>XML(eXtensible Markup Language) 읽기 및 쓰기</vt:lpstr>
      <vt:lpstr>실습 - 어노테이션 정보를 읽어 이미지에 표시하기</vt:lpstr>
      <vt:lpstr>실습 - 마스킹 정보를 읽어 어노테이션 파일 만들기       </vt:lpstr>
      <vt:lpstr>실습 - 마스킹 정보를 읽어 어노테이션 파일 만들기       </vt:lpstr>
    </vt:vector>
  </TitlesOfParts>
  <Manager/>
  <Company>(주) 예스폼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템플릿</dc:title>
  <dc:creator>문서서식 예스폼(www.yesform.com) 김다혜</dc:creator>
  <cp:keywords>www.yesform.com</cp:keywords>
  <dc:description>본 문서의 저작권은 예스폼(yesform)에 있으며
무단 복제 배포시 법적인 제재를 받을 수 있습니다.</dc:description>
  <cp:lastModifiedBy>user</cp:lastModifiedBy>
  <cp:revision>1173</cp:revision>
  <dcterms:created xsi:type="dcterms:W3CDTF">2010-02-01T08:03:16Z</dcterms:created>
  <dcterms:modified xsi:type="dcterms:W3CDTF">2022-05-16T09:15:12Z</dcterms:modified>
</cp:coreProperties>
</file>