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5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76" r:id="rId4"/>
    <p:sldId id="277" r:id="rId5"/>
    <p:sldId id="283" r:id="rId6"/>
    <p:sldId id="278" r:id="rId7"/>
    <p:sldId id="279" r:id="rId8"/>
    <p:sldId id="280" r:id="rId9"/>
    <p:sldId id="281" r:id="rId10"/>
    <p:sldId id="282" r:id="rId11"/>
    <p:sldId id="267" r:id="rId12"/>
    <p:sldId id="268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7">
          <p15:clr>
            <a:srgbClr val="A4A3A4"/>
          </p15:clr>
        </p15:guide>
        <p15:guide id="2" pos="215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4"/>
    <p:restoredTop sz="95499"/>
  </p:normalViewPr>
  <p:slideViewPr>
    <p:cSldViewPr>
      <p:cViewPr varScale="1">
        <p:scale>
          <a:sx n="155" d="100"/>
          <a:sy n="155" d="100"/>
        </p:scale>
        <p:origin x="2148" y="150"/>
      </p:cViewPr>
      <p:guideLst>
        <p:guide orient="horz" pos="2157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58" y="-90"/>
      </p:cViewPr>
      <p:guideLst>
        <p:guide orient="horz" pos="2877"/>
        <p:guide pos="215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4CCFBE2-2B8D-499C-81C9-2CD5B3EB8E93}" type="datetime1">
              <a:rPr lang="ko-KR" altLang="en-US"/>
              <a:pPr lvl="0">
                <a:defRPr lang="ko-KR" altLang="en-US"/>
              </a:pPr>
              <a:t>2022-05-18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5554DD7E-3179-445A-81DB-781C4554AFF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B545AC5-813F-4ED1-B011-8EA17CB93331}" type="datetime1">
              <a:rPr lang="ko-KR" altLang="en-US"/>
              <a:pPr lvl="0">
                <a:defRPr lang="ko-KR" altLang="en-US"/>
              </a:pPr>
              <a:t>2022-05-18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A5504B90-27FD-422C-8CC6-2AADAD122D08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5504B90-27FD-422C-8CC6-2AADAD122D08}" type="slidenum">
              <a:rPr lang="en-US" altLang="en-US"/>
              <a:pPr lvl="0">
                <a:defRPr lang="ko-KR" altLang="en-US"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71800" y="4075911"/>
            <a:ext cx="5832648" cy="4308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1800" kern="1200" baseline="0" dirty="0">
                <a:solidFill>
                  <a:srgbClr val="C9C9D5"/>
                </a:solidFill>
                <a:effectLst/>
                <a:latin typeface="Noto Sans" pitchFamily="34" charset="0"/>
                <a:ea typeface="맑은 고딕" pitchFamily="50" charset="-127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2771800" y="2492896"/>
            <a:ext cx="5832648" cy="15853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4300" kern="1200" baseline="0" dirty="0">
                <a:solidFill>
                  <a:srgbClr val="A49ECA"/>
                </a:solidFill>
                <a:effectLst/>
                <a:latin typeface="Noto Sans" pitchFamily="34" charset="0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4624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A49ECA"/>
                </a:solidFill>
                <a:latin typeface="Noto Sans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/>
          <a:lstStyle>
            <a:lvl1pPr algn="l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</a:defRPr>
            </a:lvl1pPr>
            <a:lvl2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</a:defRPr>
            </a:lvl2pPr>
            <a:lvl3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</a:defRPr>
            </a:lvl3pPr>
            <a:lvl4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</a:defRPr>
            </a:lvl4pPr>
            <a:lvl5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/>
          <a:lstStyle>
            <a:lvl1pPr algn="l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</a:defRPr>
            </a:lvl1pPr>
            <a:lvl2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</a:defRPr>
            </a:lvl2pPr>
            <a:lvl3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</a:defRPr>
            </a:lvl3pPr>
            <a:lvl4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</a:defRPr>
            </a:lvl4pPr>
            <a:lvl5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395536" y="44624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A49ECA"/>
                </a:solidFill>
                <a:latin typeface="Noto Sans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611560" y="908720"/>
            <a:ext cx="3887370" cy="237626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kern="1200" baseline="0" dirty="0">
                <a:solidFill>
                  <a:srgbClr val="A49ECA"/>
                </a:solidFill>
                <a:effectLst/>
                <a:latin typeface="Noto Sans" pitchFamily="34" charset="0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jpe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539552" y="2492896"/>
            <a:ext cx="8064896" cy="1585337"/>
          </a:xfrm>
        </p:spPr>
        <p:txBody>
          <a:bodyPr/>
          <a:lstStyle/>
          <a:p>
            <a:pPr lvl="0" algn="ctr">
              <a:defRPr lang="ko-KR" altLang="en-US"/>
            </a:pPr>
            <a:r>
              <a:rPr lang="ko-KR" altLang="en-US" b="1">
                <a:solidFill>
                  <a:schemeClr val="bg1">
                    <a:lumMod val="30000"/>
                  </a:schemeClr>
                </a:solidFill>
              </a:rPr>
              <a:t>랜덤 데이터셋 구축</a:t>
            </a:r>
            <a:r>
              <a:rPr lang="en-US" altLang="ko-KR" b="1">
                <a:solidFill>
                  <a:schemeClr val="bg1">
                    <a:lumMod val="30000"/>
                  </a:schemeClr>
                </a:solidFill>
              </a:rPr>
              <a:t> </a:t>
            </a:r>
            <a:r>
              <a:rPr lang="ko-KR" altLang="en-US" b="1">
                <a:solidFill>
                  <a:schemeClr val="bg1">
                    <a:lumMod val="30000"/>
                  </a:schemeClr>
                </a:solidFill>
              </a:rPr>
              <a:t>및</a:t>
            </a:r>
            <a:br>
              <a:rPr lang="ko-KR" altLang="en-US" b="1">
                <a:solidFill>
                  <a:schemeClr val="bg1">
                    <a:lumMod val="30000"/>
                  </a:schemeClr>
                </a:solidFill>
              </a:rPr>
            </a:br>
            <a:r>
              <a:rPr lang="ko-KR" altLang="en-US" b="1">
                <a:solidFill>
                  <a:schemeClr val="bg1">
                    <a:lumMod val="30000"/>
                  </a:schemeClr>
                </a:solidFill>
              </a:rPr>
              <a:t>학습 파라미터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30000"/>
                  </a:schemeClr>
                </a:solidFill>
              </a:rPr>
              <a:t>인공지능 학습용 대표적인 </a:t>
            </a:r>
            <a:r>
              <a:rPr lang="en-US" altLang="ko-KR">
                <a:solidFill>
                  <a:schemeClr val="accent1">
                    <a:lumMod val="30000"/>
                  </a:schemeClr>
                </a:solidFill>
              </a:rPr>
              <a:t>Hyperparameter</a:t>
            </a:r>
          </a:p>
        </p:txBody>
      </p:sp>
      <p:sp>
        <p:nvSpPr>
          <p:cNvPr id="46" name="내용 개체 틀 36"/>
          <p:cNvSpPr>
            <a:spLocks noGrp="1"/>
          </p:cNvSpPr>
          <p:nvPr/>
        </p:nvSpPr>
        <p:spPr>
          <a:xfrm>
            <a:off x="395536" y="1268760"/>
            <a:ext cx="8402525" cy="936104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 lang="ko-KR" altLang="en-US"/>
            </a:pP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활성함수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(activation function)</a:t>
            </a:r>
          </a:p>
        </p:txBody>
      </p:sp>
      <p:sp>
        <p:nvSpPr>
          <p:cNvPr id="48" name="내용 개체 틀 36"/>
          <p:cNvSpPr>
            <a:spLocks noGrp="1"/>
          </p:cNvSpPr>
          <p:nvPr/>
        </p:nvSpPr>
        <p:spPr>
          <a:xfrm>
            <a:off x="827583" y="1631899"/>
            <a:ext cx="7776864" cy="27332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2000" dirty="0">
                <a:solidFill>
                  <a:srgbClr val="0D0D0D"/>
                </a:solidFill>
                <a:latin typeface="Noto Sans"/>
              </a:rPr>
              <a:t>모델 </a:t>
            </a:r>
            <a:r>
              <a:rPr lang="en-US" altLang="ko-KR" sz="2000" dirty="0">
                <a:solidFill>
                  <a:srgbClr val="0D0D0D"/>
                </a:solidFill>
                <a:latin typeface="Noto Sans"/>
              </a:rPr>
              <a:t>layer</a:t>
            </a:r>
            <a:r>
              <a:rPr lang="ko-KR" altLang="en-US" sz="2000" dirty="0">
                <a:solidFill>
                  <a:srgbClr val="0D0D0D"/>
                </a:solidFill>
                <a:latin typeface="Noto Sans"/>
              </a:rPr>
              <a:t>의 </a:t>
            </a:r>
            <a:r>
              <a:rPr lang="ko-KR" altLang="en-US" sz="2000" dirty="0" err="1">
                <a:solidFill>
                  <a:srgbClr val="0D0D0D"/>
                </a:solidFill>
                <a:latin typeface="Noto Sans"/>
              </a:rPr>
              <a:t>출력값</a:t>
            </a:r>
            <a:r>
              <a:rPr lang="ko-KR" altLang="en-US" sz="2000" dirty="0">
                <a:solidFill>
                  <a:srgbClr val="0D0D0D"/>
                </a:solidFill>
                <a:latin typeface="Noto Sans"/>
              </a:rPr>
              <a:t> 조절</a:t>
            </a:r>
            <a:endParaRPr lang="en-US" altLang="ko-KR" sz="2000" dirty="0">
              <a:solidFill>
                <a:srgbClr val="0D0D0D"/>
              </a:solidFill>
              <a:latin typeface="Noto Sans"/>
            </a:endParaRPr>
          </a:p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000" b="0" i="0" u="none" strike="noStrike" kern="1200" cap="none" spc="0" normalizeH="0" baseline="0" dirty="0" err="1">
                <a:solidFill>
                  <a:srgbClr val="0D0D0D"/>
                </a:solidFill>
                <a:latin typeface="Noto Sans"/>
              </a:rPr>
              <a:t>연산량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 조절 및 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non-linear 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구현을 위해 사용함</a:t>
            </a:r>
            <a:endParaRPr kumimoji="0" lang="en-US" altLang="ko-KR" sz="2000" b="0" i="0" u="none" strike="noStrike" kern="1200" cap="none" spc="0" normalizeH="0" baseline="0" dirty="0">
              <a:solidFill>
                <a:srgbClr val="0D0D0D"/>
              </a:solidFill>
              <a:latin typeface="Noto Sans"/>
            </a:endParaRPr>
          </a:p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2000" dirty="0">
                <a:solidFill>
                  <a:srgbClr val="0D0D0D"/>
                </a:solidFill>
                <a:latin typeface="Noto Sans"/>
              </a:rPr>
              <a:t>초기 </a:t>
            </a:r>
            <a:r>
              <a:rPr lang="en-US" altLang="ko-KR" sz="2000" dirty="0" err="1">
                <a:solidFill>
                  <a:srgbClr val="0D0D0D"/>
                </a:solidFill>
                <a:latin typeface="Noto Sans"/>
              </a:rPr>
              <a:t>cnn</a:t>
            </a:r>
            <a:r>
              <a:rPr lang="en-US" altLang="ko-KR" sz="2000" dirty="0">
                <a:solidFill>
                  <a:srgbClr val="0D0D0D"/>
                </a:solidFill>
                <a:latin typeface="Noto Sans"/>
              </a:rPr>
              <a:t> </a:t>
            </a:r>
            <a:r>
              <a:rPr lang="ko-KR" altLang="en-US" sz="2000" dirty="0">
                <a:solidFill>
                  <a:srgbClr val="0D0D0D"/>
                </a:solidFill>
                <a:latin typeface="Noto Sans"/>
              </a:rPr>
              <a:t>모델에서는 </a:t>
            </a:r>
            <a:r>
              <a:rPr lang="en-US" altLang="ko-KR" sz="2000" dirty="0">
                <a:solidFill>
                  <a:srgbClr val="0D0D0D"/>
                </a:solidFill>
                <a:latin typeface="Noto Sans"/>
              </a:rPr>
              <a:t>sigmoid</a:t>
            </a:r>
            <a:r>
              <a:rPr lang="ko-KR" altLang="en-US" sz="2000" dirty="0">
                <a:solidFill>
                  <a:srgbClr val="0D0D0D"/>
                </a:solidFill>
                <a:latin typeface="Noto Sans"/>
              </a:rPr>
              <a:t>를 사용했으나</a:t>
            </a:r>
            <a:r>
              <a:rPr lang="en-US" altLang="ko-KR" sz="2000" dirty="0">
                <a:solidFill>
                  <a:srgbClr val="0D0D0D"/>
                </a:solidFill>
                <a:latin typeface="Noto Sans"/>
              </a:rPr>
              <a:t>,</a:t>
            </a:r>
          </a:p>
          <a:p>
            <a:pPr lvl="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      Gradient vanishing 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문제가 있어 현재는 사용되지 않음</a:t>
            </a:r>
            <a:endParaRPr kumimoji="0" lang="en-US" altLang="ko-KR" sz="2000" b="0" i="0" u="none" strike="noStrike" kern="1200" cap="none" spc="0" normalizeH="0" baseline="0" dirty="0">
              <a:solidFill>
                <a:srgbClr val="0D0D0D"/>
              </a:solidFill>
              <a:latin typeface="Noto Sans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51720" y="3361752"/>
            <a:ext cx="5405183" cy="2515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30000"/>
                  </a:schemeClr>
                </a:solidFill>
              </a:rPr>
              <a:t>실습 - 이미지 </a:t>
            </a:r>
            <a:r>
              <a:rPr lang="en-US" altLang="ko-KR">
                <a:solidFill>
                  <a:schemeClr val="accent1">
                    <a:lumMod val="30000"/>
                  </a:schemeClr>
                </a:solidFill>
              </a:rPr>
              <a:t>crop</a:t>
            </a:r>
            <a:r>
              <a:rPr lang="ko-KR" altLang="en-US">
                <a:solidFill>
                  <a:schemeClr val="accent1">
                    <a:lumMod val="30000"/>
                  </a:schemeClr>
                </a:solidFill>
              </a:rPr>
              <a:t> 및</a:t>
            </a:r>
            <a:r>
              <a:rPr lang="en-US" altLang="ko-KR">
                <a:solidFill>
                  <a:schemeClr val="accent1">
                    <a:lumMod val="30000"/>
                  </a:schemeClr>
                </a:solidFill>
              </a:rPr>
              <a:t> train/test</a:t>
            </a:r>
            <a:r>
              <a:rPr lang="ko-KR" altLang="en-US">
                <a:solidFill>
                  <a:schemeClr val="accent1">
                    <a:lumMod val="30000"/>
                  </a:schemeClr>
                </a:solidFill>
              </a:rPr>
              <a:t> 셋 만들기</a:t>
            </a:r>
          </a:p>
        </p:txBody>
      </p:sp>
      <p:sp>
        <p:nvSpPr>
          <p:cNvPr id="44" name="내용 개체 틀 36"/>
          <p:cNvSpPr>
            <a:spLocks noGrp="1"/>
          </p:cNvSpPr>
          <p:nvPr/>
        </p:nvSpPr>
        <p:spPr>
          <a:xfrm>
            <a:off x="395536" y="1268760"/>
            <a:ext cx="8402525" cy="72008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json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에 기록된 내용을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읽어 객체가 위치한 영역만 잘라 폴더로 정리</a:t>
            </a:r>
          </a:p>
        </p:txBody>
      </p:sp>
      <p:sp>
        <p:nvSpPr>
          <p:cNvPr id="4" name="내용 개체 틀 36">
            <a:extLst>
              <a:ext uri="{FF2B5EF4-FFF2-40B4-BE49-F238E27FC236}">
                <a16:creationId xmlns:a16="http://schemas.microsoft.com/office/drawing/2014/main" id="{34843AF7-CC09-43AD-A6CA-A5F59C3E13A4}"/>
              </a:ext>
            </a:extLst>
          </p:cNvPr>
          <p:cNvSpPr>
            <a:spLocks noGrp="1"/>
          </p:cNvSpPr>
          <p:nvPr/>
        </p:nvSpPr>
        <p:spPr>
          <a:xfrm>
            <a:off x="395536" y="3755073"/>
            <a:ext cx="8402525" cy="72008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정리한 폴더를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train(9) / test(1)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데이터셋으로 랜덤하게 구분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DF6EE29-C272-4CFD-9D85-B8FCB5CF1630}"/>
              </a:ext>
            </a:extLst>
          </p:cNvPr>
          <p:cNvSpPr/>
          <p:nvPr/>
        </p:nvSpPr>
        <p:spPr>
          <a:xfrm>
            <a:off x="3370470" y="2331484"/>
            <a:ext cx="360040" cy="57606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30000"/>
            </a:schemeClr>
          </a:solidFill>
          <a:ln>
            <a:solidFill>
              <a:schemeClr val="tx2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495B1F-D408-421A-904B-BEF1B3513B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45" b="17388"/>
          <a:stretch/>
        </p:blipFill>
        <p:spPr>
          <a:xfrm>
            <a:off x="435501" y="1827428"/>
            <a:ext cx="1350793" cy="15343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A508B86-2F5C-478E-9E82-B5450570116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2" r="48864" b="17388"/>
          <a:stretch/>
        </p:blipFill>
        <p:spPr>
          <a:xfrm>
            <a:off x="1857428" y="1827428"/>
            <a:ext cx="1350793" cy="15343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2F4D9FA-27ED-4760-9F5F-55781CBBF3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677" y="1816385"/>
            <a:ext cx="281632" cy="15841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6A4F75F-732E-4CD7-944C-457EABA10B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443" y="1818746"/>
            <a:ext cx="1995078" cy="154306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23593E3-8726-46B2-BA85-12991F0239F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656" y="1827428"/>
            <a:ext cx="1477974" cy="153438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6740BA6-683A-4ADD-A24E-F9F0DCEAD8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3277" y="1816385"/>
            <a:ext cx="1000265" cy="75258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E827F2F-34A5-484C-B97D-75B9DF9C47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7663" y="4209338"/>
            <a:ext cx="1082034" cy="91870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FDF27FC-A329-4A8B-9510-96A8495153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0205" y="4261733"/>
            <a:ext cx="1000265" cy="75258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DA08F32-6408-4B82-B5D1-1D98ADE3FE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55976" y="4209338"/>
            <a:ext cx="3320416" cy="102910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AB80EF0-7B6E-48EF-92F6-3582462212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83012" y="5238439"/>
            <a:ext cx="3962562" cy="7200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30000"/>
                  </a:schemeClr>
                </a:solidFill>
              </a:rPr>
              <a:t>실습 - 폴더 분류 및 데이터셋 구축</a:t>
            </a:r>
          </a:p>
        </p:txBody>
      </p:sp>
      <p:sp>
        <p:nvSpPr>
          <p:cNvPr id="44" name="내용 개체 틀 36"/>
          <p:cNvSpPr>
            <a:spLocks noGrp="1"/>
          </p:cNvSpPr>
          <p:nvPr/>
        </p:nvSpPr>
        <p:spPr>
          <a:xfrm>
            <a:off x="395536" y="1268760"/>
            <a:ext cx="8402525" cy="72008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파일명을 읽어 라벨 별 폴더 분류</a:t>
            </a:r>
          </a:p>
        </p:txBody>
      </p:sp>
      <p:sp>
        <p:nvSpPr>
          <p:cNvPr id="60" name="화살표: 오른쪽 59"/>
          <p:cNvSpPr/>
          <p:nvPr/>
        </p:nvSpPr>
        <p:spPr>
          <a:xfrm>
            <a:off x="4566796" y="2315722"/>
            <a:ext cx="360040" cy="57606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30000"/>
            </a:schemeClr>
          </a:solidFill>
          <a:ln>
            <a:solidFill>
              <a:schemeClr val="tx2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599FF5-E6D0-4C97-902D-BE584ADB8A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855"/>
          <a:stretch/>
        </p:blipFill>
        <p:spPr>
          <a:xfrm>
            <a:off x="327085" y="1704537"/>
            <a:ext cx="3838343" cy="17748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11DA306-898A-4B81-8A6A-AA8574F13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389"/>
          <a:stretch/>
        </p:blipFill>
        <p:spPr>
          <a:xfrm>
            <a:off x="5277482" y="1678527"/>
            <a:ext cx="562053" cy="17504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105C43D-3EC7-4715-B848-B99A9F54ED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9763"/>
          <a:stretch/>
        </p:blipFill>
        <p:spPr>
          <a:xfrm>
            <a:off x="6570302" y="1733204"/>
            <a:ext cx="606596" cy="17733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60C28C4-091F-48BE-96D6-F34C1134A3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9763"/>
          <a:stretch/>
        </p:blipFill>
        <p:spPr>
          <a:xfrm>
            <a:off x="7328480" y="1717290"/>
            <a:ext cx="606810" cy="17729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CA352E-FBF9-44DA-8F71-208FFAA3781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005" r="71757"/>
          <a:stretch/>
        </p:blipFill>
        <p:spPr>
          <a:xfrm>
            <a:off x="8063642" y="1706408"/>
            <a:ext cx="615117" cy="17729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FDF7C7F-2C5C-457E-A55C-1BCE3C19D2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611"/>
          <a:stretch/>
        </p:blipFill>
        <p:spPr>
          <a:xfrm>
            <a:off x="5783559" y="1800087"/>
            <a:ext cx="562053" cy="17064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235DDC-3B5F-4D9E-9561-D027B9E18C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197" y="4193598"/>
            <a:ext cx="914528" cy="1114581"/>
          </a:xfrm>
          <a:prstGeom prst="rect">
            <a:avLst/>
          </a:prstGeom>
        </p:spPr>
      </p:pic>
      <p:sp>
        <p:nvSpPr>
          <p:cNvPr id="12" name="내용 개체 틀 36">
            <a:extLst>
              <a:ext uri="{FF2B5EF4-FFF2-40B4-BE49-F238E27FC236}">
                <a16:creationId xmlns:a16="http://schemas.microsoft.com/office/drawing/2014/main" id="{09A8F092-BDB8-4F07-80D6-337B34969E8E}"/>
              </a:ext>
            </a:extLst>
          </p:cNvPr>
          <p:cNvSpPr>
            <a:spLocks noGrp="1"/>
          </p:cNvSpPr>
          <p:nvPr/>
        </p:nvSpPr>
        <p:spPr>
          <a:xfrm>
            <a:off x="395536" y="3755073"/>
            <a:ext cx="8402525" cy="72008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정리한 폴더를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train(8) / valid(1) / test(1)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데이터셋으로 랜덤하게 구분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242E621-307E-43A3-85BD-4E4286205B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389"/>
          <a:stretch/>
        </p:blipFill>
        <p:spPr>
          <a:xfrm>
            <a:off x="2265723" y="4187725"/>
            <a:ext cx="562053" cy="175047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8BFD917-2436-4A28-8616-110F0B0E04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611"/>
          <a:stretch/>
        </p:blipFill>
        <p:spPr>
          <a:xfrm>
            <a:off x="2771800" y="4309285"/>
            <a:ext cx="562053" cy="17064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44708A-238C-4473-8E2E-1C35B551A7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8410" y="4309286"/>
            <a:ext cx="4750881" cy="3414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AA2EAD6-3CBF-46E9-A940-D870028ADC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16851" y="4759878"/>
            <a:ext cx="4684155" cy="30805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ADC96C0-C11F-485E-9A05-B01EE3E4A5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07904" y="5157192"/>
            <a:ext cx="5018646" cy="3539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30000"/>
                  </a:schemeClr>
                </a:solidFill>
              </a:rPr>
              <a:t>용도에 따른 데이터셋 구분</a:t>
            </a:r>
          </a:p>
        </p:txBody>
      </p:sp>
      <p:sp>
        <p:nvSpPr>
          <p:cNvPr id="42" name="내용 개체 틀 36"/>
          <p:cNvSpPr>
            <a:spLocks noGrp="1"/>
          </p:cNvSpPr>
          <p:nvPr/>
        </p:nvSpPr>
        <p:spPr>
          <a:xfrm>
            <a:off x="395536" y="1268760"/>
            <a:ext cx="8402525" cy="576064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수집한 데이터는 인공지능 학습과</a:t>
            </a: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,</a:t>
            </a: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모델 성능 검증을 위해 사용</a:t>
            </a: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용도에 따라 </a:t>
            </a: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train, valid, test </a:t>
            </a: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데이터셋으로 나뉨</a:t>
            </a:r>
          </a:p>
        </p:txBody>
      </p:sp>
      <p:sp>
        <p:nvSpPr>
          <p:cNvPr id="43" name="내용 개체 틀 36"/>
          <p:cNvSpPr>
            <a:spLocks noGrp="1"/>
          </p:cNvSpPr>
          <p:nvPr/>
        </p:nvSpPr>
        <p:spPr>
          <a:xfrm>
            <a:off x="827583" y="2135955"/>
            <a:ext cx="7776864" cy="1221037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 lang="ko-KR" altLang="en-US"/>
            </a:pP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train: 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인공지능 모델 학습에 사용</a:t>
            </a:r>
          </a:p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 lang="ko-KR" altLang="en-US"/>
            </a:pP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valid: 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학습 중 모델 평가 용</a:t>
            </a:r>
            <a:endParaRPr kumimoji="0" lang="en-US" altLang="ko-KR" sz="2000" b="0" i="0" u="none" strike="noStrike" kern="1200" cap="none" spc="0" normalizeH="0" baseline="0" dirty="0">
              <a:solidFill>
                <a:srgbClr val="0D0D0D"/>
              </a:solidFill>
              <a:latin typeface="Noto Sans"/>
            </a:endParaRPr>
          </a:p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 lang="ko-KR" altLang="en-US"/>
            </a:pP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test: 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최종 모델 성능 평가용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.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 학습에는 사용되면 안 됨</a:t>
            </a:r>
          </a:p>
        </p:txBody>
      </p:sp>
      <p:sp>
        <p:nvSpPr>
          <p:cNvPr id="44" name="내용 개체 틀 36"/>
          <p:cNvSpPr>
            <a:spLocks noGrp="1"/>
          </p:cNvSpPr>
          <p:nvPr/>
        </p:nvSpPr>
        <p:spPr>
          <a:xfrm>
            <a:off x="395536" y="3645024"/>
            <a:ext cx="8402525" cy="2376264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train, valid, test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의 비율은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7:2:1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또는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8:1:1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을 기본으로 하나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,</a:t>
            </a:r>
          </a:p>
          <a:p>
            <a:pPr marL="0" lvl="0" indent="0" defTabSz="914400">
              <a:lnSpc>
                <a:spcPct val="120000"/>
              </a:lnSpc>
              <a:spcBef>
                <a:spcPct val="20000"/>
              </a:spcBef>
              <a:buFont typeface="Arial"/>
              <a:buNone/>
              <a:defRPr lang="ko-KR" altLang="en-US"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    데이터 수량에 따라 조절하여 사용함</a:t>
            </a:r>
          </a:p>
          <a:p>
            <a:pPr marL="0" lvl="0" indent="0" defTabSz="914400">
              <a:lnSpc>
                <a:spcPct val="120000"/>
              </a:lnSpc>
              <a:spcBef>
                <a:spcPct val="20000"/>
              </a:spcBef>
              <a:buFont typeface="Arial"/>
              <a:buNone/>
              <a:defRPr lang="ko-KR" altLang="en-US"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   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(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데이터가 적은 경우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valid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나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test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를 두지 않는 등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)</a:t>
            </a: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기본적으로 랜덤하게 구축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30000"/>
                  </a:schemeClr>
                </a:solidFill>
              </a:rPr>
              <a:t>인공지능 학습용 대표적인 </a:t>
            </a:r>
            <a:r>
              <a:rPr lang="en-US" altLang="ko-KR">
                <a:solidFill>
                  <a:schemeClr val="accent1">
                    <a:lumMod val="30000"/>
                  </a:schemeClr>
                </a:solidFill>
              </a:rPr>
              <a:t>Hyperparameter</a:t>
            </a:r>
          </a:p>
        </p:txBody>
      </p:sp>
      <p:sp>
        <p:nvSpPr>
          <p:cNvPr id="46" name="내용 개체 틀 36"/>
          <p:cNvSpPr>
            <a:spLocks noGrp="1"/>
          </p:cNvSpPr>
          <p:nvPr/>
        </p:nvSpPr>
        <p:spPr>
          <a:xfrm>
            <a:off x="395536" y="1268760"/>
            <a:ext cx="8402525" cy="936104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 lang="ko-KR" altLang="en-US"/>
            </a:pP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모델 선택</a:t>
            </a:r>
          </a:p>
        </p:txBody>
      </p:sp>
      <p:sp>
        <p:nvSpPr>
          <p:cNvPr id="48" name="내용 개체 틀 36"/>
          <p:cNvSpPr>
            <a:spLocks noGrp="1"/>
          </p:cNvSpPr>
          <p:nvPr/>
        </p:nvSpPr>
        <p:spPr>
          <a:xfrm>
            <a:off x="827583" y="1631899"/>
            <a:ext cx="7776864" cy="27332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가장 단순한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CNN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 모델도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convolution 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연산 구성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layer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의 개수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 모델 구조 등에 따라 다양한 모델이 존재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(VGGNet, ResNet, DenseNet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 등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)</a:t>
            </a:r>
          </a:p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 lang="ko-KR" altLang="en-US"/>
            </a:pP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인공지능으로 해결할 문제가 무엇인지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 목표 성능이나 연산 속도 등 사양을 고려하여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 모델 선택</a:t>
            </a:r>
          </a:p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 lang="ko-KR" altLang="en-US"/>
            </a:pP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학습과 검증을 반복하며 모델 보완</a:t>
            </a:r>
          </a:p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 lang="ko-KR" altLang="en-US"/>
            </a:pP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Papers with code, Github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와 같이 정보가 공개된 플랫폼 활용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30000"/>
                  </a:schemeClr>
                </a:solidFill>
              </a:rPr>
              <a:t>인공지능 학습용 대표적인 </a:t>
            </a:r>
            <a:r>
              <a:rPr lang="en-US" altLang="ko-KR">
                <a:solidFill>
                  <a:schemeClr val="accent1">
                    <a:lumMod val="30000"/>
                  </a:schemeClr>
                </a:solidFill>
              </a:rPr>
              <a:t>Hyperparameter</a:t>
            </a:r>
          </a:p>
        </p:txBody>
      </p:sp>
      <p:sp>
        <p:nvSpPr>
          <p:cNvPr id="46" name="내용 개체 틀 36"/>
          <p:cNvSpPr>
            <a:spLocks noGrp="1"/>
          </p:cNvSpPr>
          <p:nvPr/>
        </p:nvSpPr>
        <p:spPr>
          <a:xfrm>
            <a:off x="395536" y="1268760"/>
            <a:ext cx="8402525" cy="936104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학습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 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횟수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: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 </a:t>
            </a:r>
            <a:r>
              <a:rPr lang="en-US" altLang="ko-KR" sz="2000" dirty="0">
                <a:solidFill>
                  <a:srgbClr val="0D0D0D"/>
                </a:solidFill>
                <a:latin typeface="Noto Sans"/>
              </a:rPr>
              <a:t>batch size, epoch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, step</a:t>
            </a:r>
          </a:p>
        </p:txBody>
      </p:sp>
      <p:sp>
        <p:nvSpPr>
          <p:cNvPr id="48" name="내용 개체 틀 36"/>
          <p:cNvSpPr>
            <a:spLocks noGrp="1"/>
          </p:cNvSpPr>
          <p:nvPr/>
        </p:nvSpPr>
        <p:spPr>
          <a:xfrm>
            <a:off x="827583" y="1631899"/>
            <a:ext cx="7776864" cy="27332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모델 학습 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1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회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: 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모델 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weight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가</a:t>
            </a:r>
            <a:r>
              <a:rPr lang="en-US" altLang="ko-KR" sz="2000" dirty="0">
                <a:solidFill>
                  <a:srgbClr val="0D0D0D"/>
                </a:solidFill>
                <a:latin typeface="Noto Sans"/>
              </a:rPr>
              <a:t> 1</a:t>
            </a:r>
            <a:r>
              <a:rPr lang="ko-KR" altLang="en-US" sz="2000" dirty="0">
                <a:solidFill>
                  <a:srgbClr val="0D0D0D"/>
                </a:solidFill>
                <a:latin typeface="Noto Sans"/>
              </a:rPr>
              <a:t>회 </a:t>
            </a:r>
            <a:r>
              <a:rPr lang="en-US" altLang="ko-KR" sz="2000" dirty="0">
                <a:solidFill>
                  <a:srgbClr val="0D0D0D"/>
                </a:solidFill>
                <a:latin typeface="Noto Sans"/>
              </a:rPr>
              <a:t>update</a:t>
            </a:r>
          </a:p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Batch size: </a:t>
            </a:r>
            <a:r>
              <a:rPr lang="en-US" altLang="ko-KR" sz="2000" dirty="0">
                <a:solidFill>
                  <a:srgbClr val="0D0D0D"/>
                </a:solidFill>
                <a:latin typeface="Noto Sans"/>
              </a:rPr>
              <a:t>weight update 1</a:t>
            </a:r>
            <a:r>
              <a:rPr lang="ko-KR" altLang="en-US" sz="2000" dirty="0">
                <a:solidFill>
                  <a:srgbClr val="0D0D0D"/>
                </a:solidFill>
                <a:latin typeface="Noto Sans"/>
              </a:rPr>
              <a:t>회 시 사용되는 데이터의 크기</a:t>
            </a:r>
            <a:r>
              <a:rPr lang="en-US" altLang="ko-KR" sz="2000" dirty="0">
                <a:solidFill>
                  <a:srgbClr val="0D0D0D"/>
                </a:solidFill>
                <a:latin typeface="Noto Sans"/>
              </a:rPr>
              <a:t>(</a:t>
            </a:r>
            <a:r>
              <a:rPr lang="ko-KR" altLang="en-US" sz="2000" dirty="0">
                <a:solidFill>
                  <a:srgbClr val="0D0D0D"/>
                </a:solidFill>
                <a:latin typeface="Noto Sans"/>
              </a:rPr>
              <a:t>개수</a:t>
            </a:r>
            <a:r>
              <a:rPr lang="en-US" altLang="ko-KR" sz="2000" dirty="0">
                <a:solidFill>
                  <a:srgbClr val="0D0D0D"/>
                </a:solidFill>
                <a:latin typeface="Noto Sans"/>
              </a:rPr>
              <a:t>)</a:t>
            </a:r>
          </a:p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Stochastic: 1. </a:t>
            </a:r>
            <a:r>
              <a:rPr lang="ko-KR" altLang="en-US" sz="2000" dirty="0" err="1">
                <a:solidFill>
                  <a:srgbClr val="0D0D0D"/>
                </a:solidFill>
                <a:latin typeface="Noto Sans"/>
              </a:rPr>
              <a:t>연산량은</a:t>
            </a:r>
            <a:r>
              <a:rPr lang="ko-KR" altLang="en-US" sz="2000" dirty="0">
                <a:solidFill>
                  <a:srgbClr val="0D0D0D"/>
                </a:solidFill>
                <a:latin typeface="Noto Sans"/>
              </a:rPr>
              <a:t> 적으나</a:t>
            </a:r>
            <a:r>
              <a:rPr lang="en-US" altLang="ko-KR" sz="2000" dirty="0">
                <a:solidFill>
                  <a:srgbClr val="0D0D0D"/>
                </a:solidFill>
                <a:latin typeface="Noto Sans"/>
              </a:rPr>
              <a:t>, </a:t>
            </a:r>
            <a:r>
              <a:rPr lang="ko-KR" altLang="en-US" sz="2000" dirty="0">
                <a:solidFill>
                  <a:srgbClr val="0D0D0D"/>
                </a:solidFill>
                <a:latin typeface="Noto Sans"/>
              </a:rPr>
              <a:t>학습 효율이 떨어짐</a:t>
            </a:r>
            <a:endParaRPr kumimoji="0" lang="en-US" altLang="ko-KR" sz="2000" b="0" i="0" u="none" strike="noStrike" kern="1200" cap="none" spc="0" normalizeH="0" baseline="0" dirty="0">
              <a:solidFill>
                <a:srgbClr val="0D0D0D"/>
              </a:solidFill>
              <a:latin typeface="Noto Sans"/>
            </a:endParaRP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/>
            </a:pPr>
            <a:r>
              <a:rPr lang="en-US" altLang="ko-KR" sz="2000" dirty="0">
                <a:solidFill>
                  <a:srgbClr val="0D0D0D"/>
                </a:solidFill>
                <a:latin typeface="Noto Sans"/>
              </a:rPr>
              <a:t>Full batch: n. </a:t>
            </a:r>
            <a:r>
              <a:rPr lang="ko-KR" altLang="en-US" sz="2000" dirty="0">
                <a:solidFill>
                  <a:srgbClr val="0D0D0D"/>
                </a:solidFill>
                <a:latin typeface="Noto Sans"/>
              </a:rPr>
              <a:t>학습은 잘 되나 </a:t>
            </a:r>
            <a:r>
              <a:rPr lang="ko-KR" altLang="en-US" sz="2000" dirty="0" err="1">
                <a:solidFill>
                  <a:srgbClr val="0D0D0D"/>
                </a:solidFill>
                <a:latin typeface="Noto Sans"/>
              </a:rPr>
              <a:t>연산량이</a:t>
            </a:r>
            <a:r>
              <a:rPr lang="ko-KR" altLang="en-US" sz="2000" dirty="0">
                <a:solidFill>
                  <a:srgbClr val="0D0D0D"/>
                </a:solidFill>
                <a:latin typeface="Noto Sans"/>
              </a:rPr>
              <a:t> 매우 많음</a:t>
            </a:r>
            <a:endParaRPr lang="en-US" altLang="ko-KR" sz="2000" dirty="0">
              <a:solidFill>
                <a:srgbClr val="0D0D0D"/>
              </a:solidFill>
              <a:latin typeface="Noto Sans"/>
            </a:endParaRP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/>
            </a:pP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Mini-batch</a:t>
            </a:r>
            <a:r>
              <a:rPr lang="en-US" altLang="ko-KR" sz="2000" dirty="0">
                <a:solidFill>
                  <a:srgbClr val="0D0D0D"/>
                </a:solidFill>
                <a:latin typeface="Noto Sans"/>
              </a:rPr>
              <a:t>: 1~n. </a:t>
            </a:r>
            <a:r>
              <a:rPr lang="ko-KR" altLang="en-US" sz="2000" dirty="0">
                <a:solidFill>
                  <a:srgbClr val="0D0D0D"/>
                </a:solidFill>
                <a:latin typeface="Noto Sans"/>
              </a:rPr>
              <a:t>절충안</a:t>
            </a:r>
            <a:r>
              <a:rPr lang="en-US" altLang="ko-KR" sz="2000" dirty="0">
                <a:solidFill>
                  <a:srgbClr val="0D0D0D"/>
                </a:solidFill>
                <a:latin typeface="Noto Sans"/>
              </a:rPr>
              <a:t>. </a:t>
            </a:r>
            <a:r>
              <a:rPr lang="ko-KR" altLang="en-US" sz="2000" dirty="0">
                <a:solidFill>
                  <a:srgbClr val="0D0D0D"/>
                </a:solidFill>
                <a:latin typeface="Noto Sans"/>
              </a:rPr>
              <a:t>자신의 컴퓨팅 환경에 맞게 개수 조절</a:t>
            </a:r>
            <a:endParaRPr kumimoji="0" lang="ko-KR" altLang="en-US" sz="2000" b="0" i="0" u="none" strike="noStrike" kern="1200" cap="none" spc="0" normalizeH="0" baseline="0" dirty="0">
              <a:solidFill>
                <a:srgbClr val="0D0D0D"/>
              </a:solidFill>
              <a:latin typeface="Noto Sans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11760" y="3861048"/>
            <a:ext cx="4350303" cy="24811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30000"/>
                  </a:schemeClr>
                </a:solidFill>
              </a:rPr>
              <a:t>인공지능 학습용 대표적인 </a:t>
            </a:r>
            <a:r>
              <a:rPr lang="en-US" altLang="ko-KR">
                <a:solidFill>
                  <a:schemeClr val="accent1">
                    <a:lumMod val="30000"/>
                  </a:schemeClr>
                </a:solidFill>
              </a:rPr>
              <a:t>Hyperparameter</a:t>
            </a:r>
          </a:p>
        </p:txBody>
      </p:sp>
      <p:sp>
        <p:nvSpPr>
          <p:cNvPr id="46" name="내용 개체 틀 36"/>
          <p:cNvSpPr>
            <a:spLocks noGrp="1"/>
          </p:cNvSpPr>
          <p:nvPr/>
        </p:nvSpPr>
        <p:spPr>
          <a:xfrm>
            <a:off x="395536" y="1268760"/>
            <a:ext cx="8402525" cy="936104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학습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 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횟수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: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 </a:t>
            </a:r>
            <a:r>
              <a:rPr lang="en-US" altLang="ko-KR" sz="2000" dirty="0">
                <a:solidFill>
                  <a:srgbClr val="0D0D0D"/>
                </a:solidFill>
                <a:latin typeface="Noto Sans"/>
              </a:rPr>
              <a:t>batch size, epoch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, step</a:t>
            </a:r>
          </a:p>
        </p:txBody>
      </p:sp>
      <p:sp>
        <p:nvSpPr>
          <p:cNvPr id="48" name="내용 개체 틀 36"/>
          <p:cNvSpPr>
            <a:spLocks noGrp="1"/>
          </p:cNvSpPr>
          <p:nvPr/>
        </p:nvSpPr>
        <p:spPr>
          <a:xfrm>
            <a:off x="827582" y="1631899"/>
            <a:ext cx="8136906" cy="27332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2000" dirty="0">
                <a:solidFill>
                  <a:srgbClr val="0D0D0D"/>
                </a:solidFill>
                <a:latin typeface="Noto Sans"/>
              </a:rPr>
              <a:t>epoch: </a:t>
            </a:r>
            <a:r>
              <a:rPr lang="ko-KR" altLang="en-US" sz="2000" dirty="0">
                <a:solidFill>
                  <a:srgbClr val="0D0D0D"/>
                </a:solidFill>
                <a:latin typeface="Noto Sans"/>
              </a:rPr>
              <a:t>모든 데이터셋 학습에 사용되는 기간</a:t>
            </a:r>
            <a:endParaRPr lang="en-US" altLang="ko-KR" sz="2000" dirty="0">
              <a:solidFill>
                <a:srgbClr val="0D0D0D"/>
              </a:solidFill>
              <a:latin typeface="Noto Sans"/>
            </a:endParaRPr>
          </a:p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2000" dirty="0">
                <a:solidFill>
                  <a:srgbClr val="0D0D0D"/>
                </a:solidFill>
                <a:latin typeface="Noto Sans"/>
              </a:rPr>
              <a:t>step: </a:t>
            </a:r>
            <a:r>
              <a:rPr lang="ko-KR" altLang="en-US" sz="2000" dirty="0">
                <a:solidFill>
                  <a:srgbClr val="0D0D0D"/>
                </a:solidFill>
                <a:latin typeface="Noto Sans"/>
              </a:rPr>
              <a:t>학습에 사용된 </a:t>
            </a:r>
            <a:r>
              <a:rPr lang="en-US" altLang="ko-KR" sz="2000" dirty="0">
                <a:solidFill>
                  <a:srgbClr val="0D0D0D"/>
                </a:solidFill>
                <a:latin typeface="Noto Sans"/>
              </a:rPr>
              <a:t>batch</a:t>
            </a:r>
            <a:r>
              <a:rPr lang="ko-KR" altLang="en-US" sz="2000" dirty="0">
                <a:solidFill>
                  <a:srgbClr val="0D0D0D"/>
                </a:solidFill>
                <a:latin typeface="Noto Sans"/>
              </a:rPr>
              <a:t>의 개수</a:t>
            </a:r>
            <a:endParaRPr lang="en-US" altLang="ko-KR" sz="2000" dirty="0">
              <a:solidFill>
                <a:srgbClr val="0D0D0D"/>
              </a:solidFill>
              <a:latin typeface="Noto Sans"/>
            </a:endParaRPr>
          </a:p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2000" dirty="0">
                <a:solidFill>
                  <a:srgbClr val="0D0D0D"/>
                </a:solidFill>
                <a:latin typeface="Noto Sans"/>
              </a:rPr>
              <a:t>학습 횟수는 주로 </a:t>
            </a:r>
            <a:r>
              <a:rPr lang="en-US" altLang="ko-KR" sz="2000" dirty="0">
                <a:solidFill>
                  <a:srgbClr val="0D0D0D"/>
                </a:solidFill>
                <a:latin typeface="Noto Sans"/>
              </a:rPr>
              <a:t>epoch </a:t>
            </a:r>
            <a:r>
              <a:rPr lang="ko-KR" altLang="en-US" sz="2000" dirty="0">
                <a:solidFill>
                  <a:srgbClr val="0D0D0D"/>
                </a:solidFill>
                <a:latin typeface="Noto Sans"/>
              </a:rPr>
              <a:t>수로 결정하나</a:t>
            </a:r>
            <a:r>
              <a:rPr lang="en-US" altLang="ko-KR" sz="2000" dirty="0">
                <a:solidFill>
                  <a:srgbClr val="0D0D0D"/>
                </a:solidFill>
                <a:latin typeface="Noto Sans"/>
              </a:rPr>
              <a:t>, step</a:t>
            </a:r>
            <a:r>
              <a:rPr lang="ko-KR" altLang="en-US" sz="2000" dirty="0">
                <a:solidFill>
                  <a:srgbClr val="0D0D0D"/>
                </a:solidFill>
                <a:latin typeface="Noto Sans"/>
              </a:rPr>
              <a:t>을 사용하는 모델도 있음</a:t>
            </a:r>
            <a:endParaRPr lang="en-US" altLang="ko-KR" sz="2000" dirty="0">
              <a:solidFill>
                <a:srgbClr val="0D0D0D"/>
              </a:solidFill>
              <a:latin typeface="Noto Sans"/>
            </a:endParaRPr>
          </a:p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ko-KR" altLang="en-US" sz="2000" b="0" i="0" u="none" strike="noStrike" kern="1200" cap="none" spc="0" normalizeH="0" baseline="0" dirty="0">
              <a:solidFill>
                <a:srgbClr val="0D0D0D"/>
              </a:solidFill>
              <a:latin typeface="Noto San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F3EB8F-4259-4E90-B37E-20CE3B61C0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6" t="4025" r="11929" b="71821"/>
          <a:stretch/>
        </p:blipFill>
        <p:spPr>
          <a:xfrm>
            <a:off x="899592" y="3068960"/>
            <a:ext cx="7559824" cy="1296144"/>
          </a:xfrm>
          <a:prstGeom prst="rect">
            <a:avLst/>
          </a:prstGeom>
        </p:spPr>
      </p:pic>
      <p:sp>
        <p:nvSpPr>
          <p:cNvPr id="10" name="내용 개체 틀 36">
            <a:extLst>
              <a:ext uri="{FF2B5EF4-FFF2-40B4-BE49-F238E27FC236}">
                <a16:creationId xmlns:a16="http://schemas.microsoft.com/office/drawing/2014/main" id="{AFDEC12A-92D5-49CA-8143-28EC054277A8}"/>
              </a:ext>
            </a:extLst>
          </p:cNvPr>
          <p:cNvSpPr>
            <a:spLocks noGrp="1"/>
          </p:cNvSpPr>
          <p:nvPr/>
        </p:nvSpPr>
        <p:spPr>
          <a:xfrm>
            <a:off x="827582" y="4482433"/>
            <a:ext cx="8136906" cy="1869109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1600" dirty="0">
                <a:solidFill>
                  <a:srgbClr val="0D0D0D"/>
                </a:solidFill>
                <a:latin typeface="Noto Sans"/>
              </a:rPr>
              <a:t>데이터셋 크기</a:t>
            </a:r>
            <a:r>
              <a:rPr lang="en-US" altLang="ko-KR" sz="1600" dirty="0">
                <a:solidFill>
                  <a:srgbClr val="0D0D0D"/>
                </a:solidFill>
                <a:latin typeface="Noto Sans"/>
              </a:rPr>
              <a:t>: 10,000 / batch size: 20 / epoch: 50</a:t>
            </a:r>
            <a:r>
              <a:rPr lang="ko-KR" altLang="en-US" sz="1600" dirty="0">
                <a:solidFill>
                  <a:srgbClr val="0D0D0D"/>
                </a:solidFill>
                <a:latin typeface="Noto Sans"/>
              </a:rPr>
              <a:t>으로 설정 시</a:t>
            </a:r>
            <a:endParaRPr lang="en-US" altLang="ko-KR" sz="1600" dirty="0">
              <a:solidFill>
                <a:srgbClr val="0D0D0D"/>
              </a:solidFill>
              <a:latin typeface="Noto Sans"/>
            </a:endParaRPr>
          </a:p>
          <a:p>
            <a:pPr lvl="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D0D0D"/>
                </a:solidFill>
                <a:latin typeface="Noto Sans"/>
              </a:rPr>
              <a:t>        -&gt; 1 epoch: 500 step ( = 10,000 / 20 )    /    </a:t>
            </a:r>
            <a:r>
              <a:rPr lang="ko-KR" altLang="en-US" sz="1600" dirty="0">
                <a:solidFill>
                  <a:srgbClr val="0D0D0D"/>
                </a:solidFill>
                <a:latin typeface="Noto Sans"/>
              </a:rPr>
              <a:t>총 학습횟수</a:t>
            </a:r>
            <a:r>
              <a:rPr lang="en-US" altLang="ko-KR" sz="1600" dirty="0">
                <a:solidFill>
                  <a:srgbClr val="0D0D0D"/>
                </a:solidFill>
                <a:latin typeface="Noto Sans"/>
              </a:rPr>
              <a:t>: 25,000 step</a:t>
            </a: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/>
            </a:pPr>
            <a:r>
              <a:rPr lang="ko-KR" altLang="en-US" sz="1600" dirty="0">
                <a:solidFill>
                  <a:srgbClr val="0D0D0D"/>
                </a:solidFill>
                <a:latin typeface="Noto Sans"/>
              </a:rPr>
              <a:t>데이터셋 크기</a:t>
            </a:r>
            <a:r>
              <a:rPr lang="en-US" altLang="ko-KR" sz="1600" dirty="0">
                <a:solidFill>
                  <a:srgbClr val="0D0D0D"/>
                </a:solidFill>
                <a:latin typeface="Noto Sans"/>
              </a:rPr>
              <a:t>: 10,000 / batch size: 80 / epoch: 50</a:t>
            </a:r>
            <a:r>
              <a:rPr lang="ko-KR" altLang="en-US" sz="1600" dirty="0">
                <a:solidFill>
                  <a:srgbClr val="0D0D0D"/>
                </a:solidFill>
                <a:latin typeface="Noto Sans"/>
              </a:rPr>
              <a:t>으로 설정 시</a:t>
            </a:r>
            <a:endParaRPr lang="en-US" altLang="ko-KR" sz="1600" dirty="0">
              <a:solidFill>
                <a:srgbClr val="0D0D0D"/>
              </a:solidFill>
              <a:latin typeface="Noto Sans"/>
            </a:endParaRPr>
          </a:p>
          <a:p>
            <a:pPr lv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600" dirty="0">
                <a:solidFill>
                  <a:srgbClr val="0D0D0D"/>
                </a:solidFill>
                <a:latin typeface="Noto Sans"/>
              </a:rPr>
              <a:t>        -&gt; 1 epoch: 125 step ( = 10,000 / 80 )    /    </a:t>
            </a:r>
            <a:r>
              <a:rPr lang="ko-KR" altLang="en-US" sz="1600" dirty="0">
                <a:solidFill>
                  <a:srgbClr val="0D0D0D"/>
                </a:solidFill>
                <a:latin typeface="Noto Sans"/>
              </a:rPr>
              <a:t>총 학습횟수</a:t>
            </a:r>
            <a:r>
              <a:rPr lang="en-US" altLang="ko-KR" sz="1600" dirty="0">
                <a:solidFill>
                  <a:srgbClr val="0D0D0D"/>
                </a:solidFill>
                <a:latin typeface="Noto Sans"/>
              </a:rPr>
              <a:t>: 6,250 step</a:t>
            </a:r>
          </a:p>
        </p:txBody>
      </p:sp>
    </p:spTree>
    <p:extLst>
      <p:ext uri="{BB962C8B-B14F-4D97-AF65-F5344CB8AC3E}">
        <p14:creationId xmlns:p14="http://schemas.microsoft.com/office/powerpoint/2010/main" val="165052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30000"/>
                  </a:schemeClr>
                </a:solidFill>
              </a:rPr>
              <a:t>인공지능 학습용 대표적인 </a:t>
            </a:r>
            <a:r>
              <a:rPr lang="en-US" altLang="ko-KR">
                <a:solidFill>
                  <a:schemeClr val="accent1">
                    <a:lumMod val="30000"/>
                  </a:schemeClr>
                </a:solidFill>
              </a:rPr>
              <a:t>Hyperparameter</a:t>
            </a:r>
          </a:p>
        </p:txBody>
      </p:sp>
      <p:sp>
        <p:nvSpPr>
          <p:cNvPr id="46" name="내용 개체 틀 36"/>
          <p:cNvSpPr>
            <a:spLocks noGrp="1"/>
          </p:cNvSpPr>
          <p:nvPr/>
        </p:nvSpPr>
        <p:spPr>
          <a:xfrm>
            <a:off x="395536" y="1268760"/>
            <a:ext cx="8402525" cy="936104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 lang="ko-KR" altLang="en-US"/>
            </a:pP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Loss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function</a:t>
            </a:r>
          </a:p>
        </p:txBody>
      </p:sp>
      <p:sp>
        <p:nvSpPr>
          <p:cNvPr id="48" name="내용 개체 틀 36"/>
          <p:cNvSpPr>
            <a:spLocks noGrp="1"/>
          </p:cNvSpPr>
          <p:nvPr/>
        </p:nvSpPr>
        <p:spPr>
          <a:xfrm>
            <a:off x="827583" y="1631899"/>
            <a:ext cx="7776864" cy="27332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정답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(target value)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과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모델이 계산한 값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(fitted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value)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 사이의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오차를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수치화하는 함수</a:t>
            </a:r>
          </a:p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회귀분석은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MSE(Mean Squared Error), </a:t>
            </a:r>
          </a:p>
          <a:p>
            <a:pPr marL="0" lvl="0" indent="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     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Classification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은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Cross-Entropy, </a:t>
            </a:r>
            <a:endParaRPr kumimoji="0" lang="ko-KR" altLang="en-US" sz="2000" b="0" i="0" u="none" strike="noStrike" kern="1200" cap="none" spc="0" normalizeH="0" baseline="0">
              <a:solidFill>
                <a:srgbClr val="0D0D0D"/>
              </a:solidFill>
              <a:latin typeface="Noto Sans"/>
            </a:endParaRPr>
          </a:p>
          <a:p>
            <a:pPr marL="0" lvl="0" indent="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      이진 분류 문제는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Binary Cross-Entropy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를 주로 사용</a:t>
            </a:r>
          </a:p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Triplet loss, Focal loss 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등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특수한 기능을 하는 손실함수 존재</a:t>
            </a:r>
          </a:p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https://pytorch.org/docs/stable/nn.html#loss-functions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30000"/>
                  </a:schemeClr>
                </a:solidFill>
              </a:rPr>
              <a:t>인공지능 학습용 대표적인 </a:t>
            </a:r>
            <a:r>
              <a:rPr lang="en-US" altLang="ko-KR">
                <a:solidFill>
                  <a:schemeClr val="accent1">
                    <a:lumMod val="30000"/>
                  </a:schemeClr>
                </a:solidFill>
              </a:rPr>
              <a:t>Hyperparameter</a:t>
            </a:r>
          </a:p>
        </p:txBody>
      </p:sp>
      <p:sp>
        <p:nvSpPr>
          <p:cNvPr id="46" name="내용 개체 틀 36"/>
          <p:cNvSpPr>
            <a:spLocks noGrp="1"/>
          </p:cNvSpPr>
          <p:nvPr/>
        </p:nvSpPr>
        <p:spPr>
          <a:xfrm>
            <a:off x="395536" y="1268760"/>
            <a:ext cx="8402525" cy="936104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 lang="ko-KR" altLang="en-US"/>
            </a:pP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Optimizer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와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Learning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rate</a:t>
            </a:r>
          </a:p>
        </p:txBody>
      </p:sp>
      <p:sp>
        <p:nvSpPr>
          <p:cNvPr id="48" name="내용 개체 틀 36"/>
          <p:cNvSpPr>
            <a:spLocks noGrp="1"/>
          </p:cNvSpPr>
          <p:nvPr/>
        </p:nvSpPr>
        <p:spPr>
          <a:xfrm>
            <a:off x="827583" y="1631899"/>
            <a:ext cx="7776864" cy="27332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모델의 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loss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가 최저가 되는 모델 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weight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 값을 찾는 알고리즘</a:t>
            </a:r>
          </a:p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지역 </a:t>
            </a:r>
            <a:r>
              <a:rPr kumimoji="0" lang="ko-KR" altLang="en-US" sz="2000" b="0" i="0" u="none" strike="noStrike" kern="1200" cap="none" spc="0" normalizeH="0" baseline="0" dirty="0" err="1">
                <a:solidFill>
                  <a:srgbClr val="0D0D0D"/>
                </a:solidFill>
                <a:latin typeface="Noto Sans"/>
              </a:rPr>
              <a:t>극소점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(local minimum)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에 빠지지 않고</a:t>
            </a:r>
            <a:endParaRPr kumimoji="0" lang="en-US" altLang="ko-KR" sz="2000" b="0" i="0" u="none" strike="noStrike" kern="1200" cap="none" spc="0" normalizeH="0" baseline="0" dirty="0">
              <a:solidFill>
                <a:srgbClr val="0D0D0D"/>
              </a:solidFill>
              <a:latin typeface="Noto Sans"/>
            </a:endParaRPr>
          </a:p>
          <a:p>
            <a:pPr lvl="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ko-KR" sz="2000" dirty="0">
                <a:solidFill>
                  <a:srgbClr val="0D0D0D"/>
                </a:solidFill>
                <a:latin typeface="Noto Sans"/>
              </a:rPr>
              <a:t>       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loss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가 최소가 되는</a:t>
            </a:r>
            <a:r>
              <a:rPr lang="en-US" altLang="ko-KR" sz="2000" dirty="0">
                <a:solidFill>
                  <a:srgbClr val="0D0D0D"/>
                </a:solidFill>
                <a:latin typeface="Noto Sans"/>
              </a:rPr>
              <a:t> 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지점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(global minimum)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에 도달하는 </a:t>
            </a:r>
            <a:r>
              <a:rPr lang="ko-KR" altLang="en-US" sz="2000" dirty="0">
                <a:solidFill>
                  <a:srgbClr val="0D0D0D"/>
                </a:solidFill>
                <a:latin typeface="Noto Sans"/>
              </a:rPr>
              <a:t>것이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 목표</a:t>
            </a:r>
          </a:p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ko-KR" altLang="en-US" sz="2000" b="0" i="0" u="none" strike="noStrike" kern="1200" cap="none" spc="0" normalizeH="0" baseline="0" dirty="0">
              <a:solidFill>
                <a:srgbClr val="0D0D0D"/>
              </a:solidFill>
              <a:latin typeface="Noto Sans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55776" y="3051539"/>
            <a:ext cx="4468275" cy="26271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30000"/>
                  </a:schemeClr>
                </a:solidFill>
              </a:rPr>
              <a:t>인공지능 학습용 대표적인 </a:t>
            </a:r>
            <a:r>
              <a:rPr lang="en-US" altLang="ko-KR">
                <a:solidFill>
                  <a:schemeClr val="accent1">
                    <a:lumMod val="30000"/>
                  </a:schemeClr>
                </a:solidFill>
              </a:rPr>
              <a:t>Hyperparameter</a:t>
            </a:r>
          </a:p>
        </p:txBody>
      </p:sp>
      <p:sp>
        <p:nvSpPr>
          <p:cNvPr id="46" name="내용 개체 틀 36"/>
          <p:cNvSpPr>
            <a:spLocks noGrp="1"/>
          </p:cNvSpPr>
          <p:nvPr/>
        </p:nvSpPr>
        <p:spPr>
          <a:xfrm>
            <a:off x="395536" y="1268760"/>
            <a:ext cx="8402525" cy="936104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 lang="ko-KR" altLang="en-US"/>
            </a:pP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Optimizer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와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Learning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rate</a:t>
            </a:r>
          </a:p>
        </p:txBody>
      </p:sp>
      <p:sp>
        <p:nvSpPr>
          <p:cNvPr id="51" name="내용 개체 틀 36"/>
          <p:cNvSpPr>
            <a:spLocks noGrp="1"/>
          </p:cNvSpPr>
          <p:nvPr/>
        </p:nvSpPr>
        <p:spPr>
          <a:xfrm>
            <a:off x="827583" y="1631899"/>
            <a:ext cx="7776864" cy="27332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SGD(Stochastic Gradient Descent): 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경사하강법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. 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경사가 급할수록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weight 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값이 크게 변함</a:t>
            </a:r>
          </a:p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Momentum: 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관성 개념을 더해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 경사 완급에 따라 변화 정도 조절</a:t>
            </a:r>
          </a:p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AdaGrad(RMSprop): 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학습이 깊어질수록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weight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값이 적게 변함</a:t>
            </a:r>
          </a:p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Adam: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Momentum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과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AdaGrad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의 특징을 모두 반영</a:t>
            </a:r>
          </a:p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https://pytorch.org/docs/stable/optim.html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47664" y="4243771"/>
            <a:ext cx="6577225" cy="13446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30000"/>
                  </a:schemeClr>
                </a:solidFill>
              </a:rPr>
              <a:t>인공지능 학습용 대표적인 </a:t>
            </a:r>
            <a:r>
              <a:rPr lang="en-US" altLang="ko-KR">
                <a:solidFill>
                  <a:schemeClr val="accent1">
                    <a:lumMod val="30000"/>
                  </a:schemeClr>
                </a:solidFill>
              </a:rPr>
              <a:t>Hyperparameter</a:t>
            </a:r>
          </a:p>
        </p:txBody>
      </p:sp>
      <p:sp>
        <p:nvSpPr>
          <p:cNvPr id="46" name="내용 개체 틀 36"/>
          <p:cNvSpPr>
            <a:spLocks noGrp="1"/>
          </p:cNvSpPr>
          <p:nvPr/>
        </p:nvSpPr>
        <p:spPr>
          <a:xfrm>
            <a:off x="395536" y="1268760"/>
            <a:ext cx="8402525" cy="936104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 lang="ko-KR" altLang="en-US"/>
            </a:pP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Optimizer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와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Learning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rate</a:t>
            </a:r>
          </a:p>
        </p:txBody>
      </p:sp>
      <p:sp>
        <p:nvSpPr>
          <p:cNvPr id="48" name="내용 개체 틀 36"/>
          <p:cNvSpPr>
            <a:spLocks noGrp="1"/>
          </p:cNvSpPr>
          <p:nvPr/>
        </p:nvSpPr>
        <p:spPr>
          <a:xfrm>
            <a:off x="827583" y="1631899"/>
            <a:ext cx="7776864" cy="27332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learning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 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rate: weight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 변화 정도를 조절할 수 있는 파라미터</a:t>
            </a:r>
          </a:p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rate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가 크면 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weight 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변화 정도가 큼</a:t>
            </a:r>
          </a:p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일반적으로 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0.01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 사용하나 학습 양상을 확인하며 조절함</a:t>
            </a:r>
          </a:p>
          <a:p>
            <a:pPr marL="0" lvl="0" indent="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      수렴이 안 되면 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rate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를 줄이고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,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 </a:t>
            </a:r>
          </a:p>
          <a:p>
            <a:pPr marL="0" lvl="0" indent="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      학습이 너무 오래 걸리면 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rate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를 늘리는 식</a:t>
            </a: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91680" y="3906974"/>
            <a:ext cx="6185015" cy="16822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668</Words>
  <Application>Microsoft Office PowerPoint</Application>
  <PresentationFormat>화면 슬라이드 쇼(4:3)</PresentationFormat>
  <Paragraphs>73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Noto Sans</vt:lpstr>
      <vt:lpstr>굴림체</vt:lpstr>
      <vt:lpstr>맑은 고딕</vt:lpstr>
      <vt:lpstr>Arial</vt:lpstr>
      <vt:lpstr>Office 테마</vt:lpstr>
      <vt:lpstr>랜덤 데이터셋 구축 및 학습 파라미터</vt:lpstr>
      <vt:lpstr>용도에 따른 데이터셋 구분</vt:lpstr>
      <vt:lpstr>인공지능 학습용 대표적인 Hyperparameter</vt:lpstr>
      <vt:lpstr>인공지능 학습용 대표적인 Hyperparameter</vt:lpstr>
      <vt:lpstr>인공지능 학습용 대표적인 Hyperparameter</vt:lpstr>
      <vt:lpstr>인공지능 학습용 대표적인 Hyperparameter</vt:lpstr>
      <vt:lpstr>인공지능 학습용 대표적인 Hyperparameter</vt:lpstr>
      <vt:lpstr>인공지능 학습용 대표적인 Hyperparameter</vt:lpstr>
      <vt:lpstr>인공지능 학습용 대표적인 Hyperparameter</vt:lpstr>
      <vt:lpstr>인공지능 학습용 대표적인 Hyperparameter</vt:lpstr>
      <vt:lpstr>실습 - 이미지 crop 및 train/test 셋 만들기</vt:lpstr>
      <vt:lpstr>실습 - 폴더 분류 및 데이터셋 구축</vt:lpstr>
    </vt:vector>
  </TitlesOfParts>
  <Manager/>
  <Company>(주) 예스폼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예스폼 템플릿</dc:title>
  <dc:creator>문서서식 예스폼(www.yesform.com) 김다혜</dc:creator>
  <cp:keywords>www.yesform.com</cp:keywords>
  <dc:description>본 문서의 저작권은 예스폼(yesform)에 있으며
무단 복제 배포시 법적인 제재를 받을 수 있습니다.</dc:description>
  <cp:lastModifiedBy>user</cp:lastModifiedBy>
  <cp:revision>1389</cp:revision>
  <dcterms:created xsi:type="dcterms:W3CDTF">2010-02-01T08:03:16Z</dcterms:created>
  <dcterms:modified xsi:type="dcterms:W3CDTF">2022-05-18T00:18:33Z</dcterms:modified>
  <cp:version/>
</cp:coreProperties>
</file>