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65" r:id="rId1"/>
  </p:sldMasterIdLst>
  <p:notesMasterIdLst>
    <p:notesMasterId r:id="rId17"/>
  </p:notesMasterIdLst>
  <p:handoutMasterIdLst>
    <p:handoutMasterId r:id="rId18"/>
  </p:handoutMasterIdLst>
  <p:sldIdLst>
    <p:sldId id="256" r:id="rId2"/>
    <p:sldId id="294" r:id="rId3"/>
    <p:sldId id="289" r:id="rId4"/>
    <p:sldId id="291" r:id="rId5"/>
    <p:sldId id="292" r:id="rId6"/>
    <p:sldId id="296" r:id="rId7"/>
    <p:sldId id="277" r:id="rId8"/>
    <p:sldId id="283" r:id="rId9"/>
    <p:sldId id="278" r:id="rId10"/>
    <p:sldId id="279" r:id="rId11"/>
    <p:sldId id="280" r:id="rId12"/>
    <p:sldId id="281" r:id="rId13"/>
    <p:sldId id="285" r:id="rId14"/>
    <p:sldId id="258" r:id="rId15"/>
    <p:sldId id="286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7">
          <p15:clr>
            <a:srgbClr val="A4A3A4"/>
          </p15:clr>
        </p15:guide>
        <p15:guide id="2" pos="287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77">
          <p15:clr>
            <a:srgbClr val="A4A3A4"/>
          </p15:clr>
        </p15:guide>
        <p15:guide id="2" pos="215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74"/>
    <p:restoredTop sz="95499"/>
  </p:normalViewPr>
  <p:slideViewPr>
    <p:cSldViewPr>
      <p:cViewPr>
        <p:scale>
          <a:sx n="100" d="100"/>
          <a:sy n="100" d="100"/>
        </p:scale>
        <p:origin x="1146" y="786"/>
      </p:cViewPr>
      <p:guideLst>
        <p:guide orient="horz" pos="2157"/>
        <p:guide pos="287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-3858" y="-90"/>
      </p:cViewPr>
      <p:guideLst>
        <p:guide orient="horz" pos="2877"/>
        <p:guide pos="215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D4CCFBE2-2B8D-499C-81C9-2CD5B3EB8E93}" type="datetime1">
              <a:rPr lang="ko-KR" altLang="en-US"/>
              <a:pPr lvl="0">
                <a:defRPr lang="ko-KR" altLang="en-US"/>
              </a:pPr>
              <a:t>2022-05-19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5554DD7E-3179-445A-81DB-781C4554AFF2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FB545AC5-813F-4ED1-B011-8EA17CB93331}" type="datetime1">
              <a:rPr lang="ko-KR" altLang="en-US"/>
              <a:pPr lvl="0">
                <a:defRPr lang="ko-KR" altLang="en-US"/>
              </a:pPr>
              <a:t>2022-05-19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A5504B90-27FD-422C-8CC6-2AADAD122D08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5504B90-27FD-422C-8CC6-2AADAD122D08}" type="slidenum">
              <a:rPr lang="en-US" altLang="en-US"/>
              <a:pPr lvl="0">
                <a:defRPr lang="ko-KR" altLang="en-US"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771800" y="4075911"/>
            <a:ext cx="5832648" cy="43088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1800" kern="1200" baseline="0" dirty="0">
                <a:solidFill>
                  <a:srgbClr val="C9C9D5"/>
                </a:solidFill>
                <a:effectLst/>
                <a:latin typeface="Noto Sans" pitchFamily="34" charset="0"/>
                <a:ea typeface="맑은 고딕" pitchFamily="50" charset="-127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2022-05-19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제목 1"/>
          <p:cNvSpPr>
            <a:spLocks noGrp="1"/>
          </p:cNvSpPr>
          <p:nvPr>
            <p:ph type="ctrTitle"/>
          </p:nvPr>
        </p:nvSpPr>
        <p:spPr>
          <a:xfrm>
            <a:off x="2771800" y="2492896"/>
            <a:ext cx="5832648" cy="158533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mar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4300" kern="1200" baseline="0" dirty="0">
                <a:solidFill>
                  <a:srgbClr val="A49ECA"/>
                </a:solidFill>
                <a:effectLst/>
                <a:latin typeface="Noto Sans" pitchFamily="34" charset="0"/>
                <a:ea typeface="맑은 고딕" pitchFamily="50" charset="-127"/>
                <a:cs typeface="+mj-cs"/>
              </a:defRPr>
            </a:lvl1pPr>
          </a:lstStyle>
          <a:p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2022-05-19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2022-05-19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44624"/>
            <a:ext cx="7661196" cy="79690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rgbClr val="A49ECA"/>
                </a:solidFill>
                <a:latin typeface="Noto Sans" pitchFamily="34" charset="0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2022-05-19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395536" y="1268760"/>
            <a:ext cx="8402525" cy="4881686"/>
          </a:xfrm>
        </p:spPr>
        <p:txBody>
          <a:bodyPr/>
          <a:lstStyle>
            <a:lvl1pPr algn="l">
              <a:buNone/>
              <a:defRPr sz="20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" pitchFamily="34" charset="0"/>
                <a:ea typeface="맑은 고딕" pitchFamily="50" charset="-127"/>
              </a:defRPr>
            </a:lvl1pPr>
            <a:lvl2pPr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" pitchFamily="34" charset="0"/>
                <a:ea typeface="맑은 고딕" pitchFamily="50" charset="-127"/>
              </a:defRPr>
            </a:lvl2pPr>
            <a:lvl3pPr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" pitchFamily="34" charset="0"/>
                <a:ea typeface="맑은 고딕" pitchFamily="50" charset="-127"/>
              </a:defRPr>
            </a:lvl3pPr>
            <a:lvl4pPr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" pitchFamily="34" charset="0"/>
                <a:ea typeface="맑은 고딕" pitchFamily="50" charset="-127"/>
              </a:defRPr>
            </a:lvl4pPr>
            <a:lvl5pPr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" pitchFamily="34" charset="0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500834"/>
            <a:ext cx="2133600" cy="220641"/>
          </a:xfrm>
        </p:spPr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2022-05-19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500834"/>
            <a:ext cx="2895600" cy="22064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500834"/>
            <a:ext cx="2133600" cy="220641"/>
          </a:xfrm>
        </p:spPr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395536" y="1268760"/>
            <a:ext cx="8402525" cy="4881686"/>
          </a:xfrm>
        </p:spPr>
        <p:txBody>
          <a:bodyPr/>
          <a:lstStyle>
            <a:lvl1pPr algn="l">
              <a:buNone/>
              <a:defRPr sz="20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" pitchFamily="34" charset="0"/>
                <a:ea typeface="맑은 고딕" pitchFamily="50" charset="-127"/>
              </a:defRPr>
            </a:lvl1pPr>
            <a:lvl2pPr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" pitchFamily="34" charset="0"/>
                <a:ea typeface="맑은 고딕" pitchFamily="50" charset="-127"/>
              </a:defRPr>
            </a:lvl2pPr>
            <a:lvl3pPr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" pitchFamily="34" charset="0"/>
                <a:ea typeface="맑은 고딕" pitchFamily="50" charset="-127"/>
              </a:defRPr>
            </a:lvl3pPr>
            <a:lvl4pPr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" pitchFamily="34" charset="0"/>
                <a:ea typeface="맑은 고딕" pitchFamily="50" charset="-127"/>
              </a:defRPr>
            </a:lvl4pPr>
            <a:lvl5pPr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" pitchFamily="34" charset="0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395536" y="44624"/>
            <a:ext cx="7661196" cy="79690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rgbClr val="A49ECA"/>
                </a:solidFill>
                <a:latin typeface="Noto Sans" pitchFamily="34" charset="0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2022-05-19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611560" y="908720"/>
            <a:ext cx="3887370" cy="2376264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7000" kern="1200" baseline="0" dirty="0">
                <a:solidFill>
                  <a:srgbClr val="A49ECA"/>
                </a:solidFill>
                <a:effectLst/>
                <a:latin typeface="Noto Sans" pitchFamily="34" charset="0"/>
                <a:ea typeface="맑은 고딕" pitchFamily="50" charset="-127"/>
                <a:cs typeface="+mj-cs"/>
              </a:defRPr>
            </a:lvl1pPr>
          </a:lstStyle>
          <a:p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9026"/>
            <a:ext cx="8229600" cy="79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062021"/>
            <a:ext cx="8229600" cy="5286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429396"/>
            <a:ext cx="2133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2022-05-19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429396"/>
            <a:ext cx="2895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429396"/>
            <a:ext cx="2133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1" r:id="rId3"/>
    <p:sldLayoutId id="2147483656" r:id="rId4"/>
    <p:sldLayoutId id="2147483650" r:id="rId5"/>
    <p:sldLayoutId id="2147483657" r:id="rId6"/>
  </p:sldLayoutIdLst>
  <p:txStyles>
    <p:titleStyle>
      <a:lvl1pPr algn="l" defTabSz="914400" rtl="0" eaLnBrk="1" latinLnBrk="1" hangingPunct="1">
        <a:spcBef>
          <a:spcPct val="0"/>
        </a:spcBef>
        <a:buNone/>
        <a:defRPr lang="ko-KR" altLang="en-US" sz="3500" kern="1200">
          <a:solidFill>
            <a:sysClr val="windowText" lastClr="000000"/>
          </a:solidFill>
          <a:latin typeface="맑은 고딕" pitchFamily="50" charset="-127"/>
          <a:ea typeface="맑은 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25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8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18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8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lang="ko-KR" altLang="en-US" sz="1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539552" y="2492896"/>
            <a:ext cx="8064896" cy="1585337"/>
          </a:xfrm>
        </p:spPr>
        <p:txBody>
          <a:bodyPr/>
          <a:lstStyle/>
          <a:p>
            <a:pPr lvl="0" algn="ctr">
              <a:defRPr lang="ko-KR" altLang="en-US"/>
            </a:pPr>
            <a:r>
              <a:rPr lang="en-US" altLang="ko-KR" b="1" dirty="0">
                <a:solidFill>
                  <a:schemeClr val="bg1">
                    <a:lumMod val="30000"/>
                  </a:schemeClr>
                </a:solidFill>
              </a:rPr>
              <a:t>3</a:t>
            </a:r>
            <a:r>
              <a:rPr lang="ko-KR" altLang="en-US" b="1" dirty="0">
                <a:solidFill>
                  <a:schemeClr val="bg1">
                    <a:lumMod val="30000"/>
                  </a:schemeClr>
                </a:solidFill>
              </a:rPr>
              <a:t>주차 정리 및 실습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1">
                    <a:lumMod val="30000"/>
                  </a:schemeClr>
                </a:solidFill>
              </a:rPr>
              <a:t>인공지능 학습용 대표적인 </a:t>
            </a:r>
            <a:r>
              <a:rPr lang="en-US" altLang="ko-KR">
                <a:solidFill>
                  <a:schemeClr val="accent1">
                    <a:lumMod val="30000"/>
                  </a:schemeClr>
                </a:solidFill>
              </a:rPr>
              <a:t>Hyperparameter</a:t>
            </a:r>
          </a:p>
        </p:txBody>
      </p:sp>
      <p:sp>
        <p:nvSpPr>
          <p:cNvPr id="46" name="내용 개체 틀 36"/>
          <p:cNvSpPr>
            <a:spLocks noGrp="1"/>
          </p:cNvSpPr>
          <p:nvPr/>
        </p:nvSpPr>
        <p:spPr>
          <a:xfrm>
            <a:off x="395536" y="1268760"/>
            <a:ext cx="8402525" cy="936104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342900" lvl="0" indent="-3429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 lang="ko-KR" altLang="en-US"/>
            </a:pPr>
            <a:r>
              <a:rPr kumimoji="0" lang="en-US" altLang="ko-KR" sz="2000" b="0" i="0" u="none" strike="noStrike" kern="1200" cap="none" spc="0" normalizeH="0" baseline="0">
                <a:solidFill>
                  <a:srgbClr val="0D0D0D"/>
                </a:solidFill>
                <a:latin typeface="Noto Sans"/>
              </a:rPr>
              <a:t>Optimizer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0D0D0D"/>
                </a:solidFill>
                <a:latin typeface="Noto Sans"/>
              </a:rPr>
              <a:t>와 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0D0D0D"/>
                </a:solidFill>
                <a:latin typeface="Noto Sans"/>
              </a:rPr>
              <a:t>Learning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0D0D0D"/>
                </a:solidFill>
                <a:latin typeface="Noto Sans"/>
              </a:rPr>
              <a:t> 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0D0D0D"/>
                </a:solidFill>
                <a:latin typeface="Noto Sans"/>
              </a:rPr>
              <a:t>rate</a:t>
            </a:r>
          </a:p>
        </p:txBody>
      </p:sp>
      <p:sp>
        <p:nvSpPr>
          <p:cNvPr id="48" name="내용 개체 틀 36"/>
          <p:cNvSpPr>
            <a:spLocks noGrp="1"/>
          </p:cNvSpPr>
          <p:nvPr/>
        </p:nvSpPr>
        <p:spPr>
          <a:xfrm>
            <a:off x="827583" y="1631899"/>
            <a:ext cx="7776864" cy="273320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342900" lvl="0" indent="-3429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2000" b="0" i="0" u="none" strike="noStrike" kern="1200" cap="none" spc="0" normalizeH="0" baseline="0" dirty="0">
                <a:solidFill>
                  <a:srgbClr val="0D0D0D"/>
                </a:solidFill>
                <a:latin typeface="Noto Sans"/>
              </a:rPr>
              <a:t>모델의 </a:t>
            </a:r>
            <a:r>
              <a:rPr kumimoji="0" lang="en-US" altLang="ko-KR" sz="2000" b="0" i="0" u="none" strike="noStrike" kern="1200" cap="none" spc="0" normalizeH="0" baseline="0" dirty="0">
                <a:solidFill>
                  <a:srgbClr val="0D0D0D"/>
                </a:solidFill>
                <a:latin typeface="Noto Sans"/>
              </a:rPr>
              <a:t>loss</a:t>
            </a:r>
            <a:r>
              <a:rPr kumimoji="0" lang="ko-KR" altLang="en-US" sz="2000" b="0" i="0" u="none" strike="noStrike" kern="1200" cap="none" spc="0" normalizeH="0" baseline="0" dirty="0">
                <a:solidFill>
                  <a:srgbClr val="0D0D0D"/>
                </a:solidFill>
                <a:latin typeface="Noto Sans"/>
              </a:rPr>
              <a:t>가 최저가 되는 모델 </a:t>
            </a:r>
            <a:r>
              <a:rPr kumimoji="0" lang="en-US" altLang="ko-KR" sz="2000" b="0" i="0" u="none" strike="noStrike" kern="1200" cap="none" spc="0" normalizeH="0" baseline="0" dirty="0">
                <a:solidFill>
                  <a:srgbClr val="0D0D0D"/>
                </a:solidFill>
                <a:latin typeface="Noto Sans"/>
              </a:rPr>
              <a:t>weight</a:t>
            </a:r>
            <a:r>
              <a:rPr kumimoji="0" lang="ko-KR" altLang="en-US" sz="2000" b="0" i="0" u="none" strike="noStrike" kern="1200" cap="none" spc="0" normalizeH="0" baseline="0" dirty="0">
                <a:solidFill>
                  <a:srgbClr val="0D0D0D"/>
                </a:solidFill>
                <a:latin typeface="Noto Sans"/>
              </a:rPr>
              <a:t> 값을 찾는 알고리즘</a:t>
            </a:r>
          </a:p>
          <a:p>
            <a:pPr marL="342900" lvl="0" indent="-3429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2000" b="0" i="0" u="none" strike="noStrike" kern="1200" cap="none" spc="0" normalizeH="0" baseline="0" dirty="0">
                <a:solidFill>
                  <a:srgbClr val="0D0D0D"/>
                </a:solidFill>
                <a:latin typeface="Noto Sans"/>
              </a:rPr>
              <a:t>지역 </a:t>
            </a:r>
            <a:r>
              <a:rPr kumimoji="0" lang="ko-KR" altLang="en-US" sz="2000" b="0" i="0" u="none" strike="noStrike" kern="1200" cap="none" spc="0" normalizeH="0" baseline="0" dirty="0" err="1">
                <a:solidFill>
                  <a:srgbClr val="0D0D0D"/>
                </a:solidFill>
                <a:latin typeface="Noto Sans"/>
              </a:rPr>
              <a:t>극소점</a:t>
            </a:r>
            <a:r>
              <a:rPr kumimoji="0" lang="en-US" altLang="ko-KR" sz="2000" b="0" i="0" u="none" strike="noStrike" kern="1200" cap="none" spc="0" normalizeH="0" baseline="0" dirty="0">
                <a:solidFill>
                  <a:srgbClr val="0D0D0D"/>
                </a:solidFill>
                <a:latin typeface="Noto Sans"/>
              </a:rPr>
              <a:t>(local minimum)</a:t>
            </a:r>
            <a:r>
              <a:rPr kumimoji="0" lang="ko-KR" altLang="en-US" sz="2000" b="0" i="0" u="none" strike="noStrike" kern="1200" cap="none" spc="0" normalizeH="0" baseline="0" dirty="0">
                <a:solidFill>
                  <a:srgbClr val="0D0D0D"/>
                </a:solidFill>
                <a:latin typeface="Noto Sans"/>
              </a:rPr>
              <a:t>에 빠지지 않고</a:t>
            </a:r>
            <a:endParaRPr kumimoji="0" lang="en-US" altLang="ko-KR" sz="2000" b="0" i="0" u="none" strike="noStrike" kern="1200" cap="none" spc="0" normalizeH="0" baseline="0" dirty="0">
              <a:solidFill>
                <a:srgbClr val="0D0D0D"/>
              </a:solidFill>
              <a:latin typeface="Noto Sans"/>
            </a:endParaRPr>
          </a:p>
          <a:p>
            <a:pPr lvl="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ko-KR" sz="2000" dirty="0">
                <a:solidFill>
                  <a:srgbClr val="0D0D0D"/>
                </a:solidFill>
                <a:latin typeface="Noto Sans"/>
              </a:rPr>
              <a:t>       </a:t>
            </a:r>
            <a:r>
              <a:rPr kumimoji="0" lang="en-US" altLang="ko-KR" sz="2000" b="0" i="0" u="none" strike="noStrike" kern="1200" cap="none" spc="0" normalizeH="0" baseline="0" dirty="0">
                <a:solidFill>
                  <a:srgbClr val="0D0D0D"/>
                </a:solidFill>
                <a:latin typeface="Noto Sans"/>
              </a:rPr>
              <a:t>loss</a:t>
            </a:r>
            <a:r>
              <a:rPr kumimoji="0" lang="ko-KR" altLang="en-US" sz="2000" b="0" i="0" u="none" strike="noStrike" kern="1200" cap="none" spc="0" normalizeH="0" baseline="0" dirty="0">
                <a:solidFill>
                  <a:srgbClr val="0D0D0D"/>
                </a:solidFill>
                <a:latin typeface="Noto Sans"/>
              </a:rPr>
              <a:t>가 최소가 되는</a:t>
            </a:r>
            <a:r>
              <a:rPr lang="en-US" altLang="ko-KR" sz="2000" dirty="0">
                <a:solidFill>
                  <a:srgbClr val="0D0D0D"/>
                </a:solidFill>
                <a:latin typeface="Noto Sans"/>
              </a:rPr>
              <a:t> </a:t>
            </a:r>
            <a:r>
              <a:rPr kumimoji="0" lang="ko-KR" altLang="en-US" sz="2000" b="0" i="0" u="none" strike="noStrike" kern="1200" cap="none" spc="0" normalizeH="0" baseline="0" dirty="0">
                <a:solidFill>
                  <a:srgbClr val="0D0D0D"/>
                </a:solidFill>
                <a:latin typeface="Noto Sans"/>
              </a:rPr>
              <a:t>지점</a:t>
            </a:r>
            <a:r>
              <a:rPr kumimoji="0" lang="en-US" altLang="ko-KR" sz="2000" b="0" i="0" u="none" strike="noStrike" kern="1200" cap="none" spc="0" normalizeH="0" baseline="0" dirty="0">
                <a:solidFill>
                  <a:srgbClr val="0D0D0D"/>
                </a:solidFill>
                <a:latin typeface="Noto Sans"/>
              </a:rPr>
              <a:t>(global minimum)</a:t>
            </a:r>
            <a:r>
              <a:rPr kumimoji="0" lang="ko-KR" altLang="en-US" sz="2000" b="0" i="0" u="none" strike="noStrike" kern="1200" cap="none" spc="0" normalizeH="0" baseline="0" dirty="0">
                <a:solidFill>
                  <a:srgbClr val="0D0D0D"/>
                </a:solidFill>
                <a:latin typeface="Noto Sans"/>
              </a:rPr>
              <a:t>에 도달하는 </a:t>
            </a:r>
            <a:r>
              <a:rPr lang="ko-KR" altLang="en-US" sz="2000" dirty="0">
                <a:solidFill>
                  <a:srgbClr val="0D0D0D"/>
                </a:solidFill>
                <a:latin typeface="Noto Sans"/>
              </a:rPr>
              <a:t>것이</a:t>
            </a:r>
            <a:r>
              <a:rPr kumimoji="0" lang="ko-KR" altLang="en-US" sz="2000" b="0" i="0" u="none" strike="noStrike" kern="1200" cap="none" spc="0" normalizeH="0" baseline="0" dirty="0">
                <a:solidFill>
                  <a:srgbClr val="0D0D0D"/>
                </a:solidFill>
                <a:latin typeface="Noto Sans"/>
              </a:rPr>
              <a:t> 목표</a:t>
            </a:r>
          </a:p>
          <a:p>
            <a:pPr marL="342900" lvl="0" indent="-3429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endParaRPr kumimoji="0" lang="ko-KR" altLang="en-US" sz="2000" b="0" i="0" u="none" strike="noStrike" kern="1200" cap="none" spc="0" normalizeH="0" baseline="0" dirty="0">
              <a:solidFill>
                <a:srgbClr val="0D0D0D"/>
              </a:solidFill>
              <a:latin typeface="Noto Sans"/>
            </a:endParaRPr>
          </a:p>
        </p:txBody>
      </p:sp>
      <p:pic>
        <p:nvPicPr>
          <p:cNvPr id="50" name="그림 4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55776" y="3051539"/>
            <a:ext cx="4468275" cy="26271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dirty="0">
                <a:solidFill>
                  <a:schemeClr val="accent1">
                    <a:lumMod val="30000"/>
                  </a:schemeClr>
                </a:solidFill>
              </a:rPr>
              <a:t>인공지능 학습용 대표적인 </a:t>
            </a:r>
            <a:r>
              <a:rPr lang="en-US" altLang="ko-KR" dirty="0">
                <a:solidFill>
                  <a:schemeClr val="accent1">
                    <a:lumMod val="30000"/>
                  </a:schemeClr>
                </a:solidFill>
              </a:rPr>
              <a:t>Hyperparameter</a:t>
            </a:r>
          </a:p>
        </p:txBody>
      </p:sp>
      <p:sp>
        <p:nvSpPr>
          <p:cNvPr id="46" name="내용 개체 틀 36"/>
          <p:cNvSpPr>
            <a:spLocks noGrp="1"/>
          </p:cNvSpPr>
          <p:nvPr/>
        </p:nvSpPr>
        <p:spPr>
          <a:xfrm>
            <a:off x="395536" y="1268760"/>
            <a:ext cx="8402525" cy="936104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342900" lvl="0" indent="-3429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 lang="ko-KR" altLang="en-US"/>
            </a:pPr>
            <a:r>
              <a:rPr kumimoji="0" lang="en-US" altLang="ko-KR" sz="2000" b="0" i="0" u="none" strike="noStrike" kern="1200" cap="none" spc="0" normalizeH="0" baseline="0">
                <a:solidFill>
                  <a:srgbClr val="0D0D0D"/>
                </a:solidFill>
                <a:latin typeface="Noto Sans"/>
              </a:rPr>
              <a:t>Optimizer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0D0D0D"/>
                </a:solidFill>
                <a:latin typeface="Noto Sans"/>
              </a:rPr>
              <a:t>와 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0D0D0D"/>
                </a:solidFill>
                <a:latin typeface="Noto Sans"/>
              </a:rPr>
              <a:t>Learning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0D0D0D"/>
                </a:solidFill>
                <a:latin typeface="Noto Sans"/>
              </a:rPr>
              <a:t> 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0D0D0D"/>
                </a:solidFill>
                <a:latin typeface="Noto Sans"/>
              </a:rPr>
              <a:t>rate</a:t>
            </a:r>
          </a:p>
        </p:txBody>
      </p:sp>
      <p:sp>
        <p:nvSpPr>
          <p:cNvPr id="51" name="내용 개체 틀 36"/>
          <p:cNvSpPr>
            <a:spLocks noGrp="1"/>
          </p:cNvSpPr>
          <p:nvPr/>
        </p:nvSpPr>
        <p:spPr>
          <a:xfrm>
            <a:off x="827583" y="1631899"/>
            <a:ext cx="7776864" cy="273320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342900" lvl="0" indent="-3429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en-US" altLang="ko-KR" sz="2000" b="0" i="0" u="none" strike="noStrike" kern="1200" cap="none" spc="0" normalizeH="0" baseline="0" dirty="0">
                <a:solidFill>
                  <a:srgbClr val="0D0D0D"/>
                </a:solidFill>
                <a:latin typeface="Noto Sans"/>
              </a:rPr>
              <a:t>SGD(Stochastic Gradient Descent): </a:t>
            </a:r>
            <a:r>
              <a:rPr kumimoji="0" lang="ko-KR" altLang="en-US" sz="2000" b="0" i="0" u="none" strike="noStrike" kern="1200" cap="none" spc="0" normalizeH="0" baseline="0" dirty="0" err="1">
                <a:solidFill>
                  <a:srgbClr val="0D0D0D"/>
                </a:solidFill>
                <a:latin typeface="Noto Sans"/>
              </a:rPr>
              <a:t>경사하강법</a:t>
            </a:r>
            <a:r>
              <a:rPr kumimoji="0" lang="en-US" altLang="ko-KR" sz="2000" b="0" i="0" u="none" strike="noStrike" kern="1200" cap="none" spc="0" normalizeH="0" baseline="0" dirty="0">
                <a:solidFill>
                  <a:srgbClr val="0D0D0D"/>
                </a:solidFill>
                <a:latin typeface="Noto Sans"/>
              </a:rPr>
              <a:t>. </a:t>
            </a:r>
            <a:r>
              <a:rPr kumimoji="0" lang="ko-KR" altLang="en-US" sz="2000" b="0" i="0" u="none" strike="noStrike" kern="1200" cap="none" spc="0" normalizeH="0" baseline="0" dirty="0">
                <a:solidFill>
                  <a:srgbClr val="0D0D0D"/>
                </a:solidFill>
                <a:latin typeface="Noto Sans"/>
              </a:rPr>
              <a:t>경사가 급할수록 </a:t>
            </a:r>
            <a:r>
              <a:rPr kumimoji="0" lang="en-US" altLang="ko-KR" sz="2000" b="0" i="0" u="none" strike="noStrike" kern="1200" cap="none" spc="0" normalizeH="0" baseline="0" dirty="0">
                <a:solidFill>
                  <a:srgbClr val="0D0D0D"/>
                </a:solidFill>
                <a:latin typeface="Noto Sans"/>
              </a:rPr>
              <a:t>weight </a:t>
            </a:r>
            <a:r>
              <a:rPr kumimoji="0" lang="ko-KR" altLang="en-US" sz="2000" b="0" i="0" u="none" strike="noStrike" kern="1200" cap="none" spc="0" normalizeH="0" baseline="0" dirty="0">
                <a:solidFill>
                  <a:srgbClr val="0D0D0D"/>
                </a:solidFill>
                <a:latin typeface="Noto Sans"/>
              </a:rPr>
              <a:t>값이 크게 변함</a:t>
            </a:r>
          </a:p>
          <a:p>
            <a:pPr marL="342900" lvl="0" indent="-3429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en-US" altLang="ko-KR" sz="2000" b="0" i="0" u="none" strike="noStrike" kern="1200" cap="none" spc="0" normalizeH="0" baseline="0" dirty="0">
                <a:solidFill>
                  <a:srgbClr val="0D0D0D"/>
                </a:solidFill>
                <a:latin typeface="Noto Sans"/>
              </a:rPr>
              <a:t>Momentum: </a:t>
            </a:r>
            <a:r>
              <a:rPr kumimoji="0" lang="ko-KR" altLang="en-US" sz="2000" b="0" i="0" u="none" strike="noStrike" kern="1200" cap="none" spc="0" normalizeH="0" baseline="0" dirty="0">
                <a:solidFill>
                  <a:srgbClr val="0D0D0D"/>
                </a:solidFill>
                <a:latin typeface="Noto Sans"/>
              </a:rPr>
              <a:t>관성 개념을 더해</a:t>
            </a:r>
            <a:r>
              <a:rPr kumimoji="0" lang="en-US" altLang="ko-KR" sz="2000" b="0" i="0" u="none" strike="noStrike" kern="1200" cap="none" spc="0" normalizeH="0" baseline="0" dirty="0">
                <a:solidFill>
                  <a:srgbClr val="0D0D0D"/>
                </a:solidFill>
                <a:latin typeface="Noto Sans"/>
              </a:rPr>
              <a:t>,</a:t>
            </a:r>
            <a:r>
              <a:rPr kumimoji="0" lang="ko-KR" altLang="en-US" sz="2000" b="0" i="0" u="none" strike="noStrike" kern="1200" cap="none" spc="0" normalizeH="0" baseline="0" dirty="0">
                <a:solidFill>
                  <a:srgbClr val="0D0D0D"/>
                </a:solidFill>
                <a:latin typeface="Noto Sans"/>
              </a:rPr>
              <a:t> 경사 완급에 따라 변화 정도 조절</a:t>
            </a:r>
          </a:p>
          <a:p>
            <a:pPr marL="342900" lvl="0" indent="-3429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en-US" altLang="ko-KR" sz="2000" b="0" i="0" u="none" strike="noStrike" kern="1200" cap="none" spc="0" normalizeH="0" baseline="0" dirty="0" err="1">
                <a:solidFill>
                  <a:srgbClr val="0D0D0D"/>
                </a:solidFill>
                <a:latin typeface="Noto Sans"/>
              </a:rPr>
              <a:t>AdaGrad</a:t>
            </a:r>
            <a:r>
              <a:rPr kumimoji="0" lang="en-US" altLang="ko-KR" sz="2000" b="0" i="0" u="none" strike="noStrike" kern="1200" cap="none" spc="0" normalizeH="0" baseline="0" dirty="0">
                <a:solidFill>
                  <a:srgbClr val="0D0D0D"/>
                </a:solidFill>
                <a:latin typeface="Noto Sans"/>
              </a:rPr>
              <a:t>(</a:t>
            </a:r>
            <a:r>
              <a:rPr kumimoji="0" lang="en-US" altLang="ko-KR" sz="2000" b="0" i="0" u="none" strike="noStrike" kern="1200" cap="none" spc="0" normalizeH="0" baseline="0" dirty="0" err="1">
                <a:solidFill>
                  <a:srgbClr val="0D0D0D"/>
                </a:solidFill>
                <a:latin typeface="Noto Sans"/>
              </a:rPr>
              <a:t>RMSprop</a:t>
            </a:r>
            <a:r>
              <a:rPr kumimoji="0" lang="en-US" altLang="ko-KR" sz="2000" b="0" i="0" u="none" strike="noStrike" kern="1200" cap="none" spc="0" normalizeH="0" baseline="0" dirty="0">
                <a:solidFill>
                  <a:srgbClr val="0D0D0D"/>
                </a:solidFill>
                <a:latin typeface="Noto Sans"/>
              </a:rPr>
              <a:t>): </a:t>
            </a:r>
            <a:r>
              <a:rPr kumimoji="0" lang="ko-KR" altLang="en-US" sz="2000" b="0" i="0" u="none" strike="noStrike" kern="1200" cap="none" spc="0" normalizeH="0" baseline="0" dirty="0">
                <a:solidFill>
                  <a:srgbClr val="0D0D0D"/>
                </a:solidFill>
                <a:latin typeface="Noto Sans"/>
              </a:rPr>
              <a:t>학습이 깊어질수록 </a:t>
            </a:r>
            <a:r>
              <a:rPr kumimoji="0" lang="en-US" altLang="ko-KR" sz="2000" b="0" i="0" u="none" strike="noStrike" kern="1200" cap="none" spc="0" normalizeH="0" baseline="0" dirty="0">
                <a:solidFill>
                  <a:srgbClr val="0D0D0D"/>
                </a:solidFill>
                <a:latin typeface="Noto Sans"/>
              </a:rPr>
              <a:t>weight</a:t>
            </a:r>
            <a:r>
              <a:rPr kumimoji="0" lang="ko-KR" altLang="en-US" sz="2000" b="0" i="0" u="none" strike="noStrike" kern="1200" cap="none" spc="0" normalizeH="0" baseline="0" dirty="0">
                <a:solidFill>
                  <a:srgbClr val="0D0D0D"/>
                </a:solidFill>
                <a:latin typeface="Noto Sans"/>
              </a:rPr>
              <a:t>값이 적게 변함</a:t>
            </a:r>
          </a:p>
          <a:p>
            <a:pPr marL="342900" lvl="0" indent="-3429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en-US" altLang="ko-KR" sz="2000" b="0" i="0" u="none" strike="noStrike" kern="1200" cap="none" spc="0" normalizeH="0" baseline="0" dirty="0">
                <a:solidFill>
                  <a:srgbClr val="0D0D0D"/>
                </a:solidFill>
                <a:latin typeface="Noto Sans"/>
              </a:rPr>
              <a:t>Adam:</a:t>
            </a:r>
            <a:r>
              <a:rPr kumimoji="0" lang="ko-KR" altLang="en-US" sz="2000" b="0" i="0" u="none" strike="noStrike" kern="1200" cap="none" spc="0" normalizeH="0" baseline="0" dirty="0">
                <a:solidFill>
                  <a:srgbClr val="0D0D0D"/>
                </a:solidFill>
                <a:latin typeface="Noto Sans"/>
              </a:rPr>
              <a:t> </a:t>
            </a:r>
            <a:r>
              <a:rPr kumimoji="0" lang="en-US" altLang="ko-KR" sz="2000" b="0" i="0" u="none" strike="noStrike" kern="1200" cap="none" spc="0" normalizeH="0" baseline="0" dirty="0">
                <a:solidFill>
                  <a:srgbClr val="0D0D0D"/>
                </a:solidFill>
                <a:latin typeface="Noto Sans"/>
              </a:rPr>
              <a:t>Momentum</a:t>
            </a:r>
            <a:r>
              <a:rPr kumimoji="0" lang="ko-KR" altLang="en-US" sz="2000" b="0" i="0" u="none" strike="noStrike" kern="1200" cap="none" spc="0" normalizeH="0" baseline="0" dirty="0">
                <a:solidFill>
                  <a:srgbClr val="0D0D0D"/>
                </a:solidFill>
                <a:latin typeface="Noto Sans"/>
              </a:rPr>
              <a:t>과 </a:t>
            </a:r>
            <a:r>
              <a:rPr kumimoji="0" lang="en-US" altLang="ko-KR" sz="2000" b="0" i="0" u="none" strike="noStrike" kern="1200" cap="none" spc="0" normalizeH="0" baseline="0" dirty="0" err="1">
                <a:solidFill>
                  <a:srgbClr val="0D0D0D"/>
                </a:solidFill>
                <a:latin typeface="Noto Sans"/>
              </a:rPr>
              <a:t>AdaGrad</a:t>
            </a:r>
            <a:r>
              <a:rPr kumimoji="0" lang="ko-KR" altLang="en-US" sz="2000" b="0" i="0" u="none" strike="noStrike" kern="1200" cap="none" spc="0" normalizeH="0" baseline="0" dirty="0">
                <a:solidFill>
                  <a:srgbClr val="0D0D0D"/>
                </a:solidFill>
                <a:latin typeface="Noto Sans"/>
              </a:rPr>
              <a:t>의 특징을 모두 반영</a:t>
            </a:r>
          </a:p>
          <a:p>
            <a:pPr marL="342900" lvl="0" indent="-3429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2000" b="0" i="0" u="none" strike="noStrike" kern="1200" cap="none" spc="0" normalizeH="0" baseline="0" dirty="0">
                <a:solidFill>
                  <a:srgbClr val="0D0D0D"/>
                </a:solidFill>
                <a:latin typeface="Noto Sans"/>
              </a:rPr>
              <a:t>https://pytorch.org/docs/stable/optim.html</a:t>
            </a:r>
          </a:p>
        </p:txBody>
      </p:sp>
      <p:pic>
        <p:nvPicPr>
          <p:cNvPr id="52" name="그림 5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47664" y="4243771"/>
            <a:ext cx="6577225" cy="13446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1">
                    <a:lumMod val="30000"/>
                  </a:schemeClr>
                </a:solidFill>
              </a:rPr>
              <a:t>인공지능 학습용 대표적인 </a:t>
            </a:r>
            <a:r>
              <a:rPr lang="en-US" altLang="ko-KR">
                <a:solidFill>
                  <a:schemeClr val="accent1">
                    <a:lumMod val="30000"/>
                  </a:schemeClr>
                </a:solidFill>
              </a:rPr>
              <a:t>Hyperparameter</a:t>
            </a:r>
          </a:p>
        </p:txBody>
      </p:sp>
      <p:sp>
        <p:nvSpPr>
          <p:cNvPr id="46" name="내용 개체 틀 36"/>
          <p:cNvSpPr>
            <a:spLocks noGrp="1"/>
          </p:cNvSpPr>
          <p:nvPr/>
        </p:nvSpPr>
        <p:spPr>
          <a:xfrm>
            <a:off x="395536" y="1268760"/>
            <a:ext cx="8402525" cy="936104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342900" lvl="0" indent="-3429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 lang="ko-KR" altLang="en-US"/>
            </a:pPr>
            <a:r>
              <a:rPr kumimoji="0" lang="en-US" altLang="ko-KR" sz="2000" b="0" i="0" u="none" strike="noStrike" kern="1200" cap="none" spc="0" normalizeH="0" baseline="0">
                <a:solidFill>
                  <a:srgbClr val="0D0D0D"/>
                </a:solidFill>
                <a:latin typeface="Noto Sans"/>
              </a:rPr>
              <a:t>Optimizer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0D0D0D"/>
                </a:solidFill>
                <a:latin typeface="Noto Sans"/>
              </a:rPr>
              <a:t>와 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0D0D0D"/>
                </a:solidFill>
                <a:latin typeface="Noto Sans"/>
              </a:rPr>
              <a:t>Learning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0D0D0D"/>
                </a:solidFill>
                <a:latin typeface="Noto Sans"/>
              </a:rPr>
              <a:t> 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0D0D0D"/>
                </a:solidFill>
                <a:latin typeface="Noto Sans"/>
              </a:rPr>
              <a:t>rate</a:t>
            </a:r>
          </a:p>
        </p:txBody>
      </p:sp>
      <p:sp>
        <p:nvSpPr>
          <p:cNvPr id="48" name="내용 개체 틀 36"/>
          <p:cNvSpPr>
            <a:spLocks noGrp="1"/>
          </p:cNvSpPr>
          <p:nvPr/>
        </p:nvSpPr>
        <p:spPr>
          <a:xfrm>
            <a:off x="827583" y="1631899"/>
            <a:ext cx="7776864" cy="273320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342900" lvl="0" indent="-3429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en-US" altLang="ko-KR" sz="2000" b="0" i="0" u="none" strike="noStrike" kern="1200" cap="none" spc="0" normalizeH="0" baseline="0" dirty="0">
                <a:solidFill>
                  <a:srgbClr val="0D0D0D"/>
                </a:solidFill>
                <a:latin typeface="Noto Sans"/>
              </a:rPr>
              <a:t>learning</a:t>
            </a:r>
            <a:r>
              <a:rPr kumimoji="0" lang="ko-KR" altLang="en-US" sz="2000" b="0" i="0" u="none" strike="noStrike" kern="1200" cap="none" spc="0" normalizeH="0" baseline="0" dirty="0">
                <a:solidFill>
                  <a:srgbClr val="0D0D0D"/>
                </a:solidFill>
                <a:latin typeface="Noto Sans"/>
              </a:rPr>
              <a:t> </a:t>
            </a:r>
            <a:r>
              <a:rPr kumimoji="0" lang="en-US" altLang="ko-KR" sz="2000" b="0" i="0" u="none" strike="noStrike" kern="1200" cap="none" spc="0" normalizeH="0" baseline="0" dirty="0">
                <a:solidFill>
                  <a:srgbClr val="0D0D0D"/>
                </a:solidFill>
                <a:latin typeface="Noto Sans"/>
              </a:rPr>
              <a:t>rate: weight</a:t>
            </a:r>
            <a:r>
              <a:rPr kumimoji="0" lang="ko-KR" altLang="en-US" sz="2000" b="0" i="0" u="none" strike="noStrike" kern="1200" cap="none" spc="0" normalizeH="0" baseline="0" dirty="0">
                <a:solidFill>
                  <a:srgbClr val="0D0D0D"/>
                </a:solidFill>
                <a:latin typeface="Noto Sans"/>
              </a:rPr>
              <a:t> 변화 정도를 조절할 수 있는 파라미터</a:t>
            </a:r>
          </a:p>
          <a:p>
            <a:pPr marL="342900" lvl="0" indent="-3429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en-US" altLang="ko-KR" sz="2000" b="0" i="0" u="none" strike="noStrike" kern="1200" cap="none" spc="0" normalizeH="0" baseline="0" dirty="0">
                <a:solidFill>
                  <a:srgbClr val="0D0D0D"/>
                </a:solidFill>
                <a:latin typeface="Noto Sans"/>
              </a:rPr>
              <a:t>rate</a:t>
            </a:r>
            <a:r>
              <a:rPr kumimoji="0" lang="ko-KR" altLang="en-US" sz="2000" b="0" i="0" u="none" strike="noStrike" kern="1200" cap="none" spc="0" normalizeH="0" baseline="0" dirty="0">
                <a:solidFill>
                  <a:srgbClr val="0D0D0D"/>
                </a:solidFill>
                <a:latin typeface="Noto Sans"/>
              </a:rPr>
              <a:t>가 크면 </a:t>
            </a:r>
            <a:r>
              <a:rPr kumimoji="0" lang="en-US" altLang="ko-KR" sz="2000" b="0" i="0" u="none" strike="noStrike" kern="1200" cap="none" spc="0" normalizeH="0" baseline="0" dirty="0">
                <a:solidFill>
                  <a:srgbClr val="0D0D0D"/>
                </a:solidFill>
                <a:latin typeface="Noto Sans"/>
              </a:rPr>
              <a:t>weight </a:t>
            </a:r>
            <a:r>
              <a:rPr kumimoji="0" lang="ko-KR" altLang="en-US" sz="2000" b="0" i="0" u="none" strike="noStrike" kern="1200" cap="none" spc="0" normalizeH="0" baseline="0" dirty="0">
                <a:solidFill>
                  <a:srgbClr val="0D0D0D"/>
                </a:solidFill>
                <a:latin typeface="Noto Sans"/>
              </a:rPr>
              <a:t>변화 정도가 큼</a:t>
            </a:r>
          </a:p>
          <a:p>
            <a:pPr marL="342900" lvl="0" indent="-3429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2000" b="0" i="0" u="none" strike="noStrike" kern="1200" cap="none" spc="0" normalizeH="0" baseline="0" dirty="0">
                <a:solidFill>
                  <a:srgbClr val="0D0D0D"/>
                </a:solidFill>
                <a:latin typeface="Noto Sans"/>
              </a:rPr>
              <a:t>일반적으로 </a:t>
            </a:r>
            <a:r>
              <a:rPr kumimoji="0" lang="en-US" altLang="ko-KR" sz="2000" b="0" i="0" u="none" strike="noStrike" kern="1200" cap="none" spc="0" normalizeH="0" baseline="0" dirty="0">
                <a:solidFill>
                  <a:srgbClr val="0D0D0D"/>
                </a:solidFill>
                <a:latin typeface="Noto Sans"/>
              </a:rPr>
              <a:t>0.01</a:t>
            </a:r>
            <a:r>
              <a:rPr kumimoji="0" lang="ko-KR" altLang="en-US" sz="2000" b="0" i="0" u="none" strike="noStrike" kern="1200" cap="none" spc="0" normalizeH="0" baseline="0" dirty="0">
                <a:solidFill>
                  <a:srgbClr val="0D0D0D"/>
                </a:solidFill>
                <a:latin typeface="Noto Sans"/>
              </a:rPr>
              <a:t> 사용하나 학습 양상을 확인하며 조절함</a:t>
            </a:r>
          </a:p>
          <a:p>
            <a:pPr marL="0" lvl="0" indent="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 dirty="0">
                <a:solidFill>
                  <a:srgbClr val="0D0D0D"/>
                </a:solidFill>
                <a:latin typeface="Noto Sans"/>
              </a:rPr>
              <a:t>      수렴이 안 되면 </a:t>
            </a:r>
            <a:r>
              <a:rPr kumimoji="0" lang="en-US" altLang="ko-KR" sz="2000" b="0" i="0" u="none" strike="noStrike" kern="1200" cap="none" spc="0" normalizeH="0" baseline="0" dirty="0">
                <a:solidFill>
                  <a:srgbClr val="0D0D0D"/>
                </a:solidFill>
                <a:latin typeface="Noto Sans"/>
              </a:rPr>
              <a:t>rate</a:t>
            </a:r>
            <a:r>
              <a:rPr kumimoji="0" lang="ko-KR" altLang="en-US" sz="2000" b="0" i="0" u="none" strike="noStrike" kern="1200" cap="none" spc="0" normalizeH="0" baseline="0" dirty="0">
                <a:solidFill>
                  <a:srgbClr val="0D0D0D"/>
                </a:solidFill>
                <a:latin typeface="Noto Sans"/>
              </a:rPr>
              <a:t>를 줄이고</a:t>
            </a:r>
            <a:r>
              <a:rPr kumimoji="0" lang="en-US" altLang="ko-KR" sz="2000" b="0" i="0" u="none" strike="noStrike" kern="1200" cap="none" spc="0" normalizeH="0" baseline="0" dirty="0">
                <a:solidFill>
                  <a:srgbClr val="0D0D0D"/>
                </a:solidFill>
                <a:latin typeface="Noto Sans"/>
              </a:rPr>
              <a:t>,</a:t>
            </a:r>
            <a:r>
              <a:rPr kumimoji="0" lang="ko-KR" altLang="en-US" sz="2000" b="0" i="0" u="none" strike="noStrike" kern="1200" cap="none" spc="0" normalizeH="0" baseline="0" dirty="0">
                <a:solidFill>
                  <a:srgbClr val="0D0D0D"/>
                </a:solidFill>
                <a:latin typeface="Noto Sans"/>
              </a:rPr>
              <a:t> </a:t>
            </a:r>
          </a:p>
          <a:p>
            <a:pPr marL="0" lvl="0" indent="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 dirty="0">
                <a:solidFill>
                  <a:srgbClr val="0D0D0D"/>
                </a:solidFill>
                <a:latin typeface="Noto Sans"/>
              </a:rPr>
              <a:t>      학습이 너무 오래 걸리면 </a:t>
            </a:r>
            <a:r>
              <a:rPr kumimoji="0" lang="en-US" altLang="ko-KR" sz="2000" b="0" i="0" u="none" strike="noStrike" kern="1200" cap="none" spc="0" normalizeH="0" baseline="0" dirty="0">
                <a:solidFill>
                  <a:srgbClr val="0D0D0D"/>
                </a:solidFill>
                <a:latin typeface="Noto Sans"/>
              </a:rPr>
              <a:t>rate</a:t>
            </a:r>
            <a:r>
              <a:rPr kumimoji="0" lang="ko-KR" altLang="en-US" sz="2000" b="0" i="0" u="none" strike="noStrike" kern="1200" cap="none" spc="0" normalizeH="0" baseline="0" dirty="0">
                <a:solidFill>
                  <a:srgbClr val="0D0D0D"/>
                </a:solidFill>
                <a:latin typeface="Noto Sans"/>
              </a:rPr>
              <a:t>를 늘리는 식</a:t>
            </a:r>
          </a:p>
        </p:txBody>
      </p:sp>
      <p:pic>
        <p:nvPicPr>
          <p:cNvPr id="51" name="그림 5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27583" y="3717032"/>
            <a:ext cx="7627322" cy="20745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ko-KR" altLang="en-US" dirty="0">
                <a:solidFill>
                  <a:schemeClr val="accent1">
                    <a:lumMod val="30000"/>
                  </a:schemeClr>
                </a:solidFill>
              </a:rPr>
              <a:t>여러 개의 </a:t>
            </a:r>
            <a:r>
              <a:rPr lang="en-US" altLang="ko-KR" dirty="0">
                <a:solidFill>
                  <a:schemeClr val="accent1">
                    <a:lumMod val="30000"/>
                  </a:schemeClr>
                </a:solidFill>
              </a:rPr>
              <a:t>xml </a:t>
            </a:r>
            <a:r>
              <a:rPr lang="ko-KR" altLang="en-US" dirty="0">
                <a:solidFill>
                  <a:schemeClr val="accent1">
                    <a:lumMod val="30000"/>
                  </a:schemeClr>
                </a:solidFill>
              </a:rPr>
              <a:t>파일을 읽어 </a:t>
            </a:r>
            <a:r>
              <a:rPr lang="en-US" altLang="ko-KR" dirty="0">
                <a:solidFill>
                  <a:schemeClr val="accent1">
                    <a:lumMod val="30000"/>
                  </a:schemeClr>
                </a:solidFill>
              </a:rPr>
              <a:t>json </a:t>
            </a:r>
            <a:r>
              <a:rPr lang="ko-KR" altLang="en-US" dirty="0">
                <a:solidFill>
                  <a:schemeClr val="accent1">
                    <a:lumMod val="30000"/>
                  </a:schemeClr>
                </a:solidFill>
              </a:rPr>
              <a:t>파일</a:t>
            </a:r>
            <a:r>
              <a:rPr lang="en-US" altLang="ko-KR" dirty="0">
                <a:solidFill>
                  <a:schemeClr val="accent1">
                    <a:lumMod val="3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accent1">
                    <a:lumMod val="30000"/>
                  </a:schemeClr>
                </a:solidFill>
              </a:rPr>
              <a:t>하나로 정리하기</a:t>
            </a:r>
          </a:p>
        </p:txBody>
      </p:sp>
      <p:sp>
        <p:nvSpPr>
          <p:cNvPr id="7" name="내용 개체 틀 36">
            <a:extLst>
              <a:ext uri="{FF2B5EF4-FFF2-40B4-BE49-F238E27FC236}">
                <a16:creationId xmlns:a16="http://schemas.microsoft.com/office/drawing/2014/main" id="{C5EE6922-A776-4C1B-A405-7A39B7EAB676}"/>
              </a:ext>
            </a:extLst>
          </p:cNvPr>
          <p:cNvSpPr>
            <a:spLocks noGrp="1"/>
          </p:cNvSpPr>
          <p:nvPr/>
        </p:nvSpPr>
        <p:spPr>
          <a:xfrm>
            <a:off x="395536" y="1268760"/>
            <a:ext cx="8402525" cy="1152128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342900" lvl="0" indent="-342900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lang="ko-KR" altLang="en-US"/>
            </a:pP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example_1.xml, example_2.xml 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내용을 읽어</a:t>
            </a: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,</a:t>
            </a:r>
          </a:p>
          <a:p>
            <a:pPr lvl="0">
              <a:lnSpc>
                <a:spcPct val="120000"/>
              </a:lnSpc>
              <a:spcBef>
                <a:spcPct val="20000"/>
              </a:spcBef>
              <a:defRPr lang="ko-KR" altLang="en-US"/>
            </a:pP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      </a:t>
            </a:r>
            <a:r>
              <a:rPr lang="en-US" altLang="ko-KR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annotations.json</a:t>
            </a: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 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파일 하나에 저장하기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31EBBDA-8A9E-4B4E-BC64-59836B3692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5262"/>
          <a:stretch/>
        </p:blipFill>
        <p:spPr>
          <a:xfrm>
            <a:off x="611560" y="2348880"/>
            <a:ext cx="8496944" cy="602214"/>
          </a:xfrm>
          <a:prstGeom prst="rect">
            <a:avLst/>
          </a:prstGeom>
        </p:spPr>
      </p:pic>
      <p:sp>
        <p:nvSpPr>
          <p:cNvPr id="8" name="내용 개체 틀 36">
            <a:extLst>
              <a:ext uri="{FF2B5EF4-FFF2-40B4-BE49-F238E27FC236}">
                <a16:creationId xmlns:a16="http://schemas.microsoft.com/office/drawing/2014/main" id="{0F6296A6-E134-45B6-8601-49FC9C1A9D03}"/>
              </a:ext>
            </a:extLst>
          </p:cNvPr>
          <p:cNvSpPr>
            <a:spLocks noGrp="1"/>
          </p:cNvSpPr>
          <p:nvPr/>
        </p:nvSpPr>
        <p:spPr>
          <a:xfrm>
            <a:off x="107504" y="2464825"/>
            <a:ext cx="2775675" cy="44841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lvl="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 lang="ko-KR" altLang="en-US"/>
            </a:pPr>
            <a:r>
              <a:rPr lang="en-US" altLang="ko-KR" dirty="0">
                <a:solidFill>
                  <a:srgbClr val="0D0D0D"/>
                </a:solidFill>
                <a:latin typeface="Noto Sans"/>
              </a:rPr>
              <a:t>x</a:t>
            </a:r>
            <a:r>
              <a:rPr kumimoji="0" lang="en-US" altLang="ko-KR" b="0" i="0" u="none" strike="noStrike" kern="1200" cap="none" spc="0" normalizeH="0" baseline="0" dirty="0">
                <a:solidFill>
                  <a:srgbClr val="0D0D0D"/>
                </a:solidFill>
                <a:latin typeface="Noto Sans"/>
              </a:rPr>
              <a:t>ml:</a:t>
            </a:r>
            <a:endParaRPr kumimoji="0" lang="ko-KR" altLang="en-US" b="0" i="0" u="none" strike="noStrike" kern="1200" cap="none" spc="0" normalizeH="0" baseline="0" dirty="0">
              <a:solidFill>
                <a:srgbClr val="0D0D0D"/>
              </a:solidFill>
              <a:latin typeface="Noto Sans"/>
            </a:endParaRPr>
          </a:p>
        </p:txBody>
      </p:sp>
      <p:sp>
        <p:nvSpPr>
          <p:cNvPr id="9" name="내용 개체 틀 36">
            <a:extLst>
              <a:ext uri="{FF2B5EF4-FFF2-40B4-BE49-F238E27FC236}">
                <a16:creationId xmlns:a16="http://schemas.microsoft.com/office/drawing/2014/main" id="{87C42A6A-FAFB-4E38-9BC5-0B63DA351BC7}"/>
              </a:ext>
            </a:extLst>
          </p:cNvPr>
          <p:cNvSpPr>
            <a:spLocks noGrp="1"/>
          </p:cNvSpPr>
          <p:nvPr/>
        </p:nvSpPr>
        <p:spPr>
          <a:xfrm>
            <a:off x="109827" y="3595766"/>
            <a:ext cx="2775675" cy="44841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lvl="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 lang="ko-KR" altLang="en-US"/>
            </a:pPr>
            <a:r>
              <a:rPr kumimoji="0" lang="en-US" altLang="ko-KR" b="0" i="0" u="none" strike="noStrike" kern="1200" cap="none" spc="0" normalizeH="0" baseline="0" dirty="0">
                <a:solidFill>
                  <a:srgbClr val="0D0D0D"/>
                </a:solidFill>
                <a:latin typeface="Noto Sans"/>
              </a:rPr>
              <a:t>json:</a:t>
            </a:r>
            <a:endParaRPr kumimoji="0" lang="ko-KR" altLang="en-US" b="0" i="0" u="none" strike="noStrike" kern="1200" cap="none" spc="0" normalizeH="0" baseline="0" dirty="0">
              <a:solidFill>
                <a:srgbClr val="0D0D0D"/>
              </a:solidFill>
              <a:latin typeface="Noto Sans"/>
            </a:endParaRPr>
          </a:p>
        </p:txBody>
      </p:sp>
      <p:sp>
        <p:nvSpPr>
          <p:cNvPr id="10" name="내용 개체 틀 36">
            <a:extLst>
              <a:ext uri="{FF2B5EF4-FFF2-40B4-BE49-F238E27FC236}">
                <a16:creationId xmlns:a16="http://schemas.microsoft.com/office/drawing/2014/main" id="{1828E2D0-4AF7-47C1-B1B7-B4F1F9F72545}"/>
              </a:ext>
            </a:extLst>
          </p:cNvPr>
          <p:cNvSpPr>
            <a:spLocks noGrp="1"/>
          </p:cNvSpPr>
          <p:nvPr/>
        </p:nvSpPr>
        <p:spPr>
          <a:xfrm>
            <a:off x="935597" y="3554584"/>
            <a:ext cx="3384376" cy="2503244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lvl="0" algn="l" defTabSz="914400" rtl="0" eaLnBrk="1" latinLnBrk="1" hangingPunct="1">
              <a:lnSpc>
                <a:spcPct val="50000"/>
              </a:lnSpc>
              <a:spcBef>
                <a:spcPct val="20000"/>
              </a:spcBef>
              <a:spcAft>
                <a:spcPts val="0"/>
              </a:spcAft>
              <a:defRPr lang="ko-KR" altLang="en-US"/>
            </a:pPr>
            <a:r>
              <a:rPr kumimoji="0" lang="en-US" altLang="ko-KR" b="0" i="0" u="none" strike="noStrike" kern="1200" cap="none" spc="0" normalizeH="0" baseline="0" dirty="0">
                <a:solidFill>
                  <a:srgbClr val="0D0D0D"/>
                </a:solidFill>
                <a:latin typeface="Noto Sans"/>
              </a:rPr>
              <a:t>[</a:t>
            </a:r>
          </a:p>
          <a:p>
            <a:pPr lvl="0" algn="l" defTabSz="914400" rtl="0" eaLnBrk="1" latinLnBrk="1" hangingPunct="1">
              <a:lnSpc>
                <a:spcPct val="50000"/>
              </a:lnSpc>
              <a:spcBef>
                <a:spcPct val="20000"/>
              </a:spcBef>
              <a:spcAft>
                <a:spcPts val="0"/>
              </a:spcAft>
              <a:defRPr lang="ko-KR" altLang="en-US"/>
            </a:pPr>
            <a:r>
              <a:rPr kumimoji="0" lang="en-US" altLang="ko-KR" b="0" i="0" u="none" strike="noStrike" kern="1200" cap="none" spc="0" normalizeH="0" baseline="0" dirty="0">
                <a:solidFill>
                  <a:srgbClr val="0D0D0D"/>
                </a:solidFill>
                <a:latin typeface="Noto Sans"/>
              </a:rPr>
              <a:t>      {</a:t>
            </a:r>
          </a:p>
          <a:p>
            <a:pPr lvl="0" algn="l" defTabSz="914400" rtl="0" eaLnBrk="1" latinLnBrk="1" hangingPunct="1">
              <a:lnSpc>
                <a:spcPct val="50000"/>
              </a:lnSpc>
              <a:spcBef>
                <a:spcPct val="20000"/>
              </a:spcBef>
              <a:spcAft>
                <a:spcPts val="0"/>
              </a:spcAft>
              <a:defRPr lang="ko-KR" altLang="en-US"/>
            </a:pPr>
            <a:r>
              <a:rPr lang="en-US" altLang="ko-KR" dirty="0">
                <a:solidFill>
                  <a:srgbClr val="0D0D0D"/>
                </a:solidFill>
                <a:latin typeface="Noto Sans"/>
              </a:rPr>
              <a:t>           ‘filename’: …</a:t>
            </a:r>
          </a:p>
          <a:p>
            <a:pPr lvl="0" algn="l" defTabSz="914400" rtl="0" eaLnBrk="1" latinLnBrk="1" hangingPunct="1">
              <a:lnSpc>
                <a:spcPct val="50000"/>
              </a:lnSpc>
              <a:spcBef>
                <a:spcPct val="20000"/>
              </a:spcBef>
              <a:spcAft>
                <a:spcPts val="0"/>
              </a:spcAft>
              <a:defRPr lang="ko-KR" altLang="en-US"/>
            </a:pPr>
            <a:r>
              <a:rPr lang="en-US" altLang="ko-KR" dirty="0">
                <a:solidFill>
                  <a:srgbClr val="0D0D0D"/>
                </a:solidFill>
                <a:latin typeface="Noto Sans"/>
              </a:rPr>
              <a:t>           ‘width’: … </a:t>
            </a:r>
          </a:p>
          <a:p>
            <a:pPr lvl="0" algn="l" defTabSz="914400" rtl="0" eaLnBrk="1" latinLnBrk="1" hangingPunct="1">
              <a:lnSpc>
                <a:spcPct val="50000"/>
              </a:lnSpc>
              <a:spcBef>
                <a:spcPct val="20000"/>
              </a:spcBef>
              <a:spcAft>
                <a:spcPts val="0"/>
              </a:spcAft>
              <a:defRPr lang="ko-KR" altLang="en-US"/>
            </a:pPr>
            <a:r>
              <a:rPr lang="en-US" altLang="ko-KR" dirty="0">
                <a:solidFill>
                  <a:srgbClr val="0D0D0D"/>
                </a:solidFill>
                <a:latin typeface="Noto Sans"/>
              </a:rPr>
              <a:t>           ‘height’: …</a:t>
            </a:r>
          </a:p>
          <a:p>
            <a:pPr lvl="0" algn="l" defTabSz="914400" rtl="0" eaLnBrk="1" latinLnBrk="1" hangingPunct="1">
              <a:lnSpc>
                <a:spcPct val="50000"/>
              </a:lnSpc>
              <a:spcBef>
                <a:spcPct val="20000"/>
              </a:spcBef>
              <a:spcAft>
                <a:spcPts val="0"/>
              </a:spcAft>
              <a:defRPr lang="ko-KR" altLang="en-US"/>
            </a:pPr>
            <a:r>
              <a:rPr lang="en-US" altLang="ko-KR" dirty="0">
                <a:solidFill>
                  <a:srgbClr val="0D0D0D"/>
                </a:solidFill>
                <a:latin typeface="Noto Sans"/>
              </a:rPr>
              <a:t>           ‘annotations’: {</a:t>
            </a:r>
          </a:p>
          <a:p>
            <a:pPr lvl="0" algn="l" defTabSz="914400" rtl="0" eaLnBrk="1" latinLnBrk="1" hangingPunct="1">
              <a:lnSpc>
                <a:spcPct val="50000"/>
              </a:lnSpc>
              <a:spcBef>
                <a:spcPct val="20000"/>
              </a:spcBef>
              <a:spcAft>
                <a:spcPts val="0"/>
              </a:spcAft>
              <a:defRPr lang="ko-KR" altLang="en-US"/>
            </a:pPr>
            <a:r>
              <a:rPr lang="en-US" altLang="ko-KR" dirty="0">
                <a:solidFill>
                  <a:srgbClr val="0D0D0D"/>
                </a:solidFill>
                <a:latin typeface="Noto Sans"/>
              </a:rPr>
              <a:t>                  ‘metatarsus’: [ … ],</a:t>
            </a:r>
          </a:p>
          <a:p>
            <a:pPr lvl="0" algn="l" defTabSz="914400" rtl="0" eaLnBrk="1" latinLnBrk="1" hangingPunct="1">
              <a:lnSpc>
                <a:spcPct val="50000"/>
              </a:lnSpc>
              <a:spcBef>
                <a:spcPct val="20000"/>
              </a:spcBef>
              <a:spcAft>
                <a:spcPts val="0"/>
              </a:spcAft>
              <a:defRPr lang="ko-KR" altLang="en-US"/>
            </a:pPr>
            <a:r>
              <a:rPr lang="en-US" altLang="ko-KR" dirty="0">
                <a:solidFill>
                  <a:srgbClr val="0D0D0D"/>
                </a:solidFill>
                <a:latin typeface="Noto Sans"/>
              </a:rPr>
              <a:t>                  ‘talus’: [ … ]</a:t>
            </a:r>
          </a:p>
          <a:p>
            <a:pPr lvl="0" algn="l" defTabSz="914400" rtl="0" eaLnBrk="1" latinLnBrk="1" hangingPunct="1">
              <a:lnSpc>
                <a:spcPct val="50000"/>
              </a:lnSpc>
              <a:spcBef>
                <a:spcPct val="20000"/>
              </a:spcBef>
              <a:spcAft>
                <a:spcPts val="0"/>
              </a:spcAft>
              <a:defRPr lang="ko-KR" altLang="en-US"/>
            </a:pPr>
            <a:r>
              <a:rPr lang="en-US" altLang="ko-KR" dirty="0">
                <a:solidFill>
                  <a:srgbClr val="0D0D0D"/>
                </a:solidFill>
                <a:latin typeface="Noto Sans"/>
              </a:rPr>
              <a:t>            }</a:t>
            </a:r>
          </a:p>
          <a:p>
            <a:pPr lvl="0" algn="l" defTabSz="914400" rtl="0" eaLnBrk="1" latinLnBrk="1" hangingPunct="1">
              <a:lnSpc>
                <a:spcPct val="50000"/>
              </a:lnSpc>
              <a:spcBef>
                <a:spcPct val="20000"/>
              </a:spcBef>
              <a:spcAft>
                <a:spcPts val="0"/>
              </a:spcAft>
              <a:defRPr lang="ko-KR" altLang="en-US"/>
            </a:pPr>
            <a:r>
              <a:rPr kumimoji="0" lang="en-US" altLang="ko-KR" b="0" i="0" u="none" strike="noStrike" kern="1200" cap="none" spc="0" normalizeH="0" baseline="0" dirty="0">
                <a:solidFill>
                  <a:srgbClr val="0D0D0D"/>
                </a:solidFill>
                <a:latin typeface="Noto Sans"/>
              </a:rPr>
              <a:t>      },</a:t>
            </a:r>
          </a:p>
          <a:p>
            <a:pPr lvl="0" algn="l" defTabSz="914400" rtl="0" eaLnBrk="1" latinLnBrk="1" hangingPunct="1">
              <a:lnSpc>
                <a:spcPct val="50000"/>
              </a:lnSpc>
              <a:spcBef>
                <a:spcPct val="20000"/>
              </a:spcBef>
              <a:spcAft>
                <a:spcPts val="0"/>
              </a:spcAft>
              <a:defRPr lang="ko-KR" altLang="en-US"/>
            </a:pPr>
            <a:endParaRPr kumimoji="0" lang="en-US" altLang="ko-KR" b="0" i="0" u="none" strike="noStrike" kern="1200" cap="none" spc="0" normalizeH="0" baseline="0" dirty="0">
              <a:solidFill>
                <a:srgbClr val="0D0D0D"/>
              </a:solidFill>
              <a:latin typeface="Noto Sans"/>
            </a:endParaRPr>
          </a:p>
          <a:p>
            <a:pPr lvl="0">
              <a:lnSpc>
                <a:spcPct val="50000"/>
              </a:lnSpc>
              <a:spcBef>
                <a:spcPct val="20000"/>
              </a:spcBef>
              <a:defRPr lang="ko-KR" altLang="en-US"/>
            </a:pPr>
            <a:r>
              <a:rPr lang="en-US" altLang="ko-KR" dirty="0">
                <a:solidFill>
                  <a:srgbClr val="0D0D0D"/>
                </a:solidFill>
                <a:latin typeface="Noto Sans"/>
              </a:rPr>
              <a:t>      { … }</a:t>
            </a:r>
            <a:endParaRPr kumimoji="0" lang="en-US" altLang="ko-KR" b="0" i="0" u="none" strike="noStrike" kern="1200" cap="none" spc="0" normalizeH="0" baseline="0" dirty="0">
              <a:solidFill>
                <a:srgbClr val="0D0D0D"/>
              </a:solidFill>
              <a:latin typeface="Noto Sans"/>
            </a:endParaRPr>
          </a:p>
          <a:p>
            <a:pPr lvl="0" algn="l" defTabSz="914400" rtl="0" eaLnBrk="1" latinLnBrk="1" hangingPunct="1">
              <a:lnSpc>
                <a:spcPct val="50000"/>
              </a:lnSpc>
              <a:spcBef>
                <a:spcPct val="20000"/>
              </a:spcBef>
              <a:spcAft>
                <a:spcPts val="0"/>
              </a:spcAft>
              <a:defRPr lang="ko-KR" altLang="en-US"/>
            </a:pPr>
            <a:endParaRPr lang="en-US" altLang="ko-KR" dirty="0">
              <a:solidFill>
                <a:srgbClr val="0D0D0D"/>
              </a:solidFill>
              <a:latin typeface="Noto Sans"/>
            </a:endParaRPr>
          </a:p>
          <a:p>
            <a:pPr lvl="0" algn="l" defTabSz="914400" rtl="0" eaLnBrk="1" latinLnBrk="1" hangingPunct="1">
              <a:lnSpc>
                <a:spcPct val="50000"/>
              </a:lnSpc>
              <a:spcBef>
                <a:spcPct val="20000"/>
              </a:spcBef>
              <a:spcAft>
                <a:spcPts val="0"/>
              </a:spcAft>
              <a:defRPr lang="ko-KR" altLang="en-US"/>
            </a:pPr>
            <a:r>
              <a:rPr kumimoji="0" lang="en-US" altLang="ko-KR" b="0" i="0" u="none" strike="noStrike" kern="1200" cap="none" spc="0" normalizeH="0" baseline="0" dirty="0">
                <a:solidFill>
                  <a:srgbClr val="0D0D0D"/>
                </a:solidFill>
                <a:latin typeface="Noto Sans"/>
              </a:rPr>
              <a:t>]</a:t>
            </a:r>
            <a:endParaRPr kumimoji="0" lang="ko-KR" altLang="en-US" b="0" i="0" u="none" strike="noStrike" kern="1200" cap="none" spc="0" normalizeH="0" baseline="0" dirty="0">
              <a:solidFill>
                <a:srgbClr val="0D0D0D"/>
              </a:solidFill>
              <a:latin typeface="Noto Sans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D22F4B5-607B-4FC3-ACBD-0874ABB37B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140968"/>
            <a:ext cx="2456516" cy="3182104"/>
          </a:xfrm>
          <a:prstGeom prst="rect">
            <a:avLst/>
          </a:prstGeom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A854DE0-0700-46A5-B89A-C47F68BBB3B0}"/>
              </a:ext>
            </a:extLst>
          </p:cNvPr>
          <p:cNvCxnSpPr>
            <a:cxnSpLocks/>
          </p:cNvCxnSpPr>
          <p:nvPr/>
        </p:nvCxnSpPr>
        <p:spPr>
          <a:xfrm flipV="1">
            <a:off x="1331640" y="3198886"/>
            <a:ext cx="3240360" cy="517503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DC5EE70F-ED03-4B06-9F6D-4B6D7690D98A}"/>
              </a:ext>
            </a:extLst>
          </p:cNvPr>
          <p:cNvCxnSpPr>
            <a:cxnSpLocks/>
          </p:cNvCxnSpPr>
          <p:nvPr/>
        </p:nvCxnSpPr>
        <p:spPr>
          <a:xfrm>
            <a:off x="1331640" y="5517232"/>
            <a:ext cx="3265158" cy="805840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" name="내용 개체 틀 36">
            <a:extLst>
              <a:ext uri="{FF2B5EF4-FFF2-40B4-BE49-F238E27FC236}">
                <a16:creationId xmlns:a16="http://schemas.microsoft.com/office/drawing/2014/main" id="{BA979323-F80A-45B6-B197-1D9B102AE75E}"/>
              </a:ext>
            </a:extLst>
          </p:cNvPr>
          <p:cNvSpPr>
            <a:spLocks noGrp="1"/>
          </p:cNvSpPr>
          <p:nvPr/>
        </p:nvSpPr>
        <p:spPr>
          <a:xfrm>
            <a:off x="6929387" y="5536306"/>
            <a:ext cx="1765945" cy="521522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lvl="0" algn="ctr" defTabSz="914400" rtl="0" eaLnBrk="1" latinLnBrk="1" hangingPunct="1">
              <a:lnSpc>
                <a:spcPct val="50000"/>
              </a:lnSpc>
              <a:spcBef>
                <a:spcPct val="20000"/>
              </a:spcBef>
              <a:spcAft>
                <a:spcPts val="0"/>
              </a:spcAft>
              <a:defRPr lang="ko-KR" altLang="en-US"/>
            </a:pPr>
            <a:r>
              <a:rPr kumimoji="0" lang="ko-KR" altLang="en-US" b="0" i="0" u="none" strike="noStrike" kern="1200" cap="none" spc="0" normalizeH="0" baseline="0" dirty="0">
                <a:solidFill>
                  <a:srgbClr val="0D0D0D"/>
                </a:solidFill>
                <a:latin typeface="Noto Sans"/>
              </a:rPr>
              <a:t>이미지 하나에</a:t>
            </a:r>
            <a:endParaRPr kumimoji="0" lang="en-US" altLang="ko-KR" b="0" i="0" u="none" strike="noStrike" kern="1200" cap="none" spc="0" normalizeH="0" baseline="0" dirty="0">
              <a:solidFill>
                <a:srgbClr val="0D0D0D"/>
              </a:solidFill>
              <a:latin typeface="Noto Sans"/>
            </a:endParaRPr>
          </a:p>
          <a:p>
            <a:pPr lvl="0" algn="ctr" defTabSz="914400" rtl="0" eaLnBrk="1" latinLnBrk="1" hangingPunct="1">
              <a:lnSpc>
                <a:spcPct val="50000"/>
              </a:lnSpc>
              <a:spcBef>
                <a:spcPct val="20000"/>
              </a:spcBef>
              <a:spcAft>
                <a:spcPts val="0"/>
              </a:spcAft>
              <a:defRPr lang="ko-KR" altLang="en-US"/>
            </a:pPr>
            <a:r>
              <a:rPr kumimoji="0" lang="ko-KR" altLang="en-US" b="0" i="0" u="none" strike="noStrike" kern="1200" cap="none" spc="0" normalizeH="0" baseline="0" dirty="0">
                <a:solidFill>
                  <a:srgbClr val="0D0D0D"/>
                </a:solidFill>
                <a:latin typeface="Noto Sans"/>
              </a:rPr>
              <a:t>대한 정보</a:t>
            </a:r>
          </a:p>
        </p:txBody>
      </p:sp>
    </p:spTree>
    <p:extLst>
      <p:ext uri="{BB962C8B-B14F-4D97-AF65-F5344CB8AC3E}">
        <p14:creationId xmlns:p14="http://schemas.microsoft.com/office/powerpoint/2010/main" val="4189119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dirty="0">
                <a:solidFill>
                  <a:schemeClr val="accent1">
                    <a:lumMod val="30000"/>
                  </a:schemeClr>
                </a:solidFill>
              </a:rPr>
              <a:t>제조품 불량</a:t>
            </a:r>
            <a:r>
              <a:rPr lang="en-US" altLang="ko-KR" dirty="0">
                <a:solidFill>
                  <a:schemeClr val="accent1">
                    <a:lumMod val="30000"/>
                  </a:schemeClr>
                </a:solidFill>
              </a:rPr>
              <a:t>(1)/</a:t>
            </a:r>
            <a:r>
              <a:rPr lang="ko-KR" altLang="en-US" dirty="0">
                <a:solidFill>
                  <a:schemeClr val="accent1">
                    <a:lumMod val="30000"/>
                  </a:schemeClr>
                </a:solidFill>
              </a:rPr>
              <a:t>정상</a:t>
            </a:r>
            <a:r>
              <a:rPr lang="en-US" altLang="ko-KR" dirty="0">
                <a:solidFill>
                  <a:schemeClr val="accent1">
                    <a:lumMod val="30000"/>
                  </a:schemeClr>
                </a:solidFill>
              </a:rPr>
              <a:t>(0) </a:t>
            </a:r>
            <a:r>
              <a:rPr lang="ko-KR" altLang="en-US" dirty="0">
                <a:solidFill>
                  <a:schemeClr val="accent1">
                    <a:lumMod val="30000"/>
                  </a:schemeClr>
                </a:solidFill>
              </a:rPr>
              <a:t>데이터셋 학습</a:t>
            </a:r>
          </a:p>
        </p:txBody>
      </p:sp>
      <p:sp>
        <p:nvSpPr>
          <p:cNvPr id="42" name="내용 개체 틀 36"/>
          <p:cNvSpPr>
            <a:spLocks noGrp="1"/>
          </p:cNvSpPr>
          <p:nvPr/>
        </p:nvSpPr>
        <p:spPr>
          <a:xfrm>
            <a:off x="395536" y="1268760"/>
            <a:ext cx="8402525" cy="504056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342900" lvl="0" indent="-342900" defTabSz="914400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lang="ko-KR" altLang="en-US"/>
            </a:pP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불량과 정상이 섞여 있는 데이터 분류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EA7AE54-0972-4C48-96FD-C7C0E76BB5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438" t="-85" r="12975" b="26011"/>
          <a:stretch/>
        </p:blipFill>
        <p:spPr>
          <a:xfrm>
            <a:off x="823932" y="2117743"/>
            <a:ext cx="3238965" cy="2607402"/>
          </a:xfrm>
          <a:prstGeom prst="rect">
            <a:avLst/>
          </a:prstGeom>
        </p:spPr>
      </p:pic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FF4F54F0-51AD-4D8B-9610-10A3D2A9EFFC}"/>
              </a:ext>
            </a:extLst>
          </p:cNvPr>
          <p:cNvSpPr/>
          <p:nvPr/>
        </p:nvSpPr>
        <p:spPr>
          <a:xfrm>
            <a:off x="4344770" y="3053847"/>
            <a:ext cx="360040" cy="576064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2">
              <a:lumMod val="30000"/>
            </a:schemeClr>
          </a:solidFill>
          <a:ln>
            <a:solidFill>
              <a:schemeClr val="tx2">
                <a:lumMod val="3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8B8FAFB-D909-4E9D-8C0A-6C66A88167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1486" y="2932163"/>
            <a:ext cx="1086002" cy="866896"/>
          </a:xfrm>
          <a:prstGeom prst="rect">
            <a:avLst/>
          </a:prstGeom>
        </p:spPr>
      </p:pic>
      <p:sp>
        <p:nvSpPr>
          <p:cNvPr id="21" name="내용 개체 틀 36">
            <a:extLst>
              <a:ext uri="{FF2B5EF4-FFF2-40B4-BE49-F238E27FC236}">
                <a16:creationId xmlns:a16="http://schemas.microsoft.com/office/drawing/2014/main" id="{59950660-DE12-4FDE-8F81-86BDA8A9C299}"/>
              </a:ext>
            </a:extLst>
          </p:cNvPr>
          <p:cNvSpPr>
            <a:spLocks noGrp="1"/>
          </p:cNvSpPr>
          <p:nvPr/>
        </p:nvSpPr>
        <p:spPr>
          <a:xfrm>
            <a:off x="755576" y="1684441"/>
            <a:ext cx="7416824" cy="44841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defRPr lang="ko-KR" altLang="en-US"/>
            </a:pPr>
            <a:r>
              <a:rPr lang="ko-KR" altLang="en-US" dirty="0">
                <a:solidFill>
                  <a:srgbClr val="0D0D0D"/>
                </a:solidFill>
                <a:latin typeface="Noto Sans"/>
              </a:rPr>
              <a:t>파일명 하단이 </a:t>
            </a:r>
            <a:r>
              <a:rPr lang="en-US" altLang="ko-KR" dirty="0">
                <a:solidFill>
                  <a:srgbClr val="0D0D0D"/>
                </a:solidFill>
                <a:latin typeface="Noto Sans"/>
              </a:rPr>
              <a:t>ok</a:t>
            </a:r>
            <a:r>
              <a:rPr lang="ko-KR" altLang="en-US" dirty="0">
                <a:solidFill>
                  <a:srgbClr val="0D0D0D"/>
                </a:solidFill>
                <a:latin typeface="Noto Sans"/>
              </a:rPr>
              <a:t>인 경우 </a:t>
            </a:r>
            <a:r>
              <a:rPr lang="en-US" altLang="ko-KR" dirty="0">
                <a:solidFill>
                  <a:srgbClr val="0D0D0D"/>
                </a:solidFill>
                <a:latin typeface="Noto Sans"/>
              </a:rPr>
              <a:t>accept, def</a:t>
            </a:r>
            <a:r>
              <a:rPr lang="ko-KR" altLang="en-US" dirty="0">
                <a:solidFill>
                  <a:srgbClr val="0D0D0D"/>
                </a:solidFill>
                <a:latin typeface="Noto Sans"/>
              </a:rPr>
              <a:t>인 경우 </a:t>
            </a:r>
            <a:r>
              <a:rPr lang="en-US" altLang="ko-KR" dirty="0">
                <a:solidFill>
                  <a:srgbClr val="0D0D0D"/>
                </a:solidFill>
                <a:latin typeface="Noto Sans"/>
              </a:rPr>
              <a:t>defect</a:t>
            </a:r>
            <a:r>
              <a:rPr lang="ko-KR" altLang="en-US" dirty="0">
                <a:solidFill>
                  <a:srgbClr val="0D0D0D"/>
                </a:solidFill>
                <a:latin typeface="Noto Sans"/>
              </a:rPr>
              <a:t>에 파일 분류</a:t>
            </a:r>
          </a:p>
          <a:p>
            <a:pPr lvl="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 lang="ko-KR" altLang="en-US"/>
            </a:pPr>
            <a:endParaRPr kumimoji="0" lang="ko-KR" altLang="en-US" b="0" i="0" u="none" strike="noStrike" kern="1200" cap="none" spc="0" normalizeH="0" baseline="0" dirty="0">
              <a:solidFill>
                <a:srgbClr val="0D0D0D"/>
              </a:solidFill>
              <a:latin typeface="Noto Sans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2B0FE98-8F28-40F1-B4E6-CDD94AAED4F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599"/>
          <a:stretch/>
        </p:blipFill>
        <p:spPr>
          <a:xfrm>
            <a:off x="5926049" y="2269661"/>
            <a:ext cx="2635246" cy="101532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91021EB8-D94E-4A3A-81DB-714A2C2645E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4271"/>
          <a:stretch/>
        </p:blipFill>
        <p:spPr>
          <a:xfrm>
            <a:off x="5926506" y="3331563"/>
            <a:ext cx="2634757" cy="961534"/>
          </a:xfrm>
          <a:prstGeom prst="rect">
            <a:avLst/>
          </a:prstGeom>
        </p:spPr>
      </p:pic>
      <p:sp>
        <p:nvSpPr>
          <p:cNvPr id="24" name="내용 개체 틀 36">
            <a:extLst>
              <a:ext uri="{FF2B5EF4-FFF2-40B4-BE49-F238E27FC236}">
                <a16:creationId xmlns:a16="http://schemas.microsoft.com/office/drawing/2014/main" id="{A36F9D56-94EC-403F-8BD9-12ED16B7CA46}"/>
              </a:ext>
            </a:extLst>
          </p:cNvPr>
          <p:cNvSpPr>
            <a:spLocks noGrp="1"/>
          </p:cNvSpPr>
          <p:nvPr/>
        </p:nvSpPr>
        <p:spPr>
          <a:xfrm>
            <a:off x="395536" y="5020396"/>
            <a:ext cx="8402525" cy="504056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342900" lvl="0" indent="-342900" defTabSz="914400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lang="ko-KR" altLang="en-US"/>
            </a:pP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데이터를 </a:t>
            </a: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9:1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로 나누어 </a:t>
            </a: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train/test 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데이터셋 구축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dirty="0">
                <a:solidFill>
                  <a:schemeClr val="accent1">
                    <a:lumMod val="30000"/>
                  </a:schemeClr>
                </a:solidFill>
              </a:rPr>
              <a:t>제조품 불량</a:t>
            </a:r>
            <a:r>
              <a:rPr lang="en-US" altLang="ko-KR" dirty="0">
                <a:solidFill>
                  <a:schemeClr val="accent1">
                    <a:lumMod val="30000"/>
                  </a:schemeClr>
                </a:solidFill>
              </a:rPr>
              <a:t>(1)/</a:t>
            </a:r>
            <a:r>
              <a:rPr lang="ko-KR" altLang="en-US" dirty="0">
                <a:solidFill>
                  <a:schemeClr val="accent1">
                    <a:lumMod val="30000"/>
                  </a:schemeClr>
                </a:solidFill>
              </a:rPr>
              <a:t>정상</a:t>
            </a:r>
            <a:r>
              <a:rPr lang="en-US" altLang="ko-KR" dirty="0">
                <a:solidFill>
                  <a:schemeClr val="accent1">
                    <a:lumMod val="30000"/>
                  </a:schemeClr>
                </a:solidFill>
              </a:rPr>
              <a:t>(0) </a:t>
            </a:r>
            <a:r>
              <a:rPr lang="ko-KR" altLang="en-US" dirty="0">
                <a:solidFill>
                  <a:schemeClr val="accent1">
                    <a:lumMod val="30000"/>
                  </a:schemeClr>
                </a:solidFill>
              </a:rPr>
              <a:t>데이터셋 학습</a:t>
            </a:r>
          </a:p>
        </p:txBody>
      </p:sp>
      <p:sp>
        <p:nvSpPr>
          <p:cNvPr id="42" name="내용 개체 틀 36"/>
          <p:cNvSpPr>
            <a:spLocks noGrp="1"/>
          </p:cNvSpPr>
          <p:nvPr/>
        </p:nvSpPr>
        <p:spPr>
          <a:xfrm>
            <a:off x="395536" y="1268760"/>
            <a:ext cx="8402525" cy="504056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342900" lvl="0" indent="-342900" defTabSz="914400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lang="ko-KR" altLang="en-US"/>
            </a:pP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불량</a:t>
            </a: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(defect)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을 </a:t>
            </a: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1, 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정상</a:t>
            </a: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(accept)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을 </a:t>
            </a: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0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으로</a:t>
            </a: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 </a:t>
            </a:r>
            <a:r>
              <a:rPr lang="ko-KR" alt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라벨링하여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 학습</a:t>
            </a:r>
          </a:p>
        </p:txBody>
      </p:sp>
      <p:sp>
        <p:nvSpPr>
          <p:cNvPr id="20" name="내용 개체 틀 36">
            <a:extLst>
              <a:ext uri="{FF2B5EF4-FFF2-40B4-BE49-F238E27FC236}">
                <a16:creationId xmlns:a16="http://schemas.microsoft.com/office/drawing/2014/main" id="{EC618D25-EE46-4A03-B05B-B0D32A343707}"/>
              </a:ext>
            </a:extLst>
          </p:cNvPr>
          <p:cNvSpPr>
            <a:spLocks noGrp="1"/>
          </p:cNvSpPr>
          <p:nvPr/>
        </p:nvSpPr>
        <p:spPr>
          <a:xfrm>
            <a:off x="395536" y="2780928"/>
            <a:ext cx="8402525" cy="760904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342900" lvl="0" indent="-342900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lang="ko-KR" altLang="en-US"/>
            </a:pP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저장한 파일을 </a:t>
            </a: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test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 데이터셋에 사용한 결과를 </a:t>
            </a: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confusion matrix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로 만들어</a:t>
            </a: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,</a:t>
            </a:r>
          </a:p>
          <a:p>
            <a:pPr lvl="0" defTabSz="914400">
              <a:lnSpc>
                <a:spcPct val="120000"/>
              </a:lnSpc>
              <a:spcBef>
                <a:spcPct val="20000"/>
              </a:spcBef>
              <a:defRPr lang="ko-KR" altLang="en-US"/>
            </a:pP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       accuracy,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 </a:t>
            </a: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precision, recall 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계산</a:t>
            </a: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  <a:latin typeface="Noto Sans"/>
            </a:endParaRPr>
          </a:p>
        </p:txBody>
      </p:sp>
      <p:sp>
        <p:nvSpPr>
          <p:cNvPr id="21" name="내용 개체 틀 36">
            <a:extLst>
              <a:ext uri="{FF2B5EF4-FFF2-40B4-BE49-F238E27FC236}">
                <a16:creationId xmlns:a16="http://schemas.microsoft.com/office/drawing/2014/main" id="{BF1EC773-186A-462D-94C0-099549C1809E}"/>
              </a:ext>
            </a:extLst>
          </p:cNvPr>
          <p:cNvSpPr>
            <a:spLocks noGrp="1"/>
          </p:cNvSpPr>
          <p:nvPr/>
        </p:nvSpPr>
        <p:spPr>
          <a:xfrm>
            <a:off x="755576" y="1684441"/>
            <a:ext cx="7416824" cy="116849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defRPr lang="ko-KR" altLang="en-US"/>
            </a:pPr>
            <a:r>
              <a:rPr lang="en-US" altLang="ko-KR" dirty="0">
                <a:solidFill>
                  <a:srgbClr val="0D0D0D"/>
                </a:solidFill>
                <a:latin typeface="Noto Sans"/>
              </a:rPr>
              <a:t>epoch</a:t>
            </a:r>
            <a:r>
              <a:rPr lang="ko-KR" altLang="en-US" dirty="0">
                <a:solidFill>
                  <a:srgbClr val="0D0D0D"/>
                </a:solidFill>
                <a:latin typeface="Noto Sans"/>
              </a:rPr>
              <a:t>마다 </a:t>
            </a:r>
            <a:r>
              <a:rPr lang="en-US" altLang="ko-KR" dirty="0">
                <a:solidFill>
                  <a:srgbClr val="0D0D0D"/>
                </a:solidFill>
                <a:latin typeface="Noto Sans"/>
              </a:rPr>
              <a:t>test </a:t>
            </a:r>
            <a:r>
              <a:rPr lang="ko-KR" altLang="en-US" dirty="0">
                <a:solidFill>
                  <a:srgbClr val="0D0D0D"/>
                </a:solidFill>
                <a:latin typeface="Noto Sans"/>
              </a:rPr>
              <a:t>데이터셋에 대한 민감도</a:t>
            </a:r>
            <a:r>
              <a:rPr lang="en-US" altLang="ko-KR" dirty="0">
                <a:solidFill>
                  <a:srgbClr val="0D0D0D"/>
                </a:solidFill>
                <a:latin typeface="Noto Sans"/>
              </a:rPr>
              <a:t>,</a:t>
            </a:r>
            <a:r>
              <a:rPr lang="ko-KR" altLang="en-US" dirty="0">
                <a:solidFill>
                  <a:srgbClr val="0D0D0D"/>
                </a:solidFill>
                <a:latin typeface="Noto Sans"/>
              </a:rPr>
              <a:t> 특이도를 계산하여</a:t>
            </a:r>
            <a:endParaRPr lang="en-US" altLang="ko-KR" dirty="0">
              <a:solidFill>
                <a:srgbClr val="0D0D0D"/>
              </a:solidFill>
              <a:latin typeface="Noto Sans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defRPr lang="ko-KR" altLang="en-US"/>
            </a:pPr>
            <a:r>
              <a:rPr lang="ko-KR" altLang="en-US" dirty="0">
                <a:solidFill>
                  <a:srgbClr val="0D0D0D"/>
                </a:solidFill>
                <a:latin typeface="Noto Sans"/>
              </a:rPr>
              <a:t>높은 성능을 보일 시</a:t>
            </a:r>
            <a:r>
              <a:rPr lang="en-US" altLang="ko-KR" dirty="0">
                <a:solidFill>
                  <a:srgbClr val="0D0D0D"/>
                </a:solidFill>
                <a:latin typeface="Noto Sans"/>
              </a:rPr>
              <a:t> </a:t>
            </a:r>
            <a:r>
              <a:rPr lang="en-US" altLang="ko-KR" dirty="0" err="1">
                <a:solidFill>
                  <a:srgbClr val="0D0D0D"/>
                </a:solidFill>
                <a:latin typeface="Noto Sans"/>
              </a:rPr>
              <a:t>best_sensitivity.pth</a:t>
            </a:r>
            <a:r>
              <a:rPr lang="en-US" altLang="ko-KR" dirty="0">
                <a:solidFill>
                  <a:srgbClr val="0D0D0D"/>
                </a:solidFill>
                <a:latin typeface="Noto Sans"/>
              </a:rPr>
              <a:t>, </a:t>
            </a:r>
            <a:r>
              <a:rPr lang="en-US" altLang="ko-KR" dirty="0" err="1">
                <a:solidFill>
                  <a:srgbClr val="0D0D0D"/>
                </a:solidFill>
                <a:latin typeface="Noto Sans"/>
              </a:rPr>
              <a:t>best_specificity.pth</a:t>
            </a:r>
            <a:r>
              <a:rPr lang="en-US" altLang="ko-KR" dirty="0">
                <a:solidFill>
                  <a:srgbClr val="0D0D0D"/>
                </a:solidFill>
                <a:latin typeface="Noto Sans"/>
              </a:rPr>
              <a:t> </a:t>
            </a:r>
            <a:r>
              <a:rPr lang="ko-KR" altLang="en-US" dirty="0">
                <a:solidFill>
                  <a:srgbClr val="0D0D0D"/>
                </a:solidFill>
                <a:latin typeface="Noto Sans"/>
              </a:rPr>
              <a:t>로 파일 저장</a:t>
            </a:r>
          </a:p>
          <a:p>
            <a:pPr lvl="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 lang="ko-KR" altLang="en-US"/>
            </a:pPr>
            <a:endParaRPr kumimoji="0" lang="ko-KR" altLang="en-US" b="0" i="0" u="none" strike="noStrike" kern="1200" cap="none" spc="0" normalizeH="0" baseline="0" dirty="0">
              <a:solidFill>
                <a:srgbClr val="0D0D0D"/>
              </a:solidFill>
              <a:latin typeface="Noto Sans"/>
            </a:endParaRPr>
          </a:p>
        </p:txBody>
      </p:sp>
    </p:spTree>
    <p:extLst>
      <p:ext uri="{BB962C8B-B14F-4D97-AF65-F5344CB8AC3E}">
        <p14:creationId xmlns:p14="http://schemas.microsoft.com/office/powerpoint/2010/main" val="165326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A403D-6F70-4A42-8ACD-8FE4862D9822}"/>
              </a:ext>
            </a:extLst>
          </p:cNvPr>
          <p:cNvSpPr>
            <a:spLocks noGrp="1"/>
          </p:cNvSpPr>
          <p:nvPr/>
        </p:nvSpPr>
        <p:spPr>
          <a:xfrm>
            <a:off x="380680" y="44624"/>
            <a:ext cx="7661196" cy="79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rgbClr val="A49ECA"/>
                </a:solidFill>
                <a:latin typeface="Noto Sans" pitchFamily="34" charset="0"/>
                <a:ea typeface="맑은 고딕" pitchFamily="50" charset="-127"/>
                <a:cs typeface="+mj-cs"/>
              </a:defRPr>
            </a:lvl1pPr>
          </a:lstStyle>
          <a:p>
            <a:pPr lvl="0">
              <a:defRPr lang="ko-KR" altLang="en-US"/>
            </a:pPr>
            <a:r>
              <a:rPr lang="ko-KR" altLang="en-US">
                <a:solidFill>
                  <a:schemeClr val="accent1">
                    <a:lumMod val="30000"/>
                  </a:schemeClr>
                </a:solidFill>
              </a:rPr>
              <a:t>이미지 처리 인공지능</a:t>
            </a:r>
          </a:p>
        </p:txBody>
      </p:sp>
      <p:sp>
        <p:nvSpPr>
          <p:cNvPr id="3" name="내용 개체 틀 36">
            <a:extLst>
              <a:ext uri="{FF2B5EF4-FFF2-40B4-BE49-F238E27FC236}">
                <a16:creationId xmlns:a16="http://schemas.microsoft.com/office/drawing/2014/main" id="{CB912C27-FFCF-44B3-8857-4F444D5AD779}"/>
              </a:ext>
            </a:extLst>
          </p:cNvPr>
          <p:cNvSpPr>
            <a:spLocks noGrp="1"/>
          </p:cNvSpPr>
          <p:nvPr/>
        </p:nvSpPr>
        <p:spPr>
          <a:xfrm>
            <a:off x="380680" y="1268760"/>
            <a:ext cx="8402525" cy="64807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" pitchFamily="34" charset="0"/>
                <a:ea typeface="맑은 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" pitchFamily="34" charset="0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" pitchFamily="34" charset="0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" pitchFamily="34" charset="0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" pitchFamily="34" charset="0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20000"/>
              </a:lnSpc>
              <a:defRPr lang="ko-KR" altLang="en-US"/>
            </a:pPr>
            <a:r>
              <a:rPr lang="ko-KR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기본적인 이미지 처리 문제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07C1A24-C78A-415E-82C5-5C4199A560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60796" y="1916832"/>
            <a:ext cx="8392696" cy="2353003"/>
          </a:xfrm>
          <a:prstGeom prst="rect">
            <a:avLst/>
          </a:prstGeom>
        </p:spPr>
      </p:pic>
      <p:sp>
        <p:nvSpPr>
          <p:cNvPr id="5" name="내용 개체 틀 36">
            <a:extLst>
              <a:ext uri="{FF2B5EF4-FFF2-40B4-BE49-F238E27FC236}">
                <a16:creationId xmlns:a16="http://schemas.microsoft.com/office/drawing/2014/main" id="{5242068F-4AF3-4E79-A7F4-424C642AF0A1}"/>
              </a:ext>
            </a:extLst>
          </p:cNvPr>
          <p:cNvSpPr>
            <a:spLocks noGrp="1"/>
          </p:cNvSpPr>
          <p:nvPr/>
        </p:nvSpPr>
        <p:spPr>
          <a:xfrm>
            <a:off x="607909" y="4365104"/>
            <a:ext cx="7898469" cy="1656184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defTabSz="914400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lang="ko-KR" altLang="en-US"/>
            </a:pPr>
            <a:r>
              <a:rPr lang="en-US" altLang="ko-KR" sz="200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Classification: </a:t>
            </a:r>
            <a:r>
              <a:rPr lang="ko-KR" altLang="en-US" sz="200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이미지가 어떤 상황/객체에 해당하는지 분류</a:t>
            </a:r>
          </a:p>
          <a:p>
            <a:pPr marL="342900" lvl="0" indent="-342900" algn="l" defTabSz="914400" eaLnBrk="1" latinLnBrk="1" hangingPunct="1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lang="ko-KR" altLang="en-US"/>
            </a:pPr>
            <a:r>
              <a:rPr lang="en-US" altLang="ko-KR" sz="200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Detection: </a:t>
            </a:r>
            <a:r>
              <a:rPr lang="ko-KR" altLang="en-US" sz="200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이미지 내에서 객체 추출</a:t>
            </a:r>
            <a:r>
              <a:rPr lang="ko-KR" altLang="en-US" sz="2000" b="0" i="0" kern="1200" spc="5" baseline="0">
                <a:solidFill>
                  <a:srgbClr val="0D0D0D"/>
                </a:solidFill>
                <a:latin typeface="Noto Sans"/>
              </a:rPr>
              <a:t>(박스 단위)</a:t>
            </a:r>
            <a:r>
              <a:rPr lang="ko-KR" altLang="en-US" sz="200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 및 라벨 분류</a:t>
            </a:r>
          </a:p>
          <a:p>
            <a:pPr marL="342900" lvl="0" indent="-342900" algn="l" defTabSz="914400" eaLnBrk="1" latinLnBrk="1" hangingPunct="1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lang="ko-KR" altLang="en-US"/>
            </a:pPr>
            <a:r>
              <a:rPr lang="en-US" altLang="ko-KR" sz="200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Segmentation: </a:t>
            </a:r>
            <a:r>
              <a:rPr lang="ko-KR" altLang="en-US" sz="200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이미지 내에서 객체 추출</a:t>
            </a:r>
            <a:r>
              <a:rPr lang="ko-KR" altLang="en-US" sz="2000" b="0" i="0" kern="1200" spc="5" baseline="0">
                <a:solidFill>
                  <a:srgbClr val="0D0D0D"/>
                </a:solidFill>
                <a:latin typeface="Noto Sans"/>
              </a:rPr>
              <a:t>(픽셀 단위)</a:t>
            </a:r>
            <a:r>
              <a:rPr lang="ko-KR" altLang="en-US" sz="200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 및 라벨 분류</a:t>
            </a:r>
          </a:p>
        </p:txBody>
      </p:sp>
    </p:spTree>
    <p:extLst>
      <p:ext uri="{BB962C8B-B14F-4D97-AF65-F5344CB8AC3E}">
        <p14:creationId xmlns:p14="http://schemas.microsoft.com/office/powerpoint/2010/main" val="38940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1">
            <a:extLst>
              <a:ext uri="{FF2B5EF4-FFF2-40B4-BE49-F238E27FC236}">
                <a16:creationId xmlns:a16="http://schemas.microsoft.com/office/drawing/2014/main" id="{BEDB881E-0988-4E52-B5B7-D0C899F343CC}"/>
              </a:ext>
            </a:extLst>
          </p:cNvPr>
          <p:cNvSpPr>
            <a:spLocks noGrp="1"/>
          </p:cNvSpPr>
          <p:nvPr/>
        </p:nvSpPr>
        <p:spPr>
          <a:xfrm>
            <a:off x="197768" y="22312"/>
            <a:ext cx="7661196" cy="79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rgbClr val="A49ECA"/>
                </a:solidFill>
                <a:latin typeface="Noto Sans" pitchFamily="34" charset="0"/>
                <a:ea typeface="맑은 고딕" pitchFamily="50" charset="-127"/>
                <a:cs typeface="+mj-cs"/>
              </a:defRPr>
            </a:lvl1pPr>
          </a:lstStyle>
          <a:p>
            <a:pPr lvl="0">
              <a:defRPr lang="ko-KR" altLang="en-US"/>
            </a:pPr>
            <a:r>
              <a:rPr lang="ko-KR" altLang="en-US">
                <a:solidFill>
                  <a:schemeClr val="accent1">
                    <a:lumMod val="30000"/>
                  </a:schemeClr>
                </a:solidFill>
              </a:rPr>
              <a:t>데이터 셋 - 일반화(</a:t>
            </a:r>
            <a:r>
              <a:rPr lang="en-US" altLang="ko-KR">
                <a:solidFill>
                  <a:schemeClr val="accent1">
                    <a:lumMod val="30000"/>
                  </a:schemeClr>
                </a:solidFill>
              </a:rPr>
              <a:t>Generalization</a:t>
            </a:r>
            <a:r>
              <a:rPr lang="ko-KR" altLang="en-US">
                <a:solidFill>
                  <a:schemeClr val="accent1">
                    <a:lumMod val="30000"/>
                  </a:schemeClr>
                </a:solidFill>
              </a:rPr>
              <a:t>)</a:t>
            </a:r>
          </a:p>
        </p:txBody>
      </p:sp>
      <p:sp>
        <p:nvSpPr>
          <p:cNvPr id="20" name="내용 개체 틀 36">
            <a:extLst>
              <a:ext uri="{FF2B5EF4-FFF2-40B4-BE49-F238E27FC236}">
                <a16:creationId xmlns:a16="http://schemas.microsoft.com/office/drawing/2014/main" id="{9ABB7FDF-B516-4BD9-A531-073E0B0BD2F7}"/>
              </a:ext>
            </a:extLst>
          </p:cNvPr>
          <p:cNvSpPr>
            <a:spLocks noGrp="1"/>
          </p:cNvSpPr>
          <p:nvPr/>
        </p:nvSpPr>
        <p:spPr>
          <a:xfrm>
            <a:off x="197768" y="1246448"/>
            <a:ext cx="8402525" cy="1368152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defTabSz="914400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lang="ko-KR" altLang="en-US"/>
            </a:pPr>
            <a:r>
              <a:rPr lang="ko-KR" altLang="en-US" sz="200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실제 모델 적용 환경을 대비하여, 편향되지 않도록 데이터 수집</a:t>
            </a:r>
          </a:p>
        </p:txBody>
      </p:sp>
      <p:sp>
        <p:nvSpPr>
          <p:cNvPr id="22" name="내용 개체 틀 36">
            <a:extLst>
              <a:ext uri="{FF2B5EF4-FFF2-40B4-BE49-F238E27FC236}">
                <a16:creationId xmlns:a16="http://schemas.microsoft.com/office/drawing/2014/main" id="{8F1C1E38-C896-41E2-876D-99147D1B9919}"/>
              </a:ext>
            </a:extLst>
          </p:cNvPr>
          <p:cNvSpPr>
            <a:spLocks noGrp="1"/>
          </p:cNvSpPr>
          <p:nvPr/>
        </p:nvSpPr>
        <p:spPr>
          <a:xfrm>
            <a:off x="629815" y="1678496"/>
            <a:ext cx="7776864" cy="4464496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defTabSz="914400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lang="ko-KR" altLang="en-US"/>
            </a:pPr>
            <a:r>
              <a:rPr lang="en-US" altLang="ko-KR" sz="160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Viewpoint variation: </a:t>
            </a:r>
            <a:r>
              <a:rPr lang="ko-KR" altLang="en-US" sz="160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시점에 따라 동일한 물체가 다르게 보일 수 있음</a:t>
            </a:r>
          </a:p>
          <a:p>
            <a:pPr marL="342900" lvl="0" indent="-342900" defTabSz="914400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lang="ko-KR" altLang="en-US"/>
            </a:pPr>
            <a:r>
              <a:rPr lang="en-US" altLang="ko-KR" sz="160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Scale variation: </a:t>
            </a:r>
            <a:r>
              <a:rPr lang="ko-KR" altLang="en-US" sz="160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한 클래스에 속하는 물체들의 크기가 다양할 수 있음</a:t>
            </a:r>
          </a:p>
          <a:p>
            <a:pPr marL="342900" lvl="0" indent="-342900" defTabSz="914400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lang="ko-KR" altLang="en-US"/>
            </a:pPr>
            <a:r>
              <a:rPr lang="en-US" altLang="ko-KR" sz="160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Deformation: </a:t>
            </a:r>
            <a:r>
              <a:rPr lang="ko-KR" altLang="en-US" sz="160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물체가 왜곡되어 동일한 물체와 달라 보일 수 있음</a:t>
            </a:r>
          </a:p>
          <a:p>
            <a:pPr marL="342900" lvl="0" indent="-342900" defTabSz="914400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lang="ko-KR" altLang="en-US"/>
            </a:pPr>
            <a:r>
              <a:rPr lang="en-US" altLang="ko-KR" sz="160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Occlusion: </a:t>
            </a:r>
            <a:r>
              <a:rPr lang="ko-KR" altLang="en-US" sz="160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물체의 일부가 가려질 수 있음</a:t>
            </a:r>
          </a:p>
          <a:p>
            <a:pPr marL="342900" lvl="0" indent="-342900" defTabSz="914400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lang="ko-KR" altLang="en-US"/>
            </a:pPr>
            <a:r>
              <a:rPr lang="en-US" altLang="ko-KR" sz="160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Illumination conditions: </a:t>
            </a:r>
            <a:r>
              <a:rPr lang="ko-KR" altLang="en-US" sz="160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빛에 의해 물체의 픽셀 정보가 크게 달라질 수 있음</a:t>
            </a:r>
          </a:p>
          <a:p>
            <a:pPr marL="342900" lvl="0" indent="-342900" defTabSz="914400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lang="ko-KR" altLang="en-US"/>
            </a:pPr>
            <a:r>
              <a:rPr lang="en-US" altLang="ko-KR" sz="160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Background clutter: </a:t>
            </a:r>
            <a:r>
              <a:rPr lang="ko-KR" altLang="en-US" sz="160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배경에 의해 물체 인식이 어려울 수 있음</a:t>
            </a:r>
          </a:p>
          <a:p>
            <a:pPr marL="342900" lvl="0" indent="-342900" defTabSz="914400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lang="ko-KR" altLang="en-US"/>
            </a:pPr>
            <a:r>
              <a:rPr lang="en-US" altLang="ko-KR" sz="160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Intra-class variation: </a:t>
            </a:r>
            <a:r>
              <a:rPr lang="ko-KR" altLang="en-US" sz="160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한 클래스에 속하는 물체들의 형태가 다양할 수 있음</a:t>
            </a:r>
          </a:p>
          <a:p>
            <a:pPr marL="342900" lvl="0" indent="-342900" defTabSz="914400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lang="ko-KR" altLang="en-US"/>
            </a:pPr>
            <a:endParaRPr lang="en-US" altLang="ko-KR" sz="1600">
              <a:solidFill>
                <a:schemeClr val="tx1">
                  <a:lumMod val="95000"/>
                  <a:lumOff val="5000"/>
                </a:schemeClr>
              </a:solidFill>
              <a:latin typeface="Noto Sans"/>
            </a:endParaRPr>
          </a:p>
        </p:txBody>
      </p:sp>
      <p:sp>
        <p:nvSpPr>
          <p:cNvPr id="23" name="TextBox 42">
            <a:extLst>
              <a:ext uri="{FF2B5EF4-FFF2-40B4-BE49-F238E27FC236}">
                <a16:creationId xmlns:a16="http://schemas.microsoft.com/office/drawing/2014/main" id="{3261FEF4-421C-4DC3-8BFC-7DFA58DBB757}"/>
              </a:ext>
            </a:extLst>
          </p:cNvPr>
          <p:cNvSpPr txBox="1"/>
          <p:nvPr/>
        </p:nvSpPr>
        <p:spPr>
          <a:xfrm>
            <a:off x="4553744" y="6469114"/>
            <a:ext cx="4392488" cy="36657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 lang="ko-KR" altLang="en-US"/>
            </a:pPr>
            <a:r>
              <a:rPr lang="en-US" altLang="ko-KR">
                <a:solidFill>
                  <a:schemeClr val="bg2">
                    <a:lumMod val="30000"/>
                  </a:schemeClr>
                </a:solidFill>
              </a:rPr>
              <a:t>https://cs231n.github.io/classification/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106B089F-3BA8-491E-84E5-D124A755C3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33872" y="4132439"/>
            <a:ext cx="6729937" cy="2370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563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51A7C2-02F0-4E85-8354-7F427BB67A3E}"/>
              </a:ext>
            </a:extLst>
          </p:cNvPr>
          <p:cNvSpPr>
            <a:spLocks noGrp="1"/>
          </p:cNvSpPr>
          <p:nvPr/>
        </p:nvSpPr>
        <p:spPr>
          <a:xfrm>
            <a:off x="380680" y="116632"/>
            <a:ext cx="7661196" cy="79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rgbClr val="A49ECA"/>
                </a:solidFill>
                <a:latin typeface="Noto Sans" pitchFamily="34" charset="0"/>
                <a:ea typeface="맑은 고딕" pitchFamily="50" charset="-127"/>
                <a:cs typeface="+mj-cs"/>
              </a:defRPr>
            </a:lvl1pPr>
          </a:lstStyle>
          <a:p>
            <a:pPr lvl="0">
              <a:defRPr lang="ko-KR" altLang="en-US"/>
            </a:pPr>
            <a:r>
              <a:rPr lang="ko-KR" altLang="en-US" dirty="0">
                <a:solidFill>
                  <a:schemeClr val="accent1">
                    <a:lumMod val="30000"/>
                  </a:schemeClr>
                </a:solidFill>
              </a:rPr>
              <a:t>이미지 처리 인공지능 모델에 따라 필요한 정보</a:t>
            </a:r>
          </a:p>
        </p:txBody>
      </p:sp>
      <p:sp>
        <p:nvSpPr>
          <p:cNvPr id="3" name="내용 개체 틀 36">
            <a:extLst>
              <a:ext uri="{FF2B5EF4-FFF2-40B4-BE49-F238E27FC236}">
                <a16:creationId xmlns:a16="http://schemas.microsoft.com/office/drawing/2014/main" id="{2D7CE812-20FB-4F63-BB35-91ADCEA5B2DC}"/>
              </a:ext>
            </a:extLst>
          </p:cNvPr>
          <p:cNvSpPr>
            <a:spLocks noGrp="1"/>
          </p:cNvSpPr>
          <p:nvPr/>
        </p:nvSpPr>
        <p:spPr>
          <a:xfrm>
            <a:off x="380680" y="3501008"/>
            <a:ext cx="8402525" cy="936104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" pitchFamily="34" charset="0"/>
                <a:ea typeface="맑은 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" pitchFamily="34" charset="0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" pitchFamily="34" charset="0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" pitchFamily="34" charset="0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" pitchFamily="34" charset="0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20000"/>
              </a:lnSpc>
              <a:buNone/>
              <a:defRPr lang="ko-KR" altLang="en-US"/>
            </a:pP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Classification: 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이미지의 라벨 정보</a:t>
            </a:r>
          </a:p>
          <a:p>
            <a:pPr lvl="0">
              <a:lnSpc>
                <a:spcPct val="120000"/>
              </a:lnSpc>
              <a:buNone/>
              <a:defRPr lang="ko-KR" altLang="en-US"/>
            </a:pP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Detection, Segmentation: 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라벨, 위치 정보*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8D79F73-76A1-4EBA-8E92-3782A9F036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60796" y="1196752"/>
            <a:ext cx="8392696" cy="2353003"/>
          </a:xfrm>
          <a:prstGeom prst="rect">
            <a:avLst/>
          </a:prstGeom>
        </p:spPr>
      </p:pic>
      <p:sp>
        <p:nvSpPr>
          <p:cNvPr id="5" name="내용 개체 틀 36">
            <a:extLst>
              <a:ext uri="{FF2B5EF4-FFF2-40B4-BE49-F238E27FC236}">
                <a16:creationId xmlns:a16="http://schemas.microsoft.com/office/drawing/2014/main" id="{CF8B3825-A874-4229-B00D-4F75C87E6C6A}"/>
              </a:ext>
            </a:extLst>
          </p:cNvPr>
          <p:cNvSpPr>
            <a:spLocks noGrp="1"/>
          </p:cNvSpPr>
          <p:nvPr/>
        </p:nvSpPr>
        <p:spPr>
          <a:xfrm>
            <a:off x="812727" y="4293096"/>
            <a:ext cx="7776864" cy="2448272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defTabSz="914400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lang="ko-KR" altLang="en-US"/>
            </a:pP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라벨 정보는 파일 명 / 파일이 있는 폴더 명 등으로 표현 가능</a:t>
            </a:r>
          </a:p>
          <a:p>
            <a:pPr marL="342900" lvl="0" indent="-342900" defTabSz="914400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lang="ko-KR" altLang="en-US"/>
            </a:pP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위치 정보는 기록해야 하는 정보량이 많아 별도로 관리가 필요함</a:t>
            </a:r>
          </a:p>
          <a:p>
            <a:pPr marL="342900" lvl="0" indent="-342900" defTabSz="914400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lang="ko-KR" altLang="en-US"/>
            </a:pP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이러한 정보를 기록하는 것을 </a:t>
            </a: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annotate 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/</a:t>
            </a: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 labelling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,</a:t>
            </a:r>
          </a:p>
          <a:p>
            <a:pPr marL="342900" lvl="0" indent="-342900" defTabSz="914400">
              <a:lnSpc>
                <a:spcPct val="120000"/>
              </a:lnSpc>
              <a:spcBef>
                <a:spcPct val="20000"/>
              </a:spcBef>
              <a:buFont typeface="Arial"/>
              <a:buNone/>
              <a:defRPr lang="ko-KR" altLang="en-US"/>
            </a:pP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      정보가 기록된 파일은 </a:t>
            </a: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annotation file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이라고 부름</a:t>
            </a:r>
          </a:p>
          <a:p>
            <a:pPr marL="342900" lvl="0" indent="-342900" defTabSz="914400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lang="ko-KR" altLang="en-US"/>
            </a:pPr>
            <a:endParaRPr lang="ko-KR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Noto Sans"/>
            </a:endParaRPr>
          </a:p>
        </p:txBody>
      </p:sp>
    </p:spTree>
    <p:extLst>
      <p:ext uri="{BB962C8B-B14F-4D97-AF65-F5344CB8AC3E}">
        <p14:creationId xmlns:p14="http://schemas.microsoft.com/office/powerpoint/2010/main" val="2914831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1A315F-1CFE-42A3-8D1E-B18F8565F1EE}"/>
              </a:ext>
            </a:extLst>
          </p:cNvPr>
          <p:cNvSpPr>
            <a:spLocks noGrp="1"/>
          </p:cNvSpPr>
          <p:nvPr/>
        </p:nvSpPr>
        <p:spPr>
          <a:xfrm>
            <a:off x="370738" y="44624"/>
            <a:ext cx="7661196" cy="79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rgbClr val="A49ECA"/>
                </a:solidFill>
                <a:latin typeface="Noto Sans" pitchFamily="34" charset="0"/>
                <a:ea typeface="맑은 고딕" pitchFamily="50" charset="-127"/>
                <a:cs typeface="+mj-cs"/>
              </a:defRPr>
            </a:lvl1pPr>
          </a:lstStyle>
          <a:p>
            <a:pPr lvl="0">
              <a:defRPr lang="ko-KR" altLang="en-US"/>
            </a:pPr>
            <a:r>
              <a:rPr lang="en-US" altLang="ko-KR">
                <a:solidFill>
                  <a:schemeClr val="accent1">
                    <a:lumMod val="30000"/>
                  </a:schemeClr>
                </a:solidFill>
              </a:rPr>
              <a:t>Annotation file</a:t>
            </a:r>
          </a:p>
        </p:txBody>
      </p:sp>
      <p:sp>
        <p:nvSpPr>
          <p:cNvPr id="3" name="내용 개체 틀 36">
            <a:extLst>
              <a:ext uri="{FF2B5EF4-FFF2-40B4-BE49-F238E27FC236}">
                <a16:creationId xmlns:a16="http://schemas.microsoft.com/office/drawing/2014/main" id="{72418E0F-1987-4C53-AA22-9FAEABD52D2B}"/>
              </a:ext>
            </a:extLst>
          </p:cNvPr>
          <p:cNvSpPr>
            <a:spLocks noGrp="1"/>
          </p:cNvSpPr>
          <p:nvPr/>
        </p:nvSpPr>
        <p:spPr>
          <a:xfrm>
            <a:off x="370738" y="1268760"/>
            <a:ext cx="8402525" cy="1368152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defTabSz="914400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lang="ko-KR" altLang="en-US"/>
            </a:pPr>
            <a:r>
              <a:rPr lang="ko-KR" altLang="en-US" sz="200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어노테이션 마지막 수정 시간, 검수자 등 메타 정보 및</a:t>
            </a:r>
          </a:p>
          <a:p>
            <a:pPr marL="342900" lvl="0" indent="-342900" defTabSz="914400">
              <a:lnSpc>
                <a:spcPct val="120000"/>
              </a:lnSpc>
              <a:spcBef>
                <a:spcPct val="20000"/>
              </a:spcBef>
              <a:buFont typeface="Arial"/>
              <a:buNone/>
              <a:defRPr lang="ko-KR" altLang="en-US"/>
            </a:pPr>
            <a:r>
              <a:rPr lang="ko-KR" altLang="en-US" sz="200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      학습에 사용하는 정보를 기록한 파일</a:t>
            </a:r>
          </a:p>
          <a:p>
            <a:pPr marL="342900" lvl="0" indent="-342900" defTabSz="914400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lang="ko-KR" altLang="en-US"/>
            </a:pPr>
            <a:r>
              <a:rPr lang="ko-KR" altLang="en-US" sz="200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확장자: </a:t>
            </a:r>
            <a:r>
              <a:rPr lang="en-US" altLang="ko-KR" sz="200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json, xml,</a:t>
            </a:r>
            <a:r>
              <a:rPr lang="ko-KR" altLang="en-US" sz="200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 </a:t>
            </a:r>
            <a:r>
              <a:rPr lang="en-US" altLang="ko-KR" sz="200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txt </a:t>
            </a:r>
            <a:r>
              <a:rPr lang="ko-KR" altLang="en-US" sz="200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등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34B04D7-589E-43FF-9FBD-C97A9E2F2C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179050" y="2564905"/>
            <a:ext cx="3270085" cy="354773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AE66EFF-4616-4B8A-8E15-F81CE7E116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8237"/>
          <a:stretch/>
        </p:blipFill>
        <p:spPr>
          <a:xfrm>
            <a:off x="1090818" y="2564904"/>
            <a:ext cx="2005240" cy="354773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527D66F-BAD7-44F7-BDDA-3315044576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9878" y="3885873"/>
            <a:ext cx="2100896" cy="593561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747831A-B665-49FC-8EEF-32058CAFE32A}"/>
              </a:ext>
            </a:extLst>
          </p:cNvPr>
          <p:cNvSpPr/>
          <p:nvPr/>
        </p:nvSpPr>
        <p:spPr>
          <a:xfrm>
            <a:off x="6635320" y="3906687"/>
            <a:ext cx="197811" cy="593562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7650CB9-849E-45F5-BA65-24E886D54137}"/>
              </a:ext>
            </a:extLst>
          </p:cNvPr>
          <p:cNvSpPr/>
          <p:nvPr/>
        </p:nvSpPr>
        <p:spPr>
          <a:xfrm>
            <a:off x="6857688" y="3906687"/>
            <a:ext cx="1927644" cy="593562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1" name="내용 개체 틀 36">
            <a:extLst>
              <a:ext uri="{FF2B5EF4-FFF2-40B4-BE49-F238E27FC236}">
                <a16:creationId xmlns:a16="http://schemas.microsoft.com/office/drawing/2014/main" id="{83940963-A7D9-4FA6-AEBF-770892AD7CC8}"/>
              </a:ext>
            </a:extLst>
          </p:cNvPr>
          <p:cNvSpPr>
            <a:spLocks noGrp="1"/>
          </p:cNvSpPr>
          <p:nvPr/>
        </p:nvSpPr>
        <p:spPr>
          <a:xfrm>
            <a:off x="6317629" y="3611724"/>
            <a:ext cx="972107" cy="432048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914400">
              <a:lnSpc>
                <a:spcPct val="120000"/>
              </a:lnSpc>
              <a:spcBef>
                <a:spcPct val="20000"/>
              </a:spcBef>
              <a:defRPr lang="ko-KR" altLang="en-US"/>
            </a:pPr>
            <a:r>
              <a:rPr lang="ko-KR" altLang="en-US" sz="1600" dirty="0">
                <a:solidFill>
                  <a:schemeClr val="accent6"/>
                </a:solidFill>
                <a:latin typeface="Noto Sans"/>
              </a:rPr>
              <a:t>클래스</a:t>
            </a:r>
            <a:endParaRPr lang="en-US" altLang="ko-KR" sz="1600" dirty="0">
              <a:solidFill>
                <a:schemeClr val="accent6"/>
              </a:solidFill>
              <a:latin typeface="Noto Sans"/>
            </a:endParaRPr>
          </a:p>
        </p:txBody>
      </p:sp>
      <p:sp>
        <p:nvSpPr>
          <p:cNvPr id="12" name="내용 개체 틀 36">
            <a:extLst>
              <a:ext uri="{FF2B5EF4-FFF2-40B4-BE49-F238E27FC236}">
                <a16:creationId xmlns:a16="http://schemas.microsoft.com/office/drawing/2014/main" id="{4B541A02-138F-458B-AAB3-D3BDD714194B}"/>
              </a:ext>
            </a:extLst>
          </p:cNvPr>
          <p:cNvSpPr>
            <a:spLocks noGrp="1"/>
          </p:cNvSpPr>
          <p:nvPr/>
        </p:nvSpPr>
        <p:spPr>
          <a:xfrm>
            <a:off x="7585434" y="3545598"/>
            <a:ext cx="972107" cy="432048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914400">
              <a:lnSpc>
                <a:spcPct val="120000"/>
              </a:lnSpc>
              <a:spcBef>
                <a:spcPct val="20000"/>
              </a:spcBef>
              <a:defRPr lang="ko-KR" altLang="en-US"/>
            </a:pPr>
            <a:r>
              <a:rPr lang="en-US" altLang="ko-KR" sz="1600" dirty="0" err="1">
                <a:solidFill>
                  <a:schemeClr val="accent6"/>
                </a:solidFill>
                <a:latin typeface="Noto Sans"/>
              </a:rPr>
              <a:t>bbox</a:t>
            </a:r>
            <a:endParaRPr lang="en-US" altLang="ko-KR" sz="1600" dirty="0">
              <a:solidFill>
                <a:schemeClr val="accent6"/>
              </a:solidFill>
              <a:latin typeface="Noto Sans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827A430-0596-4B33-9515-A3E6053070C5}"/>
              </a:ext>
            </a:extLst>
          </p:cNvPr>
          <p:cNvSpPr/>
          <p:nvPr/>
        </p:nvSpPr>
        <p:spPr>
          <a:xfrm>
            <a:off x="3707904" y="6491615"/>
            <a:ext cx="5598368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https://codechacha.com/ko/python-read-write-file/</a:t>
            </a:r>
          </a:p>
        </p:txBody>
      </p:sp>
      <p:sp>
        <p:nvSpPr>
          <p:cNvPr id="14" name="내용 개체 틀 36">
            <a:extLst>
              <a:ext uri="{FF2B5EF4-FFF2-40B4-BE49-F238E27FC236}">
                <a16:creationId xmlns:a16="http://schemas.microsoft.com/office/drawing/2014/main" id="{DF84253E-A56B-4126-B04C-3F6970C35934}"/>
              </a:ext>
            </a:extLst>
          </p:cNvPr>
          <p:cNvSpPr>
            <a:spLocks noGrp="1"/>
          </p:cNvSpPr>
          <p:nvPr/>
        </p:nvSpPr>
        <p:spPr>
          <a:xfrm>
            <a:off x="6605660" y="4470330"/>
            <a:ext cx="1368152" cy="432048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914400">
              <a:lnSpc>
                <a:spcPct val="120000"/>
              </a:lnSpc>
              <a:spcBef>
                <a:spcPct val="20000"/>
              </a:spcBef>
              <a:defRPr lang="ko-KR" altLang="en-US"/>
            </a:pP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test.txt</a:t>
            </a:r>
          </a:p>
        </p:txBody>
      </p:sp>
    </p:spTree>
    <p:extLst>
      <p:ext uri="{BB962C8B-B14F-4D97-AF65-F5344CB8AC3E}">
        <p14:creationId xmlns:p14="http://schemas.microsoft.com/office/powerpoint/2010/main" val="2573884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94B054-6B5F-46C7-85C5-03F2D44F0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44624"/>
            <a:ext cx="7661196" cy="79690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1">
                    <a:lumMod val="30000"/>
                  </a:schemeClr>
                </a:solidFill>
              </a:rPr>
              <a:t>용도에 따른 데이터셋 구분</a:t>
            </a:r>
          </a:p>
        </p:txBody>
      </p:sp>
      <p:sp>
        <p:nvSpPr>
          <p:cNvPr id="3" name="내용 개체 틀 36">
            <a:extLst>
              <a:ext uri="{FF2B5EF4-FFF2-40B4-BE49-F238E27FC236}">
                <a16:creationId xmlns:a16="http://schemas.microsoft.com/office/drawing/2014/main" id="{8AD71AAD-7E97-4B40-AFB0-DF8A118791E7}"/>
              </a:ext>
            </a:extLst>
          </p:cNvPr>
          <p:cNvSpPr>
            <a:spLocks noGrp="1"/>
          </p:cNvSpPr>
          <p:nvPr/>
        </p:nvSpPr>
        <p:spPr>
          <a:xfrm>
            <a:off x="395536" y="1268760"/>
            <a:ext cx="8402525" cy="576064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342900" lvl="0" indent="-342900" defTabSz="914400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lang="ko-KR" altLang="en-US"/>
            </a:pPr>
            <a:r>
              <a:rPr lang="ko-KR" altLang="en-US" sz="200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수집한 데이터는 인공지능 학습과</a:t>
            </a:r>
            <a:r>
              <a:rPr lang="en-US" altLang="ko-KR" sz="200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,</a:t>
            </a:r>
            <a:r>
              <a:rPr lang="ko-KR" altLang="en-US" sz="200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 모델 성능 검증을 위해 사용</a:t>
            </a:r>
          </a:p>
          <a:p>
            <a:pPr marL="342900" lvl="0" indent="-342900" defTabSz="914400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lang="ko-KR" altLang="en-US"/>
            </a:pPr>
            <a:r>
              <a:rPr lang="ko-KR" altLang="en-US" sz="200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용도에 따라 </a:t>
            </a:r>
            <a:r>
              <a:rPr lang="en-US" altLang="ko-KR" sz="200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train, valid, test </a:t>
            </a:r>
            <a:r>
              <a:rPr lang="ko-KR" altLang="en-US" sz="200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데이터셋으로 나뉨</a:t>
            </a:r>
          </a:p>
        </p:txBody>
      </p:sp>
      <p:sp>
        <p:nvSpPr>
          <p:cNvPr id="4" name="내용 개체 틀 36">
            <a:extLst>
              <a:ext uri="{FF2B5EF4-FFF2-40B4-BE49-F238E27FC236}">
                <a16:creationId xmlns:a16="http://schemas.microsoft.com/office/drawing/2014/main" id="{89960547-55E8-43C5-B45B-CE936742D4E6}"/>
              </a:ext>
            </a:extLst>
          </p:cNvPr>
          <p:cNvSpPr>
            <a:spLocks noGrp="1"/>
          </p:cNvSpPr>
          <p:nvPr/>
        </p:nvSpPr>
        <p:spPr>
          <a:xfrm>
            <a:off x="827583" y="2135955"/>
            <a:ext cx="7776864" cy="1221037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342900" lvl="0" indent="-3429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 lang="ko-KR" altLang="en-US"/>
            </a:pPr>
            <a:r>
              <a:rPr kumimoji="0" lang="en-US" altLang="ko-KR" sz="2000" b="0" i="0" u="none" strike="noStrike" kern="1200" cap="none" spc="0" normalizeH="0" baseline="0" dirty="0">
                <a:solidFill>
                  <a:srgbClr val="0D0D0D"/>
                </a:solidFill>
                <a:latin typeface="Noto Sans"/>
              </a:rPr>
              <a:t>train: </a:t>
            </a:r>
            <a:r>
              <a:rPr kumimoji="0" lang="ko-KR" altLang="en-US" sz="2000" b="0" i="0" u="none" strike="noStrike" kern="1200" cap="none" spc="0" normalizeH="0" baseline="0" dirty="0">
                <a:solidFill>
                  <a:srgbClr val="0D0D0D"/>
                </a:solidFill>
                <a:latin typeface="Noto Sans"/>
              </a:rPr>
              <a:t>인공지능 모델 학습에 사용</a:t>
            </a:r>
          </a:p>
          <a:p>
            <a:pPr marL="342900" lvl="0" indent="-3429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 lang="ko-KR" altLang="en-US"/>
            </a:pPr>
            <a:r>
              <a:rPr kumimoji="0" lang="en-US" altLang="ko-KR" sz="2000" b="0" i="0" u="none" strike="noStrike" kern="1200" cap="none" spc="0" normalizeH="0" baseline="0" dirty="0">
                <a:solidFill>
                  <a:srgbClr val="0D0D0D"/>
                </a:solidFill>
                <a:latin typeface="Noto Sans"/>
              </a:rPr>
              <a:t>valid: </a:t>
            </a:r>
            <a:r>
              <a:rPr kumimoji="0" lang="ko-KR" altLang="en-US" sz="2000" b="0" i="0" u="none" strike="noStrike" kern="1200" cap="none" spc="0" normalizeH="0" baseline="0" dirty="0">
                <a:solidFill>
                  <a:srgbClr val="0D0D0D"/>
                </a:solidFill>
                <a:latin typeface="Noto Sans"/>
              </a:rPr>
              <a:t>학습 중 모델 평가 용</a:t>
            </a:r>
            <a:endParaRPr kumimoji="0" lang="en-US" altLang="ko-KR" sz="2000" b="0" i="0" u="none" strike="noStrike" kern="1200" cap="none" spc="0" normalizeH="0" baseline="0" dirty="0">
              <a:solidFill>
                <a:srgbClr val="0D0D0D"/>
              </a:solidFill>
              <a:latin typeface="Noto Sans"/>
            </a:endParaRPr>
          </a:p>
          <a:p>
            <a:pPr marL="342900" lvl="0" indent="-3429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 lang="ko-KR" altLang="en-US"/>
            </a:pPr>
            <a:r>
              <a:rPr kumimoji="0" lang="en-US" altLang="ko-KR" sz="2000" b="0" i="0" u="none" strike="noStrike" kern="1200" cap="none" spc="0" normalizeH="0" baseline="0" dirty="0">
                <a:solidFill>
                  <a:srgbClr val="0D0D0D"/>
                </a:solidFill>
                <a:latin typeface="Noto Sans"/>
              </a:rPr>
              <a:t>test: </a:t>
            </a:r>
            <a:r>
              <a:rPr kumimoji="0" lang="ko-KR" altLang="en-US" sz="2000" b="0" i="0" u="none" strike="noStrike" kern="1200" cap="none" spc="0" normalizeH="0" baseline="0" dirty="0">
                <a:solidFill>
                  <a:srgbClr val="0D0D0D"/>
                </a:solidFill>
                <a:latin typeface="Noto Sans"/>
              </a:rPr>
              <a:t>최종 모델 성능 평가용</a:t>
            </a:r>
            <a:r>
              <a:rPr kumimoji="0" lang="en-US" altLang="ko-KR" sz="2000" b="0" i="0" u="none" strike="noStrike" kern="1200" cap="none" spc="0" normalizeH="0" baseline="0" dirty="0">
                <a:solidFill>
                  <a:srgbClr val="0D0D0D"/>
                </a:solidFill>
                <a:latin typeface="Noto Sans"/>
              </a:rPr>
              <a:t>.</a:t>
            </a:r>
            <a:r>
              <a:rPr kumimoji="0" lang="ko-KR" altLang="en-US" sz="2000" b="0" i="0" u="none" strike="noStrike" kern="1200" cap="none" spc="0" normalizeH="0" baseline="0" dirty="0">
                <a:solidFill>
                  <a:srgbClr val="0D0D0D"/>
                </a:solidFill>
                <a:latin typeface="Noto Sans"/>
              </a:rPr>
              <a:t> 학습에는 사용되면 안 됨</a:t>
            </a:r>
          </a:p>
        </p:txBody>
      </p:sp>
      <p:sp>
        <p:nvSpPr>
          <p:cNvPr id="5" name="내용 개체 틀 36">
            <a:extLst>
              <a:ext uri="{FF2B5EF4-FFF2-40B4-BE49-F238E27FC236}">
                <a16:creationId xmlns:a16="http://schemas.microsoft.com/office/drawing/2014/main" id="{758AD59C-40ED-48B0-9B06-D61678FAC1FE}"/>
              </a:ext>
            </a:extLst>
          </p:cNvPr>
          <p:cNvSpPr>
            <a:spLocks noGrp="1"/>
          </p:cNvSpPr>
          <p:nvPr/>
        </p:nvSpPr>
        <p:spPr>
          <a:xfrm>
            <a:off x="395536" y="3645024"/>
            <a:ext cx="8402525" cy="2376264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342900" lvl="0" indent="-342900" defTabSz="914400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lang="ko-KR" altLang="en-US"/>
            </a:pP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train, valid, test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의 비율은 </a:t>
            </a: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7:2:1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 또는 </a:t>
            </a: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8:1:1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을 기본으로 하나</a:t>
            </a: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,</a:t>
            </a:r>
          </a:p>
          <a:p>
            <a:pPr marL="0" lvl="0" indent="0" defTabSz="914400">
              <a:lnSpc>
                <a:spcPct val="120000"/>
              </a:lnSpc>
              <a:spcBef>
                <a:spcPct val="20000"/>
              </a:spcBef>
              <a:buFont typeface="Arial"/>
              <a:buNone/>
              <a:defRPr lang="ko-KR" altLang="en-US"/>
            </a:pP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     데이터 수량에 따라 조절하여 사용함</a:t>
            </a:r>
          </a:p>
          <a:p>
            <a:pPr marL="0" lvl="0" indent="0" defTabSz="914400">
              <a:lnSpc>
                <a:spcPct val="120000"/>
              </a:lnSpc>
              <a:spcBef>
                <a:spcPct val="20000"/>
              </a:spcBef>
              <a:buFont typeface="Arial"/>
              <a:buNone/>
              <a:defRPr lang="ko-KR" altLang="en-US"/>
            </a:pP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     </a:t>
            </a: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(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데이터가 적은 경우 </a:t>
            </a: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valid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나 </a:t>
            </a: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test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를 두지 않는 등</a:t>
            </a: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)</a:t>
            </a:r>
          </a:p>
          <a:p>
            <a:pPr marL="342900" lvl="0" indent="-342900" defTabSz="914400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lang="ko-KR" altLang="en-US"/>
            </a:pP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기본적으로 랜덤하게 구축</a:t>
            </a:r>
          </a:p>
        </p:txBody>
      </p:sp>
    </p:spTree>
    <p:extLst>
      <p:ext uri="{BB962C8B-B14F-4D97-AF65-F5344CB8AC3E}">
        <p14:creationId xmlns:p14="http://schemas.microsoft.com/office/powerpoint/2010/main" val="3060558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1">
                    <a:lumMod val="30000"/>
                  </a:schemeClr>
                </a:solidFill>
              </a:rPr>
              <a:t>인공지능 학습용 대표적인 </a:t>
            </a:r>
            <a:r>
              <a:rPr lang="en-US" altLang="ko-KR">
                <a:solidFill>
                  <a:schemeClr val="accent1">
                    <a:lumMod val="30000"/>
                  </a:schemeClr>
                </a:solidFill>
              </a:rPr>
              <a:t>Hyperparameter</a:t>
            </a:r>
          </a:p>
        </p:txBody>
      </p:sp>
      <p:sp>
        <p:nvSpPr>
          <p:cNvPr id="46" name="내용 개체 틀 36"/>
          <p:cNvSpPr>
            <a:spLocks noGrp="1"/>
          </p:cNvSpPr>
          <p:nvPr/>
        </p:nvSpPr>
        <p:spPr>
          <a:xfrm>
            <a:off x="395536" y="1268760"/>
            <a:ext cx="8402525" cy="936104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342900" lvl="0" indent="-342900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lang="ko-KR" altLang="en-US"/>
            </a:pPr>
            <a:r>
              <a:rPr kumimoji="0" lang="ko-KR" altLang="en-US" sz="2000" b="0" i="0" u="none" strike="noStrike" kern="1200" cap="none" spc="0" normalizeH="0" baseline="0" dirty="0">
                <a:solidFill>
                  <a:srgbClr val="0D0D0D"/>
                </a:solidFill>
                <a:latin typeface="Noto Sans"/>
              </a:rPr>
              <a:t>학습</a:t>
            </a:r>
            <a:r>
              <a:rPr kumimoji="0" lang="en-US" altLang="ko-KR" sz="2000" b="0" i="0" u="none" strike="noStrike" kern="1200" cap="none" spc="0" normalizeH="0" baseline="0" dirty="0">
                <a:solidFill>
                  <a:srgbClr val="0D0D0D"/>
                </a:solidFill>
                <a:latin typeface="Noto Sans"/>
              </a:rPr>
              <a:t> </a:t>
            </a:r>
            <a:r>
              <a:rPr kumimoji="0" lang="ko-KR" altLang="en-US" sz="2000" b="0" i="0" u="none" strike="noStrike" kern="1200" cap="none" spc="0" normalizeH="0" baseline="0" dirty="0">
                <a:solidFill>
                  <a:srgbClr val="0D0D0D"/>
                </a:solidFill>
                <a:latin typeface="Noto Sans"/>
              </a:rPr>
              <a:t>횟수</a:t>
            </a:r>
            <a:r>
              <a:rPr kumimoji="0" lang="en-US" altLang="ko-KR" sz="2000" b="0" i="0" u="none" strike="noStrike" kern="1200" cap="none" spc="0" normalizeH="0" baseline="0" dirty="0">
                <a:solidFill>
                  <a:srgbClr val="0D0D0D"/>
                </a:solidFill>
                <a:latin typeface="Noto Sans"/>
              </a:rPr>
              <a:t>:</a:t>
            </a:r>
            <a:r>
              <a:rPr kumimoji="0" lang="ko-KR" altLang="en-US" sz="2000" b="0" i="0" u="none" strike="noStrike" kern="1200" cap="none" spc="0" normalizeH="0" baseline="0" dirty="0">
                <a:solidFill>
                  <a:srgbClr val="0D0D0D"/>
                </a:solidFill>
                <a:latin typeface="Noto Sans"/>
              </a:rPr>
              <a:t> </a:t>
            </a:r>
            <a:r>
              <a:rPr lang="en-US" altLang="ko-KR" sz="2000" dirty="0">
                <a:solidFill>
                  <a:srgbClr val="0D0D0D"/>
                </a:solidFill>
                <a:latin typeface="Noto Sans"/>
              </a:rPr>
              <a:t>batch size, epoch</a:t>
            </a:r>
            <a:r>
              <a:rPr kumimoji="0" lang="en-US" altLang="ko-KR" sz="2000" b="0" i="0" u="none" strike="noStrike" kern="1200" cap="none" spc="0" normalizeH="0" baseline="0" dirty="0">
                <a:solidFill>
                  <a:srgbClr val="0D0D0D"/>
                </a:solidFill>
                <a:latin typeface="Noto Sans"/>
              </a:rPr>
              <a:t>, step</a:t>
            </a:r>
          </a:p>
        </p:txBody>
      </p:sp>
      <p:sp>
        <p:nvSpPr>
          <p:cNvPr id="48" name="내용 개체 틀 36"/>
          <p:cNvSpPr>
            <a:spLocks noGrp="1"/>
          </p:cNvSpPr>
          <p:nvPr/>
        </p:nvSpPr>
        <p:spPr>
          <a:xfrm>
            <a:off x="827583" y="1631899"/>
            <a:ext cx="7776864" cy="273320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342900" lvl="0" indent="-3429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2000" b="0" i="0" u="none" strike="noStrike" kern="1200" cap="none" spc="0" normalizeH="0" baseline="0" dirty="0">
                <a:solidFill>
                  <a:srgbClr val="0D0D0D"/>
                </a:solidFill>
                <a:latin typeface="Noto Sans"/>
              </a:rPr>
              <a:t>모델 학습 </a:t>
            </a:r>
            <a:r>
              <a:rPr kumimoji="0" lang="en-US" altLang="ko-KR" sz="2000" b="0" i="0" u="none" strike="noStrike" kern="1200" cap="none" spc="0" normalizeH="0" baseline="0" dirty="0">
                <a:solidFill>
                  <a:srgbClr val="0D0D0D"/>
                </a:solidFill>
                <a:latin typeface="Noto Sans"/>
              </a:rPr>
              <a:t>1</a:t>
            </a:r>
            <a:r>
              <a:rPr kumimoji="0" lang="ko-KR" altLang="en-US" sz="2000" b="0" i="0" u="none" strike="noStrike" kern="1200" cap="none" spc="0" normalizeH="0" baseline="0" dirty="0">
                <a:solidFill>
                  <a:srgbClr val="0D0D0D"/>
                </a:solidFill>
                <a:latin typeface="Noto Sans"/>
              </a:rPr>
              <a:t>회</a:t>
            </a:r>
            <a:r>
              <a:rPr kumimoji="0" lang="en-US" altLang="ko-KR" sz="2000" b="0" i="0" u="none" strike="noStrike" kern="1200" cap="none" spc="0" normalizeH="0" baseline="0" dirty="0">
                <a:solidFill>
                  <a:srgbClr val="0D0D0D"/>
                </a:solidFill>
                <a:latin typeface="Noto Sans"/>
              </a:rPr>
              <a:t>: </a:t>
            </a:r>
            <a:r>
              <a:rPr kumimoji="0" lang="ko-KR" altLang="en-US" sz="2000" b="0" i="0" u="none" strike="noStrike" kern="1200" cap="none" spc="0" normalizeH="0" baseline="0" dirty="0">
                <a:solidFill>
                  <a:srgbClr val="0D0D0D"/>
                </a:solidFill>
                <a:latin typeface="Noto Sans"/>
              </a:rPr>
              <a:t>모델 </a:t>
            </a:r>
            <a:r>
              <a:rPr kumimoji="0" lang="en-US" altLang="ko-KR" sz="2000" b="0" i="0" u="none" strike="noStrike" kern="1200" cap="none" spc="0" normalizeH="0" baseline="0" dirty="0">
                <a:solidFill>
                  <a:srgbClr val="0D0D0D"/>
                </a:solidFill>
                <a:latin typeface="Noto Sans"/>
              </a:rPr>
              <a:t>weight</a:t>
            </a:r>
            <a:r>
              <a:rPr kumimoji="0" lang="ko-KR" altLang="en-US" sz="2000" b="0" i="0" u="none" strike="noStrike" kern="1200" cap="none" spc="0" normalizeH="0" baseline="0" dirty="0">
                <a:solidFill>
                  <a:srgbClr val="0D0D0D"/>
                </a:solidFill>
                <a:latin typeface="Noto Sans"/>
              </a:rPr>
              <a:t>가</a:t>
            </a:r>
            <a:r>
              <a:rPr lang="en-US" altLang="ko-KR" sz="2000" dirty="0">
                <a:solidFill>
                  <a:srgbClr val="0D0D0D"/>
                </a:solidFill>
                <a:latin typeface="Noto Sans"/>
              </a:rPr>
              <a:t> 1</a:t>
            </a:r>
            <a:r>
              <a:rPr lang="ko-KR" altLang="en-US" sz="2000" dirty="0">
                <a:solidFill>
                  <a:srgbClr val="0D0D0D"/>
                </a:solidFill>
                <a:latin typeface="Noto Sans"/>
              </a:rPr>
              <a:t>회 </a:t>
            </a:r>
            <a:r>
              <a:rPr lang="en-US" altLang="ko-KR" sz="2000" dirty="0">
                <a:solidFill>
                  <a:srgbClr val="0D0D0D"/>
                </a:solidFill>
                <a:latin typeface="Noto Sans"/>
              </a:rPr>
              <a:t>update</a:t>
            </a:r>
          </a:p>
          <a:p>
            <a:pPr marL="342900" lvl="0" indent="-3429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en-US" altLang="ko-KR" sz="2000" b="0" i="0" u="none" strike="noStrike" kern="1200" cap="none" spc="0" normalizeH="0" baseline="0" dirty="0">
                <a:solidFill>
                  <a:srgbClr val="0D0D0D"/>
                </a:solidFill>
                <a:latin typeface="Noto Sans"/>
              </a:rPr>
              <a:t>Batch size: </a:t>
            </a:r>
            <a:r>
              <a:rPr lang="en-US" altLang="ko-KR" sz="2000" dirty="0">
                <a:solidFill>
                  <a:srgbClr val="0D0D0D"/>
                </a:solidFill>
                <a:latin typeface="Noto Sans"/>
              </a:rPr>
              <a:t>weight update 1</a:t>
            </a:r>
            <a:r>
              <a:rPr lang="ko-KR" altLang="en-US" sz="2000" dirty="0">
                <a:solidFill>
                  <a:srgbClr val="0D0D0D"/>
                </a:solidFill>
                <a:latin typeface="Noto Sans"/>
              </a:rPr>
              <a:t>회 시 사용되는 데이터의 크기</a:t>
            </a:r>
            <a:r>
              <a:rPr lang="en-US" altLang="ko-KR" sz="2000" dirty="0">
                <a:solidFill>
                  <a:srgbClr val="0D0D0D"/>
                </a:solidFill>
                <a:latin typeface="Noto Sans"/>
              </a:rPr>
              <a:t>(</a:t>
            </a:r>
            <a:r>
              <a:rPr lang="ko-KR" altLang="en-US" sz="2000" dirty="0">
                <a:solidFill>
                  <a:srgbClr val="0D0D0D"/>
                </a:solidFill>
                <a:latin typeface="Noto Sans"/>
              </a:rPr>
              <a:t>개수</a:t>
            </a:r>
            <a:r>
              <a:rPr lang="en-US" altLang="ko-KR" sz="2000" dirty="0">
                <a:solidFill>
                  <a:srgbClr val="0D0D0D"/>
                </a:solidFill>
                <a:latin typeface="Noto Sans"/>
              </a:rPr>
              <a:t>)</a:t>
            </a:r>
          </a:p>
          <a:p>
            <a:pPr marL="342900" lvl="0" indent="-3429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en-US" altLang="ko-KR" sz="2000" b="0" i="0" u="none" strike="noStrike" kern="1200" cap="none" spc="0" normalizeH="0" baseline="0" dirty="0">
                <a:solidFill>
                  <a:srgbClr val="0D0D0D"/>
                </a:solidFill>
                <a:latin typeface="Noto Sans"/>
              </a:rPr>
              <a:t>Stochastic: 1. </a:t>
            </a:r>
            <a:r>
              <a:rPr lang="ko-KR" altLang="en-US" sz="2000" dirty="0" err="1">
                <a:solidFill>
                  <a:srgbClr val="0D0D0D"/>
                </a:solidFill>
                <a:latin typeface="Noto Sans"/>
              </a:rPr>
              <a:t>연산량은</a:t>
            </a:r>
            <a:r>
              <a:rPr lang="ko-KR" altLang="en-US" sz="2000" dirty="0">
                <a:solidFill>
                  <a:srgbClr val="0D0D0D"/>
                </a:solidFill>
                <a:latin typeface="Noto Sans"/>
              </a:rPr>
              <a:t> 적으나</a:t>
            </a:r>
            <a:r>
              <a:rPr lang="en-US" altLang="ko-KR" sz="2000" dirty="0">
                <a:solidFill>
                  <a:srgbClr val="0D0D0D"/>
                </a:solidFill>
                <a:latin typeface="Noto Sans"/>
              </a:rPr>
              <a:t>, </a:t>
            </a:r>
            <a:r>
              <a:rPr lang="ko-KR" altLang="en-US" sz="2000" dirty="0">
                <a:solidFill>
                  <a:srgbClr val="0D0D0D"/>
                </a:solidFill>
                <a:latin typeface="Noto Sans"/>
              </a:rPr>
              <a:t>학습 효율이 떨어짐</a:t>
            </a:r>
            <a:endParaRPr kumimoji="0" lang="en-US" altLang="ko-KR" sz="2000" b="0" i="0" u="none" strike="noStrike" kern="1200" cap="none" spc="0" normalizeH="0" baseline="0" dirty="0">
              <a:solidFill>
                <a:srgbClr val="0D0D0D"/>
              </a:solidFill>
              <a:latin typeface="Noto Sans"/>
            </a:endParaRPr>
          </a:p>
          <a:p>
            <a:pPr marL="342900" lvl="0" indent="-342900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/>
            </a:pPr>
            <a:r>
              <a:rPr lang="en-US" altLang="ko-KR" sz="2000" dirty="0">
                <a:solidFill>
                  <a:srgbClr val="0D0D0D"/>
                </a:solidFill>
                <a:latin typeface="Noto Sans"/>
              </a:rPr>
              <a:t>Full batch: n. </a:t>
            </a:r>
            <a:r>
              <a:rPr lang="ko-KR" altLang="en-US" sz="2000" dirty="0">
                <a:solidFill>
                  <a:srgbClr val="0D0D0D"/>
                </a:solidFill>
                <a:latin typeface="Noto Sans"/>
              </a:rPr>
              <a:t>학습은 잘 되나 </a:t>
            </a:r>
            <a:r>
              <a:rPr lang="ko-KR" altLang="en-US" sz="2000" dirty="0" err="1">
                <a:solidFill>
                  <a:srgbClr val="0D0D0D"/>
                </a:solidFill>
                <a:latin typeface="Noto Sans"/>
              </a:rPr>
              <a:t>연산량이</a:t>
            </a:r>
            <a:r>
              <a:rPr lang="ko-KR" altLang="en-US" sz="2000" dirty="0">
                <a:solidFill>
                  <a:srgbClr val="0D0D0D"/>
                </a:solidFill>
                <a:latin typeface="Noto Sans"/>
              </a:rPr>
              <a:t> 매우 많음</a:t>
            </a:r>
            <a:endParaRPr lang="en-US" altLang="ko-KR" sz="2000" dirty="0">
              <a:solidFill>
                <a:srgbClr val="0D0D0D"/>
              </a:solidFill>
              <a:latin typeface="Noto Sans"/>
            </a:endParaRPr>
          </a:p>
          <a:p>
            <a:pPr marL="342900" lvl="0" indent="-342900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/>
            </a:pPr>
            <a:r>
              <a:rPr kumimoji="0" lang="en-US" altLang="ko-KR" sz="2000" b="0" i="0" u="none" strike="noStrike" kern="1200" cap="none" spc="0" normalizeH="0" baseline="0" dirty="0">
                <a:solidFill>
                  <a:srgbClr val="0D0D0D"/>
                </a:solidFill>
                <a:latin typeface="Noto Sans"/>
              </a:rPr>
              <a:t>Mini-batch</a:t>
            </a:r>
            <a:r>
              <a:rPr lang="en-US" altLang="ko-KR" sz="2000" dirty="0">
                <a:solidFill>
                  <a:srgbClr val="0D0D0D"/>
                </a:solidFill>
                <a:latin typeface="Noto Sans"/>
              </a:rPr>
              <a:t>: 1~n. </a:t>
            </a:r>
            <a:r>
              <a:rPr lang="ko-KR" altLang="en-US" sz="2000" dirty="0">
                <a:solidFill>
                  <a:srgbClr val="0D0D0D"/>
                </a:solidFill>
                <a:latin typeface="Noto Sans"/>
              </a:rPr>
              <a:t>절충안</a:t>
            </a:r>
            <a:r>
              <a:rPr lang="en-US" altLang="ko-KR" sz="2000" dirty="0">
                <a:solidFill>
                  <a:srgbClr val="0D0D0D"/>
                </a:solidFill>
                <a:latin typeface="Noto Sans"/>
              </a:rPr>
              <a:t>. </a:t>
            </a:r>
            <a:r>
              <a:rPr lang="ko-KR" altLang="en-US" sz="2000" dirty="0">
                <a:solidFill>
                  <a:srgbClr val="0D0D0D"/>
                </a:solidFill>
                <a:latin typeface="Noto Sans"/>
              </a:rPr>
              <a:t>자신의 컴퓨팅 환경에 맞게 개수 조절</a:t>
            </a:r>
            <a:endParaRPr kumimoji="0" lang="ko-KR" altLang="en-US" sz="2000" b="0" i="0" u="none" strike="noStrike" kern="1200" cap="none" spc="0" normalizeH="0" baseline="0" dirty="0">
              <a:solidFill>
                <a:srgbClr val="0D0D0D"/>
              </a:solidFill>
              <a:latin typeface="Noto Sans"/>
            </a:endParaRPr>
          </a:p>
        </p:txBody>
      </p:sp>
      <p:pic>
        <p:nvPicPr>
          <p:cNvPr id="49" name="그림 4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411760" y="3861048"/>
            <a:ext cx="4350303" cy="248116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1">
                    <a:lumMod val="30000"/>
                  </a:schemeClr>
                </a:solidFill>
              </a:rPr>
              <a:t>인공지능 학습용 대표적인 </a:t>
            </a:r>
            <a:r>
              <a:rPr lang="en-US" altLang="ko-KR">
                <a:solidFill>
                  <a:schemeClr val="accent1">
                    <a:lumMod val="30000"/>
                  </a:schemeClr>
                </a:solidFill>
              </a:rPr>
              <a:t>Hyperparameter</a:t>
            </a:r>
          </a:p>
        </p:txBody>
      </p:sp>
      <p:sp>
        <p:nvSpPr>
          <p:cNvPr id="46" name="내용 개체 틀 36"/>
          <p:cNvSpPr>
            <a:spLocks noGrp="1"/>
          </p:cNvSpPr>
          <p:nvPr/>
        </p:nvSpPr>
        <p:spPr>
          <a:xfrm>
            <a:off x="395536" y="1268760"/>
            <a:ext cx="8402525" cy="936104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342900" lvl="0" indent="-342900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lang="ko-KR" altLang="en-US"/>
            </a:pPr>
            <a:r>
              <a:rPr kumimoji="0" lang="ko-KR" altLang="en-US" sz="2000" b="0" i="0" u="none" strike="noStrike" kern="1200" cap="none" spc="0" normalizeH="0" baseline="0" dirty="0">
                <a:solidFill>
                  <a:srgbClr val="0D0D0D"/>
                </a:solidFill>
                <a:latin typeface="Noto Sans"/>
              </a:rPr>
              <a:t>학습</a:t>
            </a:r>
            <a:r>
              <a:rPr kumimoji="0" lang="en-US" altLang="ko-KR" sz="2000" b="0" i="0" u="none" strike="noStrike" kern="1200" cap="none" spc="0" normalizeH="0" baseline="0" dirty="0">
                <a:solidFill>
                  <a:srgbClr val="0D0D0D"/>
                </a:solidFill>
                <a:latin typeface="Noto Sans"/>
              </a:rPr>
              <a:t> </a:t>
            </a:r>
            <a:r>
              <a:rPr kumimoji="0" lang="ko-KR" altLang="en-US" sz="2000" b="0" i="0" u="none" strike="noStrike" kern="1200" cap="none" spc="0" normalizeH="0" baseline="0" dirty="0">
                <a:solidFill>
                  <a:srgbClr val="0D0D0D"/>
                </a:solidFill>
                <a:latin typeface="Noto Sans"/>
              </a:rPr>
              <a:t>횟수</a:t>
            </a:r>
            <a:r>
              <a:rPr kumimoji="0" lang="en-US" altLang="ko-KR" sz="2000" b="0" i="0" u="none" strike="noStrike" kern="1200" cap="none" spc="0" normalizeH="0" baseline="0" dirty="0">
                <a:solidFill>
                  <a:srgbClr val="0D0D0D"/>
                </a:solidFill>
                <a:latin typeface="Noto Sans"/>
              </a:rPr>
              <a:t>:</a:t>
            </a:r>
            <a:r>
              <a:rPr kumimoji="0" lang="ko-KR" altLang="en-US" sz="2000" b="0" i="0" u="none" strike="noStrike" kern="1200" cap="none" spc="0" normalizeH="0" baseline="0" dirty="0">
                <a:solidFill>
                  <a:srgbClr val="0D0D0D"/>
                </a:solidFill>
                <a:latin typeface="Noto Sans"/>
              </a:rPr>
              <a:t> </a:t>
            </a:r>
            <a:r>
              <a:rPr lang="en-US" altLang="ko-KR" sz="2000" dirty="0">
                <a:solidFill>
                  <a:srgbClr val="0D0D0D"/>
                </a:solidFill>
                <a:latin typeface="Noto Sans"/>
              </a:rPr>
              <a:t>batch size, epoch</a:t>
            </a:r>
            <a:r>
              <a:rPr kumimoji="0" lang="en-US" altLang="ko-KR" sz="2000" b="0" i="0" u="none" strike="noStrike" kern="1200" cap="none" spc="0" normalizeH="0" baseline="0" dirty="0">
                <a:solidFill>
                  <a:srgbClr val="0D0D0D"/>
                </a:solidFill>
                <a:latin typeface="Noto Sans"/>
              </a:rPr>
              <a:t>, step</a:t>
            </a:r>
          </a:p>
        </p:txBody>
      </p:sp>
      <p:sp>
        <p:nvSpPr>
          <p:cNvPr id="48" name="내용 개체 틀 36"/>
          <p:cNvSpPr>
            <a:spLocks noGrp="1"/>
          </p:cNvSpPr>
          <p:nvPr/>
        </p:nvSpPr>
        <p:spPr>
          <a:xfrm>
            <a:off x="827582" y="1631899"/>
            <a:ext cx="8136906" cy="273320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342900" lvl="0" indent="-3429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altLang="ko-KR" sz="2000" dirty="0">
                <a:solidFill>
                  <a:srgbClr val="0D0D0D"/>
                </a:solidFill>
                <a:latin typeface="Noto Sans"/>
              </a:rPr>
              <a:t>epoch: </a:t>
            </a:r>
            <a:r>
              <a:rPr lang="ko-KR" altLang="en-US" sz="2000" dirty="0">
                <a:solidFill>
                  <a:srgbClr val="0D0D0D"/>
                </a:solidFill>
                <a:latin typeface="Noto Sans"/>
              </a:rPr>
              <a:t>모든 데이터셋 학습에 사용되는 기간</a:t>
            </a:r>
            <a:endParaRPr lang="en-US" altLang="ko-KR" sz="2000" dirty="0">
              <a:solidFill>
                <a:srgbClr val="0D0D0D"/>
              </a:solidFill>
              <a:latin typeface="Noto Sans"/>
            </a:endParaRPr>
          </a:p>
          <a:p>
            <a:pPr marL="342900" lvl="0" indent="-3429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altLang="ko-KR" sz="2000" dirty="0">
                <a:solidFill>
                  <a:srgbClr val="0D0D0D"/>
                </a:solidFill>
                <a:latin typeface="Noto Sans"/>
              </a:rPr>
              <a:t>step: </a:t>
            </a:r>
            <a:r>
              <a:rPr lang="ko-KR" altLang="en-US" sz="2000" dirty="0">
                <a:solidFill>
                  <a:srgbClr val="0D0D0D"/>
                </a:solidFill>
                <a:latin typeface="Noto Sans"/>
              </a:rPr>
              <a:t>학습에 사용된 </a:t>
            </a:r>
            <a:r>
              <a:rPr lang="en-US" altLang="ko-KR" sz="2000" dirty="0">
                <a:solidFill>
                  <a:srgbClr val="0D0D0D"/>
                </a:solidFill>
                <a:latin typeface="Noto Sans"/>
              </a:rPr>
              <a:t>batch</a:t>
            </a:r>
            <a:r>
              <a:rPr lang="ko-KR" altLang="en-US" sz="2000" dirty="0">
                <a:solidFill>
                  <a:srgbClr val="0D0D0D"/>
                </a:solidFill>
                <a:latin typeface="Noto Sans"/>
              </a:rPr>
              <a:t>의 개수</a:t>
            </a:r>
            <a:endParaRPr lang="en-US" altLang="ko-KR" sz="2000" dirty="0">
              <a:solidFill>
                <a:srgbClr val="0D0D0D"/>
              </a:solidFill>
              <a:latin typeface="Noto Sans"/>
            </a:endParaRPr>
          </a:p>
          <a:p>
            <a:pPr marL="342900" lvl="0" indent="-3429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ko-KR" altLang="en-US" sz="2000" dirty="0">
                <a:solidFill>
                  <a:srgbClr val="0D0D0D"/>
                </a:solidFill>
                <a:latin typeface="Noto Sans"/>
              </a:rPr>
              <a:t>학습 횟수는 주로 </a:t>
            </a:r>
            <a:r>
              <a:rPr lang="en-US" altLang="ko-KR" sz="2000" dirty="0">
                <a:solidFill>
                  <a:srgbClr val="0D0D0D"/>
                </a:solidFill>
                <a:latin typeface="Noto Sans"/>
              </a:rPr>
              <a:t>epoch </a:t>
            </a:r>
            <a:r>
              <a:rPr lang="ko-KR" altLang="en-US" sz="2000" dirty="0">
                <a:solidFill>
                  <a:srgbClr val="0D0D0D"/>
                </a:solidFill>
                <a:latin typeface="Noto Sans"/>
              </a:rPr>
              <a:t>수로 결정하나</a:t>
            </a:r>
            <a:r>
              <a:rPr lang="en-US" altLang="ko-KR" sz="2000" dirty="0">
                <a:solidFill>
                  <a:srgbClr val="0D0D0D"/>
                </a:solidFill>
                <a:latin typeface="Noto Sans"/>
              </a:rPr>
              <a:t>, step</a:t>
            </a:r>
            <a:r>
              <a:rPr lang="ko-KR" altLang="en-US" sz="2000" dirty="0">
                <a:solidFill>
                  <a:srgbClr val="0D0D0D"/>
                </a:solidFill>
                <a:latin typeface="Noto Sans"/>
              </a:rPr>
              <a:t>을 사용하는 모델도 있음</a:t>
            </a:r>
            <a:endParaRPr lang="en-US" altLang="ko-KR" sz="2000" dirty="0">
              <a:solidFill>
                <a:srgbClr val="0D0D0D"/>
              </a:solidFill>
              <a:latin typeface="Noto Sans"/>
            </a:endParaRPr>
          </a:p>
          <a:p>
            <a:pPr marL="342900" lvl="0" indent="-3429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endParaRPr kumimoji="0" lang="ko-KR" altLang="en-US" sz="2000" b="0" i="0" u="none" strike="noStrike" kern="1200" cap="none" spc="0" normalizeH="0" baseline="0" dirty="0">
              <a:solidFill>
                <a:srgbClr val="0D0D0D"/>
              </a:solidFill>
              <a:latin typeface="Noto San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FF3EB8F-4259-4E90-B37E-20CE3B61C0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96" t="4025" r="11929" b="71821"/>
          <a:stretch/>
        </p:blipFill>
        <p:spPr>
          <a:xfrm>
            <a:off x="899592" y="3068960"/>
            <a:ext cx="7559824" cy="1296144"/>
          </a:xfrm>
          <a:prstGeom prst="rect">
            <a:avLst/>
          </a:prstGeom>
        </p:spPr>
      </p:pic>
      <p:sp>
        <p:nvSpPr>
          <p:cNvPr id="10" name="내용 개체 틀 36">
            <a:extLst>
              <a:ext uri="{FF2B5EF4-FFF2-40B4-BE49-F238E27FC236}">
                <a16:creationId xmlns:a16="http://schemas.microsoft.com/office/drawing/2014/main" id="{AFDEC12A-92D5-49CA-8143-28EC054277A8}"/>
              </a:ext>
            </a:extLst>
          </p:cNvPr>
          <p:cNvSpPr>
            <a:spLocks noGrp="1"/>
          </p:cNvSpPr>
          <p:nvPr/>
        </p:nvSpPr>
        <p:spPr>
          <a:xfrm>
            <a:off x="827582" y="4482433"/>
            <a:ext cx="8136906" cy="1869109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342900" lvl="0" indent="-3429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ko-KR" altLang="en-US" sz="1600" dirty="0">
                <a:solidFill>
                  <a:srgbClr val="0D0D0D"/>
                </a:solidFill>
                <a:latin typeface="Noto Sans"/>
              </a:rPr>
              <a:t>데이터셋 크기</a:t>
            </a:r>
            <a:r>
              <a:rPr lang="en-US" altLang="ko-KR" sz="1600" dirty="0">
                <a:solidFill>
                  <a:srgbClr val="0D0D0D"/>
                </a:solidFill>
                <a:latin typeface="Noto Sans"/>
              </a:rPr>
              <a:t>: 10,000 / batch size: 20 / epoch: 50</a:t>
            </a:r>
            <a:r>
              <a:rPr lang="ko-KR" altLang="en-US" sz="1600" dirty="0">
                <a:solidFill>
                  <a:srgbClr val="0D0D0D"/>
                </a:solidFill>
                <a:latin typeface="Noto Sans"/>
              </a:rPr>
              <a:t>으로 설정 시</a:t>
            </a:r>
            <a:endParaRPr lang="en-US" altLang="ko-KR" sz="1600" dirty="0">
              <a:solidFill>
                <a:srgbClr val="0D0D0D"/>
              </a:solidFill>
              <a:latin typeface="Noto Sans"/>
            </a:endParaRPr>
          </a:p>
          <a:p>
            <a:pPr lvl="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ko-KR" sz="1600" dirty="0">
                <a:solidFill>
                  <a:srgbClr val="0D0D0D"/>
                </a:solidFill>
                <a:latin typeface="Noto Sans"/>
              </a:rPr>
              <a:t>        -&gt; 1 epoch: 500 step ( = 10,000 / 20 )    /    </a:t>
            </a:r>
            <a:r>
              <a:rPr lang="ko-KR" altLang="en-US" sz="1600" dirty="0">
                <a:solidFill>
                  <a:srgbClr val="0D0D0D"/>
                </a:solidFill>
                <a:latin typeface="Noto Sans"/>
              </a:rPr>
              <a:t>총 학습횟수</a:t>
            </a:r>
            <a:r>
              <a:rPr lang="en-US" altLang="ko-KR" sz="1600" dirty="0">
                <a:solidFill>
                  <a:srgbClr val="0D0D0D"/>
                </a:solidFill>
                <a:latin typeface="Noto Sans"/>
              </a:rPr>
              <a:t>: 25,000 step</a:t>
            </a:r>
          </a:p>
          <a:p>
            <a:pPr marL="342900" lvl="0" indent="-342900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/>
            </a:pPr>
            <a:r>
              <a:rPr lang="ko-KR" altLang="en-US" sz="1600" dirty="0">
                <a:solidFill>
                  <a:srgbClr val="0D0D0D"/>
                </a:solidFill>
                <a:latin typeface="Noto Sans"/>
              </a:rPr>
              <a:t>데이터셋 크기</a:t>
            </a:r>
            <a:r>
              <a:rPr lang="en-US" altLang="ko-KR" sz="1600" dirty="0">
                <a:solidFill>
                  <a:srgbClr val="0D0D0D"/>
                </a:solidFill>
                <a:latin typeface="Noto Sans"/>
              </a:rPr>
              <a:t>: 10,000 / batch size: 80 / epoch: 50</a:t>
            </a:r>
            <a:r>
              <a:rPr lang="ko-KR" altLang="en-US" sz="1600" dirty="0">
                <a:solidFill>
                  <a:srgbClr val="0D0D0D"/>
                </a:solidFill>
                <a:latin typeface="Noto Sans"/>
              </a:rPr>
              <a:t>으로 설정 시</a:t>
            </a:r>
            <a:endParaRPr lang="en-US" altLang="ko-KR" sz="1600" dirty="0">
              <a:solidFill>
                <a:srgbClr val="0D0D0D"/>
              </a:solidFill>
              <a:latin typeface="Noto Sans"/>
            </a:endParaRPr>
          </a:p>
          <a:p>
            <a:pPr lvl="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ko-KR" sz="1600" dirty="0">
                <a:solidFill>
                  <a:srgbClr val="0D0D0D"/>
                </a:solidFill>
                <a:latin typeface="Noto Sans"/>
              </a:rPr>
              <a:t>        -&gt; 1 epoch: 125 step ( = 10,000 / 80 )    /    </a:t>
            </a:r>
            <a:r>
              <a:rPr lang="ko-KR" altLang="en-US" sz="1600" dirty="0">
                <a:solidFill>
                  <a:srgbClr val="0D0D0D"/>
                </a:solidFill>
                <a:latin typeface="Noto Sans"/>
              </a:rPr>
              <a:t>총 학습횟수</a:t>
            </a:r>
            <a:r>
              <a:rPr lang="en-US" altLang="ko-KR" sz="1600" dirty="0">
                <a:solidFill>
                  <a:srgbClr val="0D0D0D"/>
                </a:solidFill>
                <a:latin typeface="Noto Sans"/>
              </a:rPr>
              <a:t>: 6,250 step</a:t>
            </a:r>
          </a:p>
        </p:txBody>
      </p:sp>
    </p:spTree>
    <p:extLst>
      <p:ext uri="{BB962C8B-B14F-4D97-AF65-F5344CB8AC3E}">
        <p14:creationId xmlns:p14="http://schemas.microsoft.com/office/powerpoint/2010/main" val="1650522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1">
                    <a:lumMod val="30000"/>
                  </a:schemeClr>
                </a:solidFill>
              </a:rPr>
              <a:t>인공지능 학습용 대표적인 </a:t>
            </a:r>
            <a:r>
              <a:rPr lang="en-US" altLang="ko-KR">
                <a:solidFill>
                  <a:schemeClr val="accent1">
                    <a:lumMod val="30000"/>
                  </a:schemeClr>
                </a:solidFill>
              </a:rPr>
              <a:t>Hyperparameter</a:t>
            </a:r>
          </a:p>
        </p:txBody>
      </p:sp>
      <p:sp>
        <p:nvSpPr>
          <p:cNvPr id="46" name="내용 개체 틀 36"/>
          <p:cNvSpPr>
            <a:spLocks noGrp="1"/>
          </p:cNvSpPr>
          <p:nvPr/>
        </p:nvSpPr>
        <p:spPr>
          <a:xfrm>
            <a:off x="395536" y="1268760"/>
            <a:ext cx="8402525" cy="936104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342900" lvl="0" indent="-3429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 lang="ko-KR" altLang="en-US"/>
            </a:pPr>
            <a:r>
              <a:rPr kumimoji="0" lang="en-US" altLang="ko-KR" sz="2000" b="0" i="0" u="none" strike="noStrike" kern="1200" cap="none" spc="0" normalizeH="0" baseline="0">
                <a:solidFill>
                  <a:srgbClr val="0D0D0D"/>
                </a:solidFill>
                <a:latin typeface="Noto Sans"/>
              </a:rPr>
              <a:t>Loss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0D0D0D"/>
                </a:solidFill>
                <a:latin typeface="Noto Sans"/>
              </a:rPr>
              <a:t> 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0D0D0D"/>
                </a:solidFill>
                <a:latin typeface="Noto Sans"/>
              </a:rPr>
              <a:t>function</a:t>
            </a:r>
          </a:p>
        </p:txBody>
      </p:sp>
      <p:sp>
        <p:nvSpPr>
          <p:cNvPr id="48" name="내용 개체 틀 36"/>
          <p:cNvSpPr>
            <a:spLocks noGrp="1"/>
          </p:cNvSpPr>
          <p:nvPr/>
        </p:nvSpPr>
        <p:spPr>
          <a:xfrm>
            <a:off x="827583" y="1631899"/>
            <a:ext cx="7776864" cy="273320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342900" lvl="0" indent="-3429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en-US" altLang="ko-KR" sz="2000" b="0" i="0" u="none" strike="noStrike" kern="1200" cap="none" spc="0" normalizeH="0" baseline="0">
                <a:solidFill>
                  <a:srgbClr val="0D0D0D"/>
                </a:solidFill>
                <a:latin typeface="Noto Sans"/>
              </a:rPr>
              <a:t> 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0D0D0D"/>
                </a:solidFill>
                <a:latin typeface="Noto Sans"/>
              </a:rPr>
              <a:t>정답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0D0D0D"/>
                </a:solidFill>
                <a:latin typeface="Noto Sans"/>
              </a:rPr>
              <a:t>(target value)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0D0D0D"/>
                </a:solidFill>
                <a:latin typeface="Noto Sans"/>
              </a:rPr>
              <a:t>과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0D0D0D"/>
                </a:solidFill>
                <a:latin typeface="Noto Sans"/>
              </a:rPr>
              <a:t> 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0D0D0D"/>
                </a:solidFill>
                <a:latin typeface="Noto Sans"/>
              </a:rPr>
              <a:t>모델이 계산한 값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0D0D0D"/>
                </a:solidFill>
                <a:latin typeface="Noto Sans"/>
              </a:rPr>
              <a:t>(fitted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0D0D0D"/>
                </a:solidFill>
                <a:latin typeface="Noto Sans"/>
              </a:rPr>
              <a:t> 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0D0D0D"/>
                </a:solidFill>
                <a:latin typeface="Noto Sans"/>
              </a:rPr>
              <a:t>value)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0D0D0D"/>
                </a:solidFill>
                <a:latin typeface="Noto Sans"/>
              </a:rPr>
              <a:t> 사이의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0D0D0D"/>
                </a:solidFill>
                <a:latin typeface="Noto Sans"/>
              </a:rPr>
              <a:t> 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0D0D0D"/>
                </a:solidFill>
                <a:latin typeface="Noto Sans"/>
              </a:rPr>
              <a:t>오차를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0D0D0D"/>
                </a:solidFill>
                <a:latin typeface="Noto Sans"/>
              </a:rPr>
              <a:t> 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0D0D0D"/>
                </a:solidFill>
                <a:latin typeface="Noto Sans"/>
              </a:rPr>
              <a:t>수치화하는 함수</a:t>
            </a:r>
          </a:p>
          <a:p>
            <a:pPr marL="342900" lvl="0" indent="-3429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rgbClr val="0D0D0D"/>
                </a:solidFill>
                <a:latin typeface="Noto Sans"/>
              </a:rPr>
              <a:t>회귀분석은 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0D0D0D"/>
                </a:solidFill>
                <a:latin typeface="Noto Sans"/>
              </a:rPr>
              <a:t>MSE(Mean Squared Error), </a:t>
            </a:r>
          </a:p>
          <a:p>
            <a:pPr marL="0" lvl="0" indent="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rgbClr val="0D0D0D"/>
                </a:solidFill>
                <a:latin typeface="Noto Sans"/>
              </a:rPr>
              <a:t>      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0D0D0D"/>
                </a:solidFill>
                <a:latin typeface="Noto Sans"/>
              </a:rPr>
              <a:t>Classification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0D0D0D"/>
                </a:solidFill>
                <a:latin typeface="Noto Sans"/>
              </a:rPr>
              <a:t>은 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0D0D0D"/>
                </a:solidFill>
                <a:latin typeface="Noto Sans"/>
              </a:rPr>
              <a:t>Cross-Entropy, </a:t>
            </a:r>
            <a:endParaRPr kumimoji="0" lang="ko-KR" altLang="en-US" sz="2000" b="0" i="0" u="none" strike="noStrike" kern="1200" cap="none" spc="0" normalizeH="0" baseline="0">
              <a:solidFill>
                <a:srgbClr val="0D0D0D"/>
              </a:solidFill>
              <a:latin typeface="Noto Sans"/>
            </a:endParaRPr>
          </a:p>
          <a:p>
            <a:pPr marL="0" lvl="0" indent="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rgbClr val="0D0D0D"/>
                </a:solidFill>
                <a:latin typeface="Noto Sans"/>
              </a:rPr>
              <a:t>      이진 분류 문제는 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0D0D0D"/>
                </a:solidFill>
                <a:latin typeface="Noto Sans"/>
              </a:rPr>
              <a:t>Binary Cross-Entropy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0D0D0D"/>
                </a:solidFill>
                <a:latin typeface="Noto Sans"/>
              </a:rPr>
              <a:t>를 주로 사용</a:t>
            </a:r>
          </a:p>
          <a:p>
            <a:pPr marL="342900" lvl="0" indent="-3429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en-US" altLang="ko-KR" sz="2000" b="0" i="0" u="none" strike="noStrike" kern="1200" cap="none" spc="0" normalizeH="0" baseline="0">
                <a:solidFill>
                  <a:srgbClr val="0D0D0D"/>
                </a:solidFill>
                <a:latin typeface="Noto Sans"/>
              </a:rPr>
              <a:t>Triplet loss, Focal loss 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0D0D0D"/>
                </a:solidFill>
                <a:latin typeface="Noto Sans"/>
              </a:rPr>
              <a:t>등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0D0D0D"/>
                </a:solidFill>
                <a:latin typeface="Noto Sans"/>
              </a:rPr>
              <a:t> 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0D0D0D"/>
                </a:solidFill>
                <a:latin typeface="Noto Sans"/>
              </a:rPr>
              <a:t>특수한 기능을 하는 손실함수 존재</a:t>
            </a:r>
          </a:p>
          <a:p>
            <a:pPr marL="342900" lvl="0" indent="-3429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rgbClr val="0D0D0D"/>
                </a:solidFill>
                <a:latin typeface="Noto Sans"/>
              </a:rPr>
              <a:t>https://pytorch.org/docs/stable/nn.html#loss-functions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940</TotalTime>
  <Words>934</Words>
  <Application>Microsoft Office PowerPoint</Application>
  <PresentationFormat>화면 슬라이드 쇼(4:3)</PresentationFormat>
  <Paragraphs>116</Paragraphs>
  <Slides>15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Noto Sans</vt:lpstr>
      <vt:lpstr>굴림체</vt:lpstr>
      <vt:lpstr>맑은 고딕</vt:lpstr>
      <vt:lpstr>Arial</vt:lpstr>
      <vt:lpstr>Office 테마</vt:lpstr>
      <vt:lpstr>3주차 정리 및 실습</vt:lpstr>
      <vt:lpstr>PowerPoint 프레젠테이션</vt:lpstr>
      <vt:lpstr>PowerPoint 프레젠테이션</vt:lpstr>
      <vt:lpstr>PowerPoint 프레젠테이션</vt:lpstr>
      <vt:lpstr>PowerPoint 프레젠테이션</vt:lpstr>
      <vt:lpstr>용도에 따른 데이터셋 구분</vt:lpstr>
      <vt:lpstr>인공지능 학습용 대표적인 Hyperparameter</vt:lpstr>
      <vt:lpstr>인공지능 학습용 대표적인 Hyperparameter</vt:lpstr>
      <vt:lpstr>인공지능 학습용 대표적인 Hyperparameter</vt:lpstr>
      <vt:lpstr>인공지능 학습용 대표적인 Hyperparameter</vt:lpstr>
      <vt:lpstr>인공지능 학습용 대표적인 Hyperparameter</vt:lpstr>
      <vt:lpstr>인공지능 학습용 대표적인 Hyperparameter</vt:lpstr>
      <vt:lpstr>여러 개의 xml 파일을 읽어 json 파일 하나로 정리하기</vt:lpstr>
      <vt:lpstr>제조품 불량(1)/정상(0) 데이터셋 학습</vt:lpstr>
      <vt:lpstr>제조품 불량(1)/정상(0) 데이터셋 학습</vt:lpstr>
    </vt:vector>
  </TitlesOfParts>
  <Manager/>
  <Company>(주) 예스폼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예스폼 템플릿</dc:title>
  <dc:creator>문서서식 예스폼(www.yesform.com) 김다혜</dc:creator>
  <cp:keywords>www.yesform.com</cp:keywords>
  <dc:description>본 문서의 저작권은 예스폼(yesform)에 있으며
무단 복제 배포시 법적인 제재를 받을 수 있습니다.</dc:description>
  <cp:lastModifiedBy>user</cp:lastModifiedBy>
  <cp:revision>1498</cp:revision>
  <dcterms:created xsi:type="dcterms:W3CDTF">2010-02-01T08:03:16Z</dcterms:created>
  <dcterms:modified xsi:type="dcterms:W3CDTF">2022-05-19T09:19:16Z</dcterms:modified>
  <cp:version/>
</cp:coreProperties>
</file>