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1" r:id="rId2"/>
    <p:sldId id="341" r:id="rId3"/>
    <p:sldId id="342" r:id="rId4"/>
    <p:sldId id="343" r:id="rId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FFFF66"/>
    <a:srgbClr val="660066"/>
    <a:srgbClr val="008000"/>
    <a:srgbClr val="FFFFCC"/>
    <a:srgbClr val="FF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1"/>
    <p:restoredTop sz="94660" autoAdjust="0"/>
  </p:normalViewPr>
  <p:slideViewPr>
    <p:cSldViewPr>
      <p:cViewPr varScale="1">
        <p:scale>
          <a:sx n="137" d="100"/>
          <a:sy n="137" d="100"/>
        </p:scale>
        <p:origin x="3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2560" y="-96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charset="0"/>
              </a:defRPr>
            </a:lvl1pPr>
          </a:lstStyle>
          <a:p>
            <a:fld id="{F9EB5DE9-4D99-EC48-9258-BB0DC94E98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9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9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9F47D86E-4D35-6349-9987-AFD860EA6D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1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37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31052" cy="51054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Line 13"/>
          <p:cNvSpPr>
            <a:spLocks noChangeShapeType="1"/>
          </p:cNvSpPr>
          <p:nvPr userDrawn="1"/>
        </p:nvSpPr>
        <p:spPr bwMode="auto">
          <a:xfrm>
            <a:off x="304800" y="6477000"/>
            <a:ext cx="8382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94764"/>
            <a:ext cx="2667000" cy="24014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 Rounded MT Bold"/>
                <a:cs typeface="Arial Rounded MT Bold"/>
              </a:defRPr>
            </a:lvl1pPr>
          </a:lstStyle>
          <a:p>
            <a:r>
              <a:rPr lang="en-US" dirty="0" smtClean="0"/>
              <a:t>Neubauer/Elmer/Sokoloff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594763"/>
            <a:ext cx="4572000" cy="24014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 Rounded MT Bold"/>
                <a:cs typeface="Arial Rounded MT Bold"/>
              </a:defRPr>
            </a:lvl1pPr>
          </a:lstStyle>
          <a:p>
            <a:r>
              <a:rPr lang="en-US" dirty="0" smtClean="0"/>
              <a:t>ATLAS Week / NYU / June 28, 2016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5252" y="6530108"/>
            <a:ext cx="685800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 Rounded MT Bold"/>
                <a:cs typeface="Arial Rounded MT Bold"/>
              </a:defRPr>
            </a:lvl1pPr>
          </a:lstStyle>
          <a:p>
            <a:fld id="{9E33E80E-0A1B-3B43-8FF0-6D88CC818C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9144000" cy="685800"/>
          </a:xfrm>
          <a:noFill/>
          <a:ln>
            <a:noFill/>
          </a:ln>
        </p:spPr>
        <p:txBody>
          <a:bodyPr/>
          <a:lstStyle>
            <a:lvl1pPr algn="ctr">
              <a:defRPr sz="3200">
                <a:noFill/>
                <a:latin typeface="Arial Rounded MT Bold"/>
                <a:cs typeface="Arial Rounded MT Bold"/>
              </a:defRPr>
            </a:lvl1pPr>
          </a:lstStyle>
          <a:p>
            <a:r>
              <a:rPr lang="en-US" dirty="0" smtClean="0"/>
              <a:t>Click to </a:t>
            </a:r>
            <a:r>
              <a:rPr lang="en-US" dirty="0" err="1" smtClean="0"/>
              <a:t>esddit</a:t>
            </a:r>
            <a:r>
              <a:rPr lang="en-US" dirty="0" smtClean="0"/>
              <a:t>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0818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162800" cy="762000"/>
          </a:xfrm>
          <a:prstGeom prst="rect">
            <a:avLst/>
          </a:prstGeom>
          <a:solidFill>
            <a:srgbClr val="FFFF00"/>
          </a:solidFill>
          <a:ln w="57150">
            <a:solidFill>
              <a:srgbClr val="336699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382000" cy="457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Tahoma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Tahoma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Tahoma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Tahoma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8000"/>
        </a:buClr>
        <a:buFont typeface="Wingdings" charset="0"/>
        <a:buChar char="v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nsf.gov/funding/pgm_summ.jsp?pims_id=50481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09600" y="304800"/>
            <a:ext cx="801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6600"/>
              </a:buClr>
            </a:pPr>
            <a:endParaRPr lang="en-US" sz="1800" b="1">
              <a:solidFill>
                <a:srgbClr val="000000"/>
              </a:solidFill>
            </a:endParaRP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3810000" y="6553200"/>
            <a:ext cx="990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5516459" y="2209800"/>
            <a:ext cx="36711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i="1" dirty="0" smtClean="0"/>
              <a:t>ATLAS Overview Week</a:t>
            </a:r>
            <a:endParaRPr lang="en-US" sz="2400" b="1" i="1" dirty="0"/>
          </a:p>
          <a:p>
            <a:pPr algn="r"/>
            <a:r>
              <a:rPr lang="en-US" sz="2400" b="1" i="1" dirty="0" smtClean="0"/>
              <a:t>NYU</a:t>
            </a:r>
            <a:endParaRPr lang="en-US" sz="2400" b="1" i="1" dirty="0"/>
          </a:p>
          <a:p>
            <a:pPr algn="r"/>
            <a:r>
              <a:rPr lang="en-US" sz="2400" b="1" i="1" dirty="0" smtClean="0"/>
              <a:t>June 29, </a:t>
            </a:r>
            <a:r>
              <a:rPr lang="en-US" sz="2400" b="1" i="1" dirty="0"/>
              <a:t>2016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04800" y="457200"/>
            <a:ext cx="8534400" cy="15240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Tahoma" charset="0"/>
                <a:ea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Tahoma" charset="0"/>
                <a:ea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Tahoma" charset="0"/>
                <a:ea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Tahoma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Tahoma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Tahoma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Tahoma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4800" dirty="0" smtClean="0">
                <a:solidFill>
                  <a:schemeClr val="tx1"/>
                </a:solidFill>
              </a:rPr>
              <a:t>S</a:t>
            </a:r>
            <a:r>
              <a:rPr lang="en-US" sz="4800" baseline="30000" dirty="0" smtClean="0">
                <a:solidFill>
                  <a:schemeClr val="tx1"/>
                </a:solidFill>
              </a:rPr>
              <a:t>2</a:t>
            </a:r>
            <a:r>
              <a:rPr lang="en-US" sz="4800" dirty="0" smtClean="0">
                <a:solidFill>
                  <a:schemeClr val="tx1"/>
                </a:solidFill>
              </a:rPr>
              <a:t>I</a:t>
            </a:r>
            <a:r>
              <a:rPr lang="en-US" sz="4800" baseline="30000" dirty="0" smtClean="0">
                <a:solidFill>
                  <a:schemeClr val="tx1"/>
                </a:solidFill>
              </a:rPr>
              <a:t>2</a:t>
            </a:r>
            <a:r>
              <a:rPr lang="en-US" sz="4800" dirty="0" smtClean="0">
                <a:solidFill>
                  <a:schemeClr val="tx1"/>
                </a:solidFill>
              </a:rPr>
              <a:t> Conceptualization and CWP Session: Introduction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1427" y="650021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3563307"/>
            <a:ext cx="914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</a:pPr>
            <a:r>
              <a:rPr lang="de-DE" sz="3200" b="1" dirty="0">
                <a:solidFill>
                  <a:schemeClr val="tx2">
                    <a:lumMod val="75000"/>
                  </a:schemeClr>
                </a:solidFill>
              </a:rPr>
              <a:t>Mark Neubauer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Clr>
                <a:srgbClr val="FF6600"/>
              </a:buClr>
            </a:pPr>
            <a:r>
              <a:rPr lang="de-DE" sz="2800" b="1" dirty="0"/>
              <a:t>University </a:t>
            </a:r>
            <a:r>
              <a:rPr lang="de-DE" sz="2800" b="1" dirty="0" err="1"/>
              <a:t>of</a:t>
            </a:r>
            <a:r>
              <a:rPr lang="de-DE" sz="2800" b="1" dirty="0"/>
              <a:t> Illinois at </a:t>
            </a:r>
            <a:r>
              <a:rPr lang="de-DE" sz="2800" b="1" dirty="0" err="1"/>
              <a:t>Urbana-Champaign</a:t>
            </a:r>
            <a:endParaRPr lang="de-DE" sz="2800" b="1" dirty="0"/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</a:pPr>
            <a:r>
              <a:rPr lang="de-DE" sz="3200" b="1" dirty="0" smtClean="0">
                <a:solidFill>
                  <a:schemeClr val="tx2">
                    <a:lumMod val="75000"/>
                  </a:schemeClr>
                </a:solidFill>
              </a:rPr>
              <a:t>Peter </a:t>
            </a:r>
            <a:r>
              <a:rPr lang="de-DE" sz="3200" b="1" dirty="0">
                <a:solidFill>
                  <a:schemeClr val="tx2">
                    <a:lumMod val="75000"/>
                  </a:schemeClr>
                </a:solidFill>
              </a:rPr>
              <a:t>Elmer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Clr>
                <a:srgbClr val="FF6600"/>
              </a:buClr>
            </a:pPr>
            <a:r>
              <a:rPr lang="de-DE" sz="2800" b="1" dirty="0"/>
              <a:t>Princeton </a:t>
            </a:r>
            <a:r>
              <a:rPr lang="de-DE" sz="2800" b="1" dirty="0" smtClean="0"/>
              <a:t>University</a:t>
            </a:r>
            <a:endParaRPr lang="de-DE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</a:pPr>
            <a:r>
              <a:rPr lang="de-DE" sz="3200" b="1" dirty="0" smtClean="0">
                <a:solidFill>
                  <a:schemeClr val="tx2">
                    <a:lumMod val="75000"/>
                  </a:schemeClr>
                </a:solidFill>
              </a:rPr>
              <a:t>Mike </a:t>
            </a:r>
            <a:r>
              <a:rPr lang="de-DE" sz="3200" b="1" dirty="0" err="1" smtClean="0">
                <a:solidFill>
                  <a:schemeClr val="tx2">
                    <a:lumMod val="75000"/>
                  </a:schemeClr>
                </a:solidFill>
              </a:rPr>
              <a:t>Sokoloff</a:t>
            </a:r>
            <a:endParaRPr lang="de-DE" sz="32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Clr>
                <a:srgbClr val="FF6600"/>
              </a:buClr>
            </a:pPr>
            <a:r>
              <a:rPr lang="de-DE" sz="2800" b="1" dirty="0" smtClean="0"/>
              <a:t>University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Cincinnati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069471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165798"/>
            <a:ext cx="6806952" cy="524182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Neubauer/Elmer/Sokoloff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ATLAS Week / NYU / June 28,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E80E-0A1B-3B43-8FF0-6D88CC818CA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NSF Software Institutes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5551" y="540458"/>
            <a:ext cx="9029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From NSF's Cyberinfrastructure 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Framework for 21</a:t>
            </a:r>
            <a:r>
              <a:rPr lang="en-US" baseline="30000" dirty="0">
                <a:solidFill>
                  <a:srgbClr val="333333"/>
                </a:solidFill>
                <a:latin typeface="Arial" charset="0"/>
              </a:rPr>
              <a:t>st</a:t>
            </a:r>
            <a:r>
              <a:rPr lang="en-US" dirty="0">
                <a:solidFill>
                  <a:srgbClr val="333333"/>
                </a:solidFill>
                <a:latin typeface="Arial" charset="0"/>
              </a:rPr>
              <a:t> Century Science and Engineering (</a:t>
            </a:r>
            <a:r>
              <a:rPr lang="en-US" dirty="0" smtClean="0">
                <a:solidFill>
                  <a:srgbClr val="333333"/>
                </a:solidFill>
                <a:latin typeface="Arial" charset="0"/>
              </a:rPr>
              <a:t>CIF21) Vision, classes of software infrastructure typically fall into three classes: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09800" y="1451812"/>
            <a:ext cx="518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www.nsf.gov/funding/pgm_summ.jsp?pims_id=504817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432829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Neubauer/Elmer/Sokoloff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ATLAS Week / NYU / June 28,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E80E-0A1B-3B43-8FF0-6D88CC818CA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I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/ CWP Parallel Session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6220" y="838200"/>
            <a:ext cx="9131052" cy="5181600"/>
          </a:xfrm>
        </p:spPr>
        <p:txBody>
          <a:bodyPr/>
          <a:lstStyle/>
          <a:p>
            <a:r>
              <a:rPr lang="en-US" sz="2800" dirty="0" smtClean="0"/>
              <a:t>The aim of this parallel session is to discuss</a:t>
            </a:r>
          </a:p>
          <a:p>
            <a:pPr marL="914400" lvl="1" indent="-457200">
              <a:spcBef>
                <a:spcPts val="1776"/>
              </a:spcBef>
              <a:buFont typeface="+mj-lt"/>
              <a:buAutoNum type="arabicPeriod"/>
            </a:pPr>
            <a:r>
              <a:rPr lang="en-US" sz="2400" dirty="0" smtClean="0"/>
              <a:t>A process by which a </a:t>
            </a:r>
            <a:r>
              <a:rPr lang="en-US" sz="2400" dirty="0"/>
              <a:t>roadmap document in the form of a </a:t>
            </a:r>
            <a:r>
              <a:rPr lang="en-US" sz="2400" b="1" i="1" dirty="0">
                <a:solidFill>
                  <a:srgbClr val="FF0000"/>
                </a:solidFill>
              </a:rPr>
              <a:t>Community White Paper</a:t>
            </a:r>
            <a:r>
              <a:rPr lang="en-US" sz="2400" dirty="0"/>
              <a:t> (CWP) </a:t>
            </a:r>
            <a:r>
              <a:rPr lang="en-US" sz="2400" dirty="0" smtClean="0"/>
              <a:t>is produced which </a:t>
            </a:r>
            <a:r>
              <a:rPr lang="en-US" sz="2400" dirty="0"/>
              <a:t>aims to broadly identify the key issues of computing infrastructure and software R&amp;D required to enable realization of the scientific potential of the large investment in upgraded detectors for the HL-LHC</a:t>
            </a:r>
            <a:r>
              <a:rPr lang="en-US" sz="2400" dirty="0" smtClean="0"/>
              <a:t>.</a:t>
            </a:r>
          </a:p>
          <a:p>
            <a:pPr marL="914400" lvl="1" indent="-457200">
              <a:spcBef>
                <a:spcPts val="1776"/>
              </a:spcBef>
              <a:buFont typeface="+mj-lt"/>
              <a:buAutoNum type="arabicPeriod"/>
            </a:pPr>
            <a:r>
              <a:rPr lang="en-US" sz="2400" dirty="0" smtClean="0"/>
              <a:t>Conceptualization of </a:t>
            </a:r>
            <a:r>
              <a:rPr lang="en-US" sz="2400" dirty="0"/>
              <a:t>a </a:t>
            </a:r>
            <a:r>
              <a:rPr lang="en-US" sz="2400" b="1" i="1" dirty="0" smtClean="0">
                <a:solidFill>
                  <a:srgbClr val="FF0000"/>
                </a:solidFill>
              </a:rPr>
              <a:t>Scientific </a:t>
            </a:r>
            <a:r>
              <a:rPr lang="en-US" sz="2400" b="1" i="1" dirty="0">
                <a:solidFill>
                  <a:srgbClr val="FF0000"/>
                </a:solidFill>
              </a:rPr>
              <a:t>Software Innovation </a:t>
            </a:r>
            <a:r>
              <a:rPr lang="en-US" sz="2400" b="1" i="1" dirty="0" smtClean="0">
                <a:solidFill>
                  <a:srgbClr val="FF0000"/>
                </a:solidFill>
              </a:rPr>
              <a:t>Institute</a:t>
            </a:r>
            <a:r>
              <a:rPr lang="en-US" sz="2400" dirty="0" smtClean="0"/>
              <a:t> (S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</a:t>
            </a:r>
            <a:r>
              <a:rPr lang="en-US" sz="2400" dirty="0"/>
              <a:t>where U.S. university-based researchers can play an important role in key software infrastructure efforts that will complement those led by U.S. national laboratory-based researchers and international collaborators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10961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Neubauer/Elmer/Sokoloff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ATLAS Week / NYU / June 28,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E80E-0A1B-3B43-8FF0-6D88CC818C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I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/ CWP Parallel Session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8" y="668084"/>
            <a:ext cx="9144000" cy="1847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8" y="2485717"/>
            <a:ext cx="9144000" cy="38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599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99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CAA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30253</TotalTime>
  <Words>188</Words>
  <Application>Microsoft Macintosh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Rounded MT Bold</vt:lpstr>
      <vt:lpstr>ＭＳ Ｐゴシック</vt:lpstr>
      <vt:lpstr>Tahoma</vt:lpstr>
      <vt:lpstr>Times New Roman</vt:lpstr>
      <vt:lpstr>Wingdings</vt:lpstr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Humboldt University Berlin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schwanke</dc:creator>
  <cp:lastModifiedBy>Neubauer, Mark</cp:lastModifiedBy>
  <cp:revision>1302</cp:revision>
  <cp:lastPrinted>2016-04-29T14:07:57Z</cp:lastPrinted>
  <dcterms:created xsi:type="dcterms:W3CDTF">2002-11-21T15:58:27Z</dcterms:created>
  <dcterms:modified xsi:type="dcterms:W3CDTF">2016-06-29T14:25:15Z</dcterms:modified>
</cp:coreProperties>
</file>